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257" r:id="rId2"/>
    <p:sldId id="372" r:id="rId3"/>
    <p:sldId id="258" r:id="rId4"/>
    <p:sldId id="273" r:id="rId5"/>
    <p:sldId id="360" r:id="rId6"/>
    <p:sldId id="361" r:id="rId7"/>
    <p:sldId id="274" r:id="rId8"/>
    <p:sldId id="362" r:id="rId9"/>
    <p:sldId id="363" r:id="rId10"/>
    <p:sldId id="364" r:id="rId11"/>
    <p:sldId id="275" r:id="rId12"/>
    <p:sldId id="276" r:id="rId13"/>
    <p:sldId id="277" r:id="rId14"/>
    <p:sldId id="278" r:id="rId15"/>
    <p:sldId id="349" r:id="rId16"/>
    <p:sldId id="373" r:id="rId17"/>
    <p:sldId id="374" r:id="rId18"/>
    <p:sldId id="375" r:id="rId19"/>
    <p:sldId id="306" r:id="rId20"/>
    <p:sldId id="307" r:id="rId21"/>
    <p:sldId id="308" r:id="rId22"/>
    <p:sldId id="309" r:id="rId23"/>
    <p:sldId id="357" r:id="rId24"/>
    <p:sldId id="310" r:id="rId25"/>
    <p:sldId id="311" r:id="rId26"/>
    <p:sldId id="312" r:id="rId27"/>
    <p:sldId id="313" r:id="rId28"/>
    <p:sldId id="314" r:id="rId29"/>
    <p:sldId id="315" r:id="rId30"/>
    <p:sldId id="316" r:id="rId31"/>
    <p:sldId id="317" r:id="rId32"/>
    <p:sldId id="358" r:id="rId33"/>
    <p:sldId id="318" r:id="rId34"/>
    <p:sldId id="319" r:id="rId35"/>
    <p:sldId id="320" r:id="rId36"/>
    <p:sldId id="321" r:id="rId37"/>
    <p:sldId id="322" r:id="rId38"/>
    <p:sldId id="323" r:id="rId39"/>
    <p:sldId id="324" r:id="rId40"/>
    <p:sldId id="359" r:id="rId41"/>
    <p:sldId id="365" r:id="rId42"/>
    <p:sldId id="366" r:id="rId43"/>
    <p:sldId id="367" r:id="rId44"/>
    <p:sldId id="368" r:id="rId45"/>
    <p:sldId id="326" r:id="rId46"/>
    <p:sldId id="327" r:id="rId47"/>
    <p:sldId id="328" r:id="rId48"/>
    <p:sldId id="329" r:id="rId49"/>
    <p:sldId id="330" r:id="rId50"/>
    <p:sldId id="331" r:id="rId51"/>
    <p:sldId id="350" r:id="rId52"/>
    <p:sldId id="332" r:id="rId53"/>
    <p:sldId id="333" r:id="rId54"/>
    <p:sldId id="334" r:id="rId55"/>
    <p:sldId id="335" r:id="rId56"/>
    <p:sldId id="336" r:id="rId57"/>
    <p:sldId id="337" r:id="rId58"/>
    <p:sldId id="338" r:id="rId59"/>
    <p:sldId id="339" r:id="rId60"/>
    <p:sldId id="340" r:id="rId61"/>
    <p:sldId id="342" r:id="rId62"/>
    <p:sldId id="343" r:id="rId63"/>
    <p:sldId id="370" r:id="rId64"/>
    <p:sldId id="369" r:id="rId65"/>
    <p:sldId id="344" r:id="rId66"/>
    <p:sldId id="345" r:id="rId67"/>
    <p:sldId id="346" r:id="rId68"/>
    <p:sldId id="347" r:id="rId69"/>
    <p:sldId id="279" r:id="rId70"/>
    <p:sldId id="356" r:id="rId71"/>
    <p:sldId id="280" r:id="rId72"/>
    <p:sldId id="281" r:id="rId73"/>
    <p:sldId id="282" r:id="rId74"/>
    <p:sldId id="283" r:id="rId75"/>
    <p:sldId id="284" r:id="rId76"/>
    <p:sldId id="289" r:id="rId77"/>
    <p:sldId id="290" r:id="rId78"/>
    <p:sldId id="291" r:id="rId79"/>
    <p:sldId id="292" r:id="rId80"/>
    <p:sldId id="293" r:id="rId81"/>
    <p:sldId id="285" r:id="rId82"/>
    <p:sldId id="286" r:id="rId83"/>
    <p:sldId id="287" r:id="rId84"/>
    <p:sldId id="288" r:id="rId85"/>
    <p:sldId id="272" r:id="rId86"/>
    <p:sldId id="300" r:id="rId87"/>
    <p:sldId id="351" r:id="rId88"/>
    <p:sldId id="352" r:id="rId89"/>
    <p:sldId id="301" r:id="rId90"/>
    <p:sldId id="302" r:id="rId91"/>
    <p:sldId id="303" r:id="rId92"/>
    <p:sldId id="304" r:id="rId93"/>
    <p:sldId id="353" r:id="rId94"/>
    <p:sldId id="354" r:id="rId95"/>
    <p:sldId id="355" r:id="rId96"/>
    <p:sldId id="294" r:id="rId97"/>
    <p:sldId id="295" r:id="rId98"/>
    <p:sldId id="296" r:id="rId99"/>
    <p:sldId id="371" r:id="rId100"/>
    <p:sldId id="297" r:id="rId101"/>
    <p:sldId id="298" r:id="rId102"/>
    <p:sldId id="299" r:id="rId103"/>
    <p:sldId id="348" r:id="rId10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54"/>
    <p:restoredTop sz="94674"/>
  </p:normalViewPr>
  <p:slideViewPr>
    <p:cSldViewPr>
      <p:cViewPr varScale="1">
        <p:scale>
          <a:sx n="113" d="100"/>
          <a:sy n="113" d="100"/>
        </p:scale>
        <p:origin x="192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A21C7-F1EF-D44D-92E7-24A4275F7E9D}" type="datetimeFigureOut">
              <a:rPr lang="ru-RU" smtClean="0"/>
              <a:t>02.11.2025</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A8F37-8E94-F74E-86B8-B8B764672841}" type="slidenum">
              <a:rPr lang="ru-RU" smtClean="0"/>
              <a:t>‹#›</a:t>
            </a:fld>
            <a:endParaRPr lang="ru-RU"/>
          </a:p>
        </p:txBody>
      </p:sp>
    </p:spTree>
    <p:extLst>
      <p:ext uri="{BB962C8B-B14F-4D97-AF65-F5344CB8AC3E}">
        <p14:creationId xmlns:p14="http://schemas.microsoft.com/office/powerpoint/2010/main" val="366536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2</a:t>
            </a:fld>
            <a:endParaRPr lang="ru-RU"/>
          </a:p>
        </p:txBody>
      </p:sp>
    </p:spTree>
    <p:extLst>
      <p:ext uri="{BB962C8B-B14F-4D97-AF65-F5344CB8AC3E}">
        <p14:creationId xmlns:p14="http://schemas.microsoft.com/office/powerpoint/2010/main" val="1341909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19</a:t>
            </a:fld>
            <a:endParaRPr lang="ru-RU"/>
          </a:p>
        </p:txBody>
      </p:sp>
    </p:spTree>
    <p:extLst>
      <p:ext uri="{BB962C8B-B14F-4D97-AF65-F5344CB8AC3E}">
        <p14:creationId xmlns:p14="http://schemas.microsoft.com/office/powerpoint/2010/main" val="1235215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50</a:t>
            </a:fld>
            <a:endParaRPr lang="ru-RU"/>
          </a:p>
        </p:txBody>
      </p:sp>
    </p:spTree>
    <p:extLst>
      <p:ext uri="{BB962C8B-B14F-4D97-AF65-F5344CB8AC3E}">
        <p14:creationId xmlns:p14="http://schemas.microsoft.com/office/powerpoint/2010/main" val="648712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51</a:t>
            </a:fld>
            <a:endParaRPr lang="ru-RU"/>
          </a:p>
        </p:txBody>
      </p:sp>
    </p:spTree>
    <p:extLst>
      <p:ext uri="{BB962C8B-B14F-4D97-AF65-F5344CB8AC3E}">
        <p14:creationId xmlns:p14="http://schemas.microsoft.com/office/powerpoint/2010/main" val="2555235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52</a:t>
            </a:fld>
            <a:endParaRPr lang="ru-RU"/>
          </a:p>
        </p:txBody>
      </p:sp>
    </p:spTree>
    <p:extLst>
      <p:ext uri="{BB962C8B-B14F-4D97-AF65-F5344CB8AC3E}">
        <p14:creationId xmlns:p14="http://schemas.microsoft.com/office/powerpoint/2010/main" val="226631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53</a:t>
            </a:fld>
            <a:endParaRPr lang="ru-RU"/>
          </a:p>
        </p:txBody>
      </p:sp>
    </p:spTree>
    <p:extLst>
      <p:ext uri="{BB962C8B-B14F-4D97-AF65-F5344CB8AC3E}">
        <p14:creationId xmlns:p14="http://schemas.microsoft.com/office/powerpoint/2010/main" val="3647311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54</a:t>
            </a:fld>
            <a:endParaRPr lang="ru-RU"/>
          </a:p>
        </p:txBody>
      </p:sp>
    </p:spTree>
    <p:extLst>
      <p:ext uri="{BB962C8B-B14F-4D97-AF65-F5344CB8AC3E}">
        <p14:creationId xmlns:p14="http://schemas.microsoft.com/office/powerpoint/2010/main" val="3446947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55</a:t>
            </a:fld>
            <a:endParaRPr lang="ru-RU"/>
          </a:p>
        </p:txBody>
      </p:sp>
    </p:spTree>
    <p:extLst>
      <p:ext uri="{BB962C8B-B14F-4D97-AF65-F5344CB8AC3E}">
        <p14:creationId xmlns:p14="http://schemas.microsoft.com/office/powerpoint/2010/main" val="1527034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56</a:t>
            </a:fld>
            <a:endParaRPr lang="ru-RU"/>
          </a:p>
        </p:txBody>
      </p:sp>
    </p:spTree>
    <p:extLst>
      <p:ext uri="{BB962C8B-B14F-4D97-AF65-F5344CB8AC3E}">
        <p14:creationId xmlns:p14="http://schemas.microsoft.com/office/powerpoint/2010/main" val="3844053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57</a:t>
            </a:fld>
            <a:endParaRPr lang="ru-RU"/>
          </a:p>
        </p:txBody>
      </p:sp>
    </p:spTree>
    <p:extLst>
      <p:ext uri="{BB962C8B-B14F-4D97-AF65-F5344CB8AC3E}">
        <p14:creationId xmlns:p14="http://schemas.microsoft.com/office/powerpoint/2010/main" val="2323784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58</a:t>
            </a:fld>
            <a:endParaRPr lang="ru-RU"/>
          </a:p>
        </p:txBody>
      </p:sp>
    </p:spTree>
    <p:extLst>
      <p:ext uri="{BB962C8B-B14F-4D97-AF65-F5344CB8AC3E}">
        <p14:creationId xmlns:p14="http://schemas.microsoft.com/office/powerpoint/2010/main" val="293215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3</a:t>
            </a:fld>
            <a:endParaRPr lang="ru-RU"/>
          </a:p>
        </p:txBody>
      </p:sp>
    </p:spTree>
    <p:extLst>
      <p:ext uri="{BB962C8B-B14F-4D97-AF65-F5344CB8AC3E}">
        <p14:creationId xmlns:p14="http://schemas.microsoft.com/office/powerpoint/2010/main" val="825789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59</a:t>
            </a:fld>
            <a:endParaRPr lang="ru-RU"/>
          </a:p>
        </p:txBody>
      </p:sp>
    </p:spTree>
    <p:extLst>
      <p:ext uri="{BB962C8B-B14F-4D97-AF65-F5344CB8AC3E}">
        <p14:creationId xmlns:p14="http://schemas.microsoft.com/office/powerpoint/2010/main" val="292537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60</a:t>
            </a:fld>
            <a:endParaRPr lang="ru-RU"/>
          </a:p>
        </p:txBody>
      </p:sp>
    </p:spTree>
    <p:extLst>
      <p:ext uri="{BB962C8B-B14F-4D97-AF65-F5344CB8AC3E}">
        <p14:creationId xmlns:p14="http://schemas.microsoft.com/office/powerpoint/2010/main" val="1364991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61</a:t>
            </a:fld>
            <a:endParaRPr lang="ru-RU"/>
          </a:p>
        </p:txBody>
      </p:sp>
    </p:spTree>
    <p:extLst>
      <p:ext uri="{BB962C8B-B14F-4D97-AF65-F5344CB8AC3E}">
        <p14:creationId xmlns:p14="http://schemas.microsoft.com/office/powerpoint/2010/main" val="3401672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62</a:t>
            </a:fld>
            <a:endParaRPr lang="ru-RU"/>
          </a:p>
        </p:txBody>
      </p:sp>
    </p:spTree>
    <p:extLst>
      <p:ext uri="{BB962C8B-B14F-4D97-AF65-F5344CB8AC3E}">
        <p14:creationId xmlns:p14="http://schemas.microsoft.com/office/powerpoint/2010/main" val="1550096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63</a:t>
            </a:fld>
            <a:endParaRPr lang="ru-RU"/>
          </a:p>
        </p:txBody>
      </p:sp>
    </p:spTree>
    <p:extLst>
      <p:ext uri="{BB962C8B-B14F-4D97-AF65-F5344CB8AC3E}">
        <p14:creationId xmlns:p14="http://schemas.microsoft.com/office/powerpoint/2010/main" val="456456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64</a:t>
            </a:fld>
            <a:endParaRPr lang="ru-RU"/>
          </a:p>
        </p:txBody>
      </p:sp>
    </p:spTree>
    <p:extLst>
      <p:ext uri="{BB962C8B-B14F-4D97-AF65-F5344CB8AC3E}">
        <p14:creationId xmlns:p14="http://schemas.microsoft.com/office/powerpoint/2010/main" val="4142603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65</a:t>
            </a:fld>
            <a:endParaRPr lang="ru-RU"/>
          </a:p>
        </p:txBody>
      </p:sp>
    </p:spTree>
    <p:extLst>
      <p:ext uri="{BB962C8B-B14F-4D97-AF65-F5344CB8AC3E}">
        <p14:creationId xmlns:p14="http://schemas.microsoft.com/office/powerpoint/2010/main" val="2850856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66</a:t>
            </a:fld>
            <a:endParaRPr lang="ru-RU"/>
          </a:p>
        </p:txBody>
      </p:sp>
    </p:spTree>
    <p:extLst>
      <p:ext uri="{BB962C8B-B14F-4D97-AF65-F5344CB8AC3E}">
        <p14:creationId xmlns:p14="http://schemas.microsoft.com/office/powerpoint/2010/main" val="2909382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67</a:t>
            </a:fld>
            <a:endParaRPr lang="ru-RU"/>
          </a:p>
        </p:txBody>
      </p:sp>
    </p:spTree>
    <p:extLst>
      <p:ext uri="{BB962C8B-B14F-4D97-AF65-F5344CB8AC3E}">
        <p14:creationId xmlns:p14="http://schemas.microsoft.com/office/powerpoint/2010/main" val="50192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68</a:t>
            </a:fld>
            <a:endParaRPr lang="ru-RU"/>
          </a:p>
        </p:txBody>
      </p:sp>
    </p:spTree>
    <p:extLst>
      <p:ext uri="{BB962C8B-B14F-4D97-AF65-F5344CB8AC3E}">
        <p14:creationId xmlns:p14="http://schemas.microsoft.com/office/powerpoint/2010/main" val="305424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7</a:t>
            </a:fld>
            <a:endParaRPr lang="ru-RU"/>
          </a:p>
        </p:txBody>
      </p:sp>
    </p:spTree>
    <p:extLst>
      <p:ext uri="{BB962C8B-B14F-4D97-AF65-F5344CB8AC3E}">
        <p14:creationId xmlns:p14="http://schemas.microsoft.com/office/powerpoint/2010/main" val="3663412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73</a:t>
            </a:fld>
            <a:endParaRPr lang="ru-RU"/>
          </a:p>
        </p:txBody>
      </p:sp>
    </p:spTree>
    <p:extLst>
      <p:ext uri="{BB962C8B-B14F-4D97-AF65-F5344CB8AC3E}">
        <p14:creationId xmlns:p14="http://schemas.microsoft.com/office/powerpoint/2010/main" val="3495610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77</a:t>
            </a:fld>
            <a:endParaRPr lang="ru-RU"/>
          </a:p>
        </p:txBody>
      </p:sp>
    </p:spTree>
    <p:extLst>
      <p:ext uri="{BB962C8B-B14F-4D97-AF65-F5344CB8AC3E}">
        <p14:creationId xmlns:p14="http://schemas.microsoft.com/office/powerpoint/2010/main" val="3478631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78</a:t>
            </a:fld>
            <a:endParaRPr lang="ru-RU"/>
          </a:p>
        </p:txBody>
      </p:sp>
    </p:spTree>
    <p:extLst>
      <p:ext uri="{BB962C8B-B14F-4D97-AF65-F5344CB8AC3E}">
        <p14:creationId xmlns:p14="http://schemas.microsoft.com/office/powerpoint/2010/main" val="18888146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83</a:t>
            </a:fld>
            <a:endParaRPr lang="ru-RU"/>
          </a:p>
        </p:txBody>
      </p:sp>
    </p:spTree>
    <p:extLst>
      <p:ext uri="{BB962C8B-B14F-4D97-AF65-F5344CB8AC3E}">
        <p14:creationId xmlns:p14="http://schemas.microsoft.com/office/powerpoint/2010/main" val="695340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84</a:t>
            </a:fld>
            <a:endParaRPr lang="ru-RU"/>
          </a:p>
        </p:txBody>
      </p:sp>
    </p:spTree>
    <p:extLst>
      <p:ext uri="{BB962C8B-B14F-4D97-AF65-F5344CB8AC3E}">
        <p14:creationId xmlns:p14="http://schemas.microsoft.com/office/powerpoint/2010/main" val="1965477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85</a:t>
            </a:fld>
            <a:endParaRPr lang="ru-RU"/>
          </a:p>
        </p:txBody>
      </p:sp>
    </p:spTree>
    <p:extLst>
      <p:ext uri="{BB962C8B-B14F-4D97-AF65-F5344CB8AC3E}">
        <p14:creationId xmlns:p14="http://schemas.microsoft.com/office/powerpoint/2010/main" val="2881855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F0A8F37-8E94-F74E-86B8-B8B764672841}" type="slidenum">
              <a:rPr lang="ru-RU" smtClean="0"/>
              <a:t>86</a:t>
            </a:fld>
            <a:endParaRPr lang="ru-RU"/>
          </a:p>
        </p:txBody>
      </p:sp>
    </p:spTree>
    <p:extLst>
      <p:ext uri="{BB962C8B-B14F-4D97-AF65-F5344CB8AC3E}">
        <p14:creationId xmlns:p14="http://schemas.microsoft.com/office/powerpoint/2010/main" val="26650057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F0A8F37-8E94-F74E-86B8-B8B764672841}" type="slidenum">
              <a:rPr lang="ru-RU" smtClean="0"/>
              <a:t>87</a:t>
            </a:fld>
            <a:endParaRPr lang="ru-RU"/>
          </a:p>
        </p:txBody>
      </p:sp>
    </p:spTree>
    <p:extLst>
      <p:ext uri="{BB962C8B-B14F-4D97-AF65-F5344CB8AC3E}">
        <p14:creationId xmlns:p14="http://schemas.microsoft.com/office/powerpoint/2010/main" val="602545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8</a:t>
            </a:fld>
            <a:endParaRPr lang="ru-RU"/>
          </a:p>
        </p:txBody>
      </p:sp>
    </p:spTree>
    <p:extLst>
      <p:ext uri="{BB962C8B-B14F-4D97-AF65-F5344CB8AC3E}">
        <p14:creationId xmlns:p14="http://schemas.microsoft.com/office/powerpoint/2010/main" val="1890784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9</a:t>
            </a:fld>
            <a:endParaRPr lang="ru-RU"/>
          </a:p>
        </p:txBody>
      </p:sp>
    </p:spTree>
    <p:extLst>
      <p:ext uri="{BB962C8B-B14F-4D97-AF65-F5344CB8AC3E}">
        <p14:creationId xmlns:p14="http://schemas.microsoft.com/office/powerpoint/2010/main" val="71342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10</a:t>
            </a:fld>
            <a:endParaRPr lang="ru-RU"/>
          </a:p>
        </p:txBody>
      </p:sp>
    </p:spTree>
    <p:extLst>
      <p:ext uri="{BB962C8B-B14F-4D97-AF65-F5344CB8AC3E}">
        <p14:creationId xmlns:p14="http://schemas.microsoft.com/office/powerpoint/2010/main" val="2511123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16</a:t>
            </a:fld>
            <a:endParaRPr lang="ru-RU"/>
          </a:p>
        </p:txBody>
      </p:sp>
    </p:spTree>
    <p:extLst>
      <p:ext uri="{BB962C8B-B14F-4D97-AF65-F5344CB8AC3E}">
        <p14:creationId xmlns:p14="http://schemas.microsoft.com/office/powerpoint/2010/main" val="3050683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17</a:t>
            </a:fld>
            <a:endParaRPr lang="ru-RU"/>
          </a:p>
        </p:txBody>
      </p:sp>
    </p:spTree>
    <p:extLst>
      <p:ext uri="{BB962C8B-B14F-4D97-AF65-F5344CB8AC3E}">
        <p14:creationId xmlns:p14="http://schemas.microsoft.com/office/powerpoint/2010/main" val="4009420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18</a:t>
            </a:fld>
            <a:endParaRPr lang="ru-RU"/>
          </a:p>
        </p:txBody>
      </p:sp>
    </p:spTree>
    <p:extLst>
      <p:ext uri="{BB962C8B-B14F-4D97-AF65-F5344CB8AC3E}">
        <p14:creationId xmlns:p14="http://schemas.microsoft.com/office/powerpoint/2010/main" val="3158660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30DFE35-942C-4347-897B-62249789567E}" type="datetimeFigureOut">
              <a:rPr lang="ru-RU" smtClean="0"/>
              <a:t>02.11.2025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08B839-B846-4272-A5CB-95DB091FE422}" type="slidenum">
              <a:rPr lang="ru-RU" smtClean="0"/>
              <a:t>‹#›</a:t>
            </a:fld>
            <a:endParaRPr lang="ru-RU"/>
          </a:p>
        </p:txBody>
      </p:sp>
    </p:spTree>
    <p:extLst>
      <p:ext uri="{BB962C8B-B14F-4D97-AF65-F5344CB8AC3E}">
        <p14:creationId xmlns:p14="http://schemas.microsoft.com/office/powerpoint/2010/main" val="130600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30DFE35-942C-4347-897B-62249789567E}" type="datetimeFigureOut">
              <a:rPr lang="ru-RU" smtClean="0"/>
              <a:t>02.11.2025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08B839-B846-4272-A5CB-95DB091FE422}" type="slidenum">
              <a:rPr lang="ru-RU" smtClean="0"/>
              <a:t>‹#›</a:t>
            </a:fld>
            <a:endParaRPr lang="ru-RU"/>
          </a:p>
        </p:txBody>
      </p:sp>
    </p:spTree>
    <p:extLst>
      <p:ext uri="{BB962C8B-B14F-4D97-AF65-F5344CB8AC3E}">
        <p14:creationId xmlns:p14="http://schemas.microsoft.com/office/powerpoint/2010/main" val="405031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30DFE35-942C-4347-897B-62249789567E}" type="datetimeFigureOut">
              <a:rPr lang="ru-RU" smtClean="0"/>
              <a:t>02.11.2025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08B839-B846-4272-A5CB-95DB091FE422}" type="slidenum">
              <a:rPr lang="ru-RU" smtClean="0"/>
              <a:t>‹#›</a:t>
            </a:fld>
            <a:endParaRPr lang="ru-RU"/>
          </a:p>
        </p:txBody>
      </p:sp>
    </p:spTree>
    <p:extLst>
      <p:ext uri="{BB962C8B-B14F-4D97-AF65-F5344CB8AC3E}">
        <p14:creationId xmlns:p14="http://schemas.microsoft.com/office/powerpoint/2010/main" val="64657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30DFE35-942C-4347-897B-62249789567E}" type="datetimeFigureOut">
              <a:rPr lang="ru-RU" smtClean="0"/>
              <a:t>02.11.2025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08B839-B846-4272-A5CB-95DB091FE422}" type="slidenum">
              <a:rPr lang="ru-RU" smtClean="0"/>
              <a:t>‹#›</a:t>
            </a:fld>
            <a:endParaRPr lang="ru-RU"/>
          </a:p>
        </p:txBody>
      </p:sp>
    </p:spTree>
    <p:extLst>
      <p:ext uri="{BB962C8B-B14F-4D97-AF65-F5344CB8AC3E}">
        <p14:creationId xmlns:p14="http://schemas.microsoft.com/office/powerpoint/2010/main" val="144988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30DFE35-942C-4347-897B-62249789567E}" type="datetimeFigureOut">
              <a:rPr lang="ru-RU" smtClean="0"/>
              <a:t>02.11.2025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08B839-B846-4272-A5CB-95DB091FE422}" type="slidenum">
              <a:rPr lang="ru-RU" smtClean="0"/>
              <a:t>‹#›</a:t>
            </a:fld>
            <a:endParaRPr lang="ru-RU"/>
          </a:p>
        </p:txBody>
      </p:sp>
    </p:spTree>
    <p:extLst>
      <p:ext uri="{BB962C8B-B14F-4D97-AF65-F5344CB8AC3E}">
        <p14:creationId xmlns:p14="http://schemas.microsoft.com/office/powerpoint/2010/main" val="1846022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30DFE35-942C-4347-897B-62249789567E}" type="datetimeFigureOut">
              <a:rPr lang="ru-RU" smtClean="0"/>
              <a:t>02.11.2025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08B839-B846-4272-A5CB-95DB091FE422}" type="slidenum">
              <a:rPr lang="ru-RU" smtClean="0"/>
              <a:t>‹#›</a:t>
            </a:fld>
            <a:endParaRPr lang="ru-RU"/>
          </a:p>
        </p:txBody>
      </p:sp>
    </p:spTree>
    <p:extLst>
      <p:ext uri="{BB962C8B-B14F-4D97-AF65-F5344CB8AC3E}">
        <p14:creationId xmlns:p14="http://schemas.microsoft.com/office/powerpoint/2010/main" val="93507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30DFE35-942C-4347-897B-62249789567E}" type="datetimeFigureOut">
              <a:rPr lang="ru-RU" smtClean="0"/>
              <a:t>02.11.2025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608B839-B846-4272-A5CB-95DB091FE422}" type="slidenum">
              <a:rPr lang="ru-RU" smtClean="0"/>
              <a:t>‹#›</a:t>
            </a:fld>
            <a:endParaRPr lang="ru-RU"/>
          </a:p>
        </p:txBody>
      </p:sp>
    </p:spTree>
    <p:extLst>
      <p:ext uri="{BB962C8B-B14F-4D97-AF65-F5344CB8AC3E}">
        <p14:creationId xmlns:p14="http://schemas.microsoft.com/office/powerpoint/2010/main" val="3808148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30DFE35-942C-4347-897B-62249789567E}" type="datetimeFigureOut">
              <a:rPr lang="ru-RU" smtClean="0"/>
              <a:t>02.11.2025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608B839-B846-4272-A5CB-95DB091FE422}" type="slidenum">
              <a:rPr lang="ru-RU" smtClean="0"/>
              <a:t>‹#›</a:t>
            </a:fld>
            <a:endParaRPr lang="ru-RU"/>
          </a:p>
        </p:txBody>
      </p:sp>
    </p:spTree>
    <p:extLst>
      <p:ext uri="{BB962C8B-B14F-4D97-AF65-F5344CB8AC3E}">
        <p14:creationId xmlns:p14="http://schemas.microsoft.com/office/powerpoint/2010/main" val="288273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0DFE35-942C-4347-897B-62249789567E}" type="datetimeFigureOut">
              <a:rPr lang="ru-RU" smtClean="0"/>
              <a:t>02.11.2025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608B839-B846-4272-A5CB-95DB091FE422}" type="slidenum">
              <a:rPr lang="ru-RU" smtClean="0"/>
              <a:t>‹#›</a:t>
            </a:fld>
            <a:endParaRPr lang="ru-RU"/>
          </a:p>
        </p:txBody>
      </p:sp>
    </p:spTree>
    <p:extLst>
      <p:ext uri="{BB962C8B-B14F-4D97-AF65-F5344CB8AC3E}">
        <p14:creationId xmlns:p14="http://schemas.microsoft.com/office/powerpoint/2010/main" val="1931480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30DFE35-942C-4347-897B-62249789567E}" type="datetimeFigureOut">
              <a:rPr lang="ru-RU" smtClean="0"/>
              <a:t>02.11.2025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08B839-B846-4272-A5CB-95DB091FE422}" type="slidenum">
              <a:rPr lang="ru-RU" smtClean="0"/>
              <a:t>‹#›</a:t>
            </a:fld>
            <a:endParaRPr lang="ru-RU"/>
          </a:p>
        </p:txBody>
      </p:sp>
    </p:spTree>
    <p:extLst>
      <p:ext uri="{BB962C8B-B14F-4D97-AF65-F5344CB8AC3E}">
        <p14:creationId xmlns:p14="http://schemas.microsoft.com/office/powerpoint/2010/main" val="392948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30DFE35-942C-4347-897B-62249789567E}" type="datetimeFigureOut">
              <a:rPr lang="ru-RU" smtClean="0"/>
              <a:t>02.11.2025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08B839-B846-4272-A5CB-95DB091FE422}" type="slidenum">
              <a:rPr lang="ru-RU" smtClean="0"/>
              <a:t>‹#›</a:t>
            </a:fld>
            <a:endParaRPr lang="ru-RU"/>
          </a:p>
        </p:txBody>
      </p:sp>
    </p:spTree>
    <p:extLst>
      <p:ext uri="{BB962C8B-B14F-4D97-AF65-F5344CB8AC3E}">
        <p14:creationId xmlns:p14="http://schemas.microsoft.com/office/powerpoint/2010/main" val="3586178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DFE35-942C-4347-897B-62249789567E}" type="datetimeFigureOut">
              <a:rPr lang="ru-RU" smtClean="0"/>
              <a:t>02.11.2025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8B839-B846-4272-A5CB-95DB091FE422}" type="slidenum">
              <a:rPr lang="ru-RU" smtClean="0"/>
              <a:t>‹#›</a:t>
            </a:fld>
            <a:endParaRPr lang="ru-RU"/>
          </a:p>
        </p:txBody>
      </p:sp>
    </p:spTree>
    <p:extLst>
      <p:ext uri="{BB962C8B-B14F-4D97-AF65-F5344CB8AC3E}">
        <p14:creationId xmlns:p14="http://schemas.microsoft.com/office/powerpoint/2010/main" val="1741817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shirskaya@mirea.ru"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8" Type="http://schemas.openxmlformats.org/officeDocument/2006/relationships/hyperlink" Target="https://javarush.com/groups/posts/2325-slozhnostjh-algoritmov" TargetMode="External"/><Relationship Id="rId3" Type="http://schemas.openxmlformats.org/officeDocument/2006/relationships/hyperlink" Target="https://habr.com/ru/post/196560/" TargetMode="External"/><Relationship Id="rId7" Type="http://schemas.openxmlformats.org/officeDocument/2006/relationships/hyperlink" Target="https://sites.google.com/site/anisimovkhv/learning/pris/lecture/tema8/tema8_2" TargetMode="External"/><Relationship Id="rId2"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hyperlink" Target="http://cert.obninsk.ru/gost/282/282.html" TargetMode="External"/><Relationship Id="rId5" Type="http://schemas.openxmlformats.org/officeDocument/2006/relationships/hyperlink" Target="http://langtoday.com/?p=343" TargetMode="External"/><Relationship Id="rId4" Type="http://schemas.openxmlformats.org/officeDocument/2006/relationships/hyperlink" Target="https://habr.com/ru/post/195482/"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0.png"/></Relationships>
</file>

<file path=ppt/slides/_rels/slide5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0.png"/></Relationships>
</file>

<file path=ppt/slides/_rels/slide5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6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6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6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7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7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7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8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9626"/>
            <a:ext cx="9144000" cy="2358506"/>
          </a:xfr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a:normAutofit/>
          </a:bodyPr>
          <a:lstStyle/>
          <a:p>
            <a:r>
              <a:rPr lang="ru-RU" sz="1400" b="1" dirty="0">
                <a:latin typeface="Arial" panose="020B0604020202020204" pitchFamily="34" charset="0"/>
                <a:cs typeface="Arial" panose="020B0604020202020204" pitchFamily="34" charset="0"/>
              </a:rPr>
              <a:t>Федеральное государственное бюджетное образовательное учреждение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 высшего образования</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«МИРЭА – Российский технологический университет»</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РТУ МИРЭА</a:t>
            </a:r>
            <a:br>
              <a:rPr lang="en-US"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Институт искусственного интеллекта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Кафедра промышленной Информатики</a:t>
            </a:r>
          </a:p>
        </p:txBody>
      </p:sp>
      <p:sp>
        <p:nvSpPr>
          <p:cNvPr id="5" name="Прямоугольник 4"/>
          <p:cNvSpPr/>
          <p:nvPr/>
        </p:nvSpPr>
        <p:spPr>
          <a:xfrm>
            <a:off x="251520" y="3419129"/>
            <a:ext cx="8568952" cy="1446550"/>
          </a:xfrm>
          <a:prstGeom prst="rect">
            <a:avLst/>
          </a:prstGeom>
        </p:spPr>
        <p:txBody>
          <a:bodyPr wrap="square">
            <a:spAutoFit/>
          </a:bodyPr>
          <a:lstStyle/>
          <a:p>
            <a:pPr algn="ctr"/>
            <a:r>
              <a:rPr lang="ru-RU" sz="2400" dirty="0">
                <a:solidFill>
                  <a:srgbClr val="0070C0"/>
                </a:solidFill>
                <a:latin typeface="Times New Roman" pitchFamily="18" charset="0"/>
                <a:cs typeface="Times New Roman" pitchFamily="18" charset="0"/>
              </a:rPr>
              <a:t>Информатика</a:t>
            </a:r>
          </a:p>
          <a:p>
            <a:pPr algn="ctr"/>
            <a:endParaRPr lang="ru-RU" sz="2400" dirty="0">
              <a:solidFill>
                <a:srgbClr val="0070C0"/>
              </a:solidFill>
              <a:latin typeface="Times New Roman" pitchFamily="18" charset="0"/>
              <a:cs typeface="Times New Roman" pitchFamily="18" charset="0"/>
            </a:endParaRPr>
          </a:p>
          <a:p>
            <a:pPr algn="ctr"/>
            <a:r>
              <a:rPr lang="ru-RU" sz="2000" dirty="0">
                <a:solidFill>
                  <a:srgbClr val="0070C0"/>
                </a:solidFill>
                <a:latin typeface="Times New Roman" pitchFamily="18" charset="0"/>
                <a:cs typeface="Times New Roman" pitchFamily="18" charset="0"/>
              </a:rPr>
              <a:t>Тема лекции «Программное управление – основа вычислительного процесса. Сложность алгоритмов. Программное обеспечение»</a:t>
            </a:r>
          </a:p>
        </p:txBody>
      </p:sp>
      <p:pic>
        <p:nvPicPr>
          <p:cNvPr id="6" name="Рисунок 5" descr="MIREA_Gerb_Colour.png"/>
          <p:cNvPicPr>
            <a:picLocks noChangeAspect="1"/>
          </p:cNvPicPr>
          <p:nvPr/>
        </p:nvPicPr>
        <p:blipFill>
          <a:blip r:embed="rId2" cstate="print"/>
          <a:stretch>
            <a:fillRect/>
          </a:stretch>
        </p:blipFill>
        <p:spPr>
          <a:xfrm>
            <a:off x="3779912" y="1876698"/>
            <a:ext cx="1404156" cy="1552302"/>
          </a:xfrm>
          <a:prstGeom prst="rect">
            <a:avLst/>
          </a:prstGeom>
        </p:spPr>
      </p:pic>
      <p:sp>
        <p:nvSpPr>
          <p:cNvPr id="3" name="Прямоугольник 2"/>
          <p:cNvSpPr/>
          <p:nvPr/>
        </p:nvSpPr>
        <p:spPr>
          <a:xfrm>
            <a:off x="2024" y="4941168"/>
            <a:ext cx="8585584" cy="1477328"/>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Лектор Каширская Елизавета Натановна</a:t>
            </a:r>
          </a:p>
          <a:p>
            <a:pPr algn="ctr"/>
            <a:r>
              <a:rPr lang="ru-RU" dirty="0">
                <a:latin typeface="Times New Roman" panose="02020603050405020304" pitchFamily="18" charset="0"/>
                <a:cs typeface="Times New Roman" panose="02020603050405020304" pitchFamily="18" charset="0"/>
              </a:rPr>
              <a:t>к.т.н., доцент, ФГБОУ ВО «МИРЭА - Российский технологический университет»</a:t>
            </a:r>
          </a:p>
          <a:p>
            <a:pPr algn="ctr"/>
            <a:r>
              <a:rPr lang="en-US" dirty="0">
                <a:latin typeface="Times New Roman" panose="02020603050405020304" pitchFamily="18" charset="0"/>
                <a:cs typeface="Times New Roman" panose="02020603050405020304" pitchFamily="18" charset="0"/>
              </a:rPr>
              <a:t>e-mail </a:t>
            </a:r>
            <a:r>
              <a:rPr lang="ru-RU" u="sng" dirty="0">
                <a:latin typeface="Times New Roman" panose="02020603050405020304" pitchFamily="18" charset="0"/>
                <a:cs typeface="Times New Roman" panose="02020603050405020304" pitchFamily="18" charset="0"/>
                <a:hlinkClick r:id="rId3"/>
              </a:rPr>
              <a:t>kashirskaya@</a:t>
            </a:r>
            <a:r>
              <a:rPr lang="en-US" u="sng" dirty="0">
                <a:latin typeface="Times New Roman" panose="02020603050405020304" pitchFamily="18" charset="0"/>
                <a:cs typeface="Times New Roman" panose="02020603050405020304" pitchFamily="18" charset="0"/>
                <a:hlinkClick r:id="rId3"/>
              </a:rPr>
              <a:t>mirea.ru</a:t>
            </a:r>
            <a:endParaRPr lang="en-US" u="sng" dirty="0">
              <a:latin typeface="Times New Roman" panose="02020603050405020304" pitchFamily="18" charset="0"/>
              <a:cs typeface="Times New Roman" panose="02020603050405020304" pitchFamily="18" charset="0"/>
            </a:endParaRPr>
          </a:p>
          <a:p>
            <a:pPr algn="ctr"/>
            <a:endParaRPr lang="ru-RU" b="1" dirty="0">
              <a:latin typeface="Times New Roman" panose="02020603050405020304" pitchFamily="18" charset="0"/>
              <a:cs typeface="Times New Roman" panose="02020603050405020304" pitchFamily="18" charset="0"/>
            </a:endParaRPr>
          </a:p>
          <a:p>
            <a:pPr algn="ctr"/>
            <a:r>
              <a:rPr lang="ru-RU" b="1" dirty="0">
                <a:latin typeface="Times New Roman" panose="02020603050405020304" pitchFamily="18" charset="0"/>
                <a:cs typeface="Times New Roman" panose="02020603050405020304" pitchFamily="18" charset="0"/>
              </a:rPr>
              <a:t>Лекция  № 5</a:t>
            </a:r>
          </a:p>
        </p:txBody>
      </p:sp>
    </p:spTree>
    <p:extLst>
      <p:ext uri="{BB962C8B-B14F-4D97-AF65-F5344CB8AC3E}">
        <p14:creationId xmlns:p14="http://schemas.microsoft.com/office/powerpoint/2010/main" val="3004499745"/>
      </p:ext>
    </p:extLst>
  </p:cSld>
  <p:clrMapOvr>
    <a:masterClrMapping/>
  </p:clrMapOvr>
  <mc:AlternateContent xmlns:mc="http://schemas.openxmlformats.org/markup-compatibility/2006" xmlns:p14="http://schemas.microsoft.com/office/powerpoint/2010/main">
    <mc:Choice Requires="p14">
      <p:transition spd="slow" p14:dur="2000" advTm="12825"/>
    </mc:Choice>
    <mc:Fallback xmlns="">
      <p:transition spd="slow" advTm="1282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Показатели эффективности</a:t>
            </a:r>
          </a:p>
        </p:txBody>
      </p:sp>
      <p:pic>
        <p:nvPicPr>
          <p:cNvPr id="2" name="Рисунок 1">
            <a:extLst>
              <a:ext uri="{FF2B5EF4-FFF2-40B4-BE49-F238E27FC236}">
                <a16:creationId xmlns:a16="http://schemas.microsoft.com/office/drawing/2014/main" id="{6E5F75A7-670C-8D27-9A42-94FF936C7F38}"/>
              </a:ext>
            </a:extLst>
          </p:cNvPr>
          <p:cNvPicPr>
            <a:picLocks noChangeAspect="1"/>
          </p:cNvPicPr>
          <p:nvPr/>
        </p:nvPicPr>
        <p:blipFill>
          <a:blip r:embed="rId4"/>
          <a:stretch>
            <a:fillRect/>
          </a:stretch>
        </p:blipFill>
        <p:spPr>
          <a:xfrm>
            <a:off x="657655" y="667072"/>
            <a:ext cx="7712197" cy="5703728"/>
          </a:xfrm>
          <a:prstGeom prst="rect">
            <a:avLst/>
          </a:prstGeom>
        </p:spPr>
      </p:pic>
    </p:spTree>
    <p:extLst>
      <p:ext uri="{BB962C8B-B14F-4D97-AF65-F5344CB8AC3E}">
        <p14:creationId xmlns:p14="http://schemas.microsoft.com/office/powerpoint/2010/main" val="2278214271"/>
      </p:ext>
    </p:extLst>
  </p:cSld>
  <p:clrMapOvr>
    <a:masterClrMapping/>
  </p:clrMapOvr>
  <mc:AlternateContent xmlns:mc="http://schemas.openxmlformats.org/markup-compatibility/2006" xmlns:p14="http://schemas.microsoft.com/office/powerpoint/2010/main">
    <mc:Choice Requires="p14">
      <p:transition spd="slow" p14:dur="2000" advTm="51087"/>
    </mc:Choice>
    <mc:Fallback xmlns="">
      <p:transition spd="slow" advTm="51087"/>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dirty="0">
                <a:solidFill>
                  <a:prstClr val="white"/>
                </a:solidFill>
                <a:latin typeface="Times New Roman" panose="02020603050405020304" pitchFamily="18" charset="0"/>
                <a:cs typeface="Times New Roman" panose="02020603050405020304" pitchFamily="18" charset="0"/>
              </a:rPr>
              <a:t>Файловая система</a:t>
            </a:r>
            <a:endPar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pic>
        <p:nvPicPr>
          <p:cNvPr id="5" name="Рисунок 4">
            <a:extLst>
              <a:ext uri="{FF2B5EF4-FFF2-40B4-BE49-F238E27FC236}">
                <a16:creationId xmlns:a16="http://schemas.microsoft.com/office/drawing/2014/main" id="{1011FB0D-602C-5749-B511-266D8AA35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51" y="620688"/>
            <a:ext cx="7841789" cy="5256584"/>
          </a:xfrm>
          <a:prstGeom prst="rect">
            <a:avLst/>
          </a:prstGeom>
        </p:spPr>
      </p:pic>
    </p:spTree>
    <p:extLst>
      <p:ext uri="{BB962C8B-B14F-4D97-AF65-F5344CB8AC3E}">
        <p14:creationId xmlns:p14="http://schemas.microsoft.com/office/powerpoint/2010/main" val="233560921"/>
      </p:ext>
    </p:extLst>
  </p:cSld>
  <p:clrMapOvr>
    <a:masterClrMapping/>
  </p:clrMapOvr>
  <mc:AlternateContent xmlns:mc="http://schemas.openxmlformats.org/markup-compatibility/2006" xmlns:p14="http://schemas.microsoft.com/office/powerpoint/2010/main">
    <mc:Choice Requires="p14">
      <p:transition spd="slow" p14:dur="2000" advTm="40070"/>
    </mc:Choice>
    <mc:Fallback xmlns="">
      <p:transition spd="slow" advTm="40070"/>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dirty="0">
                <a:solidFill>
                  <a:prstClr val="white"/>
                </a:solidFill>
                <a:latin typeface="Times New Roman" panose="02020603050405020304" pitchFamily="18" charset="0"/>
                <a:cs typeface="Times New Roman" panose="02020603050405020304" pitchFamily="18" charset="0"/>
              </a:rPr>
              <a:t>ПРОЕКТИРОВАНИЕ ПО ПОВЫШЕННОЙ НАДЕЖНОСТИ</a:t>
            </a:r>
            <a:endPar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135992BE-2A58-954B-BB93-2CF4F8EC9AF2}"/>
              </a:ext>
            </a:extLst>
          </p:cNvPr>
          <p:cNvSpPr/>
          <p:nvPr/>
        </p:nvSpPr>
        <p:spPr>
          <a:xfrm>
            <a:off x="467544" y="692696"/>
            <a:ext cx="7704856" cy="646331"/>
          </a:xfrm>
          <a:prstGeom prst="rect">
            <a:avLst/>
          </a:prstGeom>
        </p:spPr>
        <p:txBody>
          <a:bodyPr wrap="square">
            <a:spAutoFit/>
          </a:bodyPr>
          <a:lstStyle/>
          <a:p>
            <a:r>
              <a:rPr lang="ru-RU" dirty="0">
                <a:solidFill>
                  <a:srgbClr val="FF0000"/>
                </a:solidFill>
                <a:latin typeface="ComicSansMS" panose="030F0702030302020204" pitchFamily="66" charset="0"/>
              </a:rPr>
              <a:t>Надежность ПО </a:t>
            </a:r>
            <a:r>
              <a:rPr lang="ru-RU" dirty="0">
                <a:latin typeface="ComicSansMS" panose="030F0702030302020204" pitchFamily="66" charset="0"/>
              </a:rPr>
              <a:t>– это вероятность безотказной̆ работы ПО на основе заданных условий в течении определенного промежутка времени. </a:t>
            </a:r>
            <a:endParaRPr lang="ru-RU" dirty="0">
              <a:effectLst/>
            </a:endParaRPr>
          </a:p>
        </p:txBody>
      </p:sp>
      <p:sp>
        <p:nvSpPr>
          <p:cNvPr id="6" name="TextBox 5">
            <a:extLst>
              <a:ext uri="{FF2B5EF4-FFF2-40B4-BE49-F238E27FC236}">
                <a16:creationId xmlns:a16="http://schemas.microsoft.com/office/drawing/2014/main" id="{976907B0-25AB-1243-A0F1-B7EB4474DF18}"/>
              </a:ext>
            </a:extLst>
          </p:cNvPr>
          <p:cNvSpPr txBox="1"/>
          <p:nvPr/>
        </p:nvSpPr>
        <p:spPr>
          <a:xfrm>
            <a:off x="451558" y="1410220"/>
            <a:ext cx="8207375" cy="492125"/>
          </a:xfrm>
          <a:prstGeom prst="rect">
            <a:avLst/>
          </a:prstGeom>
          <a:solidFill>
            <a:schemeClr val="accent5">
              <a:lumMod val="20000"/>
              <a:lumOff val="80000"/>
            </a:schemeClr>
          </a:solidFill>
          <a:ln>
            <a:solidFill>
              <a:schemeClr val="bg1">
                <a:lumMod val="75000"/>
              </a:schemeClr>
            </a:solidFill>
          </a:ln>
        </p:spPr>
        <p:txBody>
          <a:bodyPr>
            <a:spAutoFit/>
          </a:bodyPr>
          <a:lstStyle/>
          <a:p>
            <a:pPr algn="ctr">
              <a:defRPr/>
            </a:pPr>
            <a:r>
              <a:rPr lang="ru-RU" sz="2600" dirty="0">
                <a:latin typeface="Comic Sans MS" panose="030F0702030302020204" pitchFamily="66" charset="0"/>
              </a:rPr>
              <a:t>Основные задачи при проектировании ПО:</a:t>
            </a:r>
          </a:p>
        </p:txBody>
      </p:sp>
      <p:sp>
        <p:nvSpPr>
          <p:cNvPr id="7" name="TextBox 6">
            <a:extLst>
              <a:ext uri="{FF2B5EF4-FFF2-40B4-BE49-F238E27FC236}">
                <a16:creationId xmlns:a16="http://schemas.microsoft.com/office/drawing/2014/main" id="{BD91191A-DC5D-AF42-85ED-80F3AFD03F70}"/>
              </a:ext>
            </a:extLst>
          </p:cNvPr>
          <p:cNvSpPr txBox="1"/>
          <p:nvPr/>
        </p:nvSpPr>
        <p:spPr>
          <a:xfrm flipH="1">
            <a:off x="84137" y="2143619"/>
            <a:ext cx="9059863" cy="460375"/>
          </a:xfrm>
          <a:prstGeom prst="rect">
            <a:avLst/>
          </a:prstGeom>
          <a:noFill/>
          <a:ln w="38100">
            <a:solidFill>
              <a:schemeClr val="accent6">
                <a:lumMod val="75000"/>
              </a:schemeClr>
            </a:solidFill>
          </a:ln>
        </p:spPr>
        <p:txBody>
          <a:bodyPr>
            <a:spAutoFit/>
          </a:bodyPr>
          <a:lstStyle/>
          <a:p>
            <a:pPr algn="ctr" eaLnBrk="1" hangingPunct="1">
              <a:defRPr/>
            </a:pPr>
            <a:r>
              <a:rPr lang="ru-RU" sz="2400" dirty="0">
                <a:latin typeface="Arial" charset="0"/>
              </a:rPr>
              <a:t>1. Выявление и исключение ошибок на этапе разработки ПО;</a:t>
            </a:r>
            <a:endParaRPr lang="ru-RU" sz="2400" dirty="0">
              <a:latin typeface="Comic Sans MS" pitchFamily="66" charset="0"/>
            </a:endParaRPr>
          </a:p>
        </p:txBody>
      </p:sp>
      <p:sp>
        <p:nvSpPr>
          <p:cNvPr id="8" name="TextBox 7">
            <a:extLst>
              <a:ext uri="{FF2B5EF4-FFF2-40B4-BE49-F238E27FC236}">
                <a16:creationId xmlns:a16="http://schemas.microsoft.com/office/drawing/2014/main" id="{E9629757-B3F6-4A4A-87AA-A6ADAFB184E0}"/>
              </a:ext>
            </a:extLst>
          </p:cNvPr>
          <p:cNvSpPr txBox="1"/>
          <p:nvPr/>
        </p:nvSpPr>
        <p:spPr>
          <a:xfrm flipH="1">
            <a:off x="113101" y="2710751"/>
            <a:ext cx="9061450" cy="1200150"/>
          </a:xfrm>
          <a:prstGeom prst="rect">
            <a:avLst/>
          </a:prstGeom>
          <a:noFill/>
          <a:ln w="38100">
            <a:solidFill>
              <a:schemeClr val="accent6">
                <a:lumMod val="75000"/>
              </a:schemeClr>
            </a:solidFill>
          </a:ln>
        </p:spPr>
        <p:txBody>
          <a:bodyPr>
            <a:spAutoFit/>
          </a:bodyPr>
          <a:lstStyle/>
          <a:p>
            <a:pPr algn="just" eaLnBrk="1" hangingPunct="1">
              <a:defRPr/>
            </a:pPr>
            <a:r>
              <a:rPr lang="ru-RU" sz="2400" dirty="0">
                <a:latin typeface="Arial" charset="0"/>
              </a:rPr>
              <a:t>2. Проектирование отказоустойчивого ПО, которая выявляет ошибки программы за счет ошибок аппаратной части и восстанавливает нормальное состояние ПО.</a:t>
            </a:r>
            <a:endParaRPr lang="ru-RU" sz="2400" dirty="0">
              <a:latin typeface="Comic Sans MS" pitchFamily="66" charset="0"/>
            </a:endParaRPr>
          </a:p>
        </p:txBody>
      </p:sp>
      <p:sp>
        <p:nvSpPr>
          <p:cNvPr id="9" name="TextBox 8">
            <a:extLst>
              <a:ext uri="{FF2B5EF4-FFF2-40B4-BE49-F238E27FC236}">
                <a16:creationId xmlns:a16="http://schemas.microsoft.com/office/drawing/2014/main" id="{B6570E0D-4EC6-8B42-AFB6-627F519BCC60}"/>
              </a:ext>
            </a:extLst>
          </p:cNvPr>
          <p:cNvSpPr txBox="1"/>
          <p:nvPr/>
        </p:nvSpPr>
        <p:spPr>
          <a:xfrm>
            <a:off x="683568" y="4126110"/>
            <a:ext cx="8207375" cy="492125"/>
          </a:xfrm>
          <a:prstGeom prst="rect">
            <a:avLst/>
          </a:prstGeom>
          <a:solidFill>
            <a:schemeClr val="accent5">
              <a:lumMod val="20000"/>
              <a:lumOff val="80000"/>
            </a:schemeClr>
          </a:solidFill>
          <a:ln>
            <a:solidFill>
              <a:schemeClr val="bg1">
                <a:lumMod val="75000"/>
              </a:schemeClr>
            </a:solidFill>
          </a:ln>
        </p:spPr>
        <p:txBody>
          <a:bodyPr>
            <a:spAutoFit/>
          </a:bodyPr>
          <a:lstStyle/>
          <a:p>
            <a:pPr algn="ctr">
              <a:defRPr/>
            </a:pPr>
            <a:r>
              <a:rPr lang="ru-RU" sz="2600" dirty="0">
                <a:latin typeface="Comic Sans MS" panose="030F0702030302020204" pitchFamily="66" charset="0"/>
              </a:rPr>
              <a:t>Критерии оценки ПО:</a:t>
            </a:r>
          </a:p>
        </p:txBody>
      </p:sp>
      <p:sp>
        <p:nvSpPr>
          <p:cNvPr id="10" name="TextBox 9">
            <a:extLst>
              <a:ext uri="{FF2B5EF4-FFF2-40B4-BE49-F238E27FC236}">
                <a16:creationId xmlns:a16="http://schemas.microsoft.com/office/drawing/2014/main" id="{3B23C2EB-3D4E-6748-AD57-B500976E851F}"/>
              </a:ext>
            </a:extLst>
          </p:cNvPr>
          <p:cNvSpPr txBox="1"/>
          <p:nvPr/>
        </p:nvSpPr>
        <p:spPr>
          <a:xfrm flipH="1">
            <a:off x="175013" y="4833444"/>
            <a:ext cx="8999538" cy="461962"/>
          </a:xfrm>
          <a:prstGeom prst="rect">
            <a:avLst/>
          </a:prstGeom>
          <a:noFill/>
          <a:ln w="38100">
            <a:solidFill>
              <a:schemeClr val="accent3">
                <a:lumMod val="75000"/>
              </a:schemeClr>
            </a:solidFill>
          </a:ln>
        </p:spPr>
        <p:txBody>
          <a:bodyPr>
            <a:spAutoFit/>
          </a:bodyPr>
          <a:lstStyle/>
          <a:p>
            <a:pPr algn="ctr" eaLnBrk="1" hangingPunct="1">
              <a:defRPr/>
            </a:pPr>
            <a:r>
              <a:rPr lang="ru-RU" sz="2400" dirty="0">
                <a:solidFill>
                  <a:srgbClr val="FF0000"/>
                </a:solidFill>
                <a:latin typeface="Comic Sans MS" panose="030F0702030302020204" pitchFamily="66" charset="0"/>
              </a:rPr>
              <a:t>Функциональные</a:t>
            </a:r>
            <a:r>
              <a:rPr lang="ru-RU" sz="2400" dirty="0">
                <a:latin typeface="Comic Sans MS" panose="030F0702030302020204" pitchFamily="66" charset="0"/>
              </a:rPr>
              <a:t> в соответствии с поставленной задачей</a:t>
            </a:r>
          </a:p>
        </p:txBody>
      </p:sp>
      <p:sp>
        <p:nvSpPr>
          <p:cNvPr id="12" name="TextBox 11">
            <a:extLst>
              <a:ext uri="{FF2B5EF4-FFF2-40B4-BE49-F238E27FC236}">
                <a16:creationId xmlns:a16="http://schemas.microsoft.com/office/drawing/2014/main" id="{3673AA25-0A97-684D-BC5A-5143A458D87E}"/>
              </a:ext>
            </a:extLst>
          </p:cNvPr>
          <p:cNvSpPr txBox="1"/>
          <p:nvPr/>
        </p:nvSpPr>
        <p:spPr>
          <a:xfrm flipH="1">
            <a:off x="55476" y="5447780"/>
            <a:ext cx="8999538" cy="461962"/>
          </a:xfrm>
          <a:prstGeom prst="rect">
            <a:avLst/>
          </a:prstGeom>
          <a:noFill/>
          <a:ln w="38100">
            <a:solidFill>
              <a:schemeClr val="accent3">
                <a:lumMod val="75000"/>
              </a:schemeClr>
            </a:solidFill>
          </a:ln>
        </p:spPr>
        <p:txBody>
          <a:bodyPr>
            <a:spAutoFit/>
          </a:bodyPr>
          <a:lstStyle/>
          <a:p>
            <a:pPr algn="ctr" eaLnBrk="1" hangingPunct="1">
              <a:defRPr/>
            </a:pPr>
            <a:r>
              <a:rPr lang="ru-RU" sz="2400" dirty="0">
                <a:solidFill>
                  <a:srgbClr val="FF0000"/>
                </a:solidFill>
                <a:latin typeface="Comic Sans MS" panose="030F0702030302020204" pitchFamily="66" charset="0"/>
              </a:rPr>
              <a:t>Конструктивные</a:t>
            </a:r>
            <a:r>
              <a:rPr lang="ru-RU" sz="2400" dirty="0">
                <a:latin typeface="Comic Sans MS" panose="030F0702030302020204" pitchFamily="66" charset="0"/>
              </a:rPr>
              <a:t> полностью характеризующие ПО</a:t>
            </a:r>
          </a:p>
        </p:txBody>
      </p:sp>
    </p:spTree>
    <p:extLst>
      <p:ext uri="{BB962C8B-B14F-4D97-AF65-F5344CB8AC3E}">
        <p14:creationId xmlns:p14="http://schemas.microsoft.com/office/powerpoint/2010/main" val="3551058751"/>
      </p:ext>
    </p:extLst>
  </p:cSld>
  <p:clrMapOvr>
    <a:masterClrMapping/>
  </p:clrMapOvr>
  <mc:AlternateContent xmlns:mc="http://schemas.openxmlformats.org/markup-compatibility/2006" xmlns:p14="http://schemas.microsoft.com/office/powerpoint/2010/main">
    <mc:Choice Requires="p14">
      <p:transition spd="slow" p14:dur="2000" advTm="55510"/>
    </mc:Choice>
    <mc:Fallback xmlns="">
      <p:transition spd="slow" advTm="55510"/>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dirty="0">
                <a:solidFill>
                  <a:prstClr val="white"/>
                </a:solidFill>
                <a:latin typeface="Times New Roman" panose="02020603050405020304" pitchFamily="18" charset="0"/>
                <a:cs typeface="Times New Roman" panose="02020603050405020304" pitchFamily="18" charset="0"/>
              </a:rPr>
              <a:t>Контроль проектирования по повышенной надежности</a:t>
            </a:r>
            <a:endPar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pic>
        <p:nvPicPr>
          <p:cNvPr id="5" name="Рисунок 4">
            <a:extLst>
              <a:ext uri="{FF2B5EF4-FFF2-40B4-BE49-F238E27FC236}">
                <a16:creationId xmlns:a16="http://schemas.microsoft.com/office/drawing/2014/main" id="{493FCD19-26DB-BF4C-8CF4-91310504F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96" y="908719"/>
            <a:ext cx="8044712" cy="4637127"/>
          </a:xfrm>
          <a:prstGeom prst="rect">
            <a:avLst/>
          </a:prstGeom>
        </p:spPr>
      </p:pic>
    </p:spTree>
    <p:extLst>
      <p:ext uri="{BB962C8B-B14F-4D97-AF65-F5344CB8AC3E}">
        <p14:creationId xmlns:p14="http://schemas.microsoft.com/office/powerpoint/2010/main" val="521409351"/>
      </p:ext>
    </p:extLst>
  </p:cSld>
  <p:clrMapOvr>
    <a:masterClrMapping/>
  </p:clrMapOvr>
  <mc:AlternateContent xmlns:mc="http://schemas.openxmlformats.org/markup-compatibility/2006" xmlns:p14="http://schemas.microsoft.com/office/powerpoint/2010/main">
    <mc:Choice Requires="p14">
      <p:transition spd="slow" p14:dur="2000" advTm="36358"/>
    </mc:Choice>
    <mc:Fallback xmlns="">
      <p:transition spd="slow" advTm="36358"/>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Литература</a:t>
            </a:r>
          </a:p>
        </p:txBody>
      </p:sp>
      <p:sp>
        <p:nvSpPr>
          <p:cNvPr id="2" name="Прямоугольник 1">
            <a:extLst>
              <a:ext uri="{FF2B5EF4-FFF2-40B4-BE49-F238E27FC236}">
                <a16:creationId xmlns:a16="http://schemas.microsoft.com/office/drawing/2014/main" id="{624A20B7-5F3D-BF44-B16F-6204B4866C5B}"/>
              </a:ext>
            </a:extLst>
          </p:cNvPr>
          <p:cNvSpPr/>
          <p:nvPr/>
        </p:nvSpPr>
        <p:spPr>
          <a:xfrm>
            <a:off x="520980" y="476672"/>
            <a:ext cx="7848872" cy="6247864"/>
          </a:xfrm>
          <a:prstGeom prst="rect">
            <a:avLst/>
          </a:prstGeom>
        </p:spPr>
        <p:txBody>
          <a:bodyPr wrap="square">
            <a:spAutoFit/>
          </a:bodyPr>
          <a:lstStyle/>
          <a:p>
            <a:pPr marL="342900" lvl="0" indent="-342900">
              <a:buFont typeface="+mj-lt"/>
              <a:buAutoNum type="arabicPeriod"/>
            </a:pPr>
            <a:r>
              <a:rPr lang="ru-RU" sz="2000" dirty="0"/>
              <a:t>Введение в анализ сложности алгоритмов (часть 1). [Электронный ресурс]. Режим доступа: </a:t>
            </a:r>
            <a:r>
              <a:rPr lang="ru-RU" sz="2000" u="sng" dirty="0">
                <a:hlinkClick r:id="rId3"/>
              </a:rPr>
              <a:t>https://habr.com/ru/post/196560/</a:t>
            </a:r>
            <a:endParaRPr lang="ru-RU" sz="2000" dirty="0"/>
          </a:p>
          <a:p>
            <a:pPr marL="342900" lvl="0" indent="-342900">
              <a:buFont typeface="+mj-lt"/>
              <a:buAutoNum type="arabicPeriod"/>
            </a:pPr>
            <a:r>
              <a:rPr lang="ru-RU" sz="2000" dirty="0"/>
              <a:t>Введение в анализ сложности алгоритмов (часть 2). [Электронный ресурс]. Режим доступа: </a:t>
            </a:r>
            <a:r>
              <a:rPr lang="ru-RU" sz="2000" u="sng" dirty="0">
                <a:hlinkClick r:id="rId4"/>
              </a:rPr>
              <a:t>https://habr.com/ru/post/195482/</a:t>
            </a:r>
            <a:endParaRPr lang="ru-RU" sz="2000" dirty="0"/>
          </a:p>
          <a:p>
            <a:pPr marL="342900" lvl="0" indent="-342900">
              <a:buFont typeface="+mj-lt"/>
              <a:buAutoNum type="arabicPeriod"/>
            </a:pPr>
            <a:r>
              <a:rPr lang="ru-RU" sz="2000" dirty="0"/>
              <a:t>«</a:t>
            </a:r>
            <a:r>
              <a:rPr lang="ru-RU" sz="2000" dirty="0" err="1"/>
              <a:t>O</a:t>
            </a:r>
            <a:r>
              <a:rPr lang="ru-RU" sz="2000" dirty="0"/>
              <a:t>» большое и «</a:t>
            </a:r>
            <a:r>
              <a:rPr lang="ru-RU" sz="2000" dirty="0" err="1"/>
              <a:t>o</a:t>
            </a:r>
            <a:r>
              <a:rPr lang="ru-RU" sz="2000" dirty="0"/>
              <a:t>» малое. [Электронный ресурс]. Режим доступа: </a:t>
            </a:r>
            <a:r>
              <a:rPr lang="ru-RU" sz="2000" dirty="0" err="1"/>
              <a:t>https</a:t>
            </a:r>
            <a:r>
              <a:rPr lang="ru-RU" sz="2000" dirty="0"/>
              <a:t>://</a:t>
            </a:r>
            <a:r>
              <a:rPr lang="ru-RU" sz="2000" dirty="0" err="1"/>
              <a:t>ru.wikipedia.org</a:t>
            </a:r>
            <a:r>
              <a:rPr lang="ru-RU" sz="2000" dirty="0"/>
              <a:t>/</a:t>
            </a:r>
            <a:r>
              <a:rPr lang="ru-RU" sz="2000" dirty="0" err="1"/>
              <a:t>wiki</a:t>
            </a:r>
            <a:r>
              <a:rPr lang="ru-RU" sz="2000" dirty="0"/>
              <a:t>/«</a:t>
            </a:r>
            <a:r>
              <a:rPr lang="ru-RU" sz="2000" dirty="0" err="1"/>
              <a:t>O</a:t>
            </a:r>
            <a:r>
              <a:rPr lang="ru-RU" sz="2000" dirty="0"/>
              <a:t>» большое и «</a:t>
            </a:r>
            <a:r>
              <a:rPr lang="ru-RU" sz="2000" dirty="0" err="1"/>
              <a:t>o</a:t>
            </a:r>
            <a:r>
              <a:rPr lang="ru-RU" sz="2000" dirty="0"/>
              <a:t>» малое</a:t>
            </a:r>
          </a:p>
          <a:p>
            <a:pPr marL="342900" lvl="0" indent="-342900">
              <a:buFont typeface="+mj-lt"/>
              <a:buAutoNum type="arabicPeriod"/>
            </a:pPr>
            <a:r>
              <a:rPr lang="ru-RU" sz="2000" dirty="0"/>
              <a:t>Как сравнивают быстродействие алгоритмов. [Электронный ресурс]. Режим доступа: </a:t>
            </a:r>
            <a:r>
              <a:rPr lang="ru-RU" sz="2000" u="sng" dirty="0">
                <a:hlinkClick r:id="rId5"/>
              </a:rPr>
              <a:t>http://langtoday.com/?p=343</a:t>
            </a:r>
            <a:endParaRPr lang="ru-RU" sz="2000" u="sng" dirty="0"/>
          </a:p>
          <a:p>
            <a:pPr marL="342900" lvl="0" indent="-342900">
              <a:buFont typeface="+mj-lt"/>
              <a:buAutoNum type="arabicPeriod"/>
            </a:pPr>
            <a:r>
              <a:rPr lang="ru-RU" sz="2000" dirty="0">
                <a:latin typeface="Times New Roman" panose="02020603050405020304" pitchFamily="18" charset="0"/>
              </a:rPr>
              <a:t>ГОСТ 19.701-90 - </a:t>
            </a:r>
            <a:r>
              <a:rPr lang="ru-RU" sz="2000" dirty="0">
                <a:latin typeface="Times New Roman" panose="02020603050405020304" pitchFamily="18" charset="0"/>
                <a:hlinkClick r:id="rId6"/>
              </a:rPr>
              <a:t>http://cert.obninsk.ru/gost/282/282.html</a:t>
            </a:r>
            <a:endParaRPr lang="ru-RU" sz="2000" dirty="0">
              <a:latin typeface="Times New Roman" panose="02020603050405020304" pitchFamily="18" charset="0"/>
            </a:endParaRPr>
          </a:p>
          <a:p>
            <a:pPr marL="342900" lvl="0" indent="-342900">
              <a:buFont typeface="+mj-lt"/>
              <a:buAutoNum type="arabicPeriod"/>
            </a:pPr>
            <a:r>
              <a:rPr lang="en-US" sz="2000" dirty="0">
                <a:latin typeface="Times New Roman" panose="02020603050405020304" pitchFamily="18" charset="0"/>
                <a:hlinkClick r:id="rId7"/>
              </a:rPr>
              <a:t>https://sites.google.com/site/anisimovkhv/learning/pris/lecture/tema8/tema8_2</a:t>
            </a:r>
            <a:endParaRPr lang="ru-RU" sz="2000" dirty="0">
              <a:latin typeface="Times New Roman" panose="02020603050405020304" pitchFamily="18" charset="0"/>
            </a:endParaRPr>
          </a:p>
          <a:p>
            <a:pPr marL="457200" indent="-457200">
              <a:buFont typeface="+mj-lt"/>
              <a:buAutoNum type="arabicPeriod"/>
              <a:defRPr/>
            </a:pPr>
            <a:r>
              <a:rPr lang="ru-RU" sz="2000" dirty="0" err="1">
                <a:solidFill>
                  <a:srgbClr val="000066"/>
                </a:solidFill>
                <a:latin typeface="Times New Roman" panose="02020603050405020304" pitchFamily="18" charset="0"/>
              </a:rPr>
              <a:t>Бройдо</a:t>
            </a:r>
            <a:r>
              <a:rPr lang="ru-RU" sz="2000" dirty="0">
                <a:solidFill>
                  <a:srgbClr val="000066"/>
                </a:solidFill>
                <a:latin typeface="Times New Roman" panose="02020603050405020304" pitchFamily="18" charset="0"/>
              </a:rPr>
              <a:t> В.Л. Вычислительные системы, сети и телекоммуникации: Учеб. пособие для вузов.-2-е изд. - </a:t>
            </a:r>
            <a:r>
              <a:rPr lang="ru-RU" sz="2000" dirty="0" err="1">
                <a:solidFill>
                  <a:srgbClr val="000066"/>
                </a:solidFill>
                <a:latin typeface="Times New Roman" panose="02020603050405020304" pitchFamily="18" charset="0"/>
              </a:rPr>
              <a:t>СПб.:Питер</a:t>
            </a:r>
            <a:r>
              <a:rPr lang="ru-RU" sz="2000" dirty="0">
                <a:solidFill>
                  <a:srgbClr val="000066"/>
                </a:solidFill>
                <a:latin typeface="Times New Roman" panose="02020603050405020304" pitchFamily="18" charset="0"/>
              </a:rPr>
              <a:t>, 2015. - 702 с.</a:t>
            </a:r>
          </a:p>
          <a:p>
            <a:pPr marL="457200" indent="-457200">
              <a:buFont typeface="+mj-lt"/>
              <a:buAutoNum type="arabicPeriod"/>
              <a:defRPr/>
            </a:pPr>
            <a:r>
              <a:rPr lang="ru-RU" sz="2000" dirty="0">
                <a:solidFill>
                  <a:srgbClr val="000066"/>
                </a:solidFill>
                <a:latin typeface="Times New Roman" panose="02020603050405020304" pitchFamily="18" charset="0"/>
              </a:rPr>
              <a:t>Стефан Р. Дэвис. С++ Для чайников [Электронный ресурс] </a:t>
            </a:r>
            <a:r>
              <a:rPr lang="ru-RU" sz="2000" dirty="0" err="1">
                <a:solidFill>
                  <a:srgbClr val="000066"/>
                </a:solidFill>
                <a:latin typeface="Times New Roman" panose="02020603050405020304" pitchFamily="18" charset="0"/>
              </a:rPr>
              <a:t>http</a:t>
            </a:r>
            <a:r>
              <a:rPr lang="ru-RU" sz="2000" dirty="0">
                <a:solidFill>
                  <a:srgbClr val="000066"/>
                </a:solidFill>
                <a:latin typeface="Times New Roman" panose="02020603050405020304" pitchFamily="18" charset="0"/>
              </a:rPr>
              <a:t>://</a:t>
            </a:r>
            <a:r>
              <a:rPr lang="ru-RU" sz="2000" dirty="0" err="1">
                <a:solidFill>
                  <a:srgbClr val="000066"/>
                </a:solidFill>
                <a:latin typeface="Times New Roman" panose="02020603050405020304" pitchFamily="18" charset="0"/>
              </a:rPr>
              <a:t>www.proklondike.com</a:t>
            </a:r>
            <a:r>
              <a:rPr lang="ru-RU" sz="2000" dirty="0">
                <a:solidFill>
                  <a:srgbClr val="000066"/>
                </a:solidFill>
                <a:latin typeface="Times New Roman" panose="02020603050405020304" pitchFamily="18" charset="0"/>
              </a:rPr>
              <a:t>/</a:t>
            </a:r>
            <a:r>
              <a:rPr lang="ru-RU" sz="2000" dirty="0" err="1">
                <a:solidFill>
                  <a:srgbClr val="000066"/>
                </a:solidFill>
                <a:latin typeface="Times New Roman" panose="02020603050405020304" pitchFamily="18" charset="0"/>
              </a:rPr>
              <a:t>books</a:t>
            </a:r>
            <a:r>
              <a:rPr lang="ru-RU" sz="2000" dirty="0">
                <a:solidFill>
                  <a:srgbClr val="000066"/>
                </a:solidFill>
                <a:latin typeface="Times New Roman" panose="02020603050405020304" pitchFamily="18" charset="0"/>
              </a:rPr>
              <a:t>/</a:t>
            </a:r>
            <a:r>
              <a:rPr lang="ru-RU" sz="2000" dirty="0" err="1">
                <a:solidFill>
                  <a:srgbClr val="000066"/>
                </a:solidFill>
                <a:latin typeface="Times New Roman" panose="02020603050405020304" pitchFamily="18" charset="0"/>
              </a:rPr>
              <a:t>cpp</a:t>
            </a:r>
            <a:r>
              <a:rPr lang="ru-RU" sz="2000" dirty="0">
                <a:solidFill>
                  <a:srgbClr val="000066"/>
                </a:solidFill>
                <a:latin typeface="Times New Roman" panose="02020603050405020304" pitchFamily="18" charset="0"/>
              </a:rPr>
              <a:t>/</a:t>
            </a:r>
            <a:r>
              <a:rPr lang="ru-RU" sz="2000" dirty="0" err="1">
                <a:solidFill>
                  <a:srgbClr val="000066"/>
                </a:solidFill>
                <a:latin typeface="Times New Roman" panose="02020603050405020304" pitchFamily="18" charset="0"/>
              </a:rPr>
              <a:t>cplus_dlja_chainikov.html</a:t>
            </a:r>
            <a:endParaRPr lang="ru-RU" sz="2000" dirty="0">
              <a:solidFill>
                <a:srgbClr val="000066"/>
              </a:solidFill>
              <a:latin typeface="Times New Roman" panose="02020603050405020304" pitchFamily="18" charset="0"/>
            </a:endParaRPr>
          </a:p>
          <a:p>
            <a:pPr marL="457200" indent="-457200">
              <a:buFont typeface="+mj-lt"/>
              <a:buAutoNum type="arabicPeriod"/>
              <a:defRPr/>
            </a:pPr>
            <a:r>
              <a:rPr lang="ru-RU" sz="2000" dirty="0">
                <a:solidFill>
                  <a:srgbClr val="000066"/>
                </a:solidFill>
                <a:latin typeface="Times New Roman" panose="02020603050405020304" pitchFamily="18" charset="0"/>
              </a:rPr>
              <a:t>Магда Ю.С. Программирование и отладка С/С++ приложений для микроконтроллеров АРМ. - М.: ДМК Пресс, 2015. - 168 с. </a:t>
            </a:r>
          </a:p>
          <a:p>
            <a:pPr marL="457200" indent="-457200">
              <a:buFont typeface="+mj-lt"/>
              <a:buAutoNum type="arabicPeriod"/>
              <a:defRPr/>
            </a:pPr>
            <a:r>
              <a:rPr lang="es-419" sz="2000" dirty="0">
                <a:solidFill>
                  <a:srgbClr val="2A2A2A"/>
                </a:solidFill>
                <a:effectLst/>
                <a:latin typeface="Times"/>
                <a:hlinkClick r:id="rId8"/>
              </a:rPr>
              <a:t>https://javarush.com/groups/posts/2325-slozhnostjh-algoritmov</a:t>
            </a:r>
            <a:endParaRPr lang="ru-RU" sz="2000" dirty="0">
              <a:solidFill>
                <a:srgbClr val="2A2A2A"/>
              </a:solidFill>
              <a:effectLst/>
              <a:latin typeface="Times"/>
            </a:endParaRPr>
          </a:p>
          <a:p>
            <a:pPr marL="457200" indent="-457200">
              <a:buFont typeface="+mj-lt"/>
              <a:buAutoNum type="arabicPeriod"/>
              <a:defRPr/>
            </a:pPr>
            <a:r>
              <a:rPr lang="ru-RU" sz="2000" dirty="0">
                <a:solidFill>
                  <a:srgbClr val="2A2A2A"/>
                </a:solidFill>
                <a:latin typeface="Times"/>
              </a:rPr>
              <a:t>Юдин А.В. Сложность Алгоритмов. </a:t>
            </a:r>
            <a:r>
              <a:rPr lang="ru-RU" sz="2000">
                <a:solidFill>
                  <a:srgbClr val="2A2A2A"/>
                </a:solidFill>
                <a:latin typeface="Times"/>
              </a:rPr>
              <a:t>Курс лекций в РТУ МИРЭА.</a:t>
            </a:r>
            <a:endParaRPr lang="ru-RU" sz="2000" dirty="0">
              <a:solidFill>
                <a:srgbClr val="000066"/>
              </a:solidFill>
              <a:latin typeface="Times New Roman" panose="02020603050405020304" pitchFamily="18" charset="0"/>
            </a:endParaRPr>
          </a:p>
        </p:txBody>
      </p:sp>
    </p:spTree>
    <p:extLst>
      <p:ext uri="{BB962C8B-B14F-4D97-AF65-F5344CB8AC3E}">
        <p14:creationId xmlns:p14="http://schemas.microsoft.com/office/powerpoint/2010/main" val="2939114897"/>
      </p:ext>
    </p:extLst>
  </p:cSld>
  <p:clrMapOvr>
    <a:masterClrMapping/>
  </p:clrMapOvr>
  <mc:AlternateContent xmlns:mc="http://schemas.openxmlformats.org/markup-compatibility/2006" xmlns:p14="http://schemas.microsoft.com/office/powerpoint/2010/main">
    <mc:Choice Requires="p14">
      <p:transition spd="slow" p14:dur="2000" advTm="16398"/>
    </mc:Choice>
    <mc:Fallback xmlns="">
      <p:transition spd="slow" advTm="1639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Способы записи алгоритмов</a:t>
            </a:r>
          </a:p>
        </p:txBody>
      </p:sp>
      <p:sp>
        <p:nvSpPr>
          <p:cNvPr id="5" name="Прямоугольник 5">
            <a:extLst>
              <a:ext uri="{FF2B5EF4-FFF2-40B4-BE49-F238E27FC236}">
                <a16:creationId xmlns:a16="http://schemas.microsoft.com/office/drawing/2014/main" id="{CB7BA300-8F39-DE4B-A51C-B54687A7CADB}"/>
              </a:ext>
            </a:extLst>
          </p:cNvPr>
          <p:cNvSpPr>
            <a:spLocks noChangeArrowheads="1"/>
          </p:cNvSpPr>
          <p:nvPr/>
        </p:nvSpPr>
        <p:spPr bwMode="auto">
          <a:xfrm>
            <a:off x="0" y="73025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400" dirty="0">
                <a:latin typeface="Comic Sans MS" panose="030F0902030302020204" pitchFamily="66" charset="0"/>
              </a:rPr>
              <a:t>	</a:t>
            </a:r>
            <a:r>
              <a:rPr lang="ru-RU" altLang="ru-RU" sz="2400" dirty="0">
                <a:solidFill>
                  <a:srgbClr val="FF0000"/>
                </a:solidFill>
                <a:latin typeface="Comic Sans MS" panose="030F0902030302020204" pitchFamily="66" charset="0"/>
              </a:rPr>
              <a:t>СЛОВЕСНЫЙ </a:t>
            </a:r>
            <a:r>
              <a:rPr lang="ru-RU" altLang="ru-RU" sz="2400" dirty="0">
                <a:latin typeface="Comic Sans MS" panose="030F0902030302020204" pitchFamily="66" charset="0"/>
              </a:rPr>
              <a:t>способ</a:t>
            </a:r>
            <a:r>
              <a:rPr lang="ru-RU" altLang="ru-RU" sz="2400" dirty="0">
                <a:solidFill>
                  <a:srgbClr val="FF0000"/>
                </a:solidFill>
                <a:latin typeface="Comic Sans MS" panose="030F0902030302020204" pitchFamily="66" charset="0"/>
              </a:rPr>
              <a:t> </a:t>
            </a:r>
            <a:r>
              <a:rPr lang="ru-RU" altLang="ru-RU" sz="2400" dirty="0">
                <a:latin typeface="Comic Sans MS" panose="030F0902030302020204" pitchFamily="66" charset="0"/>
              </a:rPr>
              <a:t>записи содержит последовательные этапы алгоритма и описывается в произвольной форме на естественном языке;</a:t>
            </a:r>
          </a:p>
          <a:p>
            <a:pPr algn="just">
              <a:spcBef>
                <a:spcPct val="0"/>
              </a:spcBef>
              <a:buFontTx/>
              <a:buNone/>
            </a:pPr>
            <a:r>
              <a:rPr lang="ru-RU" altLang="ru-RU" sz="2400" dirty="0">
                <a:latin typeface="Comic Sans MS" panose="030F0902030302020204" pitchFamily="66" charset="0"/>
              </a:rPr>
              <a:t>	</a:t>
            </a:r>
            <a:r>
              <a:rPr lang="ru-RU" altLang="ru-RU" sz="2400" dirty="0">
                <a:solidFill>
                  <a:srgbClr val="FF0000"/>
                </a:solidFill>
                <a:latin typeface="Comic Sans MS" panose="030F0902030302020204" pitchFamily="66" charset="0"/>
              </a:rPr>
              <a:t>ФОРМУЛЬНЫЙ</a:t>
            </a:r>
            <a:r>
              <a:rPr lang="ru-RU" altLang="ru-RU" sz="2400" dirty="0">
                <a:latin typeface="Comic Sans MS" panose="030F0902030302020204" pitchFamily="66" charset="0"/>
              </a:rPr>
              <a:t> способ основан на строго формализованном аналитическом задании необходимых для исполнения действий;</a:t>
            </a:r>
          </a:p>
          <a:p>
            <a:pPr algn="just">
              <a:spcBef>
                <a:spcPct val="0"/>
              </a:spcBef>
              <a:buFontTx/>
              <a:buNone/>
            </a:pPr>
            <a:r>
              <a:rPr lang="ru-RU" altLang="ru-RU" sz="2400" dirty="0">
                <a:latin typeface="Comic Sans MS" panose="030F0902030302020204" pitchFamily="66" charset="0"/>
              </a:rPr>
              <a:t>	</a:t>
            </a:r>
            <a:r>
              <a:rPr lang="ru-RU" altLang="ru-RU" sz="2400" dirty="0">
                <a:solidFill>
                  <a:srgbClr val="FF0000"/>
                </a:solidFill>
                <a:latin typeface="Comic Sans MS" panose="030F0902030302020204" pitchFamily="66" charset="0"/>
              </a:rPr>
              <a:t>ТАБЛИЧНЫЙ</a:t>
            </a:r>
            <a:r>
              <a:rPr lang="ru-RU" altLang="ru-RU" sz="2400" dirty="0">
                <a:latin typeface="Comic Sans MS" panose="030F0902030302020204" pitchFamily="66" charset="0"/>
              </a:rPr>
              <a:t> способ подразумевает отображение алгоритма в виде таблиц, использующих аппарат реляционного исчисления и алгебру логики для задания</a:t>
            </a:r>
          </a:p>
          <a:p>
            <a:pPr algn="just">
              <a:spcBef>
                <a:spcPct val="0"/>
              </a:spcBef>
              <a:buFontTx/>
              <a:buNone/>
            </a:pPr>
            <a:r>
              <a:rPr lang="ru-RU" altLang="ru-RU" sz="2400" dirty="0">
                <a:latin typeface="Comic Sans MS" panose="030F0902030302020204" pitchFamily="66" charset="0"/>
              </a:rPr>
              <a:t>подлежащих исполнению взаимных связей;</a:t>
            </a:r>
          </a:p>
          <a:p>
            <a:pPr algn="just">
              <a:spcBef>
                <a:spcPct val="0"/>
              </a:spcBef>
              <a:buFontTx/>
              <a:buNone/>
            </a:pPr>
            <a:r>
              <a:rPr lang="ru-RU" altLang="ru-RU" sz="2400" dirty="0">
                <a:latin typeface="Comic Sans MS" panose="030F0902030302020204" pitchFamily="66" charset="0"/>
              </a:rPr>
              <a:t>	</a:t>
            </a:r>
            <a:r>
              <a:rPr lang="ru-RU" altLang="ru-RU" sz="2400" dirty="0">
                <a:solidFill>
                  <a:srgbClr val="FF0000"/>
                </a:solidFill>
                <a:latin typeface="Comic Sans MS" panose="030F0902030302020204" pitchFamily="66" charset="0"/>
              </a:rPr>
              <a:t>ОПЕРАТОРНЫЙ </a:t>
            </a:r>
            <a:r>
              <a:rPr lang="ru-RU" altLang="ru-RU" sz="2400" dirty="0">
                <a:latin typeface="Comic Sans MS" panose="030F0902030302020204" pitchFamily="66" charset="0"/>
              </a:rPr>
              <a:t>способ базируется на использовании для отображения алгоритма условного набора специальных операторов: арифметических, логических, печати и т. д.;</a:t>
            </a:r>
          </a:p>
          <a:p>
            <a:pPr algn="just">
              <a:spcBef>
                <a:spcPct val="0"/>
              </a:spcBef>
              <a:buFontTx/>
              <a:buNone/>
            </a:pPr>
            <a:r>
              <a:rPr lang="ru-RU" altLang="ru-RU" sz="2400" dirty="0">
                <a:latin typeface="Comic Sans MS" panose="030F0902030302020204" pitchFamily="66" charset="0"/>
              </a:rPr>
              <a:t>	</a:t>
            </a:r>
            <a:r>
              <a:rPr lang="ru-RU" altLang="ru-RU" sz="2400" dirty="0">
                <a:solidFill>
                  <a:srgbClr val="FF0000"/>
                </a:solidFill>
                <a:latin typeface="Comic Sans MS" panose="030F0902030302020204" pitchFamily="66" charset="0"/>
              </a:rPr>
              <a:t>ГРАФИЧЕСКОЕ</a:t>
            </a:r>
            <a:r>
              <a:rPr lang="ru-RU" altLang="ru-RU" sz="2400" dirty="0">
                <a:latin typeface="Comic Sans MS" panose="030F0902030302020204" pitchFamily="66" charset="0"/>
              </a:rPr>
              <a:t> отображение алгоритмов в виде блок-схем — самый распространенный способ.</a:t>
            </a:r>
          </a:p>
        </p:txBody>
      </p:sp>
    </p:spTree>
    <p:extLst>
      <p:ext uri="{BB962C8B-B14F-4D97-AF65-F5344CB8AC3E}">
        <p14:creationId xmlns:p14="http://schemas.microsoft.com/office/powerpoint/2010/main" val="3118187083"/>
      </p:ext>
    </p:extLst>
  </p:cSld>
  <p:clrMapOvr>
    <a:masterClrMapping/>
  </p:clrMapOvr>
  <mc:AlternateContent xmlns:mc="http://schemas.openxmlformats.org/markup-compatibility/2006" xmlns:p14="http://schemas.microsoft.com/office/powerpoint/2010/main">
    <mc:Choice Requires="p14">
      <p:transition spd="slow" p14:dur="2000" advTm="54372"/>
    </mc:Choice>
    <mc:Fallback xmlns="">
      <p:transition spd="slow" advTm="5437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Пример построения алгоритма</a:t>
            </a:r>
          </a:p>
        </p:txBody>
      </p:sp>
      <p:pic>
        <p:nvPicPr>
          <p:cNvPr id="6" name="Picture 10">
            <a:extLst>
              <a:ext uri="{FF2B5EF4-FFF2-40B4-BE49-F238E27FC236}">
                <a16:creationId xmlns:a16="http://schemas.microsoft.com/office/drawing/2014/main" id="{D3B161E9-BB84-034C-8172-7E60F86C0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1000125"/>
            <a:ext cx="893286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644752"/>
      </p:ext>
    </p:extLst>
  </p:cSld>
  <p:clrMapOvr>
    <a:masterClrMapping/>
  </p:clrMapOvr>
  <mc:AlternateContent xmlns:mc="http://schemas.openxmlformats.org/markup-compatibility/2006" xmlns:p14="http://schemas.microsoft.com/office/powerpoint/2010/main">
    <mc:Choice Requires="p14">
      <p:transition spd="slow" p14:dur="2000" advTm="14670"/>
    </mc:Choice>
    <mc:Fallback xmlns="">
      <p:transition spd="slow" advTm="1467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Пример построения алгоритма</a:t>
            </a:r>
          </a:p>
        </p:txBody>
      </p:sp>
      <p:pic>
        <p:nvPicPr>
          <p:cNvPr id="7" name="Picture 9">
            <a:extLst>
              <a:ext uri="{FF2B5EF4-FFF2-40B4-BE49-F238E27FC236}">
                <a16:creationId xmlns:a16="http://schemas.microsoft.com/office/drawing/2014/main" id="{C0F6D278-EE25-9540-9C63-19AFD0990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667"/>
          <a:stretch>
            <a:fillRect/>
          </a:stretch>
        </p:blipFill>
        <p:spPr bwMode="auto">
          <a:xfrm>
            <a:off x="832916" y="761439"/>
            <a:ext cx="7536936" cy="562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460048"/>
      </p:ext>
    </p:extLst>
  </p:cSld>
  <p:clrMapOvr>
    <a:masterClrMapping/>
  </p:clrMapOvr>
  <mc:AlternateContent xmlns:mc="http://schemas.openxmlformats.org/markup-compatibility/2006" xmlns:p14="http://schemas.microsoft.com/office/powerpoint/2010/main">
    <mc:Choice Requires="p14">
      <p:transition spd="slow" p14:dur="2000" advTm="9215"/>
    </mc:Choice>
    <mc:Fallback xmlns="">
      <p:transition spd="slow" advTm="921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Пример построения алгоритма</a:t>
            </a:r>
          </a:p>
        </p:txBody>
      </p:sp>
      <p:pic>
        <p:nvPicPr>
          <p:cNvPr id="5" name="Picture 5">
            <a:extLst>
              <a:ext uri="{FF2B5EF4-FFF2-40B4-BE49-F238E27FC236}">
                <a16:creationId xmlns:a16="http://schemas.microsoft.com/office/drawing/2014/main" id="{36959B4D-9450-734B-A863-78A487234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584"/>
          <a:stretch>
            <a:fillRect/>
          </a:stretch>
        </p:blipFill>
        <p:spPr bwMode="auto">
          <a:xfrm>
            <a:off x="423276" y="620688"/>
            <a:ext cx="7848997" cy="604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650084"/>
      </p:ext>
    </p:extLst>
  </p:cSld>
  <p:clrMapOvr>
    <a:masterClrMapping/>
  </p:clrMapOvr>
  <mc:AlternateContent xmlns:mc="http://schemas.openxmlformats.org/markup-compatibility/2006" xmlns:p14="http://schemas.microsoft.com/office/powerpoint/2010/main">
    <mc:Choice Requires="p14">
      <p:transition spd="slow" p14:dur="2000" advTm="11960"/>
    </mc:Choice>
    <mc:Fallback xmlns="">
      <p:transition spd="slow" advTm="1196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Алгоритм решения проблем</a:t>
            </a:r>
          </a:p>
        </p:txBody>
      </p:sp>
      <p:pic>
        <p:nvPicPr>
          <p:cNvPr id="5" name="Рисунок 4">
            <a:extLst>
              <a:ext uri="{FF2B5EF4-FFF2-40B4-BE49-F238E27FC236}">
                <a16:creationId xmlns:a16="http://schemas.microsoft.com/office/drawing/2014/main" id="{0E192C30-5777-1642-8228-603D9975C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05" y="471726"/>
            <a:ext cx="7135464" cy="6121605"/>
          </a:xfrm>
          <a:prstGeom prst="rect">
            <a:avLst/>
          </a:prstGeom>
        </p:spPr>
      </p:pic>
    </p:spTree>
    <p:extLst>
      <p:ext uri="{BB962C8B-B14F-4D97-AF65-F5344CB8AC3E}">
        <p14:creationId xmlns:p14="http://schemas.microsoft.com/office/powerpoint/2010/main" val="631330473"/>
      </p:ext>
    </p:extLst>
  </p:cSld>
  <p:clrMapOvr>
    <a:masterClrMapping/>
  </p:clrMapOvr>
  <mc:AlternateContent xmlns:mc="http://schemas.openxmlformats.org/markup-compatibility/2006" xmlns:p14="http://schemas.microsoft.com/office/powerpoint/2010/main">
    <mc:Choice Requires="p14">
      <p:transition spd="slow" p14:dur="2000" advTm="17744"/>
    </mc:Choice>
    <mc:Fallback xmlns="">
      <p:transition spd="slow" advTm="1774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ЭФФЕКТИВНОСТЬ АЛГОРИТМОВ</a:t>
            </a:r>
          </a:p>
        </p:txBody>
      </p:sp>
      <p:sp>
        <p:nvSpPr>
          <p:cNvPr id="2" name="Прямоугольник 1">
            <a:extLst>
              <a:ext uri="{FF2B5EF4-FFF2-40B4-BE49-F238E27FC236}">
                <a16:creationId xmlns:a16="http://schemas.microsoft.com/office/drawing/2014/main" id="{4805B057-D000-6941-8C6E-5F8E5CD3EDBD}"/>
              </a:ext>
            </a:extLst>
          </p:cNvPr>
          <p:cNvSpPr/>
          <p:nvPr/>
        </p:nvSpPr>
        <p:spPr>
          <a:xfrm>
            <a:off x="143508" y="496691"/>
            <a:ext cx="8856984" cy="6119560"/>
          </a:xfrm>
          <a:prstGeom prst="rect">
            <a:avLst/>
          </a:prstGeom>
        </p:spPr>
        <p:txBody>
          <a:bodyPr wrap="square">
            <a:spAutoFit/>
          </a:bodyPr>
          <a:lstStyle/>
          <a:p>
            <a:pPr algn="l">
              <a:lnSpc>
                <a:spcPct val="150000"/>
              </a:lnSpc>
            </a:pPr>
            <a:r>
              <a:rPr lang="ru-RU" sz="2400" b="1" i="1" dirty="0">
                <a:solidFill>
                  <a:srgbClr val="172B53"/>
                </a:solidFill>
                <a:effectLst/>
                <a:latin typeface="Arial" panose="020B0604020202020204" pitchFamily="34" charset="0"/>
              </a:rPr>
              <a:t>Пример</a:t>
            </a:r>
            <a:r>
              <a:rPr lang="ru-RU" sz="2400" b="1" i="0" dirty="0">
                <a:solidFill>
                  <a:srgbClr val="172B53"/>
                </a:solidFill>
                <a:effectLst/>
                <a:latin typeface="Arial" panose="020B0604020202020204" pitchFamily="34" charset="0"/>
              </a:rPr>
              <a:t> 1. Алгоритм сортировки имен по алфавиту:</a:t>
            </a:r>
            <a:r>
              <a:rPr lang="ru-RU" sz="2400" b="0" i="0" dirty="0">
                <a:solidFill>
                  <a:srgbClr val="172B53"/>
                </a:solidFill>
                <a:effectLst/>
                <a:latin typeface="Arial" panose="020B0604020202020204" pitchFamily="34" charset="0"/>
              </a:rPr>
              <a:t> Купить или скачать в Интернете «Словарь русских личных имен» 1966 года издания.</a:t>
            </a:r>
          </a:p>
          <a:p>
            <a:pPr algn="l">
              <a:lnSpc>
                <a:spcPct val="150000"/>
              </a:lnSpc>
              <a:buFont typeface="+mj-lt"/>
              <a:buAutoNum type="arabicPeriod"/>
            </a:pPr>
            <a:r>
              <a:rPr lang="ru-RU" sz="2400" b="0" i="0" dirty="0">
                <a:solidFill>
                  <a:srgbClr val="172B53"/>
                </a:solidFill>
                <a:effectLst/>
                <a:latin typeface="Arial" panose="020B0604020202020204" pitchFamily="34" charset="0"/>
              </a:rPr>
              <a:t>Находить каждое имя из нашего списка в этом словаре.</a:t>
            </a:r>
          </a:p>
          <a:p>
            <a:pPr algn="l">
              <a:lnSpc>
                <a:spcPct val="150000"/>
              </a:lnSpc>
              <a:buFont typeface="+mj-lt"/>
              <a:buAutoNum type="arabicPeriod"/>
            </a:pPr>
            <a:r>
              <a:rPr lang="ru-RU" sz="2400" b="0" i="0" dirty="0">
                <a:solidFill>
                  <a:srgbClr val="172B53"/>
                </a:solidFill>
                <a:effectLst/>
                <a:latin typeface="Arial" panose="020B0604020202020204" pitchFamily="34" charset="0"/>
              </a:rPr>
              <a:t>Записывать на бумажку, на какой странице словаря находится имя.</a:t>
            </a:r>
          </a:p>
          <a:p>
            <a:pPr algn="l">
              <a:lnSpc>
                <a:spcPct val="150000"/>
              </a:lnSpc>
              <a:buFont typeface="+mj-lt"/>
              <a:buAutoNum type="arabicPeriod"/>
            </a:pPr>
            <a:r>
              <a:rPr lang="ru-RU" sz="2400" b="0" i="0" dirty="0">
                <a:solidFill>
                  <a:srgbClr val="172B53"/>
                </a:solidFill>
                <a:effectLst/>
                <a:latin typeface="Arial" panose="020B0604020202020204" pitchFamily="34" charset="0"/>
              </a:rPr>
              <a:t>Расставить имена по порядку, используя записи на бумажке.</a:t>
            </a:r>
          </a:p>
          <a:p>
            <a:pPr>
              <a:lnSpc>
                <a:spcPct val="150000"/>
              </a:lnSpc>
            </a:pPr>
            <a:r>
              <a:rPr lang="ru-RU" sz="2400" b="1" i="0" dirty="0">
                <a:solidFill>
                  <a:srgbClr val="172B53"/>
                </a:solidFill>
                <a:effectLst/>
                <a:latin typeface="Arial" panose="020B0604020202020204" pitchFamily="34" charset="0"/>
              </a:rPr>
              <a:t>Позволит ли такая последовательность действий решить нашу задачу?</a:t>
            </a:r>
            <a:r>
              <a:rPr lang="ru-RU" sz="2400" b="0" i="0" dirty="0">
                <a:solidFill>
                  <a:srgbClr val="172B53"/>
                </a:solidFill>
                <a:effectLst/>
                <a:latin typeface="Arial" panose="020B0604020202020204" pitchFamily="34" charset="0"/>
              </a:rPr>
              <a:t> Да, вполне позволит. Будет ли это решение </a:t>
            </a:r>
            <a:r>
              <a:rPr lang="ru-RU" sz="2400" b="1" i="0" dirty="0">
                <a:solidFill>
                  <a:srgbClr val="172B53"/>
                </a:solidFill>
                <a:effectLst/>
                <a:latin typeface="Arial" panose="020B0604020202020204" pitchFamily="34" charset="0"/>
              </a:rPr>
              <a:t>эффективным</a:t>
            </a:r>
            <a:r>
              <a:rPr lang="ru-RU" sz="2400" b="0" i="0" dirty="0">
                <a:solidFill>
                  <a:srgbClr val="172B53"/>
                </a:solidFill>
                <a:effectLst/>
                <a:latin typeface="Arial" panose="020B0604020202020204" pitchFamily="34" charset="0"/>
              </a:rPr>
              <a:t>? Вряд ли.</a:t>
            </a:r>
            <a:endParaRPr lang="ru-RU"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1604168"/>
      </p:ext>
    </p:extLst>
  </p:cSld>
  <p:clrMapOvr>
    <a:masterClrMapping/>
  </p:clrMapOvr>
  <mc:AlternateContent xmlns:mc="http://schemas.openxmlformats.org/markup-compatibility/2006" xmlns:p14="http://schemas.microsoft.com/office/powerpoint/2010/main">
    <mc:Choice Requires="p14">
      <p:transition spd="slow" p14:dur="2000" advTm="65195"/>
    </mc:Choice>
    <mc:Fallback xmlns="">
      <p:transition spd="slow" advTm="6519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Эффективность алгоритмов</a:t>
            </a:r>
          </a:p>
        </p:txBody>
      </p:sp>
      <p:sp>
        <p:nvSpPr>
          <p:cNvPr id="2" name="Прямоугольник 1">
            <a:extLst>
              <a:ext uri="{FF2B5EF4-FFF2-40B4-BE49-F238E27FC236}">
                <a16:creationId xmlns:a16="http://schemas.microsoft.com/office/drawing/2014/main" id="{4805B057-D000-6941-8C6E-5F8E5CD3EDBD}"/>
              </a:ext>
            </a:extLst>
          </p:cNvPr>
          <p:cNvSpPr/>
          <p:nvPr/>
        </p:nvSpPr>
        <p:spPr>
          <a:xfrm>
            <a:off x="179512" y="764704"/>
            <a:ext cx="8388424" cy="5011565"/>
          </a:xfrm>
          <a:prstGeom prst="rect">
            <a:avLst/>
          </a:prstGeom>
        </p:spPr>
        <p:txBody>
          <a:bodyPr wrap="square">
            <a:spAutoFit/>
          </a:bodyPr>
          <a:lstStyle/>
          <a:p>
            <a:pPr algn="l">
              <a:lnSpc>
                <a:spcPct val="150000"/>
              </a:lnSpc>
            </a:pPr>
            <a:r>
              <a:rPr lang="ru-RU" sz="2400" b="1" i="1" dirty="0">
                <a:solidFill>
                  <a:srgbClr val="172B53"/>
                </a:solidFill>
                <a:effectLst/>
                <a:latin typeface="Arial" panose="020B0604020202020204" pitchFamily="34" charset="0"/>
              </a:rPr>
              <a:t>Пример</a:t>
            </a:r>
            <a:r>
              <a:rPr lang="ru-RU" sz="2400" b="1" i="0" dirty="0">
                <a:solidFill>
                  <a:srgbClr val="172B53"/>
                </a:solidFill>
                <a:effectLst/>
                <a:latin typeface="Arial" panose="020B0604020202020204" pitchFamily="34" charset="0"/>
              </a:rPr>
              <a:t> 2. </a:t>
            </a:r>
            <a:r>
              <a:rPr lang="ru-RU" sz="2400" b="0" i="0" dirty="0">
                <a:solidFill>
                  <a:srgbClr val="172B53"/>
                </a:solidFill>
                <a:effectLst/>
                <a:latin typeface="Arial" panose="020B0604020202020204" pitchFamily="34" charset="0"/>
              </a:rPr>
              <a:t>Если твоя задача — сделать бутерброд со сливочным маслом, ты, конечно, можешь начать с того, что посеешь пшеницу и подоишь корову. Но это будет </a:t>
            </a:r>
            <a:r>
              <a:rPr lang="ru-RU" sz="2400" b="1" i="0" dirty="0">
                <a:solidFill>
                  <a:srgbClr val="172B53"/>
                </a:solidFill>
                <a:effectLst/>
                <a:latin typeface="Arial" panose="020B0604020202020204" pitchFamily="34" charset="0"/>
              </a:rPr>
              <a:t>неэффективное</a:t>
            </a:r>
            <a:r>
              <a:rPr lang="ru-RU" sz="2400" b="0" i="0" dirty="0">
                <a:solidFill>
                  <a:srgbClr val="172B53"/>
                </a:solidFill>
                <a:effectLst/>
                <a:latin typeface="Arial" panose="020B0604020202020204" pitchFamily="34" charset="0"/>
              </a:rPr>
              <a:t> решение — оно займет очень много времени и будет стоить много денег. Для решения твоей простой задачи хлеб и масло можно просто купить. А алгоритм с пшеницей и коровой хоть и позволяет решить задачу, слишком сложный, чтобы применять его на практике.</a:t>
            </a:r>
            <a:endParaRPr lang="ru-RU"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00849776"/>
      </p:ext>
    </p:extLst>
  </p:cSld>
  <p:clrMapOvr>
    <a:masterClrMapping/>
  </p:clrMapOvr>
  <mc:AlternateContent xmlns:mc="http://schemas.openxmlformats.org/markup-compatibility/2006" xmlns:p14="http://schemas.microsoft.com/office/powerpoint/2010/main">
    <mc:Choice Requires="p14">
      <p:transition spd="slow" p14:dur="2000" advTm="65195"/>
    </mc:Choice>
    <mc:Fallback xmlns="">
      <p:transition spd="slow" advTm="6519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Эффективность алгоритмов</a:t>
            </a:r>
          </a:p>
        </p:txBody>
      </p:sp>
      <p:sp>
        <p:nvSpPr>
          <p:cNvPr id="2" name="Прямоугольник 1">
            <a:extLst>
              <a:ext uri="{FF2B5EF4-FFF2-40B4-BE49-F238E27FC236}">
                <a16:creationId xmlns:a16="http://schemas.microsoft.com/office/drawing/2014/main" id="{4805B057-D000-6941-8C6E-5F8E5CD3EDBD}"/>
              </a:ext>
            </a:extLst>
          </p:cNvPr>
          <p:cNvSpPr/>
          <p:nvPr/>
        </p:nvSpPr>
        <p:spPr>
          <a:xfrm>
            <a:off x="179512" y="902862"/>
            <a:ext cx="8784976" cy="4457567"/>
          </a:xfrm>
          <a:prstGeom prst="rect">
            <a:avLst/>
          </a:prstGeom>
        </p:spPr>
        <p:txBody>
          <a:bodyPr wrap="square">
            <a:spAutoFit/>
          </a:bodyPr>
          <a:lstStyle/>
          <a:p>
            <a:pPr algn="l">
              <a:lnSpc>
                <a:spcPct val="150000"/>
              </a:lnSpc>
            </a:pPr>
            <a:r>
              <a:rPr lang="ru-RU" sz="2400" b="1" i="1" dirty="0">
                <a:solidFill>
                  <a:srgbClr val="172B53"/>
                </a:solidFill>
                <a:effectLst/>
                <a:latin typeface="Arial" panose="020B0604020202020204" pitchFamily="34" charset="0"/>
              </a:rPr>
              <a:t>Пример</a:t>
            </a:r>
            <a:r>
              <a:rPr lang="ru-RU" sz="2400" b="1" i="0" dirty="0">
                <a:solidFill>
                  <a:srgbClr val="172B53"/>
                </a:solidFill>
                <a:effectLst/>
                <a:latin typeface="Arial" panose="020B0604020202020204" pitchFamily="34" charset="0"/>
              </a:rPr>
              <a:t> 3. </a:t>
            </a:r>
            <a:r>
              <a:rPr lang="ru-RU" sz="2400" dirty="0">
                <a:solidFill>
                  <a:srgbClr val="172B53"/>
                </a:solidFill>
                <a:latin typeface="Arial" panose="020B0604020202020204" pitchFamily="34" charset="0"/>
              </a:rPr>
              <a:t>Р</a:t>
            </a:r>
            <a:r>
              <a:rPr lang="ru-RU" sz="2400" b="0" i="0" dirty="0">
                <a:solidFill>
                  <a:srgbClr val="172B53"/>
                </a:solidFill>
                <a:effectLst/>
                <a:latin typeface="Arial" panose="020B0604020202020204" pitchFamily="34" charset="0"/>
              </a:rPr>
              <a:t>азмер файлов для передачи из Москвы в Питер составляет 800 терабайт. Если мы будем передавать их через Интернет, задача, конечно, будет решена. Есть только одна проблема: передача по стандартному современному каналу (со скоростью 100 мегабит в секунду), который используется дома у большинства из нас, займет примерно 708 дней. </a:t>
            </a:r>
            <a:r>
              <a:rPr lang="ru-RU" sz="2400" b="1" i="0" dirty="0">
                <a:solidFill>
                  <a:srgbClr val="172B53"/>
                </a:solidFill>
                <a:effectLst/>
                <a:latin typeface="Arial" panose="020B0604020202020204" pitchFamily="34" charset="0"/>
              </a:rPr>
              <a:t>Почти 2 года! </a:t>
            </a:r>
          </a:p>
          <a:p>
            <a:pPr algn="l">
              <a:lnSpc>
                <a:spcPct val="150000"/>
              </a:lnSpc>
            </a:pPr>
            <a:r>
              <a:rPr lang="ru-RU" sz="2400" b="1" dirty="0">
                <a:solidFill>
                  <a:srgbClr val="172B53"/>
                </a:solidFill>
                <a:latin typeface="Arial" panose="020B0604020202020204" pitchFamily="34" charset="0"/>
                <a:ea typeface="Times New Roman" panose="02020603050405020304" pitchFamily="18" charset="0"/>
              </a:rPr>
              <a:t>А как уменьшить это время? Знаете?</a:t>
            </a:r>
            <a:endParaRPr lang="ru-RU"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3091401"/>
      </p:ext>
    </p:extLst>
  </p:cSld>
  <p:clrMapOvr>
    <a:masterClrMapping/>
  </p:clrMapOvr>
  <mc:AlternateContent xmlns:mc="http://schemas.openxmlformats.org/markup-compatibility/2006" xmlns:p14="http://schemas.microsoft.com/office/powerpoint/2010/main">
    <mc:Choice Requires="p14">
      <p:transition spd="slow" p14:dur="2000" advTm="65195"/>
    </mc:Choice>
    <mc:Fallback xmlns="">
      <p:transition spd="slow" advTm="6519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СЛОЖНОСТЬ АЛГОРИТМОВ</a:t>
            </a:r>
          </a:p>
        </p:txBody>
      </p:sp>
      <p:sp>
        <p:nvSpPr>
          <p:cNvPr id="2" name="Прямоугольник 1">
            <a:extLst>
              <a:ext uri="{FF2B5EF4-FFF2-40B4-BE49-F238E27FC236}">
                <a16:creationId xmlns:a16="http://schemas.microsoft.com/office/drawing/2014/main" id="{4805B057-D000-6941-8C6E-5F8E5CD3EDBD}"/>
              </a:ext>
            </a:extLst>
          </p:cNvPr>
          <p:cNvSpPr/>
          <p:nvPr/>
        </p:nvSpPr>
        <p:spPr>
          <a:xfrm>
            <a:off x="323528" y="764704"/>
            <a:ext cx="8244408" cy="4932056"/>
          </a:xfrm>
          <a:prstGeom prst="rect">
            <a:avLst/>
          </a:prstGeom>
        </p:spPr>
        <p:txBody>
          <a:bodyPr wrap="square">
            <a:spAutoFit/>
          </a:bodyPr>
          <a:lstStyle/>
          <a:p>
            <a:pPr indent="457200" algn="just">
              <a:lnSpc>
                <a:spcPct val="120000"/>
              </a:lnSpc>
            </a:pPr>
            <a:r>
              <a:rPr lang="ru-RU" sz="2200" dirty="0">
                <a:solidFill>
                  <a:srgbClr val="333333"/>
                </a:solidFill>
                <a:latin typeface="Times New Roman" panose="02020603050405020304" pitchFamily="18" charset="0"/>
                <a:ea typeface="Times New Roman" panose="02020603050405020304" pitchFamily="18" charset="0"/>
              </a:rPr>
              <a:t>Многие современные программисты, пишущие классные и широко распространённые программы, имеют крайне смутное представление о теоретической информатике. Это не мешает им оставаться прекрасными творческими специалистами. Тем не менее, знание теории тоже имеет свои преимущества и может оказаться весьма полезным. Эта часть лекции посвящена анализу сложности алгоритмов. Как специалист, работавший и в области академической науки, и над созданием коммерческого программного обеспечения, я считаю этот инструмент по-настоящему полезными на практике. Надеюсь, что после сегодняшней лекции вы сможете применить его к собственному коду, чтобы сделать его ещё лучше.</a:t>
            </a:r>
            <a:endParaRPr lang="ru-RU"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9060560"/>
      </p:ext>
    </p:extLst>
  </p:cSld>
  <p:clrMapOvr>
    <a:masterClrMapping/>
  </p:clrMapOvr>
  <mc:AlternateContent xmlns:mc="http://schemas.openxmlformats.org/markup-compatibility/2006" xmlns:p14="http://schemas.microsoft.com/office/powerpoint/2010/main">
    <mc:Choice Requires="p14">
      <p:transition spd="slow" p14:dur="2000" advTm="65195"/>
    </mc:Choice>
    <mc:Fallback xmlns="">
      <p:transition spd="slow" advTm="6519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35659" y="39198"/>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АЛГОРИТМ</a:t>
            </a:r>
          </a:p>
        </p:txBody>
      </p:sp>
      <p:pic>
        <p:nvPicPr>
          <p:cNvPr id="5" name="Рисунок 2">
            <a:extLst>
              <a:ext uri="{FF2B5EF4-FFF2-40B4-BE49-F238E27FC236}">
                <a16:creationId xmlns:a16="http://schemas.microsoft.com/office/drawing/2014/main" id="{9AF6942E-D65A-5D44-942D-6561CD0F18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757" y="544413"/>
            <a:ext cx="4145828" cy="312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1">
            <a:extLst>
              <a:ext uri="{FF2B5EF4-FFF2-40B4-BE49-F238E27FC236}">
                <a16:creationId xmlns:a16="http://schemas.microsoft.com/office/drawing/2014/main" id="{5479CA0E-8834-C647-A4D5-5BB612203077}"/>
              </a:ext>
            </a:extLst>
          </p:cNvPr>
          <p:cNvPicPr>
            <a:picLocks noChangeAspect="1"/>
          </p:cNvPicPr>
          <p:nvPr/>
        </p:nvPicPr>
        <p:blipFill>
          <a:blip r:embed="rId5">
            <a:extLst>
              <a:ext uri="{28A0092B-C50C-407E-A947-70E740481C1C}">
                <a14:useLocalDpi xmlns:a14="http://schemas.microsoft.com/office/drawing/2010/main" val="0"/>
              </a:ext>
            </a:extLst>
          </a:blip>
          <a:srcRect l="3864" t="2632" r="16119" b="13693"/>
          <a:stretch>
            <a:fillRect/>
          </a:stretch>
        </p:blipFill>
        <p:spPr bwMode="auto">
          <a:xfrm>
            <a:off x="3659417" y="1106281"/>
            <a:ext cx="2456000" cy="344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3">
            <a:extLst>
              <a:ext uri="{FF2B5EF4-FFF2-40B4-BE49-F238E27FC236}">
                <a16:creationId xmlns:a16="http://schemas.microsoft.com/office/drawing/2014/main" id="{1AEBD32D-5B44-154F-8AFF-D3204FEB392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692696"/>
            <a:ext cx="2879675" cy="384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C2C52F9-13C8-D786-6797-55F63079C04A}"/>
              </a:ext>
            </a:extLst>
          </p:cNvPr>
          <p:cNvSpPr txBox="1"/>
          <p:nvPr/>
        </p:nvSpPr>
        <p:spPr>
          <a:xfrm>
            <a:off x="79845" y="3813633"/>
            <a:ext cx="3422577" cy="2585323"/>
          </a:xfrm>
          <a:prstGeom prst="rect">
            <a:avLst/>
          </a:prstGeom>
          <a:noFill/>
        </p:spPr>
        <p:txBody>
          <a:bodyPr wrap="square">
            <a:spAutoFit/>
          </a:bodyPr>
          <a:lstStyle/>
          <a:p>
            <a:r>
              <a:rPr lang="ru-RU" b="0" i="0" dirty="0">
                <a:solidFill>
                  <a:srgbClr val="172B53"/>
                </a:solidFill>
                <a:effectLst/>
                <a:latin typeface="Arial" panose="020B0604020202020204" pitchFamily="34" charset="0"/>
              </a:rPr>
              <a:t>Сегодняшняя лекция будет отличаться от остальных. Отличаться она будет тем, что имеет лишь косвенное отношение к С++</a:t>
            </a:r>
            <a:r>
              <a:rPr lang="es-419" b="0" i="0" dirty="0">
                <a:solidFill>
                  <a:srgbClr val="172B53"/>
                </a:solidFill>
                <a:effectLst/>
                <a:latin typeface="Arial" panose="020B0604020202020204" pitchFamily="34" charset="0"/>
              </a:rPr>
              <a:t>.</a:t>
            </a:r>
            <a:r>
              <a:rPr lang="ru-RU" b="0" i="0" dirty="0">
                <a:solidFill>
                  <a:srgbClr val="172B53"/>
                </a:solidFill>
                <a:effectLst/>
                <a:latin typeface="Arial" panose="020B0604020202020204" pitchFamily="34" charset="0"/>
              </a:rPr>
              <a:t> Тем не менее, эта тема очень важна для каждого программиста. Мы еще раз поговорим об </a:t>
            </a:r>
            <a:r>
              <a:rPr lang="ru-RU" b="1" i="0" dirty="0">
                <a:solidFill>
                  <a:srgbClr val="172B53"/>
                </a:solidFill>
                <a:effectLst/>
                <a:latin typeface="Arial" panose="020B0604020202020204" pitchFamily="34" charset="0"/>
              </a:rPr>
              <a:t>алгоритмах</a:t>
            </a:r>
            <a:r>
              <a:rPr lang="ru-RU" b="0" i="0" dirty="0">
                <a:solidFill>
                  <a:srgbClr val="172B53"/>
                </a:solidFill>
                <a:effectLst/>
                <a:latin typeface="Arial" panose="020B0604020202020204" pitchFamily="34" charset="0"/>
              </a:rPr>
              <a:t>.</a:t>
            </a:r>
            <a:endParaRPr lang="ru-RU" dirty="0"/>
          </a:p>
        </p:txBody>
      </p:sp>
    </p:spTree>
    <p:extLst>
      <p:ext uri="{BB962C8B-B14F-4D97-AF65-F5344CB8AC3E}">
        <p14:creationId xmlns:p14="http://schemas.microsoft.com/office/powerpoint/2010/main" val="3369938719"/>
      </p:ext>
    </p:extLst>
  </p:cSld>
  <p:clrMapOvr>
    <a:masterClrMapping/>
  </p:clrMapOvr>
  <mc:AlternateContent xmlns:mc="http://schemas.openxmlformats.org/markup-compatibility/2006" xmlns:p14="http://schemas.microsoft.com/office/powerpoint/2010/main">
    <mc:Choice Requires="p14">
      <p:transition spd="slow" p14:dur="2000" advTm="20095"/>
    </mc:Choice>
    <mc:Fallback xmlns="">
      <p:transition spd="slow" advTm="2009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Анализ сложности алгоритмов</a:t>
            </a:r>
          </a:p>
        </p:txBody>
      </p:sp>
      <p:sp>
        <p:nvSpPr>
          <p:cNvPr id="2" name="Прямоугольник 1">
            <a:extLst>
              <a:ext uri="{FF2B5EF4-FFF2-40B4-BE49-F238E27FC236}">
                <a16:creationId xmlns:a16="http://schemas.microsoft.com/office/drawing/2014/main" id="{4805B057-D000-6941-8C6E-5F8E5CD3EDBD}"/>
              </a:ext>
            </a:extLst>
          </p:cNvPr>
          <p:cNvSpPr/>
          <p:nvPr/>
        </p:nvSpPr>
        <p:spPr>
          <a:xfrm>
            <a:off x="215516" y="497394"/>
            <a:ext cx="8712968" cy="5741315"/>
          </a:xfrm>
          <a:prstGeom prst="rect">
            <a:avLst/>
          </a:prstGeom>
        </p:spPr>
        <p:txBody>
          <a:bodyPr wrap="square">
            <a:spAutoFit/>
          </a:bodyPr>
          <a:lstStyle/>
          <a:p>
            <a:pPr indent="457200" algn="just">
              <a:lnSpc>
                <a:spcPct val="150000"/>
              </a:lnSpc>
            </a:pPr>
            <a:r>
              <a:rPr lang="ru-RU" sz="1900" dirty="0">
                <a:latin typeface="Times New Roman" panose="02020603050405020304" pitchFamily="18" charset="0"/>
                <a:cs typeface="Times New Roman" panose="02020603050405020304" pitchFamily="18" charset="0"/>
              </a:rPr>
              <a:t>Мы знаем, что существуют инструменты, измеряющие, насколько быстро работает код. Это программы, называемые профайлерами (profilers), которые определяют время выполнения в миллисекундах, помогая нам выявлять узкие места и оптимизировать их. Но, хотя это и полезный инструмент, он не имеет отношения к сложности алгоритмов. </a:t>
            </a:r>
            <a:r>
              <a:rPr lang="ru-RU" sz="1900" b="1" dirty="0">
                <a:latin typeface="Times New Roman" panose="02020603050405020304" pitchFamily="18" charset="0"/>
                <a:cs typeface="Times New Roman" panose="02020603050405020304" pitchFamily="18" charset="0"/>
              </a:rPr>
              <a:t>Сложность алгоритма — это то, что основывается на сравнении алгоритмов на </a:t>
            </a:r>
            <a:r>
              <a:rPr lang="ru-RU" sz="1900" b="1" u="sng" dirty="0">
                <a:latin typeface="Times New Roman" panose="02020603050405020304" pitchFamily="18" charset="0"/>
                <a:cs typeface="Times New Roman" panose="02020603050405020304" pitchFamily="18" charset="0"/>
              </a:rPr>
              <a:t>идеальном</a:t>
            </a:r>
            <a:r>
              <a:rPr lang="ru-RU" sz="1900" b="1" dirty="0">
                <a:latin typeface="Times New Roman" panose="02020603050405020304" pitchFamily="18" charset="0"/>
                <a:cs typeface="Times New Roman" panose="02020603050405020304" pitchFamily="18" charset="0"/>
              </a:rPr>
              <a:t> уровне, на котором игнорируются низкоуровневые детали </a:t>
            </a:r>
            <a:r>
              <a:rPr lang="ru-RU" sz="1900" dirty="0">
                <a:latin typeface="Times New Roman" panose="02020603050405020304" pitchFamily="18" charset="0"/>
                <a:cs typeface="Times New Roman" panose="02020603050405020304" pitchFamily="18" charset="0"/>
              </a:rPr>
              <a:t>вроде реализации языка программирования, «железа», на котором запущена программа, или набора команд в данном процессоре. Подсчёт миллисекунд тут мало поможет. Вполне может оказаться, что плохой алгоритм, написанный на низкоуровневом языке (например, ассемблере), будет намного быстрее, чем хороший алгоритм, написанный на языке программирования высокого уровня (например, на Python или C++). Так что пришло время определиться, </a:t>
            </a:r>
            <a:r>
              <a:rPr lang="ru-RU" sz="1900" b="1" dirty="0">
                <a:latin typeface="Times New Roman" panose="02020603050405020304" pitchFamily="18" charset="0"/>
                <a:cs typeface="Times New Roman" panose="02020603050405020304" pitchFamily="18" charset="0"/>
              </a:rPr>
              <a:t>что же такое «лучший алгоритм» </a:t>
            </a:r>
            <a:r>
              <a:rPr lang="ru-RU" sz="1900" dirty="0">
                <a:latin typeface="Times New Roman" panose="02020603050405020304" pitchFamily="18" charset="0"/>
                <a:cs typeface="Times New Roman" panose="02020603050405020304" pitchFamily="18" charset="0"/>
              </a:rPr>
              <a:t>на самом деле.</a:t>
            </a:r>
          </a:p>
        </p:txBody>
      </p:sp>
    </p:spTree>
    <p:extLst>
      <p:ext uri="{BB962C8B-B14F-4D97-AF65-F5344CB8AC3E}">
        <p14:creationId xmlns:p14="http://schemas.microsoft.com/office/powerpoint/2010/main" val="1419603331"/>
      </p:ext>
    </p:extLst>
  </p:cSld>
  <p:clrMapOvr>
    <a:masterClrMapping/>
  </p:clrMapOvr>
  <mc:AlternateContent xmlns:mc="http://schemas.openxmlformats.org/markup-compatibility/2006" xmlns:p14="http://schemas.microsoft.com/office/powerpoint/2010/main">
    <mc:Choice Requires="p14">
      <p:transition spd="slow" p14:dur="2000" advTm="63710"/>
    </mc:Choice>
    <mc:Fallback xmlns="">
      <p:transition spd="slow" advTm="6371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Анализ сложности алгоритмов</a:t>
            </a:r>
          </a:p>
        </p:txBody>
      </p:sp>
      <p:sp>
        <p:nvSpPr>
          <p:cNvPr id="2" name="Прямоугольник 1">
            <a:extLst>
              <a:ext uri="{FF2B5EF4-FFF2-40B4-BE49-F238E27FC236}">
                <a16:creationId xmlns:a16="http://schemas.microsoft.com/office/drawing/2014/main" id="{4805B057-D000-6941-8C6E-5F8E5CD3EDBD}"/>
              </a:ext>
            </a:extLst>
          </p:cNvPr>
          <p:cNvSpPr/>
          <p:nvPr/>
        </p:nvSpPr>
        <p:spPr>
          <a:xfrm>
            <a:off x="251520" y="620688"/>
            <a:ext cx="8640960" cy="5851217"/>
          </a:xfrm>
          <a:prstGeom prst="rect">
            <a:avLst/>
          </a:prstGeom>
        </p:spPr>
        <p:txBody>
          <a:bodyPr wrap="square">
            <a:spAutoFit/>
          </a:bodyPr>
          <a:lstStyle/>
          <a:p>
            <a:pPr indent="457200" algn="just">
              <a:lnSpc>
                <a:spcPct val="150000"/>
              </a:lnSpc>
            </a:pPr>
            <a:r>
              <a:rPr lang="ru-RU" sz="2100" b="1" dirty="0">
                <a:latin typeface="Times New Roman" panose="02020603050405020304" pitchFamily="18" charset="0"/>
                <a:cs typeface="Times New Roman" panose="02020603050405020304" pitchFamily="18" charset="0"/>
              </a:rPr>
              <a:t>Алгоритм </a:t>
            </a:r>
            <a:r>
              <a:rPr lang="ru-RU" sz="2100" dirty="0">
                <a:latin typeface="Times New Roman" panose="02020603050405020304" pitchFamily="18" charset="0"/>
                <a:cs typeface="Times New Roman" panose="02020603050405020304" pitchFamily="18" charset="0"/>
              </a:rPr>
              <a:t>в данном контексте — это последовательность действий, которая представляет собой </a:t>
            </a:r>
            <a:r>
              <a:rPr lang="ru-RU" sz="2100" b="1" dirty="0">
                <a:latin typeface="Times New Roman" panose="02020603050405020304" pitchFamily="18" charset="0"/>
                <a:cs typeface="Times New Roman" panose="02020603050405020304" pitchFamily="18" charset="0"/>
              </a:rPr>
              <a:t>исключительно вычисление</a:t>
            </a:r>
            <a:r>
              <a:rPr lang="ru-RU" sz="2100" dirty="0">
                <a:latin typeface="Times New Roman" panose="02020603050405020304" pitchFamily="18" charset="0"/>
                <a:cs typeface="Times New Roman" panose="02020603050405020304" pitchFamily="18" charset="0"/>
              </a:rPr>
              <a:t>, без других часто выполняемых компьютером вещей — сетевых задач или пользовательского ввода-вывода. Анализ сложности позволяет нам узнать, насколько быстра эта программа, когда она совершает вычисления. Примерами чисто вычислительных операций могут послужить операции над числами с плавающей точкой (сложение и умножение), поиск заданного значения из находящейся в ОЗУ базы данных, или определение игровым искусственным интеллектом движения своего персонажа таким образом, чтобы он передвигался только на короткое расстояние внутри игрового мира. Очевидно, что вычисления встречаются в компьютерных программах повсеместно.</a:t>
            </a:r>
          </a:p>
        </p:txBody>
      </p:sp>
    </p:spTree>
    <p:extLst>
      <p:ext uri="{BB962C8B-B14F-4D97-AF65-F5344CB8AC3E}">
        <p14:creationId xmlns:p14="http://schemas.microsoft.com/office/powerpoint/2010/main" val="3125957272"/>
      </p:ext>
    </p:extLst>
  </p:cSld>
  <p:clrMapOvr>
    <a:masterClrMapping/>
  </p:clrMapOvr>
  <mc:AlternateContent xmlns:mc="http://schemas.openxmlformats.org/markup-compatibility/2006" xmlns:p14="http://schemas.microsoft.com/office/powerpoint/2010/main">
    <mc:Choice Requires="p14">
      <p:transition spd="slow" p14:dur="2000" advTm="47331"/>
    </mc:Choice>
    <mc:Fallback xmlns="">
      <p:transition spd="slow" advTm="4733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Анализ сложности алгоритмов</a:t>
            </a:r>
          </a:p>
        </p:txBody>
      </p:sp>
      <p:sp>
        <p:nvSpPr>
          <p:cNvPr id="2" name="Прямоугольник 1">
            <a:extLst>
              <a:ext uri="{FF2B5EF4-FFF2-40B4-BE49-F238E27FC236}">
                <a16:creationId xmlns:a16="http://schemas.microsoft.com/office/drawing/2014/main" id="{4805B057-D000-6941-8C6E-5F8E5CD3EDBD}"/>
              </a:ext>
            </a:extLst>
          </p:cNvPr>
          <p:cNvSpPr/>
          <p:nvPr/>
        </p:nvSpPr>
        <p:spPr>
          <a:xfrm>
            <a:off x="323528" y="517328"/>
            <a:ext cx="8244408" cy="5617628"/>
          </a:xfrm>
          <a:prstGeom prst="rect">
            <a:avLst/>
          </a:prstGeom>
        </p:spPr>
        <p:txBody>
          <a:bodyPr wrap="square">
            <a:spAutoFit/>
          </a:bodyPr>
          <a:lstStyle/>
          <a:p>
            <a:pPr indent="457200" algn="just">
              <a:lnSpc>
                <a:spcPct val="150000"/>
              </a:lnSpc>
            </a:pPr>
            <a:r>
              <a:rPr lang="ru-RU" sz="2200" dirty="0">
                <a:latin typeface="Times New Roman" panose="02020603050405020304" pitchFamily="18" charset="0"/>
                <a:cs typeface="Times New Roman" panose="02020603050405020304" pitchFamily="18" charset="0"/>
              </a:rPr>
              <a:t>Анализ сложности также позволяет нам объяснить, как будет вести себя алгоритм при возрастании входного потока данных. Если наш алгоритм выполняется одну секунду при 1000 элементах на входе, то как он себя поведёт, если мы удвоим это значение? Будет работать также быстро, в полтора раза быстрее или в четыре раза медленнее? В практике программирования такие предсказания крайне важны. Например, если мы создали алгоритм для web-приложения, работающего с тысячей пользователей, и измерили его время выполнения, то, используя анализ сложности, мы получим весьма неплохое представление о том, что случится, когда число пользователей возрастёт до двух тысяч. </a:t>
            </a:r>
          </a:p>
        </p:txBody>
      </p:sp>
    </p:spTree>
    <p:extLst>
      <p:ext uri="{BB962C8B-B14F-4D97-AF65-F5344CB8AC3E}">
        <p14:creationId xmlns:p14="http://schemas.microsoft.com/office/powerpoint/2010/main" val="2325344088"/>
      </p:ext>
    </p:extLst>
  </p:cSld>
  <p:clrMapOvr>
    <a:masterClrMapping/>
  </p:clrMapOvr>
  <mc:AlternateContent xmlns:mc="http://schemas.openxmlformats.org/markup-compatibility/2006" xmlns:p14="http://schemas.microsoft.com/office/powerpoint/2010/main">
    <mc:Choice Requires="p14">
      <p:transition spd="slow" p14:dur="2000" advTm="72232"/>
    </mc:Choice>
    <mc:Fallback xmlns="">
      <p:transition spd="slow" advTm="7223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Анализ сложности алгоритмов</a:t>
            </a:r>
          </a:p>
        </p:txBody>
      </p:sp>
      <p:sp>
        <p:nvSpPr>
          <p:cNvPr id="2" name="Прямоугольник 1">
            <a:extLst>
              <a:ext uri="{FF2B5EF4-FFF2-40B4-BE49-F238E27FC236}">
                <a16:creationId xmlns:a16="http://schemas.microsoft.com/office/drawing/2014/main" id="{4805B057-D000-6941-8C6E-5F8E5CD3EDBD}"/>
              </a:ext>
            </a:extLst>
          </p:cNvPr>
          <p:cNvSpPr/>
          <p:nvPr/>
        </p:nvSpPr>
        <p:spPr>
          <a:xfrm>
            <a:off x="323528" y="764704"/>
            <a:ext cx="8244408" cy="4457952"/>
          </a:xfrm>
          <a:prstGeom prst="rect">
            <a:avLst/>
          </a:prstGeom>
        </p:spPr>
        <p:txBody>
          <a:bodyPr wrap="square">
            <a:spAutoFit/>
          </a:bodyPr>
          <a:lstStyle/>
          <a:p>
            <a:pPr indent="457200" algn="just">
              <a:lnSpc>
                <a:spcPct val="150000"/>
              </a:lnSpc>
            </a:pPr>
            <a:r>
              <a:rPr lang="ru-RU" sz="2400" dirty="0">
                <a:latin typeface="Times New Roman" panose="02020603050405020304" pitchFamily="18" charset="0"/>
                <a:cs typeface="Times New Roman" panose="02020603050405020304" pitchFamily="18" charset="0"/>
              </a:rPr>
              <a:t>Для соревнований по построению алгоритмов анализ сложности также даст нам понимание того, как долго будет выполняться наш код на наибольшем из тестов для проверки его правильности. </a:t>
            </a:r>
          </a:p>
          <a:p>
            <a:pPr indent="457200" algn="just">
              <a:lnSpc>
                <a:spcPct val="150000"/>
              </a:lnSpc>
            </a:pPr>
            <a:r>
              <a:rPr lang="ru-RU" sz="2400" dirty="0">
                <a:latin typeface="Times New Roman" panose="02020603050405020304" pitchFamily="18" charset="0"/>
                <a:cs typeface="Times New Roman" panose="02020603050405020304" pitchFamily="18" charset="0"/>
              </a:rPr>
              <a:t>Так что если мы определим общее поведение нашей программы на небольшом объёме входных данных, то сможем получить хорошее представление и о том, что будет с ней при больших потоках данных. </a:t>
            </a:r>
          </a:p>
        </p:txBody>
      </p:sp>
    </p:spTree>
    <p:extLst>
      <p:ext uri="{BB962C8B-B14F-4D97-AF65-F5344CB8AC3E}">
        <p14:creationId xmlns:p14="http://schemas.microsoft.com/office/powerpoint/2010/main" val="2423820288"/>
      </p:ext>
    </p:extLst>
  </p:cSld>
  <p:clrMapOvr>
    <a:masterClrMapping/>
  </p:clrMapOvr>
  <mc:AlternateContent xmlns:mc="http://schemas.openxmlformats.org/markup-compatibility/2006" xmlns:p14="http://schemas.microsoft.com/office/powerpoint/2010/main">
    <mc:Choice Requires="p14">
      <p:transition spd="slow" p14:dur="2000" advTm="72232"/>
    </mc:Choice>
    <mc:Fallback xmlns="">
      <p:transition spd="slow" advTm="7223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Анализ сложности алгоритмов</a:t>
            </a:r>
          </a:p>
        </p:txBody>
      </p:sp>
      <p:sp>
        <p:nvSpPr>
          <p:cNvPr id="2" name="Прямоугольник 1">
            <a:extLst>
              <a:ext uri="{FF2B5EF4-FFF2-40B4-BE49-F238E27FC236}">
                <a16:creationId xmlns:a16="http://schemas.microsoft.com/office/drawing/2014/main" id="{4805B057-D000-6941-8C6E-5F8E5CD3EDBD}"/>
              </a:ext>
            </a:extLst>
          </p:cNvPr>
          <p:cNvSpPr/>
          <p:nvPr/>
        </p:nvSpPr>
        <p:spPr>
          <a:xfrm>
            <a:off x="323528" y="764704"/>
            <a:ext cx="8244408" cy="5632311"/>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Давайте начнём с простого примера: поиска максимального элемента в массиве.</a:t>
            </a:r>
          </a:p>
          <a:p>
            <a:r>
              <a:rPr lang="ru-RU" sz="2400" dirty="0">
                <a:latin typeface="Times New Roman" panose="02020603050405020304" pitchFamily="18" charset="0"/>
                <a:cs typeface="Times New Roman" panose="02020603050405020304" pitchFamily="18" charset="0"/>
              </a:rPr>
              <a:t> </a:t>
            </a:r>
          </a:p>
          <a:p>
            <a:r>
              <a:rPr lang="ru-RU" sz="2400" b="1" i="1" dirty="0">
                <a:latin typeface="Times New Roman" panose="02020603050405020304" pitchFamily="18" charset="0"/>
                <a:cs typeface="Times New Roman" panose="02020603050405020304" pitchFamily="18" charset="0"/>
              </a:rPr>
              <a:t>Пример. </a:t>
            </a:r>
            <a:r>
              <a:rPr lang="ru-RU" sz="2400" dirty="0">
                <a:latin typeface="Times New Roman" panose="02020603050405020304" pitchFamily="18" charset="0"/>
                <a:cs typeface="Times New Roman" panose="02020603050405020304" pitchFamily="18" charset="0"/>
              </a:rPr>
              <a:t>Подсчёт инструкций.</a:t>
            </a:r>
          </a:p>
          <a:p>
            <a:r>
              <a:rPr lang="ru-RU" sz="2400" dirty="0">
                <a:latin typeface="Times New Roman" panose="02020603050405020304" pitchFamily="18" charset="0"/>
                <a:cs typeface="Times New Roman" panose="02020603050405020304" pitchFamily="18" charset="0"/>
              </a:rPr>
              <a:t>Максимальный элемент массива можно найти с помощью простейшего отрывка кода:</a:t>
            </a:r>
          </a:p>
          <a:p>
            <a:endParaRPr lang="ru-RU" sz="2400" dirty="0">
              <a:latin typeface="Times New Roman" panose="02020603050405020304" pitchFamily="18" charset="0"/>
              <a:cs typeface="Times New Roman" panose="02020603050405020304" pitchFamily="18" charset="0"/>
            </a:endParaRPr>
          </a:p>
          <a:p>
            <a:pPr fontAlgn="base"/>
            <a:r>
              <a:rPr lang="en-US" sz="2400" dirty="0">
                <a:latin typeface="Times New Roman" panose="02020603050405020304" pitchFamily="18" charset="0"/>
                <a:cs typeface="Times New Roman" panose="02020603050405020304" pitchFamily="18" charset="0"/>
              </a:rPr>
              <a:t>int M = A[0];</a:t>
            </a:r>
            <a:endParaRPr lang="ru-RU" sz="2400" dirty="0">
              <a:latin typeface="Times New Roman" panose="02020603050405020304" pitchFamily="18" charset="0"/>
              <a:cs typeface="Times New Roman" panose="02020603050405020304" pitchFamily="18" charset="0"/>
            </a:endParaRPr>
          </a:p>
          <a:p>
            <a:pPr fontAlgn="base"/>
            <a:r>
              <a:rPr lang="en-US" sz="2400" dirty="0">
                <a:latin typeface="Times New Roman" panose="02020603050405020304" pitchFamily="18" charset="0"/>
                <a:cs typeface="Times New Roman" panose="02020603050405020304" pitchFamily="18" charset="0"/>
              </a:rPr>
              <a:t>for(int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r>
              <a:rPr lang="ru-RU" sz="24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&lt; n;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fontAlgn="base"/>
            <a:r>
              <a:rPr lang="ru-RU" sz="2400" dirty="0">
                <a:latin typeface="Times New Roman" panose="02020603050405020304" pitchFamily="18" charset="0"/>
                <a:cs typeface="Times New Roman" panose="02020603050405020304" pitchFamily="18" charset="0"/>
              </a:rPr>
              <a:t>{</a:t>
            </a:r>
          </a:p>
          <a:p>
            <a:pPr fontAlgn="base"/>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a:t>
            </a:r>
            <a:r>
              <a:rPr lang="ru-RU"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a:t>
            </a:r>
            <a:r>
              <a:rPr lang="ru-RU"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i</a:t>
            </a:r>
            <a:r>
              <a:rPr lang="ru-RU" sz="2400" dirty="0">
                <a:latin typeface="Times New Roman" panose="02020603050405020304" pitchFamily="18" charset="0"/>
                <a:cs typeface="Times New Roman" panose="02020603050405020304" pitchFamily="18" charset="0"/>
              </a:rPr>
              <a:t>] &gt;= </a:t>
            </a:r>
            <a:r>
              <a:rPr lang="en-US" sz="2400" dirty="0">
                <a:latin typeface="Times New Roman" panose="02020603050405020304" pitchFamily="18" charset="0"/>
                <a:cs typeface="Times New Roman" panose="02020603050405020304" pitchFamily="18" charset="0"/>
              </a:rPr>
              <a:t>M</a:t>
            </a:r>
            <a:r>
              <a:rPr lang="ru-RU" sz="2400" dirty="0">
                <a:latin typeface="Times New Roman" panose="02020603050405020304" pitchFamily="18" charset="0"/>
                <a:cs typeface="Times New Roman" panose="02020603050405020304" pitchFamily="18" charset="0"/>
              </a:rPr>
              <a:t>)</a:t>
            </a:r>
          </a:p>
          <a:p>
            <a:pPr fontAlgn="base"/>
            <a:r>
              <a:rPr lang="ru-RU" sz="2400" dirty="0">
                <a:latin typeface="Times New Roman" panose="02020603050405020304" pitchFamily="18" charset="0"/>
                <a:cs typeface="Times New Roman" panose="02020603050405020304" pitchFamily="18" charset="0"/>
              </a:rPr>
              <a:t>    {</a:t>
            </a:r>
          </a:p>
          <a:p>
            <a:pPr fontAlgn="base"/>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a:t>
            </a:r>
            <a:r>
              <a:rPr lang="ru-RU" sz="2400"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A</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i</a:t>
            </a:r>
            <a:r>
              <a:rPr lang="ru-RU" sz="2400" dirty="0">
                <a:latin typeface="Times New Roman" panose="02020603050405020304" pitchFamily="18" charset="0"/>
                <a:cs typeface="Times New Roman" panose="02020603050405020304" pitchFamily="18" charset="0"/>
              </a:rPr>
              <a:t>];</a:t>
            </a:r>
          </a:p>
          <a:p>
            <a:pPr fontAlgn="base"/>
            <a:r>
              <a:rPr lang="ru-RU" sz="2400" dirty="0">
                <a:latin typeface="Times New Roman" panose="02020603050405020304" pitchFamily="18" charset="0"/>
                <a:cs typeface="Times New Roman" panose="02020603050405020304" pitchFamily="18" charset="0"/>
              </a:rPr>
              <a:t>    }</a:t>
            </a:r>
          </a:p>
          <a:p>
            <a:pPr fontAlgn="base"/>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8127385"/>
      </p:ext>
    </p:extLst>
  </p:cSld>
  <p:clrMapOvr>
    <a:masterClrMapping/>
  </p:clrMapOvr>
  <mc:AlternateContent xmlns:mc="http://schemas.openxmlformats.org/markup-compatibility/2006" xmlns:p14="http://schemas.microsoft.com/office/powerpoint/2010/main">
    <mc:Choice Requires="p14">
      <p:transition spd="slow" p14:dur="2000" advTm="42572"/>
    </mc:Choice>
    <mc:Fallback xmlns="">
      <p:transition spd="slow" advTm="4257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Анализ сложности алгоритмов</a:t>
            </a:r>
          </a:p>
        </p:txBody>
      </p:sp>
      <p:sp>
        <p:nvSpPr>
          <p:cNvPr id="2" name="Прямоугольник 1">
            <a:extLst>
              <a:ext uri="{FF2B5EF4-FFF2-40B4-BE49-F238E27FC236}">
                <a16:creationId xmlns:a16="http://schemas.microsoft.com/office/drawing/2014/main" id="{4805B057-D000-6941-8C6E-5F8E5CD3EDBD}"/>
              </a:ext>
            </a:extLst>
          </p:cNvPr>
          <p:cNvSpPr/>
          <p:nvPr/>
        </p:nvSpPr>
        <p:spPr>
          <a:xfrm>
            <a:off x="277292" y="658724"/>
            <a:ext cx="8831049" cy="5576976"/>
          </a:xfrm>
          <a:prstGeom prst="rect">
            <a:avLst/>
          </a:prstGeom>
        </p:spPr>
        <p:txBody>
          <a:bodyPr wrap="square">
            <a:spAutoFit/>
          </a:bodyPr>
          <a:lstStyle/>
          <a:p>
            <a:pPr indent="457200">
              <a:lnSpc>
                <a:spcPct val="150000"/>
              </a:lnSpc>
            </a:pPr>
            <a:r>
              <a:rPr lang="ru-RU" sz="2000" dirty="0">
                <a:latin typeface="Times New Roman" panose="02020603050405020304" pitchFamily="18" charset="0"/>
                <a:cs typeface="Times New Roman" panose="02020603050405020304" pitchFamily="18" charset="0"/>
              </a:rPr>
              <a:t>В процессе анализа данного кода имеет смысл разбить его на простые инструкции — задания, которые могут быть выполнены процессором тотчас же или близко к этому. Предположим, что наш процессор способен выполнять как единые инструкции следующие операции:</a:t>
            </a:r>
          </a:p>
          <a:p>
            <a:pPr marL="285750" lvl="0" indent="-285750">
              <a:lnSpc>
                <a:spcPct val="150000"/>
              </a:lnSpc>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присваивать значение переменной,</a:t>
            </a:r>
          </a:p>
          <a:p>
            <a:pPr marL="285750" lvl="0" indent="-285750">
              <a:lnSpc>
                <a:spcPct val="150000"/>
              </a:lnSpc>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находить значение конкретного элемента в массиве,</a:t>
            </a:r>
          </a:p>
          <a:p>
            <a:pPr marL="285750" lvl="0" indent="-285750">
              <a:lnSpc>
                <a:spcPct val="150000"/>
              </a:lnSpc>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сравнивать два значения,</a:t>
            </a:r>
          </a:p>
          <a:p>
            <a:pPr marL="285750" lvl="0" indent="-285750">
              <a:lnSpc>
                <a:spcPct val="150000"/>
              </a:lnSpc>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инкрементировать значение,</a:t>
            </a:r>
          </a:p>
          <a:p>
            <a:pPr marL="285750" lvl="0" indent="-285750">
              <a:lnSpc>
                <a:spcPct val="150000"/>
              </a:lnSpc>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складывать,</a:t>
            </a:r>
          </a:p>
          <a:p>
            <a:pPr marL="285750" lvl="0" indent="-285750">
              <a:lnSpc>
                <a:spcPct val="150000"/>
              </a:lnSpc>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вычитать,</a:t>
            </a:r>
          </a:p>
          <a:p>
            <a:pPr marL="285750" lvl="0" indent="-285750">
              <a:lnSpc>
                <a:spcPct val="150000"/>
              </a:lnSpc>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умножать,</a:t>
            </a:r>
          </a:p>
          <a:p>
            <a:pPr marL="285750" lvl="0" indent="-285750">
              <a:lnSpc>
                <a:spcPct val="150000"/>
              </a:lnSpc>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делить.</a:t>
            </a:r>
          </a:p>
        </p:txBody>
      </p:sp>
    </p:spTree>
    <p:extLst>
      <p:ext uri="{BB962C8B-B14F-4D97-AF65-F5344CB8AC3E}">
        <p14:creationId xmlns:p14="http://schemas.microsoft.com/office/powerpoint/2010/main" val="1113724245"/>
      </p:ext>
    </p:extLst>
  </p:cSld>
  <p:clrMapOvr>
    <a:masterClrMapping/>
  </p:clrMapOvr>
  <mc:AlternateContent xmlns:mc="http://schemas.openxmlformats.org/markup-compatibility/2006" xmlns:p14="http://schemas.microsoft.com/office/powerpoint/2010/main">
    <mc:Choice Requires="p14">
      <p:transition spd="slow" p14:dur="2000" advTm="32835"/>
    </mc:Choice>
    <mc:Fallback xmlns="">
      <p:transition spd="slow" advTm="3283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Анализ сложности алгоритмов</a:t>
            </a:r>
          </a:p>
        </p:txBody>
      </p:sp>
      <p:sp>
        <p:nvSpPr>
          <p:cNvPr id="2" name="Прямоугольник 1">
            <a:extLst>
              <a:ext uri="{FF2B5EF4-FFF2-40B4-BE49-F238E27FC236}">
                <a16:creationId xmlns:a16="http://schemas.microsoft.com/office/drawing/2014/main" id="{4805B057-D000-6941-8C6E-5F8E5CD3EDBD}"/>
              </a:ext>
            </a:extLst>
          </p:cNvPr>
          <p:cNvSpPr/>
          <p:nvPr/>
        </p:nvSpPr>
        <p:spPr>
          <a:xfrm>
            <a:off x="323528" y="764704"/>
            <a:ext cx="8244408" cy="5374485"/>
          </a:xfrm>
          <a:prstGeom prst="rect">
            <a:avLst/>
          </a:prstGeom>
        </p:spPr>
        <p:txBody>
          <a:bodyPr wrap="square">
            <a:spAutoFit/>
          </a:bodyPr>
          <a:lstStyle/>
          <a:p>
            <a:pPr indent="457200">
              <a:lnSpc>
                <a:spcPct val="150000"/>
              </a:lnSpc>
            </a:pPr>
            <a:r>
              <a:rPr lang="ru-RU" sz="2100" dirty="0">
                <a:latin typeface="Times New Roman" panose="02020603050405020304" pitchFamily="18" charset="0"/>
                <a:cs typeface="Times New Roman" panose="02020603050405020304" pitchFamily="18" charset="0"/>
              </a:rPr>
              <a:t>Мы будем полагать, что ветвление (выбор между частями </a:t>
            </a:r>
            <a:r>
              <a:rPr lang="ru-RU" sz="2100" b="1" dirty="0" err="1">
                <a:latin typeface="Times New Roman" panose="02020603050405020304" pitchFamily="18" charset="0"/>
                <a:cs typeface="Times New Roman" panose="02020603050405020304" pitchFamily="18" charset="0"/>
              </a:rPr>
              <a:t>if</a:t>
            </a:r>
            <a:r>
              <a:rPr lang="ru-RU" sz="2100" b="1" dirty="0">
                <a:latin typeface="Times New Roman" panose="02020603050405020304" pitchFamily="18" charset="0"/>
                <a:cs typeface="Times New Roman" panose="02020603050405020304" pitchFamily="18" charset="0"/>
              </a:rPr>
              <a:t> </a:t>
            </a:r>
            <a:r>
              <a:rPr lang="ru-RU" sz="2100" dirty="0">
                <a:latin typeface="Times New Roman" panose="02020603050405020304" pitchFamily="18" charset="0"/>
                <a:cs typeface="Times New Roman" panose="02020603050405020304" pitchFamily="18" charset="0"/>
              </a:rPr>
              <a:t>и </a:t>
            </a:r>
            <a:r>
              <a:rPr lang="ru-RU" sz="2100" b="1" dirty="0" err="1">
                <a:latin typeface="Times New Roman" panose="02020603050405020304" pitchFamily="18" charset="0"/>
                <a:cs typeface="Times New Roman" panose="02020603050405020304" pitchFamily="18" charset="0"/>
              </a:rPr>
              <a:t>else</a:t>
            </a:r>
            <a:r>
              <a:rPr lang="ru-RU" sz="2100" b="1" dirty="0">
                <a:latin typeface="Times New Roman" panose="02020603050405020304" pitchFamily="18" charset="0"/>
                <a:cs typeface="Times New Roman" panose="02020603050405020304" pitchFamily="18" charset="0"/>
              </a:rPr>
              <a:t> </a:t>
            </a:r>
            <a:r>
              <a:rPr lang="ru-RU" sz="2100" dirty="0">
                <a:latin typeface="Times New Roman" panose="02020603050405020304" pitchFamily="18" charset="0"/>
                <a:cs typeface="Times New Roman" panose="02020603050405020304" pitchFamily="18" charset="0"/>
              </a:rPr>
              <a:t>кода после вычисления</a:t>
            </a:r>
            <a:r>
              <a:rPr lang="ru-RU" sz="2100" b="1" dirty="0">
                <a:latin typeface="Times New Roman" panose="02020603050405020304" pitchFamily="18" charset="0"/>
                <a:cs typeface="Times New Roman" panose="02020603050405020304" pitchFamily="18" charset="0"/>
              </a:rPr>
              <a:t> </a:t>
            </a:r>
            <a:r>
              <a:rPr lang="ru-RU" sz="2100" b="1" dirty="0" err="1">
                <a:latin typeface="Times New Roman" panose="02020603050405020304" pitchFamily="18" charset="0"/>
                <a:cs typeface="Times New Roman" panose="02020603050405020304" pitchFamily="18" charset="0"/>
              </a:rPr>
              <a:t>if</a:t>
            </a:r>
            <a:r>
              <a:rPr lang="ru-RU" sz="2100" dirty="0">
                <a:latin typeface="Times New Roman" panose="02020603050405020304" pitchFamily="18" charset="0"/>
                <a:cs typeface="Times New Roman" panose="02020603050405020304" pitchFamily="18" charset="0"/>
              </a:rPr>
              <a:t>-условия) происходит мгновенно, и не будем учитывать эту инструкцию при подсчёте. </a:t>
            </a:r>
          </a:p>
          <a:p>
            <a:pPr indent="457200">
              <a:lnSpc>
                <a:spcPct val="150000"/>
              </a:lnSpc>
            </a:pPr>
            <a:r>
              <a:rPr lang="ru-RU" sz="2100" dirty="0">
                <a:latin typeface="Times New Roman" panose="02020603050405020304" pitchFamily="18" charset="0"/>
                <a:cs typeface="Times New Roman" panose="02020603050405020304" pitchFamily="18" charset="0"/>
              </a:rPr>
              <a:t>Для первой строки в приведенном коде: </a:t>
            </a:r>
          </a:p>
          <a:p>
            <a:pPr indent="457200">
              <a:lnSpc>
                <a:spcPct val="150000"/>
              </a:lnSpc>
            </a:pPr>
            <a:r>
              <a:rPr lang="en-US" sz="2100" b="1" dirty="0">
                <a:latin typeface="Times New Roman" panose="02020603050405020304" pitchFamily="18" charset="0"/>
                <a:cs typeface="Times New Roman" panose="02020603050405020304" pitchFamily="18" charset="0"/>
              </a:rPr>
              <a:t>int M</a:t>
            </a:r>
            <a:r>
              <a:rPr lang="ru-RU" sz="2100" b="1" dirty="0">
                <a:latin typeface="Times New Roman" panose="02020603050405020304" pitchFamily="18" charset="0"/>
                <a:cs typeface="Times New Roman" panose="02020603050405020304" pitchFamily="18" charset="0"/>
              </a:rPr>
              <a:t> = </a:t>
            </a:r>
            <a:r>
              <a:rPr lang="en-US" sz="2100" b="1" dirty="0">
                <a:latin typeface="Times New Roman" panose="02020603050405020304" pitchFamily="18" charset="0"/>
                <a:cs typeface="Times New Roman" panose="02020603050405020304" pitchFamily="18" charset="0"/>
              </a:rPr>
              <a:t>A</a:t>
            </a:r>
            <a:r>
              <a:rPr lang="ru-RU" sz="2100" b="1" dirty="0">
                <a:latin typeface="Times New Roman" panose="02020603050405020304" pitchFamily="18" charset="0"/>
                <a:cs typeface="Times New Roman" panose="02020603050405020304" pitchFamily="18" charset="0"/>
              </a:rPr>
              <a:t>[0]; </a:t>
            </a:r>
          </a:p>
          <a:p>
            <a:pPr>
              <a:lnSpc>
                <a:spcPct val="150000"/>
              </a:lnSpc>
            </a:pPr>
            <a:r>
              <a:rPr lang="ru-RU" sz="2100" dirty="0">
                <a:latin typeface="Times New Roman" panose="02020603050405020304" pitchFamily="18" charset="0"/>
                <a:cs typeface="Times New Roman" panose="02020603050405020304" pitchFamily="18" charset="0"/>
              </a:rPr>
              <a:t>требуются две инструкции: </a:t>
            </a:r>
          </a:p>
          <a:p>
            <a:pPr marL="285750" indent="-285750">
              <a:lnSpc>
                <a:spcPct val="150000"/>
              </a:lnSpc>
              <a:buFont typeface="Arial" panose="020B0604020202020204" pitchFamily="34" charset="0"/>
              <a:buChar char="•"/>
            </a:pPr>
            <a:r>
              <a:rPr lang="ru-RU" sz="2100" dirty="0">
                <a:latin typeface="Times New Roman" panose="02020603050405020304" pitchFamily="18" charset="0"/>
                <a:cs typeface="Times New Roman" panose="02020603050405020304" pitchFamily="18" charset="0"/>
              </a:rPr>
              <a:t>для поиска </a:t>
            </a:r>
            <a:r>
              <a:rPr lang="ru-RU" sz="2100" b="1" dirty="0" err="1">
                <a:latin typeface="Times New Roman" panose="02020603050405020304" pitchFamily="18" charset="0"/>
                <a:cs typeface="Times New Roman" panose="02020603050405020304" pitchFamily="18" charset="0"/>
              </a:rPr>
              <a:t>A</a:t>
            </a:r>
            <a:r>
              <a:rPr lang="ru-RU" sz="2100" b="1" dirty="0">
                <a:latin typeface="Times New Roman" panose="02020603050405020304" pitchFamily="18" charset="0"/>
                <a:cs typeface="Times New Roman" panose="02020603050405020304" pitchFamily="18" charset="0"/>
              </a:rPr>
              <a:t>[0] </a:t>
            </a:r>
            <a:r>
              <a:rPr lang="ru-RU" sz="2100" dirty="0">
                <a:latin typeface="Times New Roman" panose="02020603050405020304" pitchFamily="18" charset="0"/>
                <a:cs typeface="Times New Roman" panose="02020603050405020304" pitchFamily="18" charset="0"/>
              </a:rPr>
              <a:t>и </a:t>
            </a:r>
          </a:p>
          <a:p>
            <a:pPr marL="285750" indent="-285750">
              <a:lnSpc>
                <a:spcPct val="150000"/>
              </a:lnSpc>
              <a:buFont typeface="Arial" panose="020B0604020202020204" pitchFamily="34" charset="0"/>
              <a:buChar char="•"/>
            </a:pPr>
            <a:r>
              <a:rPr lang="ru-RU" sz="2100" dirty="0">
                <a:latin typeface="Times New Roman" panose="02020603050405020304" pitchFamily="18" charset="0"/>
                <a:cs typeface="Times New Roman" panose="02020603050405020304" pitchFamily="18" charset="0"/>
              </a:rPr>
              <a:t>для присвоения значения </a:t>
            </a:r>
            <a:r>
              <a:rPr lang="ru-RU" sz="2100" b="1" dirty="0">
                <a:latin typeface="Times New Roman" panose="02020603050405020304" pitchFamily="18" charset="0"/>
                <a:cs typeface="Times New Roman" panose="02020603050405020304" pitchFamily="18" charset="0"/>
              </a:rPr>
              <a:t>M</a:t>
            </a:r>
            <a:r>
              <a:rPr lang="ru-RU" sz="2100" dirty="0">
                <a:latin typeface="Times New Roman" panose="02020603050405020304" pitchFamily="18" charset="0"/>
                <a:cs typeface="Times New Roman" panose="02020603050405020304" pitchFamily="18" charset="0"/>
              </a:rPr>
              <a:t> (мы предполагаем, что</a:t>
            </a:r>
            <a:r>
              <a:rPr lang="ru-RU" sz="2100" i="1" dirty="0">
                <a:latin typeface="Times New Roman" panose="02020603050405020304" pitchFamily="18" charset="0"/>
                <a:cs typeface="Times New Roman" panose="02020603050405020304" pitchFamily="18" charset="0"/>
              </a:rPr>
              <a:t> </a:t>
            </a:r>
            <a:r>
              <a:rPr lang="ru-RU" sz="2100" b="1" i="1" dirty="0">
                <a:latin typeface="Times New Roman" panose="02020603050405020304" pitchFamily="18" charset="0"/>
                <a:cs typeface="Times New Roman" panose="02020603050405020304" pitchFamily="18" charset="0"/>
              </a:rPr>
              <a:t>n</a:t>
            </a:r>
            <a:r>
              <a:rPr lang="ru-RU" sz="2100" dirty="0">
                <a:latin typeface="Times New Roman" panose="02020603050405020304" pitchFamily="18" charset="0"/>
                <a:cs typeface="Times New Roman" panose="02020603050405020304" pitchFamily="18" charset="0"/>
              </a:rPr>
              <a:t> всегда как минимум равно 1). </a:t>
            </a:r>
          </a:p>
          <a:p>
            <a:pPr>
              <a:lnSpc>
                <a:spcPct val="150000"/>
              </a:lnSpc>
            </a:pPr>
            <a:r>
              <a:rPr lang="ru-RU" sz="2100" dirty="0">
                <a:latin typeface="Times New Roman" panose="02020603050405020304" pitchFamily="18" charset="0"/>
                <a:cs typeface="Times New Roman" panose="02020603050405020304" pitchFamily="18" charset="0"/>
              </a:rPr>
              <a:t>Эти две инструкции будут требоваться алгоритму вне зависимости от величины</a:t>
            </a:r>
            <a:r>
              <a:rPr lang="ru-RU" sz="2100" b="1" i="1" dirty="0">
                <a:latin typeface="Times New Roman" panose="02020603050405020304" pitchFamily="18" charset="0"/>
                <a:cs typeface="Times New Roman" panose="02020603050405020304" pitchFamily="18" charset="0"/>
              </a:rPr>
              <a:t> n</a:t>
            </a:r>
            <a:r>
              <a:rPr lang="ru-RU" sz="21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63236743"/>
      </p:ext>
    </p:extLst>
  </p:cSld>
  <p:clrMapOvr>
    <a:masterClrMapping/>
  </p:clrMapOvr>
  <mc:AlternateContent xmlns:mc="http://schemas.openxmlformats.org/markup-compatibility/2006" xmlns:p14="http://schemas.microsoft.com/office/powerpoint/2010/main">
    <mc:Choice Requires="p14">
      <p:transition spd="slow" p14:dur="2000" advTm="35229"/>
    </mc:Choice>
    <mc:Fallback xmlns="">
      <p:transition spd="slow" advTm="3522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Анализ сложности алгоритмов</a:t>
            </a:r>
          </a:p>
        </p:txBody>
      </p:sp>
      <p:sp>
        <p:nvSpPr>
          <p:cNvPr id="2" name="Прямоугольник 1">
            <a:extLst>
              <a:ext uri="{FF2B5EF4-FFF2-40B4-BE49-F238E27FC236}">
                <a16:creationId xmlns:a16="http://schemas.microsoft.com/office/drawing/2014/main" id="{4805B057-D000-6941-8C6E-5F8E5CD3EDBD}"/>
              </a:ext>
            </a:extLst>
          </p:cNvPr>
          <p:cNvSpPr/>
          <p:nvPr/>
        </p:nvSpPr>
        <p:spPr>
          <a:xfrm>
            <a:off x="179593" y="692696"/>
            <a:ext cx="8784813" cy="5868786"/>
          </a:xfrm>
          <a:prstGeom prst="rect">
            <a:avLst/>
          </a:prstGeom>
        </p:spPr>
        <p:txBody>
          <a:bodyPr wrap="square">
            <a:spAutoFit/>
          </a:bodyPr>
          <a:lstStyle/>
          <a:p>
            <a:pPr indent="457200">
              <a:lnSpc>
                <a:spcPct val="150000"/>
              </a:lnSpc>
            </a:pPr>
            <a:r>
              <a:rPr lang="ru-RU" sz="2300" dirty="0">
                <a:latin typeface="Times New Roman" panose="02020603050405020304" pitchFamily="18" charset="0"/>
                <a:cs typeface="Times New Roman" panose="02020603050405020304" pitchFamily="18" charset="0"/>
              </a:rPr>
              <a:t>Инициализация цикла </a:t>
            </a:r>
            <a:r>
              <a:rPr lang="ru-RU" sz="2300" b="1" dirty="0" err="1">
                <a:latin typeface="Times New Roman" panose="02020603050405020304" pitchFamily="18" charset="0"/>
                <a:cs typeface="Times New Roman" panose="02020603050405020304" pitchFamily="18" charset="0"/>
              </a:rPr>
              <a:t>for</a:t>
            </a:r>
            <a:r>
              <a:rPr lang="ru-RU" sz="2300" dirty="0">
                <a:latin typeface="Times New Roman" panose="02020603050405020304" pitchFamily="18" charset="0"/>
                <a:cs typeface="Times New Roman" panose="02020603050405020304" pitchFamily="18" charset="0"/>
              </a:rPr>
              <a:t> тоже будет происходить постоянно, что даёт нам ещё две команды - присвоение и сравнение:</a:t>
            </a:r>
          </a:p>
          <a:p>
            <a:pPr indent="457200">
              <a:lnSpc>
                <a:spcPct val="150000"/>
              </a:lnSpc>
            </a:pPr>
            <a:r>
              <a:rPr lang="ru-RU" sz="2300" b="1" dirty="0" err="1">
                <a:latin typeface="Times New Roman" panose="02020603050405020304" pitchFamily="18" charset="0"/>
                <a:cs typeface="Times New Roman" panose="02020603050405020304" pitchFamily="18" charset="0"/>
              </a:rPr>
              <a:t>i</a:t>
            </a:r>
            <a:r>
              <a:rPr lang="ru-RU" sz="2300" b="1" dirty="0">
                <a:latin typeface="Times New Roman" panose="02020603050405020304" pitchFamily="18" charset="0"/>
                <a:cs typeface="Times New Roman" panose="02020603050405020304" pitchFamily="18" charset="0"/>
              </a:rPr>
              <a:t> = 0; </a:t>
            </a:r>
            <a:r>
              <a:rPr lang="ru-RU" sz="2300" b="1" dirty="0" err="1">
                <a:latin typeface="Times New Roman" panose="02020603050405020304" pitchFamily="18" charset="0"/>
                <a:cs typeface="Times New Roman" panose="02020603050405020304" pitchFamily="18" charset="0"/>
              </a:rPr>
              <a:t>i</a:t>
            </a:r>
            <a:r>
              <a:rPr lang="ru-RU" sz="2300" b="1" dirty="0">
                <a:latin typeface="Times New Roman" panose="02020603050405020304" pitchFamily="18" charset="0"/>
                <a:cs typeface="Times New Roman" panose="02020603050405020304" pitchFamily="18" charset="0"/>
              </a:rPr>
              <a:t> &lt; n;</a:t>
            </a:r>
            <a:endParaRPr lang="ru-RU" sz="2300" dirty="0">
              <a:latin typeface="Times New Roman" panose="02020603050405020304" pitchFamily="18" charset="0"/>
              <a:cs typeface="Times New Roman" panose="02020603050405020304" pitchFamily="18" charset="0"/>
            </a:endParaRPr>
          </a:p>
          <a:p>
            <a:pPr indent="457200">
              <a:lnSpc>
                <a:spcPct val="150000"/>
              </a:lnSpc>
            </a:pPr>
            <a:r>
              <a:rPr lang="ru-RU" sz="2300" dirty="0">
                <a:latin typeface="Times New Roman" panose="02020603050405020304" pitchFamily="18" charset="0"/>
                <a:cs typeface="Times New Roman" panose="02020603050405020304" pitchFamily="18" charset="0"/>
              </a:rPr>
              <a:t>Всё это происходит до первого запуска </a:t>
            </a:r>
            <a:r>
              <a:rPr lang="ru-RU" sz="2300" b="1" dirty="0" err="1">
                <a:latin typeface="Times New Roman" panose="02020603050405020304" pitchFamily="18" charset="0"/>
                <a:cs typeface="Times New Roman" panose="02020603050405020304" pitchFamily="18" charset="0"/>
              </a:rPr>
              <a:t>for</a:t>
            </a:r>
            <a:r>
              <a:rPr lang="ru-RU" sz="2300" dirty="0">
                <a:latin typeface="Times New Roman" panose="02020603050405020304" pitchFamily="18" charset="0"/>
                <a:cs typeface="Times New Roman" panose="02020603050405020304" pitchFamily="18" charset="0"/>
              </a:rPr>
              <a:t>. После каждой новой итерации мы будем иметь на две инструкции больше: инкремент </a:t>
            </a:r>
            <a:r>
              <a:rPr lang="ru-RU" sz="2300" b="1" dirty="0" err="1">
                <a:latin typeface="Times New Roman" panose="02020603050405020304" pitchFamily="18" charset="0"/>
                <a:cs typeface="Times New Roman" panose="02020603050405020304" pitchFamily="18" charset="0"/>
              </a:rPr>
              <a:t>i</a:t>
            </a:r>
            <a:r>
              <a:rPr lang="ru-RU" sz="2300" dirty="0">
                <a:latin typeface="Times New Roman" panose="02020603050405020304" pitchFamily="18" charset="0"/>
                <a:cs typeface="Times New Roman" panose="02020603050405020304" pitchFamily="18" charset="0"/>
              </a:rPr>
              <a:t> и сравнение для проверки, не пора ли нам останавливать цикл:</a:t>
            </a:r>
          </a:p>
          <a:p>
            <a:pPr indent="457200">
              <a:lnSpc>
                <a:spcPct val="150000"/>
              </a:lnSpc>
            </a:pPr>
            <a:r>
              <a:rPr lang="ru-RU" sz="2300" b="1" dirty="0">
                <a:latin typeface="Times New Roman" panose="02020603050405020304" pitchFamily="18" charset="0"/>
                <a:cs typeface="Times New Roman" panose="02020603050405020304" pitchFamily="18" charset="0"/>
              </a:rPr>
              <a:t>++</a:t>
            </a:r>
            <a:r>
              <a:rPr lang="ru-RU" sz="2300" b="1" dirty="0" err="1">
                <a:latin typeface="Times New Roman" panose="02020603050405020304" pitchFamily="18" charset="0"/>
                <a:cs typeface="Times New Roman" panose="02020603050405020304" pitchFamily="18" charset="0"/>
              </a:rPr>
              <a:t>i</a:t>
            </a:r>
            <a:r>
              <a:rPr lang="ru-RU" sz="2300" b="1" dirty="0">
                <a:latin typeface="Times New Roman" panose="02020603050405020304" pitchFamily="18" charset="0"/>
                <a:cs typeface="Times New Roman" panose="02020603050405020304" pitchFamily="18" charset="0"/>
              </a:rPr>
              <a:t>; </a:t>
            </a:r>
            <a:r>
              <a:rPr lang="ru-RU" sz="2300" b="1" dirty="0" err="1">
                <a:latin typeface="Times New Roman" panose="02020603050405020304" pitchFamily="18" charset="0"/>
                <a:cs typeface="Times New Roman" panose="02020603050405020304" pitchFamily="18" charset="0"/>
              </a:rPr>
              <a:t>i</a:t>
            </a:r>
            <a:r>
              <a:rPr lang="ru-RU" sz="2300" b="1" dirty="0">
                <a:latin typeface="Times New Roman" panose="02020603050405020304" pitchFamily="18" charset="0"/>
                <a:cs typeface="Times New Roman" panose="02020603050405020304" pitchFamily="18" charset="0"/>
              </a:rPr>
              <a:t> &lt; n;</a:t>
            </a:r>
            <a:endParaRPr lang="ru-RU" sz="2300" dirty="0">
              <a:latin typeface="Times New Roman" panose="02020603050405020304" pitchFamily="18" charset="0"/>
              <a:cs typeface="Times New Roman" panose="02020603050405020304" pitchFamily="18" charset="0"/>
            </a:endParaRPr>
          </a:p>
          <a:p>
            <a:pPr indent="457200" fontAlgn="base">
              <a:lnSpc>
                <a:spcPct val="150000"/>
              </a:lnSpc>
            </a:pPr>
            <a:r>
              <a:rPr lang="ru-RU" sz="2300" dirty="0">
                <a:latin typeface="Times New Roman" panose="02020603050405020304" pitchFamily="18" charset="0"/>
                <a:cs typeface="Times New Roman" panose="02020603050405020304" pitchFamily="18" charset="0"/>
              </a:rPr>
              <a:t>Таким образом, если мы проигнорируем содержимое тела цикла, то количество инструкций у этого алгоритма </a:t>
            </a:r>
            <a:r>
              <a:rPr lang="ru-RU" sz="2300" b="1" dirty="0">
                <a:latin typeface="Times New Roman" panose="02020603050405020304" pitchFamily="18" charset="0"/>
                <a:cs typeface="Times New Roman" panose="02020603050405020304" pitchFamily="18" charset="0"/>
              </a:rPr>
              <a:t>4 + 2</a:t>
            </a:r>
            <a:r>
              <a:rPr lang="ru-RU" sz="2300" b="1" i="1" dirty="0">
                <a:latin typeface="Times New Roman" panose="02020603050405020304" pitchFamily="18" charset="0"/>
                <a:cs typeface="Times New Roman" panose="02020603050405020304" pitchFamily="18" charset="0"/>
              </a:rPr>
              <a:t>n</a:t>
            </a:r>
            <a:r>
              <a:rPr lang="ru-RU" sz="2300" b="1" dirty="0">
                <a:latin typeface="Times New Roman" panose="02020603050405020304" pitchFamily="18" charset="0"/>
                <a:cs typeface="Times New Roman" panose="02020603050405020304" pitchFamily="18" charset="0"/>
              </a:rPr>
              <a:t> </a:t>
            </a:r>
            <a:r>
              <a:rPr lang="ru-RU" sz="2300" dirty="0">
                <a:latin typeface="Times New Roman" panose="02020603050405020304" pitchFamily="18" charset="0"/>
                <a:cs typeface="Times New Roman" panose="02020603050405020304" pitchFamily="18" charset="0"/>
              </a:rPr>
              <a:t>— четыре на начало цикла </a:t>
            </a:r>
            <a:r>
              <a:rPr lang="ru-RU" sz="2300" b="1" dirty="0">
                <a:latin typeface="Times New Roman" panose="02020603050405020304" pitchFamily="18" charset="0"/>
                <a:cs typeface="Times New Roman" panose="02020603050405020304" pitchFamily="18" charset="0"/>
              </a:rPr>
              <a:t>for</a:t>
            </a:r>
            <a:r>
              <a:rPr lang="ru-RU" sz="2300" dirty="0">
                <a:latin typeface="Times New Roman" panose="02020603050405020304" pitchFamily="18" charset="0"/>
                <a:cs typeface="Times New Roman" panose="02020603050405020304" pitchFamily="18" charset="0"/>
              </a:rPr>
              <a:t> и по две на каждую итерацию, которых мы имеем </a:t>
            </a:r>
            <a:r>
              <a:rPr lang="ru-RU" sz="2300" b="1" dirty="0">
                <a:latin typeface="Times New Roman" panose="02020603050405020304" pitchFamily="18" charset="0"/>
                <a:cs typeface="Times New Roman" panose="02020603050405020304" pitchFamily="18" charset="0"/>
              </a:rPr>
              <a:t>n</a:t>
            </a:r>
            <a:r>
              <a:rPr lang="ru-RU" sz="2300" dirty="0">
                <a:latin typeface="Times New Roman" panose="02020603050405020304" pitchFamily="18" charset="0"/>
                <a:cs typeface="Times New Roman" panose="02020603050405020304" pitchFamily="18" charset="0"/>
              </a:rPr>
              <a:t> штук. </a:t>
            </a:r>
          </a:p>
        </p:txBody>
      </p:sp>
    </p:spTree>
    <p:extLst>
      <p:ext uri="{BB962C8B-B14F-4D97-AF65-F5344CB8AC3E}">
        <p14:creationId xmlns:p14="http://schemas.microsoft.com/office/powerpoint/2010/main" val="516264330"/>
      </p:ext>
    </p:extLst>
  </p:cSld>
  <p:clrMapOvr>
    <a:masterClrMapping/>
  </p:clrMapOvr>
  <mc:AlternateContent xmlns:mc="http://schemas.openxmlformats.org/markup-compatibility/2006" xmlns:p14="http://schemas.microsoft.com/office/powerpoint/2010/main">
    <mc:Choice Requires="p14">
      <p:transition spd="slow" p14:dur="2000" advTm="43192"/>
    </mc:Choice>
    <mc:Fallback xmlns="">
      <p:transition spd="slow" advTm="4319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Анализ сложности алгоритмов</a:t>
            </a:r>
          </a:p>
        </p:txBody>
      </p:sp>
      <p:sp>
        <p:nvSpPr>
          <p:cNvPr id="2" name="Прямоугольник 1">
            <a:extLst>
              <a:ext uri="{FF2B5EF4-FFF2-40B4-BE49-F238E27FC236}">
                <a16:creationId xmlns:a16="http://schemas.microsoft.com/office/drawing/2014/main" id="{4805B057-D000-6941-8C6E-5F8E5CD3EDBD}"/>
              </a:ext>
            </a:extLst>
          </p:cNvPr>
          <p:cNvSpPr/>
          <p:nvPr/>
        </p:nvSpPr>
        <p:spPr>
          <a:xfrm>
            <a:off x="962156" y="1268760"/>
            <a:ext cx="7416824" cy="3246530"/>
          </a:xfrm>
          <a:prstGeom prst="rect">
            <a:avLst/>
          </a:prstGeom>
        </p:spPr>
        <p:txBody>
          <a:bodyPr wrap="square">
            <a:spAutoFit/>
          </a:bodyPr>
          <a:lstStyle/>
          <a:p>
            <a:pPr indent="457200">
              <a:lnSpc>
                <a:spcPct val="150000"/>
              </a:lnSpc>
            </a:pPr>
            <a:r>
              <a:rPr lang="ru-RU" sz="2800" dirty="0">
                <a:latin typeface="Times New Roman" panose="02020603050405020304" pitchFamily="18" charset="0"/>
                <a:cs typeface="Times New Roman" panose="02020603050405020304" pitchFamily="18" charset="0"/>
              </a:rPr>
              <a:t>Теперь мы можем определить математическую функцию </a:t>
            </a:r>
            <a:r>
              <a:rPr lang="ru-RU" sz="2800" b="1" i="1" dirty="0" err="1">
                <a:latin typeface="Times New Roman" panose="02020603050405020304" pitchFamily="18" charset="0"/>
                <a:cs typeface="Times New Roman" panose="02020603050405020304" pitchFamily="18" charset="0"/>
              </a:rPr>
              <a:t>f</a:t>
            </a:r>
            <a:r>
              <a:rPr lang="ru-RU" sz="2800" b="1" dirty="0">
                <a:latin typeface="Times New Roman" panose="02020603050405020304" pitchFamily="18" charset="0"/>
                <a:cs typeface="Times New Roman" panose="02020603050405020304" pitchFamily="18" charset="0"/>
              </a:rPr>
              <a:t>(n)</a:t>
            </a:r>
            <a:r>
              <a:rPr lang="ru-RU" sz="2800" dirty="0">
                <a:latin typeface="Times New Roman" panose="02020603050405020304" pitchFamily="18" charset="0"/>
                <a:cs typeface="Times New Roman" panose="02020603050405020304" pitchFamily="18" charset="0"/>
              </a:rPr>
              <a:t> - такую, что, зная </a:t>
            </a:r>
            <a:r>
              <a:rPr lang="ru-RU" sz="2800" b="1" dirty="0">
                <a:latin typeface="Times New Roman" panose="02020603050405020304" pitchFamily="18" charset="0"/>
                <a:cs typeface="Times New Roman" panose="02020603050405020304" pitchFamily="18" charset="0"/>
              </a:rPr>
              <a:t>n</a:t>
            </a:r>
            <a:r>
              <a:rPr lang="ru-RU" sz="2800" dirty="0">
                <a:latin typeface="Times New Roman" panose="02020603050405020304" pitchFamily="18" charset="0"/>
                <a:cs typeface="Times New Roman" panose="02020603050405020304" pitchFamily="18" charset="0"/>
              </a:rPr>
              <a:t>, мы будем знать и необходимое алгоритму количество инструкций. </a:t>
            </a:r>
          </a:p>
          <a:p>
            <a:pPr indent="457200">
              <a:lnSpc>
                <a:spcPct val="150000"/>
              </a:lnSpc>
            </a:pPr>
            <a:r>
              <a:rPr lang="ru-RU" sz="2800" dirty="0">
                <a:latin typeface="Times New Roman" panose="02020603050405020304" pitchFamily="18" charset="0"/>
                <a:cs typeface="Times New Roman" panose="02020603050405020304" pitchFamily="18" charset="0"/>
              </a:rPr>
              <a:t>Для цикла </a:t>
            </a:r>
            <a:r>
              <a:rPr lang="ru-RU" sz="2800" b="1" dirty="0">
                <a:latin typeface="Times New Roman" panose="02020603050405020304" pitchFamily="18" charset="0"/>
                <a:cs typeface="Times New Roman" panose="02020603050405020304" pitchFamily="18" charset="0"/>
              </a:rPr>
              <a:t>for</a:t>
            </a:r>
            <a:r>
              <a:rPr lang="ru-RU" sz="2800" dirty="0">
                <a:latin typeface="Times New Roman" panose="02020603050405020304" pitchFamily="18" charset="0"/>
                <a:cs typeface="Times New Roman" panose="02020603050405020304" pitchFamily="18" charset="0"/>
              </a:rPr>
              <a:t> с пустым телом </a:t>
            </a:r>
            <a:r>
              <a:rPr lang="ru-RU" sz="2800" b="1" i="1" dirty="0" err="1">
                <a:latin typeface="Times New Roman" panose="02020603050405020304" pitchFamily="18" charset="0"/>
                <a:cs typeface="Times New Roman" panose="02020603050405020304" pitchFamily="18" charset="0"/>
              </a:rPr>
              <a:t>f</a:t>
            </a:r>
            <a:r>
              <a:rPr lang="ru-RU" sz="2800" b="1" dirty="0">
                <a:latin typeface="Times New Roman" panose="02020603050405020304" pitchFamily="18" charset="0"/>
                <a:cs typeface="Times New Roman" panose="02020603050405020304" pitchFamily="18" charset="0"/>
              </a:rPr>
              <a:t>(</a:t>
            </a:r>
            <a:r>
              <a:rPr lang="ru-RU" sz="2800" b="1" i="1" dirty="0">
                <a:latin typeface="Times New Roman" panose="02020603050405020304" pitchFamily="18" charset="0"/>
                <a:cs typeface="Times New Roman" panose="02020603050405020304" pitchFamily="18" charset="0"/>
              </a:rPr>
              <a:t>n</a:t>
            </a:r>
            <a:r>
              <a:rPr lang="ru-RU" sz="2800" b="1" dirty="0">
                <a:latin typeface="Times New Roman" panose="02020603050405020304" pitchFamily="18" charset="0"/>
                <a:cs typeface="Times New Roman" panose="02020603050405020304" pitchFamily="18" charset="0"/>
              </a:rPr>
              <a:t>) = 4 + 2</a:t>
            </a:r>
            <a:r>
              <a:rPr lang="ru-RU" sz="2800" b="1" i="1" dirty="0">
                <a:latin typeface="Times New Roman" panose="02020603050405020304" pitchFamily="18" charset="0"/>
                <a:cs typeface="Times New Roman" panose="02020603050405020304" pitchFamily="18" charset="0"/>
              </a:rPr>
              <a:t>n</a:t>
            </a:r>
            <a:r>
              <a:rPr lang="ru-RU"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75665573"/>
      </p:ext>
    </p:extLst>
  </p:cSld>
  <p:clrMapOvr>
    <a:masterClrMapping/>
  </p:clrMapOvr>
  <mc:AlternateContent xmlns:mc="http://schemas.openxmlformats.org/markup-compatibility/2006" xmlns:p14="http://schemas.microsoft.com/office/powerpoint/2010/main">
    <mc:Choice Requires="p14">
      <p:transition spd="slow" p14:dur="2000" advTm="20670"/>
    </mc:Choice>
    <mc:Fallback xmlns="">
      <p:transition spd="slow" advTm="2067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Анализ наиболее неблагоприятного случая</a:t>
            </a:r>
          </a:p>
        </p:txBody>
      </p:sp>
      <p:sp>
        <p:nvSpPr>
          <p:cNvPr id="2" name="Прямоугольник 1">
            <a:extLst>
              <a:ext uri="{FF2B5EF4-FFF2-40B4-BE49-F238E27FC236}">
                <a16:creationId xmlns:a16="http://schemas.microsoft.com/office/drawing/2014/main" id="{4805B057-D000-6941-8C6E-5F8E5CD3EDBD}"/>
              </a:ext>
            </a:extLst>
          </p:cNvPr>
          <p:cNvSpPr/>
          <p:nvPr/>
        </p:nvSpPr>
        <p:spPr>
          <a:xfrm>
            <a:off x="323528" y="764704"/>
            <a:ext cx="8244408" cy="5584606"/>
          </a:xfrm>
          <a:prstGeom prst="rect">
            <a:avLst/>
          </a:prstGeom>
        </p:spPr>
        <p:txBody>
          <a:bodyPr wrap="square">
            <a:spAutoFit/>
          </a:bodyPr>
          <a:lstStyle/>
          <a:p>
            <a:pPr indent="457200">
              <a:lnSpc>
                <a:spcPct val="150000"/>
              </a:lnSpc>
            </a:pPr>
            <a:r>
              <a:rPr lang="ru-RU" sz="2000" dirty="0">
                <a:latin typeface="Times New Roman" panose="02020603050405020304" pitchFamily="18" charset="0"/>
                <a:cs typeface="Times New Roman" panose="02020603050405020304" pitchFamily="18" charset="0"/>
              </a:rPr>
              <a:t>В теле цикла мы имеем операции поиска в массиве и сравнения, которые происходят всегда:</a:t>
            </a:r>
          </a:p>
          <a:p>
            <a:pPr indent="457200" fontAlgn="base">
              <a:lnSpc>
                <a:spcPct val="150000"/>
              </a:lnSpc>
            </a:pPr>
            <a:r>
              <a:rPr lang="es-419" sz="2000" b="1" dirty="0">
                <a:latin typeface="Times New Roman" panose="02020603050405020304" pitchFamily="18" charset="0"/>
                <a:cs typeface="Times New Roman" panose="02020603050405020304" pitchFamily="18" charset="0"/>
              </a:rPr>
              <a:t>if ( A[ i ] &gt;= M ) { ...</a:t>
            </a:r>
            <a:r>
              <a:rPr lang="ru-RU"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t>
            </a:r>
            <a:endParaRPr lang="es-419" sz="2000" b="1" dirty="0">
              <a:latin typeface="Times New Roman" panose="02020603050405020304" pitchFamily="18" charset="0"/>
              <a:cs typeface="Times New Roman" panose="02020603050405020304" pitchFamily="18" charset="0"/>
            </a:endParaRPr>
          </a:p>
          <a:p>
            <a:pPr indent="457200" fontAlgn="base">
              <a:lnSpc>
                <a:spcPct val="150000"/>
              </a:lnSpc>
            </a:pPr>
            <a:r>
              <a:rPr lang="ru-RU" sz="2000" dirty="0">
                <a:latin typeface="Times New Roman" panose="02020603050405020304" pitchFamily="18" charset="0"/>
                <a:cs typeface="Times New Roman" panose="02020603050405020304" pitchFamily="18" charset="0"/>
              </a:rPr>
              <a:t>Но тело </a:t>
            </a:r>
            <a:r>
              <a:rPr lang="ru-RU" sz="2000" b="1" dirty="0" err="1">
                <a:latin typeface="Times New Roman" panose="02020603050405020304" pitchFamily="18" charset="0"/>
                <a:cs typeface="Times New Roman" panose="02020603050405020304" pitchFamily="18" charset="0"/>
              </a:rPr>
              <a:t>if</a:t>
            </a:r>
            <a:r>
              <a:rPr lang="ru-RU" sz="2000" dirty="0">
                <a:latin typeface="Times New Roman" panose="02020603050405020304" pitchFamily="18" charset="0"/>
                <a:cs typeface="Times New Roman" panose="02020603050405020304" pitchFamily="18" charset="0"/>
              </a:rPr>
              <a:t> может запускаться, а может и нет, в зависимости от актуального значения из массива. Если произойдёт так, что </a:t>
            </a:r>
            <a:r>
              <a:rPr lang="ru-RU" sz="2000" b="1" dirty="0" err="1">
                <a:latin typeface="Times New Roman" panose="02020603050405020304" pitchFamily="18" charset="0"/>
                <a:cs typeface="Times New Roman" panose="02020603050405020304" pitchFamily="18" charset="0"/>
              </a:rPr>
              <a:t>A</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i</a:t>
            </a:r>
            <a:r>
              <a:rPr lang="ru-RU" sz="2000" b="1" dirty="0">
                <a:latin typeface="Times New Roman" panose="02020603050405020304" pitchFamily="18" charset="0"/>
                <a:cs typeface="Times New Roman" panose="02020603050405020304" pitchFamily="18" charset="0"/>
              </a:rPr>
              <a:t> ] &gt;= M</a:t>
            </a:r>
            <a:r>
              <a:rPr lang="ru-RU" sz="2000" dirty="0">
                <a:latin typeface="Times New Roman" panose="02020603050405020304" pitchFamily="18" charset="0"/>
                <a:cs typeface="Times New Roman" panose="02020603050405020304" pitchFamily="18" charset="0"/>
              </a:rPr>
              <a:t>, то у нас запустятся две дополнительные команды - поиск в массиве и присваивание:</a:t>
            </a:r>
          </a:p>
          <a:p>
            <a:pPr indent="457200" fontAlgn="base">
              <a:lnSpc>
                <a:spcPct val="150000"/>
              </a:lnSpc>
            </a:pPr>
            <a:r>
              <a:rPr lang="es-419" sz="2000" b="1" dirty="0">
                <a:latin typeface="Times New Roman" panose="02020603050405020304" pitchFamily="18" charset="0"/>
                <a:cs typeface="Times New Roman" panose="02020603050405020304" pitchFamily="18" charset="0"/>
              </a:rPr>
              <a:t>M = A[ i ]</a:t>
            </a:r>
          </a:p>
          <a:p>
            <a:pPr indent="457200" fontAlgn="base">
              <a:lnSpc>
                <a:spcPct val="150000"/>
              </a:lnSpc>
            </a:pPr>
            <a:r>
              <a:rPr lang="ru-RU" sz="2000" dirty="0">
                <a:latin typeface="Times New Roman" panose="02020603050405020304" pitchFamily="18" charset="0"/>
                <a:cs typeface="Times New Roman" panose="02020603050405020304" pitchFamily="18" charset="0"/>
              </a:rPr>
              <a:t>Мы уже не можем определить </a:t>
            </a:r>
            <a:r>
              <a:rPr lang="ru-RU" sz="2000" b="1" i="1" dirty="0" err="1">
                <a:latin typeface="Times New Roman" panose="02020603050405020304" pitchFamily="18" charset="0"/>
                <a:cs typeface="Times New Roman" panose="02020603050405020304" pitchFamily="18" charset="0"/>
              </a:rPr>
              <a:t>f</a:t>
            </a:r>
            <a:r>
              <a:rPr lang="ru-RU" sz="2000" b="1" dirty="0">
                <a:latin typeface="Times New Roman" panose="02020603050405020304" pitchFamily="18" charset="0"/>
                <a:cs typeface="Times New Roman" panose="02020603050405020304" pitchFamily="18" charset="0"/>
              </a:rPr>
              <a:t>(</a:t>
            </a:r>
            <a:r>
              <a:rPr lang="ru-RU" sz="2000" b="1" i="1" dirty="0">
                <a:latin typeface="Times New Roman" panose="02020603050405020304" pitchFamily="18" charset="0"/>
                <a:cs typeface="Times New Roman" panose="02020603050405020304" pitchFamily="18" charset="0"/>
              </a:rPr>
              <a:t>n</a:t>
            </a:r>
            <a:r>
              <a:rPr lang="ru-RU" sz="2000" b="1"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так легко, потому что теперь количество инструкций зависит не только от </a:t>
            </a:r>
            <a:r>
              <a:rPr lang="ru-RU" sz="2000" b="1" dirty="0">
                <a:latin typeface="Times New Roman" panose="02020603050405020304" pitchFamily="18" charset="0"/>
                <a:cs typeface="Times New Roman" panose="02020603050405020304" pitchFamily="18" charset="0"/>
              </a:rPr>
              <a:t>n</a:t>
            </a:r>
            <a:r>
              <a:rPr lang="ru-RU" sz="2000" dirty="0">
                <a:latin typeface="Times New Roman" panose="02020603050405020304" pitchFamily="18" charset="0"/>
                <a:cs typeface="Times New Roman" panose="02020603050405020304" pitchFamily="18" charset="0"/>
              </a:rPr>
              <a:t>, но и от конкретных входных значений. Например, для </a:t>
            </a:r>
            <a:r>
              <a:rPr lang="ru-RU" sz="2000" b="1" dirty="0" err="1">
                <a:latin typeface="Times New Roman" panose="02020603050405020304" pitchFamily="18" charset="0"/>
                <a:cs typeface="Times New Roman" panose="02020603050405020304" pitchFamily="18" charset="0"/>
              </a:rPr>
              <a:t>A</a:t>
            </a:r>
            <a:r>
              <a:rPr lang="ru-RU" sz="2000" b="1" dirty="0">
                <a:latin typeface="Times New Roman" panose="02020603050405020304" pitchFamily="18" charset="0"/>
                <a:cs typeface="Times New Roman" panose="02020603050405020304" pitchFamily="18" charset="0"/>
              </a:rPr>
              <a:t> = [1, 2, 3, 4] </a:t>
            </a:r>
            <a:r>
              <a:rPr lang="ru-RU" sz="2000" dirty="0">
                <a:latin typeface="Times New Roman" panose="02020603050405020304" pitchFamily="18" charset="0"/>
                <a:cs typeface="Times New Roman" panose="02020603050405020304" pitchFamily="18" charset="0"/>
              </a:rPr>
              <a:t>программе потребуется больше команд, чем для </a:t>
            </a:r>
            <a:r>
              <a:rPr lang="ru-RU" sz="2000" b="1" dirty="0" err="1">
                <a:latin typeface="Times New Roman" panose="02020603050405020304" pitchFamily="18" charset="0"/>
                <a:cs typeface="Times New Roman" panose="02020603050405020304" pitchFamily="18" charset="0"/>
              </a:rPr>
              <a:t>A</a:t>
            </a:r>
            <a:r>
              <a:rPr lang="ru-RU" sz="2000" b="1" dirty="0">
                <a:latin typeface="Times New Roman" panose="02020603050405020304" pitchFamily="18" charset="0"/>
                <a:cs typeface="Times New Roman" panose="02020603050405020304" pitchFamily="18" charset="0"/>
              </a:rPr>
              <a:t> = [4, 3, 2, 1].</a:t>
            </a:r>
          </a:p>
        </p:txBody>
      </p:sp>
    </p:spTree>
    <p:extLst>
      <p:ext uri="{BB962C8B-B14F-4D97-AF65-F5344CB8AC3E}">
        <p14:creationId xmlns:p14="http://schemas.microsoft.com/office/powerpoint/2010/main" val="1955269716"/>
      </p:ext>
    </p:extLst>
  </p:cSld>
  <p:clrMapOvr>
    <a:masterClrMapping/>
  </p:clrMapOvr>
  <mc:AlternateContent xmlns:mc="http://schemas.openxmlformats.org/markup-compatibility/2006" xmlns:p14="http://schemas.microsoft.com/office/powerpoint/2010/main">
    <mc:Choice Requires="p14">
      <p:transition spd="slow" p14:dur="2000" advTm="51844"/>
    </mc:Choice>
    <mc:Fallback xmlns="">
      <p:transition spd="slow" advTm="5184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35659" y="39198"/>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АЛГОРИТМ</a:t>
            </a:r>
          </a:p>
        </p:txBody>
      </p:sp>
      <p:pic>
        <p:nvPicPr>
          <p:cNvPr id="5" name="Рисунок 2">
            <a:extLst>
              <a:ext uri="{FF2B5EF4-FFF2-40B4-BE49-F238E27FC236}">
                <a16:creationId xmlns:a16="http://schemas.microsoft.com/office/drawing/2014/main" id="{9AF6942E-D65A-5D44-942D-6561CD0F18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538" y="790575"/>
            <a:ext cx="5127625"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1">
            <a:extLst>
              <a:ext uri="{FF2B5EF4-FFF2-40B4-BE49-F238E27FC236}">
                <a16:creationId xmlns:a16="http://schemas.microsoft.com/office/drawing/2014/main" id="{5479CA0E-8834-C647-A4D5-5BB612203077}"/>
              </a:ext>
            </a:extLst>
          </p:cNvPr>
          <p:cNvPicPr>
            <a:picLocks noChangeAspect="1"/>
          </p:cNvPicPr>
          <p:nvPr/>
        </p:nvPicPr>
        <p:blipFill>
          <a:blip r:embed="rId5">
            <a:extLst>
              <a:ext uri="{28A0092B-C50C-407E-A947-70E740481C1C}">
                <a14:useLocalDpi xmlns:a14="http://schemas.microsoft.com/office/drawing/2010/main" val="0"/>
              </a:ext>
            </a:extLst>
          </a:blip>
          <a:srcRect l="3864" t="2632" r="16119" b="13693"/>
          <a:stretch>
            <a:fillRect/>
          </a:stretch>
        </p:blipFill>
        <p:spPr bwMode="auto">
          <a:xfrm>
            <a:off x="1187450" y="2133600"/>
            <a:ext cx="32766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3">
            <a:extLst>
              <a:ext uri="{FF2B5EF4-FFF2-40B4-BE49-F238E27FC236}">
                <a16:creationId xmlns:a16="http://schemas.microsoft.com/office/drawing/2014/main" id="{1AEBD32D-5B44-154F-8AFF-D3204FEB39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1281113"/>
            <a:ext cx="37592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627190"/>
      </p:ext>
    </p:extLst>
  </p:cSld>
  <p:clrMapOvr>
    <a:masterClrMapping/>
  </p:clrMapOvr>
  <mc:AlternateContent xmlns:mc="http://schemas.openxmlformats.org/markup-compatibility/2006" xmlns:p14="http://schemas.microsoft.com/office/powerpoint/2010/main">
    <mc:Choice Requires="p14">
      <p:transition spd="slow" p14:dur="2000" advTm="20095"/>
    </mc:Choice>
    <mc:Fallback xmlns="">
      <p:transition spd="slow" advTm="2009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Анализ наиболее неблагоприятного случая</a:t>
            </a:r>
          </a:p>
        </p:txBody>
      </p:sp>
      <p:sp>
        <p:nvSpPr>
          <p:cNvPr id="2" name="Прямоугольник 1">
            <a:extLst>
              <a:ext uri="{FF2B5EF4-FFF2-40B4-BE49-F238E27FC236}">
                <a16:creationId xmlns:a16="http://schemas.microsoft.com/office/drawing/2014/main" id="{4805B057-D000-6941-8C6E-5F8E5CD3EDBD}"/>
              </a:ext>
            </a:extLst>
          </p:cNvPr>
          <p:cNvSpPr/>
          <p:nvPr/>
        </p:nvSpPr>
        <p:spPr>
          <a:xfrm>
            <a:off x="555746" y="745765"/>
            <a:ext cx="8032508" cy="5366469"/>
          </a:xfrm>
          <a:prstGeom prst="rect">
            <a:avLst/>
          </a:prstGeom>
        </p:spPr>
        <p:txBody>
          <a:bodyPr wrap="square">
            <a:spAutoFit/>
          </a:bodyPr>
          <a:lstStyle/>
          <a:p>
            <a:pPr indent="457200">
              <a:lnSpc>
                <a:spcPct val="150000"/>
              </a:lnSpc>
            </a:pPr>
            <a:r>
              <a:rPr lang="ru-RU" sz="2100" dirty="0">
                <a:latin typeface="Times New Roman" panose="02020603050405020304" pitchFamily="18" charset="0"/>
                <a:cs typeface="Times New Roman" panose="02020603050405020304" pitchFamily="18" charset="0"/>
              </a:rPr>
              <a:t>Когда мы анализируем алгоритмы, мы чаще всего рассматриваем наихудший сценарий. Каким он будет в нашем случае? Когда алгоритму потребуется больше всего инструкций до его завершения? </a:t>
            </a:r>
            <a:r>
              <a:rPr lang="ru-RU" sz="2100" i="1" dirty="0">
                <a:latin typeface="Times New Roman" panose="02020603050405020304" pitchFamily="18" charset="0"/>
                <a:cs typeface="Times New Roman" panose="02020603050405020304" pitchFamily="18" charset="0"/>
              </a:rPr>
              <a:t>Ответ</a:t>
            </a:r>
            <a:r>
              <a:rPr lang="ru-RU" sz="2100" dirty="0">
                <a:latin typeface="Times New Roman" panose="02020603050405020304" pitchFamily="18" charset="0"/>
                <a:cs typeface="Times New Roman" panose="02020603050405020304" pitchFamily="18" charset="0"/>
              </a:rPr>
              <a:t>: когда массив упорядочен по возрастанию, как, например, </a:t>
            </a:r>
            <a:r>
              <a:rPr lang="ru-RU" sz="2100" b="1" dirty="0" err="1">
                <a:latin typeface="Times New Roman" panose="02020603050405020304" pitchFamily="18" charset="0"/>
                <a:cs typeface="Times New Roman" panose="02020603050405020304" pitchFamily="18" charset="0"/>
              </a:rPr>
              <a:t>A</a:t>
            </a:r>
            <a:r>
              <a:rPr lang="ru-RU" sz="2100" b="1" dirty="0">
                <a:latin typeface="Times New Roman" panose="02020603050405020304" pitchFamily="18" charset="0"/>
                <a:cs typeface="Times New Roman" panose="02020603050405020304" pitchFamily="18" charset="0"/>
              </a:rPr>
              <a:t> = [1, 2, 3, 4]. </a:t>
            </a:r>
            <a:r>
              <a:rPr lang="ru-RU" sz="2100" dirty="0">
                <a:latin typeface="Times New Roman" panose="02020603050405020304" pitchFamily="18" charset="0"/>
                <a:cs typeface="Times New Roman" panose="02020603050405020304" pitchFamily="18" charset="0"/>
              </a:rPr>
              <a:t>Тогда </a:t>
            </a:r>
            <a:r>
              <a:rPr lang="ru-RU" sz="2100" b="1" dirty="0">
                <a:latin typeface="Times New Roman" panose="02020603050405020304" pitchFamily="18" charset="0"/>
                <a:cs typeface="Times New Roman" panose="02020603050405020304" pitchFamily="18" charset="0"/>
              </a:rPr>
              <a:t>M</a:t>
            </a:r>
            <a:r>
              <a:rPr lang="ru-RU" sz="2100" dirty="0">
                <a:latin typeface="Times New Roman" panose="02020603050405020304" pitchFamily="18" charset="0"/>
                <a:cs typeface="Times New Roman" panose="02020603050405020304" pitchFamily="18" charset="0"/>
              </a:rPr>
              <a:t> будет переприсваиваться каждый раз, что даст наибольшее количество команд. Теоретики имеют для этого причудливое название — </a:t>
            </a:r>
            <a:r>
              <a:rPr lang="ru-RU" sz="2100" u="sng" dirty="0">
                <a:latin typeface="Times New Roman" panose="02020603050405020304" pitchFamily="18" charset="0"/>
                <a:cs typeface="Times New Roman" panose="02020603050405020304" pitchFamily="18" charset="0"/>
              </a:rPr>
              <a:t>анализ наиболее неблагоприятного случая</a:t>
            </a:r>
            <a:r>
              <a:rPr lang="ru-RU" sz="2100" dirty="0">
                <a:latin typeface="Times New Roman" panose="02020603050405020304" pitchFamily="18" charset="0"/>
                <a:cs typeface="Times New Roman" panose="02020603050405020304" pitchFamily="18" charset="0"/>
              </a:rPr>
              <a:t>, который является ничем иным, как просто рассмотрением самого неудачного варианта. Таким образом, в наихудшем случае в теле цикла из нашего кода запускаются четыре инструкции, и мы имеем </a:t>
            </a:r>
            <a:r>
              <a:rPr lang="ru-RU" sz="2100" b="1" i="1" dirty="0" err="1">
                <a:latin typeface="Times New Roman" panose="02020603050405020304" pitchFamily="18" charset="0"/>
                <a:cs typeface="Times New Roman" panose="02020603050405020304" pitchFamily="18" charset="0"/>
              </a:rPr>
              <a:t>f</a:t>
            </a:r>
            <a:r>
              <a:rPr lang="ru-RU" sz="2100" b="1" dirty="0">
                <a:latin typeface="Times New Roman" panose="02020603050405020304" pitchFamily="18" charset="0"/>
                <a:cs typeface="Times New Roman" panose="02020603050405020304" pitchFamily="18" charset="0"/>
              </a:rPr>
              <a:t>(</a:t>
            </a:r>
            <a:r>
              <a:rPr lang="ru-RU" sz="2100" b="1" i="1" dirty="0">
                <a:latin typeface="Times New Roman" panose="02020603050405020304" pitchFamily="18" charset="0"/>
                <a:cs typeface="Times New Roman" panose="02020603050405020304" pitchFamily="18" charset="0"/>
              </a:rPr>
              <a:t>n</a:t>
            </a:r>
            <a:r>
              <a:rPr lang="ru-RU" sz="2100" b="1" dirty="0">
                <a:latin typeface="Times New Roman" panose="02020603050405020304" pitchFamily="18" charset="0"/>
                <a:cs typeface="Times New Roman" panose="02020603050405020304" pitchFamily="18" charset="0"/>
              </a:rPr>
              <a:t>) = 4 + 2</a:t>
            </a:r>
            <a:r>
              <a:rPr lang="ru-RU" sz="2100" b="1" i="1" dirty="0">
                <a:latin typeface="Times New Roman" panose="02020603050405020304" pitchFamily="18" charset="0"/>
                <a:cs typeface="Times New Roman" panose="02020603050405020304" pitchFamily="18" charset="0"/>
              </a:rPr>
              <a:t>n</a:t>
            </a:r>
            <a:r>
              <a:rPr lang="ru-RU" sz="2100" b="1" dirty="0">
                <a:latin typeface="Times New Roman" panose="02020603050405020304" pitchFamily="18" charset="0"/>
                <a:cs typeface="Times New Roman" panose="02020603050405020304" pitchFamily="18" charset="0"/>
              </a:rPr>
              <a:t> + 4</a:t>
            </a:r>
            <a:r>
              <a:rPr lang="ru-RU" sz="2100" b="1" i="1" dirty="0">
                <a:latin typeface="Times New Roman" panose="02020603050405020304" pitchFamily="18" charset="0"/>
                <a:cs typeface="Times New Roman" panose="02020603050405020304" pitchFamily="18" charset="0"/>
              </a:rPr>
              <a:t>n</a:t>
            </a:r>
            <a:r>
              <a:rPr lang="ru-RU" sz="2100" b="1" dirty="0">
                <a:latin typeface="Times New Roman" panose="02020603050405020304" pitchFamily="18" charset="0"/>
                <a:cs typeface="Times New Roman" panose="02020603050405020304" pitchFamily="18" charset="0"/>
              </a:rPr>
              <a:t> = 6</a:t>
            </a:r>
            <a:r>
              <a:rPr lang="ru-RU" sz="2100" b="1" i="1" dirty="0">
                <a:latin typeface="Times New Roman" panose="02020603050405020304" pitchFamily="18" charset="0"/>
                <a:cs typeface="Times New Roman" panose="02020603050405020304" pitchFamily="18" charset="0"/>
              </a:rPr>
              <a:t>n</a:t>
            </a:r>
            <a:r>
              <a:rPr lang="ru-RU" sz="2100" b="1" dirty="0">
                <a:latin typeface="Times New Roman" panose="02020603050405020304" pitchFamily="18" charset="0"/>
                <a:cs typeface="Times New Roman" panose="02020603050405020304" pitchFamily="18" charset="0"/>
              </a:rPr>
              <a:t> + 4.</a:t>
            </a:r>
          </a:p>
        </p:txBody>
      </p:sp>
    </p:spTree>
    <p:extLst>
      <p:ext uri="{BB962C8B-B14F-4D97-AF65-F5344CB8AC3E}">
        <p14:creationId xmlns:p14="http://schemas.microsoft.com/office/powerpoint/2010/main" val="677850466"/>
      </p:ext>
    </p:extLst>
  </p:cSld>
  <p:clrMapOvr>
    <a:masterClrMapping/>
  </p:clrMapOvr>
  <mc:AlternateContent xmlns:mc="http://schemas.openxmlformats.org/markup-compatibility/2006" xmlns:p14="http://schemas.microsoft.com/office/powerpoint/2010/main">
    <mc:Choice Requires="p14">
      <p:transition spd="slow" p14:dur="2000" advTm="52924"/>
    </mc:Choice>
    <mc:Fallback xmlns="">
      <p:transition spd="slow" advTm="5292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Асимптотическое поведение</a:t>
            </a:r>
          </a:p>
        </p:txBody>
      </p:sp>
      <p:sp>
        <p:nvSpPr>
          <p:cNvPr id="2" name="Прямоугольник 1">
            <a:extLst>
              <a:ext uri="{FF2B5EF4-FFF2-40B4-BE49-F238E27FC236}">
                <a16:creationId xmlns:a16="http://schemas.microsoft.com/office/drawing/2014/main" id="{4805B057-D000-6941-8C6E-5F8E5CD3EDBD}"/>
              </a:ext>
            </a:extLst>
          </p:cNvPr>
          <p:cNvSpPr/>
          <p:nvPr/>
        </p:nvSpPr>
        <p:spPr>
          <a:xfrm>
            <a:off x="323528" y="764704"/>
            <a:ext cx="8244408" cy="5011949"/>
          </a:xfrm>
          <a:prstGeom prst="rect">
            <a:avLst/>
          </a:prstGeom>
        </p:spPr>
        <p:txBody>
          <a:bodyPr wrap="square">
            <a:spAutoFit/>
          </a:bodyPr>
          <a:lstStyle/>
          <a:p>
            <a:pPr indent="457200" algn="just">
              <a:lnSpc>
                <a:spcPct val="150000"/>
              </a:lnSpc>
            </a:pPr>
            <a:r>
              <a:rPr lang="ru-RU" sz="2400" dirty="0">
                <a:latin typeface="Times New Roman" panose="02020603050405020304" pitchFamily="18" charset="0"/>
                <a:cs typeface="Times New Roman" panose="02020603050405020304" pitchFamily="18" charset="0"/>
              </a:rPr>
              <a:t>С полученной выше функцией мы имеем весьма хорошее представление о том, насколько быстр наш алгоритм. Однако нам нет нужды постоянно заниматься таким утомительным занятием, как подсчёт команд в программе. Более того, количество инструкций у конкретного процессора, необходимое для реализации каждого положения из используемого языка программирования, зависит от компилятора этого языка и доступного процессору набора команд.</a:t>
            </a:r>
          </a:p>
        </p:txBody>
      </p:sp>
    </p:spTree>
    <p:extLst>
      <p:ext uri="{BB962C8B-B14F-4D97-AF65-F5344CB8AC3E}">
        <p14:creationId xmlns:p14="http://schemas.microsoft.com/office/powerpoint/2010/main" val="2803628280"/>
      </p:ext>
    </p:extLst>
  </p:cSld>
  <p:clrMapOvr>
    <a:masterClrMapping/>
  </p:clrMapOvr>
  <mc:AlternateContent xmlns:mc="http://schemas.openxmlformats.org/markup-compatibility/2006" xmlns:p14="http://schemas.microsoft.com/office/powerpoint/2010/main">
    <mc:Choice Requires="p14">
      <p:transition spd="slow" p14:dur="2000" advTm="43677"/>
    </mc:Choice>
    <mc:Fallback xmlns="">
      <p:transition spd="slow" advTm="4367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Асимптотическое поведение</a:t>
            </a:r>
          </a:p>
        </p:txBody>
      </p:sp>
      <p:sp>
        <p:nvSpPr>
          <p:cNvPr id="2" name="Прямоугольник 1">
            <a:extLst>
              <a:ext uri="{FF2B5EF4-FFF2-40B4-BE49-F238E27FC236}">
                <a16:creationId xmlns:a16="http://schemas.microsoft.com/office/drawing/2014/main" id="{4805B057-D000-6941-8C6E-5F8E5CD3EDBD}"/>
              </a:ext>
            </a:extLst>
          </p:cNvPr>
          <p:cNvSpPr/>
          <p:nvPr/>
        </p:nvSpPr>
        <p:spPr>
          <a:xfrm>
            <a:off x="323528" y="764704"/>
            <a:ext cx="8244408" cy="5288948"/>
          </a:xfrm>
          <a:prstGeom prst="rect">
            <a:avLst/>
          </a:prstGeom>
        </p:spPr>
        <p:txBody>
          <a:bodyPr wrap="square">
            <a:spAutoFit/>
          </a:bodyPr>
          <a:lstStyle/>
          <a:p>
            <a:pPr indent="457200">
              <a:lnSpc>
                <a:spcPct val="150000"/>
              </a:lnSpc>
            </a:pPr>
            <a:r>
              <a:rPr lang="ru-RU" sz="2100" dirty="0">
                <a:latin typeface="Times New Roman" panose="02020603050405020304" pitchFamily="18" charset="0"/>
                <a:cs typeface="Times New Roman" panose="02020603050405020304" pitchFamily="18" charset="0"/>
              </a:rPr>
              <a:t>Ранее же мы говорили, что собираемся игнорировать условия такого рода. Поэтому сейчас мы пропустим нашу функцию </a:t>
            </a:r>
            <a:r>
              <a:rPr lang="es-419" sz="2100" b="1" i="1" dirty="0">
                <a:latin typeface="Times New Roman" panose="02020603050405020304" pitchFamily="18" charset="0"/>
                <a:cs typeface="Times New Roman" panose="02020603050405020304" pitchFamily="18" charset="0"/>
              </a:rPr>
              <a:t>f</a:t>
            </a:r>
            <a:r>
              <a:rPr lang="es-419" sz="2100" dirty="0">
                <a:latin typeface="Times New Roman" panose="02020603050405020304" pitchFamily="18" charset="0"/>
                <a:cs typeface="Times New Roman" panose="02020603050405020304" pitchFamily="18" charset="0"/>
              </a:rPr>
              <a:t> </a:t>
            </a:r>
            <a:r>
              <a:rPr lang="ru-RU" sz="2100" dirty="0">
                <a:latin typeface="Times New Roman" panose="02020603050405020304" pitchFamily="18" charset="0"/>
                <a:cs typeface="Times New Roman" panose="02020603050405020304" pitchFamily="18" charset="0"/>
              </a:rPr>
              <a:t>через «фильтр» для очищения её от незначительных деталей, на которые теоретики предпочитают не обращать внимания.</a:t>
            </a:r>
          </a:p>
          <a:p>
            <a:pPr indent="457200">
              <a:lnSpc>
                <a:spcPct val="150000"/>
              </a:lnSpc>
            </a:pPr>
            <a:r>
              <a:rPr lang="ru-RU" sz="2400" dirty="0">
                <a:latin typeface="Times New Roman" panose="02020603050405020304" pitchFamily="18" charset="0"/>
                <a:cs typeface="Times New Roman" panose="02020603050405020304" pitchFamily="18" charset="0"/>
              </a:rPr>
              <a:t>Вот почему</a:t>
            </a:r>
            <a:r>
              <a:rPr lang="ru-RU" sz="2400" b="1" dirty="0">
                <a:latin typeface="Times New Roman" panose="02020603050405020304" pitchFamily="18" charset="0"/>
                <a:cs typeface="Times New Roman" panose="02020603050405020304" pitchFamily="18" charset="0"/>
              </a:rPr>
              <a:t> мы отбрасываем те элементы функции, которые при росте </a:t>
            </a:r>
            <a:r>
              <a:rPr lang="es-419" sz="2400" b="1" i="1" dirty="0">
                <a:latin typeface="Times New Roman" panose="02020603050405020304" pitchFamily="18" charset="0"/>
                <a:cs typeface="Times New Roman" panose="02020603050405020304" pitchFamily="18" charset="0"/>
              </a:rPr>
              <a:t>n</a:t>
            </a:r>
            <a:r>
              <a:rPr lang="es-419" sz="2400" b="1"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возрастают медленно, и оставляем только те, что растут быстро</a:t>
            </a:r>
            <a:r>
              <a:rPr lang="ru-RU" sz="2400" dirty="0">
                <a:latin typeface="Times New Roman" panose="02020603050405020304" pitchFamily="18" charset="0"/>
                <a:cs typeface="Times New Roman" panose="02020603050405020304" pitchFamily="18" charset="0"/>
              </a:rPr>
              <a:t>. Очевидно, что </a:t>
            </a:r>
            <a:r>
              <a:rPr lang="ru-RU" sz="2400" b="1" dirty="0">
                <a:latin typeface="Times New Roman" panose="02020603050405020304" pitchFamily="18" charset="0"/>
                <a:cs typeface="Times New Roman" panose="02020603050405020304" pitchFamily="18" charset="0"/>
              </a:rPr>
              <a:t>4</a:t>
            </a:r>
            <a:r>
              <a:rPr lang="ru-RU" sz="2400" dirty="0">
                <a:latin typeface="Times New Roman" panose="02020603050405020304" pitchFamily="18" charset="0"/>
                <a:cs typeface="Times New Roman" panose="02020603050405020304" pitchFamily="18" charset="0"/>
              </a:rPr>
              <a:t> останется </a:t>
            </a:r>
            <a:r>
              <a:rPr lang="ru-RU" sz="2400" b="1" dirty="0">
                <a:latin typeface="Times New Roman" panose="02020603050405020304" pitchFamily="18" charset="0"/>
                <a:cs typeface="Times New Roman" panose="02020603050405020304" pitchFamily="18" charset="0"/>
              </a:rPr>
              <a:t>4</a:t>
            </a:r>
            <a:r>
              <a:rPr lang="ru-RU" sz="2400" dirty="0">
                <a:latin typeface="Times New Roman" panose="02020603050405020304" pitchFamily="18" charset="0"/>
                <a:cs typeface="Times New Roman" panose="02020603050405020304" pitchFamily="18" charset="0"/>
              </a:rPr>
              <a:t> вне зависимости от значения </a:t>
            </a:r>
            <a:r>
              <a:rPr lang="es-419" sz="2400" b="1" i="1" dirty="0">
                <a:latin typeface="Times New Roman" panose="02020603050405020304" pitchFamily="18" charset="0"/>
                <a:cs typeface="Times New Roman" panose="02020603050405020304" pitchFamily="18" charset="0"/>
              </a:rPr>
              <a:t>n</a:t>
            </a:r>
            <a:r>
              <a:rPr lang="es-419"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а </a:t>
            </a:r>
            <a:r>
              <a:rPr lang="ru-RU" sz="2400" b="1" dirty="0">
                <a:latin typeface="Times New Roman" panose="02020603050405020304" pitchFamily="18" charset="0"/>
                <a:cs typeface="Times New Roman" panose="02020603050405020304" pitchFamily="18" charset="0"/>
              </a:rPr>
              <a:t>6</a:t>
            </a:r>
            <a:r>
              <a:rPr lang="es-419" sz="2400" b="1" i="1" dirty="0">
                <a:latin typeface="Times New Roman" panose="02020603050405020304" pitchFamily="18" charset="0"/>
                <a:cs typeface="Times New Roman" panose="02020603050405020304" pitchFamily="18" charset="0"/>
              </a:rPr>
              <a:t>n</a:t>
            </a:r>
            <a:r>
              <a:rPr lang="es-419"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наоборот будет расти. Поэтому первое, что мы сделаем, — это отбросим </a:t>
            </a:r>
            <a:r>
              <a:rPr lang="ru-RU" sz="2400" b="1" dirty="0">
                <a:latin typeface="Times New Roman" panose="02020603050405020304" pitchFamily="18" charset="0"/>
                <a:cs typeface="Times New Roman" panose="02020603050405020304" pitchFamily="18" charset="0"/>
              </a:rPr>
              <a:t>4</a:t>
            </a:r>
            <a:r>
              <a:rPr lang="ru-RU" sz="2400" dirty="0">
                <a:latin typeface="Times New Roman" panose="02020603050405020304" pitchFamily="18" charset="0"/>
                <a:cs typeface="Times New Roman" panose="02020603050405020304" pitchFamily="18" charset="0"/>
              </a:rPr>
              <a:t> и оставим только </a:t>
            </a:r>
            <a:r>
              <a:rPr lang="es-419" sz="2400" b="1" i="1" dirty="0">
                <a:latin typeface="Times New Roman" panose="02020603050405020304" pitchFamily="18" charset="0"/>
                <a:cs typeface="Times New Roman" panose="02020603050405020304" pitchFamily="18" charset="0"/>
              </a:rPr>
              <a:t>f</a:t>
            </a:r>
            <a:r>
              <a:rPr lang="es-419" sz="2400" b="1" dirty="0">
                <a:latin typeface="Times New Roman" panose="02020603050405020304" pitchFamily="18" charset="0"/>
                <a:cs typeface="Times New Roman" panose="02020603050405020304" pitchFamily="18" charset="0"/>
              </a:rPr>
              <a:t>(</a:t>
            </a:r>
            <a:r>
              <a:rPr lang="es-419" sz="2400" b="1" i="1" dirty="0">
                <a:latin typeface="Times New Roman" panose="02020603050405020304" pitchFamily="18" charset="0"/>
                <a:cs typeface="Times New Roman" panose="02020603050405020304" pitchFamily="18" charset="0"/>
              </a:rPr>
              <a:t>n</a:t>
            </a:r>
            <a:r>
              <a:rPr lang="es-419" sz="2400" b="1" dirty="0">
                <a:latin typeface="Times New Roman" panose="02020603050405020304" pitchFamily="18" charset="0"/>
                <a:cs typeface="Times New Roman" panose="02020603050405020304" pitchFamily="18" charset="0"/>
              </a:rPr>
              <a:t>) = 6</a:t>
            </a:r>
            <a:r>
              <a:rPr lang="es-419" sz="2400" b="1" i="1" dirty="0">
                <a:latin typeface="Times New Roman" panose="02020603050405020304" pitchFamily="18" charset="0"/>
                <a:cs typeface="Times New Roman" panose="02020603050405020304" pitchFamily="18" charset="0"/>
              </a:rPr>
              <a:t>n</a:t>
            </a:r>
            <a:r>
              <a:rPr lang="ru-RU" sz="2400" b="1"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4038155"/>
      </p:ext>
    </p:extLst>
  </p:cSld>
  <p:clrMapOvr>
    <a:masterClrMapping/>
  </p:clrMapOvr>
  <mc:AlternateContent xmlns:mc="http://schemas.openxmlformats.org/markup-compatibility/2006" xmlns:p14="http://schemas.microsoft.com/office/powerpoint/2010/main">
    <mc:Choice Requires="p14">
      <p:transition spd="slow" p14:dur="2000" advTm="43677"/>
    </mc:Choice>
    <mc:Fallback xmlns="">
      <p:transition spd="slow" advTm="43677"/>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Асимптотическое поведение</a:t>
            </a:r>
          </a:p>
        </p:txBody>
      </p:sp>
      <p:sp>
        <p:nvSpPr>
          <p:cNvPr id="2" name="Прямоугольник 1">
            <a:extLst>
              <a:ext uri="{FF2B5EF4-FFF2-40B4-BE49-F238E27FC236}">
                <a16:creationId xmlns:a16="http://schemas.microsoft.com/office/drawing/2014/main" id="{4805B057-D000-6941-8C6E-5F8E5CD3EDBD}"/>
              </a:ext>
            </a:extLst>
          </p:cNvPr>
          <p:cNvSpPr/>
          <p:nvPr/>
        </p:nvSpPr>
        <p:spPr>
          <a:xfrm>
            <a:off x="323528" y="514111"/>
            <a:ext cx="8496944" cy="5617628"/>
          </a:xfrm>
          <a:prstGeom prst="rect">
            <a:avLst/>
          </a:prstGeom>
        </p:spPr>
        <p:txBody>
          <a:bodyPr wrap="square">
            <a:spAutoFit/>
          </a:bodyPr>
          <a:lstStyle/>
          <a:p>
            <a:pPr indent="457200" algn="just">
              <a:lnSpc>
                <a:spcPct val="150000"/>
              </a:lnSpc>
            </a:pPr>
            <a:r>
              <a:rPr lang="ru-RU" sz="2200" dirty="0">
                <a:latin typeface="Times New Roman" panose="02020603050405020304" pitchFamily="18" charset="0"/>
                <a:cs typeface="Times New Roman" panose="02020603050405020304" pitchFamily="18" charset="0"/>
              </a:rPr>
              <a:t>Почему мы вообще имеем право так поступать? </a:t>
            </a:r>
          </a:p>
          <a:p>
            <a:pPr indent="457200" algn="just">
              <a:lnSpc>
                <a:spcPct val="150000"/>
              </a:lnSpc>
            </a:pPr>
            <a:r>
              <a:rPr lang="ru-RU" sz="2200" dirty="0">
                <a:latin typeface="Times New Roman" panose="02020603050405020304" pitchFamily="18" charset="0"/>
                <a:cs typeface="Times New Roman" panose="02020603050405020304" pitchFamily="18" charset="0"/>
              </a:rPr>
              <a:t>Наша функция </a:t>
            </a:r>
            <a:r>
              <a:rPr lang="ru-RU" sz="2200" b="1" dirty="0">
                <a:latin typeface="Times New Roman" panose="02020603050405020304" pitchFamily="18" charset="0"/>
                <a:cs typeface="Times New Roman" panose="02020603050405020304" pitchFamily="18" charset="0"/>
              </a:rPr>
              <a:t>6</a:t>
            </a:r>
            <a:r>
              <a:rPr lang="es-419" sz="2200" b="1" i="1" dirty="0">
                <a:latin typeface="Times New Roman" panose="02020603050405020304" pitchFamily="18" charset="0"/>
                <a:cs typeface="Times New Roman" panose="02020603050405020304" pitchFamily="18" charset="0"/>
              </a:rPr>
              <a:t>n</a:t>
            </a:r>
            <a:r>
              <a:rPr lang="es-419" sz="2200" b="1" dirty="0">
                <a:latin typeface="Times New Roman" panose="02020603050405020304" pitchFamily="18" charset="0"/>
                <a:cs typeface="Times New Roman" panose="02020603050405020304" pitchFamily="18" charset="0"/>
              </a:rPr>
              <a:t> + 4 </a:t>
            </a:r>
            <a:r>
              <a:rPr lang="ru-RU" sz="2200" dirty="0">
                <a:latin typeface="Times New Roman" panose="02020603050405020304" pitchFamily="18" charset="0"/>
                <a:cs typeface="Times New Roman" panose="02020603050405020304" pitchFamily="18" charset="0"/>
              </a:rPr>
              <a:t>состоит из двух элементов: </a:t>
            </a:r>
            <a:r>
              <a:rPr lang="ru-RU" sz="2200" b="1" dirty="0">
                <a:latin typeface="Times New Roman" panose="02020603050405020304" pitchFamily="18" charset="0"/>
                <a:cs typeface="Times New Roman" panose="02020603050405020304" pitchFamily="18" charset="0"/>
              </a:rPr>
              <a:t>6</a:t>
            </a:r>
            <a:r>
              <a:rPr lang="es-419" sz="2200" b="1" i="1" dirty="0">
                <a:latin typeface="Times New Roman" panose="02020603050405020304" pitchFamily="18" charset="0"/>
                <a:cs typeface="Times New Roman" panose="02020603050405020304" pitchFamily="18" charset="0"/>
              </a:rPr>
              <a:t>n</a:t>
            </a:r>
            <a:r>
              <a:rPr lang="es-419" sz="2200" b="1"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и</a:t>
            </a:r>
            <a:r>
              <a:rPr lang="ru-RU" sz="2200" b="1" dirty="0">
                <a:latin typeface="Times New Roman" panose="02020603050405020304" pitchFamily="18" charset="0"/>
                <a:cs typeface="Times New Roman" panose="02020603050405020304" pitchFamily="18" charset="0"/>
              </a:rPr>
              <a:t> 4.</a:t>
            </a:r>
            <a:r>
              <a:rPr lang="ru-RU" sz="2200" dirty="0">
                <a:latin typeface="Times New Roman" panose="02020603050405020304" pitchFamily="18" charset="0"/>
                <a:cs typeface="Times New Roman" panose="02020603050405020304" pitchFamily="18" charset="0"/>
              </a:rPr>
              <a:t> При анализе сложности важность имеет только то, что происходит с функцией подсчёта инструкций при значительном возрастании </a:t>
            </a:r>
            <a:r>
              <a:rPr lang="es-419" sz="2200" b="1" i="1" dirty="0">
                <a:latin typeface="Times New Roman" panose="02020603050405020304" pitchFamily="18" charset="0"/>
                <a:cs typeface="Times New Roman" panose="02020603050405020304" pitchFamily="18" charset="0"/>
              </a:rPr>
              <a:t>n</a:t>
            </a:r>
            <a:r>
              <a:rPr lang="es-419" sz="2200"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Это совпадает с предыдущей идеей «наихудшего сценария»: нам интересно поведение алгоритма, находящегося в «плохих условиях», когда он вынужден выполнять что-то трудное. Заметьте, что именно это по-настоящему полезно при сравнении алгоритмов. Если один из них превосходит другой при большом входном потоке данных, то велика вероятность, что он останется быстрее и на лёгких, маленьких потоках.</a:t>
            </a:r>
            <a:endParaRPr lang="es-419"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933393"/>
      </p:ext>
    </p:extLst>
  </p:cSld>
  <p:clrMapOvr>
    <a:masterClrMapping/>
  </p:clrMapOvr>
  <mc:AlternateContent xmlns:mc="http://schemas.openxmlformats.org/markup-compatibility/2006" xmlns:p14="http://schemas.microsoft.com/office/powerpoint/2010/main">
    <mc:Choice Requires="p14">
      <p:transition spd="slow" p14:dur="2000" advTm="98667"/>
    </mc:Choice>
    <mc:Fallback xmlns="">
      <p:transition spd="slow" advTm="9866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Асимптотическое поведение</a:t>
            </a:r>
          </a:p>
        </p:txBody>
      </p:sp>
      <p:sp>
        <p:nvSpPr>
          <p:cNvPr id="2" name="Прямоугольник 1">
            <a:extLst>
              <a:ext uri="{FF2B5EF4-FFF2-40B4-BE49-F238E27FC236}">
                <a16:creationId xmlns:a16="http://schemas.microsoft.com/office/drawing/2014/main" id="{4805B057-D000-6941-8C6E-5F8E5CD3EDBD}"/>
              </a:ext>
            </a:extLst>
          </p:cNvPr>
          <p:cNvSpPr/>
          <p:nvPr/>
        </p:nvSpPr>
        <p:spPr>
          <a:xfrm>
            <a:off x="449796" y="620688"/>
            <a:ext cx="8244408" cy="5185522"/>
          </a:xfrm>
          <a:prstGeom prst="rect">
            <a:avLst/>
          </a:prstGeom>
        </p:spPr>
        <p:txBody>
          <a:bodyPr wrap="square">
            <a:spAutoFit/>
          </a:bodyPr>
          <a:lstStyle/>
          <a:p>
            <a:pPr indent="457200">
              <a:lnSpc>
                <a:spcPct val="150000"/>
              </a:lnSpc>
            </a:pPr>
            <a:r>
              <a:rPr lang="ru-RU" sz="2800" dirty="0">
                <a:latin typeface="Times New Roman" panose="02020603050405020304" pitchFamily="18" charset="0"/>
                <a:cs typeface="Times New Roman" panose="02020603050405020304" pitchFamily="18" charset="0"/>
              </a:rPr>
              <a:t>Имеет смысл думать о </a:t>
            </a:r>
            <a:r>
              <a:rPr lang="ru-RU" sz="2800" b="1" dirty="0">
                <a:latin typeface="Times New Roman" panose="02020603050405020304" pitchFamily="18" charset="0"/>
                <a:cs typeface="Times New Roman" panose="02020603050405020304" pitchFamily="18" charset="0"/>
              </a:rPr>
              <a:t>4</a:t>
            </a:r>
            <a:r>
              <a:rPr lang="ru-RU" sz="2800" dirty="0">
                <a:latin typeface="Times New Roman" panose="02020603050405020304" pitchFamily="18" charset="0"/>
                <a:cs typeface="Times New Roman" panose="02020603050405020304" pitchFamily="18" charset="0"/>
              </a:rPr>
              <a:t> просто как о «константе инициализации». </a:t>
            </a:r>
          </a:p>
          <a:p>
            <a:pPr indent="457200">
              <a:lnSpc>
                <a:spcPct val="150000"/>
              </a:lnSpc>
            </a:pPr>
            <a:r>
              <a:rPr lang="ru-RU" sz="2800" dirty="0">
                <a:latin typeface="Times New Roman" panose="02020603050405020304" pitchFamily="18" charset="0"/>
                <a:cs typeface="Times New Roman" panose="02020603050405020304" pitchFamily="18" charset="0"/>
              </a:rPr>
              <a:t>Разным языкам программирования для настройки может потребоваться разное время. Например, </a:t>
            </a:r>
            <a:r>
              <a:rPr lang="es-419" sz="2800" dirty="0">
                <a:latin typeface="Times New Roman" panose="02020603050405020304" pitchFamily="18" charset="0"/>
                <a:cs typeface="Times New Roman" panose="02020603050405020304" pitchFamily="18" charset="0"/>
              </a:rPr>
              <a:t>Java </a:t>
            </a:r>
            <a:r>
              <a:rPr lang="ru-RU" sz="2800" dirty="0">
                <a:latin typeface="Times New Roman" panose="02020603050405020304" pitchFamily="18" charset="0"/>
                <a:cs typeface="Times New Roman" panose="02020603050405020304" pitchFamily="18" charset="0"/>
              </a:rPr>
              <a:t>сначала необходимо инициализировать свою виртуальную машину. А поскольку мы договорились игнорировать различия языков программирования, то попросту отбросим это значение.</a:t>
            </a:r>
          </a:p>
        </p:txBody>
      </p:sp>
    </p:spTree>
    <p:extLst>
      <p:ext uri="{BB962C8B-B14F-4D97-AF65-F5344CB8AC3E}">
        <p14:creationId xmlns:p14="http://schemas.microsoft.com/office/powerpoint/2010/main" val="601831674"/>
      </p:ext>
    </p:extLst>
  </p:cSld>
  <p:clrMapOvr>
    <a:masterClrMapping/>
  </p:clrMapOvr>
  <mc:AlternateContent xmlns:mc="http://schemas.openxmlformats.org/markup-compatibility/2006" xmlns:p14="http://schemas.microsoft.com/office/powerpoint/2010/main">
    <mc:Choice Requires="p14">
      <p:transition spd="slow" p14:dur="2000" advTm="23759"/>
    </mc:Choice>
    <mc:Fallback xmlns="">
      <p:transition spd="slow" advTm="2375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Асимптотическое поведение</a:t>
            </a:r>
          </a:p>
        </p:txBody>
      </p:sp>
      <p:sp>
        <p:nvSpPr>
          <p:cNvPr id="2" name="Прямоугольник 1">
            <a:extLst>
              <a:ext uri="{FF2B5EF4-FFF2-40B4-BE49-F238E27FC236}">
                <a16:creationId xmlns:a16="http://schemas.microsoft.com/office/drawing/2014/main" id="{4805B057-D000-6941-8C6E-5F8E5CD3EDBD}"/>
              </a:ext>
            </a:extLst>
          </p:cNvPr>
          <p:cNvSpPr/>
          <p:nvPr/>
        </p:nvSpPr>
        <p:spPr>
          <a:xfrm>
            <a:off x="395536" y="543594"/>
            <a:ext cx="8244408" cy="6186309"/>
          </a:xfrm>
          <a:prstGeom prst="rect">
            <a:avLst/>
          </a:prstGeom>
        </p:spPr>
        <p:txBody>
          <a:bodyPr wrap="square">
            <a:spAutoFit/>
          </a:bodyPr>
          <a:lstStyle/>
          <a:p>
            <a:pPr indent="457200">
              <a:lnSpc>
                <a:spcPct val="150000"/>
              </a:lnSpc>
            </a:pPr>
            <a:r>
              <a:rPr lang="ru-RU" dirty="0">
                <a:latin typeface="Times New Roman" panose="02020603050405020304" pitchFamily="18" charset="0"/>
                <a:cs typeface="Times New Roman" panose="02020603050405020304" pitchFamily="18" charset="0"/>
              </a:rPr>
              <a:t>Второй вещью, на которую можно не обращать внимания, является множитель перед </a:t>
            </a:r>
            <a:r>
              <a:rPr lang="es-419" b="1" dirty="0">
                <a:latin typeface="Times New Roman" panose="02020603050405020304" pitchFamily="18" charset="0"/>
                <a:cs typeface="Times New Roman" panose="02020603050405020304" pitchFamily="18" charset="0"/>
              </a:rPr>
              <a:t>n</a:t>
            </a:r>
            <a:r>
              <a:rPr lang="es-419"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Так что наша функция превращается в </a:t>
            </a:r>
            <a:r>
              <a:rPr lang="es-419" b="1" i="1" dirty="0">
                <a:latin typeface="Times New Roman" panose="02020603050405020304" pitchFamily="18" charset="0"/>
                <a:cs typeface="Times New Roman" panose="02020603050405020304" pitchFamily="18" charset="0"/>
              </a:rPr>
              <a:t>f</a:t>
            </a:r>
            <a:r>
              <a:rPr lang="es-419" b="1" dirty="0">
                <a:latin typeface="Times New Roman" panose="02020603050405020304" pitchFamily="18" charset="0"/>
                <a:cs typeface="Times New Roman" panose="02020603050405020304" pitchFamily="18" charset="0"/>
              </a:rPr>
              <a:t>(</a:t>
            </a:r>
            <a:r>
              <a:rPr lang="es-419" b="1" i="1" dirty="0">
                <a:latin typeface="Times New Roman" panose="02020603050405020304" pitchFamily="18" charset="0"/>
                <a:cs typeface="Times New Roman" panose="02020603050405020304" pitchFamily="18" charset="0"/>
              </a:rPr>
              <a:t>n</a:t>
            </a:r>
            <a:r>
              <a:rPr lang="es-419" b="1" dirty="0">
                <a:latin typeface="Times New Roman" panose="02020603050405020304" pitchFamily="18" charset="0"/>
                <a:cs typeface="Times New Roman" panose="02020603050405020304" pitchFamily="18" charset="0"/>
              </a:rPr>
              <a:t>) = </a:t>
            </a:r>
            <a:r>
              <a:rPr lang="es-419" b="1" i="1" dirty="0">
                <a:latin typeface="Times New Roman" panose="02020603050405020304" pitchFamily="18" charset="0"/>
                <a:cs typeface="Times New Roman" panose="02020603050405020304" pitchFamily="18" charset="0"/>
              </a:rPr>
              <a:t>n</a:t>
            </a:r>
            <a:r>
              <a:rPr lang="es-419"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Как вы можете заметить, это многое упрощает. </a:t>
            </a:r>
          </a:p>
          <a:p>
            <a:pPr indent="457200">
              <a:lnSpc>
                <a:spcPct val="150000"/>
              </a:lnSpc>
            </a:pPr>
            <a:r>
              <a:rPr lang="ru-RU" dirty="0">
                <a:latin typeface="Times New Roman" panose="02020603050405020304" pitchFamily="18" charset="0"/>
                <a:cs typeface="Times New Roman" panose="02020603050405020304" pitchFamily="18" charset="0"/>
              </a:rPr>
              <a:t>Ещё раз хочу пояснить, что константный множитель имеет смысл отбрасывать, если мы думаем о различиях во времени компиляции разных языков программирования. Поиск в массиве для одного языка программирования может компилироваться совершенно иначе, чем для другого. Например, в Си выполнение </a:t>
            </a:r>
            <a:r>
              <a:rPr lang="es-419" b="1" dirty="0">
                <a:latin typeface="Times New Roman" panose="02020603050405020304" pitchFamily="18" charset="0"/>
                <a:cs typeface="Times New Roman" panose="02020603050405020304" pitchFamily="18" charset="0"/>
              </a:rPr>
              <a:t>A[i] </a:t>
            </a:r>
            <a:r>
              <a:rPr lang="ru-RU" dirty="0">
                <a:latin typeface="Times New Roman" panose="02020603050405020304" pitchFamily="18" charset="0"/>
                <a:cs typeface="Times New Roman" panose="02020603050405020304" pitchFamily="18" charset="0"/>
              </a:rPr>
              <a:t>не включает проверку того, что </a:t>
            </a:r>
            <a:r>
              <a:rPr lang="es-419" b="1" dirty="0">
                <a:latin typeface="Times New Roman" panose="02020603050405020304" pitchFamily="18" charset="0"/>
                <a:cs typeface="Times New Roman" panose="02020603050405020304" pitchFamily="18" charset="0"/>
              </a:rPr>
              <a:t>i </a:t>
            </a:r>
            <a:r>
              <a:rPr lang="ru-RU" dirty="0">
                <a:latin typeface="Times New Roman" panose="02020603050405020304" pitchFamily="18" charset="0"/>
                <a:cs typeface="Times New Roman" panose="02020603050405020304" pitchFamily="18" charset="0"/>
              </a:rPr>
              <a:t>не выходит за пределы объявленного размера массива, в то время как для Паскаля она существует. Таким образом, данный паскалевский код:</a:t>
            </a:r>
          </a:p>
          <a:p>
            <a:pPr indent="457200">
              <a:lnSpc>
                <a:spcPct val="150000"/>
              </a:lnSpc>
            </a:pPr>
            <a:r>
              <a:rPr lang="es-419" b="1" dirty="0">
                <a:latin typeface="Times New Roman" panose="02020603050405020304" pitchFamily="18" charset="0"/>
                <a:cs typeface="Times New Roman" panose="02020603050405020304" pitchFamily="18" charset="0"/>
              </a:rPr>
              <a:t>M:</a:t>
            </a:r>
            <a:r>
              <a:rPr lang="ru-RU" b="1" dirty="0">
                <a:latin typeface="Times New Roman" panose="02020603050405020304" pitchFamily="18" charset="0"/>
                <a:cs typeface="Times New Roman" panose="02020603050405020304" pitchFamily="18" charset="0"/>
              </a:rPr>
              <a:t> </a:t>
            </a:r>
            <a:r>
              <a:rPr lang="es-419" b="1" dirty="0">
                <a:latin typeface="Times New Roman" panose="02020603050405020304" pitchFamily="18" charset="0"/>
                <a:cs typeface="Times New Roman" panose="02020603050405020304" pitchFamily="18" charset="0"/>
              </a:rPr>
              <a:t>= A[ i ]</a:t>
            </a:r>
            <a:r>
              <a:rPr lang="ru-RU" b="1" dirty="0">
                <a:latin typeface="Times New Roman" panose="02020603050405020304" pitchFamily="18" charset="0"/>
                <a:cs typeface="Times New Roman" panose="02020603050405020304" pitchFamily="18" charset="0"/>
              </a:rPr>
              <a:t>;</a:t>
            </a:r>
            <a:endParaRPr lang="es-419" dirty="0">
              <a:latin typeface="Times New Roman" panose="02020603050405020304" pitchFamily="18" charset="0"/>
              <a:cs typeface="Times New Roman" panose="02020603050405020304" pitchFamily="18" charset="0"/>
            </a:endParaRPr>
          </a:p>
          <a:p>
            <a:pPr indent="457200">
              <a:lnSpc>
                <a:spcPct val="150000"/>
              </a:lnSpc>
            </a:pPr>
            <a:r>
              <a:rPr lang="ru-RU" dirty="0">
                <a:latin typeface="Times New Roman" panose="02020603050405020304" pitchFamily="18" charset="0"/>
                <a:cs typeface="Times New Roman" panose="02020603050405020304" pitchFamily="18" charset="0"/>
              </a:rPr>
              <a:t>эквивалентен следующему на Си:</a:t>
            </a:r>
          </a:p>
          <a:p>
            <a:pPr indent="457200"/>
            <a:r>
              <a:rPr lang="es-419" b="1" dirty="0">
                <a:latin typeface="Times New Roman" panose="02020603050405020304" pitchFamily="18" charset="0"/>
                <a:cs typeface="Times New Roman" panose="02020603050405020304" pitchFamily="18" charset="0"/>
              </a:rPr>
              <a:t>if ( i &gt;= 0 &amp;&amp; i &lt; n ) </a:t>
            </a:r>
            <a:endParaRPr lang="ru-RU" b="1" dirty="0">
              <a:latin typeface="Times New Roman" panose="02020603050405020304" pitchFamily="18" charset="0"/>
              <a:cs typeface="Times New Roman" panose="02020603050405020304" pitchFamily="18" charset="0"/>
            </a:endParaRPr>
          </a:p>
          <a:p>
            <a:pPr indent="457200"/>
            <a:r>
              <a:rPr lang="es-419" b="1" dirty="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a:p>
            <a:pPr indent="457200"/>
            <a:r>
              <a:rPr lang="es-419" b="1" dirty="0">
                <a:latin typeface="Times New Roman" panose="02020603050405020304" pitchFamily="18" charset="0"/>
                <a:cs typeface="Times New Roman" panose="02020603050405020304" pitchFamily="18" charset="0"/>
              </a:rPr>
              <a:t> M = A[ i ];</a:t>
            </a:r>
            <a:endParaRPr lang="ru-RU" b="1" dirty="0">
              <a:latin typeface="Times New Roman" panose="02020603050405020304" pitchFamily="18" charset="0"/>
              <a:cs typeface="Times New Roman" panose="02020603050405020304" pitchFamily="18" charset="0"/>
            </a:endParaRPr>
          </a:p>
          <a:p>
            <a:pPr indent="457200"/>
            <a:r>
              <a:rPr lang="es-419" b="1" dirty="0">
                <a:latin typeface="Times New Roman" panose="02020603050405020304" pitchFamily="18" charset="0"/>
                <a:cs typeface="Times New Roman" panose="02020603050405020304" pitchFamily="18" charset="0"/>
              </a:rPr>
              <a:t>}</a:t>
            </a:r>
            <a:endParaRPr lang="es-419"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1743215"/>
      </p:ext>
    </p:extLst>
  </p:cSld>
  <p:clrMapOvr>
    <a:masterClrMapping/>
  </p:clrMapOvr>
  <mc:AlternateContent xmlns:mc="http://schemas.openxmlformats.org/markup-compatibility/2006" xmlns:p14="http://schemas.microsoft.com/office/powerpoint/2010/main">
    <mc:Choice Requires="p14">
      <p:transition spd="slow" p14:dur="2000" advTm="65607"/>
    </mc:Choice>
    <mc:Fallback xmlns="">
      <p:transition spd="slow" advTm="65607"/>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Асимптотическое поведение</a:t>
            </a:r>
          </a:p>
        </p:txBody>
      </p:sp>
      <p:sp>
        <p:nvSpPr>
          <p:cNvPr id="2" name="Прямоугольник 1">
            <a:extLst>
              <a:ext uri="{FF2B5EF4-FFF2-40B4-BE49-F238E27FC236}">
                <a16:creationId xmlns:a16="http://schemas.microsoft.com/office/drawing/2014/main" id="{4805B057-D000-6941-8C6E-5F8E5CD3EDBD}"/>
              </a:ext>
            </a:extLst>
          </p:cNvPr>
          <p:cNvSpPr/>
          <p:nvPr/>
        </p:nvSpPr>
        <p:spPr>
          <a:xfrm>
            <a:off x="683568" y="620688"/>
            <a:ext cx="7948745" cy="5868786"/>
          </a:xfrm>
          <a:prstGeom prst="rect">
            <a:avLst/>
          </a:prstGeom>
        </p:spPr>
        <p:txBody>
          <a:bodyPr wrap="square">
            <a:spAutoFit/>
          </a:bodyPr>
          <a:lstStyle/>
          <a:p>
            <a:pPr indent="457200" algn="just">
              <a:lnSpc>
                <a:spcPct val="150000"/>
              </a:lnSpc>
            </a:pPr>
            <a:r>
              <a:rPr lang="ru-RU" sz="2300" dirty="0">
                <a:latin typeface="Times New Roman" panose="02020603050405020304" pitchFamily="18" charset="0"/>
                <a:cs typeface="Times New Roman" panose="02020603050405020304" pitchFamily="18" charset="0"/>
              </a:rPr>
              <a:t>Так что имеет смысл ожидать, что различные языки программирования будут подвержены влиянию различных факторов, которые отразятся на подсчёте инструкций. В нашем примере, где мы используем «немой» паскалевский компилятор, игнорирующий возможности оптимизации, требуется по три внутренних инструкции на Паскале для каждого доступа к элементу массива, хотя пишется всего одна. Пренебрежение этим фактором идёт в русле игнорирования различий между конкретными языками программирования с сосредоточением на анализе самой идеи алгоритма как таковой.</a:t>
            </a:r>
          </a:p>
        </p:txBody>
      </p:sp>
    </p:spTree>
    <p:extLst>
      <p:ext uri="{BB962C8B-B14F-4D97-AF65-F5344CB8AC3E}">
        <p14:creationId xmlns:p14="http://schemas.microsoft.com/office/powerpoint/2010/main" val="2996692644"/>
      </p:ext>
    </p:extLst>
  </p:cSld>
  <p:clrMapOvr>
    <a:masterClrMapping/>
  </p:clrMapOvr>
  <mc:AlternateContent xmlns:mc="http://schemas.openxmlformats.org/markup-compatibility/2006" xmlns:p14="http://schemas.microsoft.com/office/powerpoint/2010/main">
    <mc:Choice Requires="p14">
      <p:transition spd="slow" p14:dur="2000" advTm="37751"/>
    </mc:Choice>
    <mc:Fallback xmlns="">
      <p:transition spd="slow" advTm="37751"/>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Асимптотическое поведение</a:t>
            </a:r>
          </a:p>
        </p:txBody>
      </p:sp>
      <p:sp>
        <p:nvSpPr>
          <p:cNvPr id="2" name="Прямоугольник 1">
            <a:extLst>
              <a:ext uri="{FF2B5EF4-FFF2-40B4-BE49-F238E27FC236}">
                <a16:creationId xmlns:a16="http://schemas.microsoft.com/office/drawing/2014/main" id="{4805B057-D000-6941-8C6E-5F8E5CD3EDBD}"/>
              </a:ext>
            </a:extLst>
          </p:cNvPr>
          <p:cNvSpPr/>
          <p:nvPr/>
        </p:nvSpPr>
        <p:spPr>
          <a:xfrm>
            <a:off x="269713" y="599345"/>
            <a:ext cx="8838627" cy="5011949"/>
          </a:xfrm>
          <a:prstGeom prst="rect">
            <a:avLst/>
          </a:prstGeom>
        </p:spPr>
        <p:txBody>
          <a:bodyPr wrap="square">
            <a:spAutoFit/>
          </a:bodyPr>
          <a:lstStyle/>
          <a:p>
            <a:pPr indent="457200">
              <a:lnSpc>
                <a:spcPct val="150000"/>
              </a:lnSpc>
            </a:pPr>
            <a:r>
              <a:rPr lang="ru-RU" sz="2400" dirty="0">
                <a:latin typeface="Times New Roman" panose="02020603050405020304" pitchFamily="18" charset="0"/>
                <a:cs typeface="Times New Roman" panose="02020603050405020304" pitchFamily="18" charset="0"/>
              </a:rPr>
              <a:t>Описанные нами фильтры — «отбрось все факторы» и «оставляй только наибольший элемент» — в совокупности дают то, что мы называем </a:t>
            </a:r>
            <a:r>
              <a:rPr lang="ru-RU" sz="2400" b="1" dirty="0">
                <a:latin typeface="Times New Roman" panose="02020603050405020304" pitchFamily="18" charset="0"/>
                <a:cs typeface="Times New Roman" panose="02020603050405020304" pitchFamily="18" charset="0"/>
              </a:rPr>
              <a:t>асимптотическим поведением</a:t>
            </a:r>
            <a:r>
              <a:rPr lang="ru-RU" sz="2400" dirty="0">
                <a:latin typeface="Times New Roman" panose="02020603050405020304" pitchFamily="18" charset="0"/>
                <a:cs typeface="Times New Roman" panose="02020603050405020304" pitchFamily="18" charset="0"/>
              </a:rPr>
              <a:t>. </a:t>
            </a:r>
          </a:p>
          <a:p>
            <a:pPr>
              <a:lnSpc>
                <a:spcPct val="150000"/>
              </a:lnSpc>
            </a:pPr>
            <a:r>
              <a:rPr lang="ru-RU" sz="2400" dirty="0">
                <a:latin typeface="Times New Roman" panose="02020603050405020304" pitchFamily="18" charset="0"/>
                <a:cs typeface="Times New Roman" panose="02020603050405020304" pitchFamily="18" charset="0"/>
              </a:rPr>
              <a:t>Для </a:t>
            </a:r>
            <a:r>
              <a:rPr lang="ru-RU" sz="2400" i="1" dirty="0" err="1">
                <a:latin typeface="Times New Roman" panose="02020603050405020304" pitchFamily="18" charset="0"/>
                <a:cs typeface="Times New Roman" panose="02020603050405020304" pitchFamily="18" charset="0"/>
              </a:rPr>
              <a:t>f</a:t>
            </a:r>
            <a:r>
              <a:rPr lang="ru-RU" sz="2400" b="1" dirty="0">
                <a:latin typeface="Times New Roman" panose="02020603050405020304" pitchFamily="18" charset="0"/>
                <a:cs typeface="Times New Roman" panose="02020603050405020304" pitchFamily="18" charset="0"/>
              </a:rPr>
              <a:t>(</a:t>
            </a:r>
            <a:r>
              <a:rPr lang="ru-RU" sz="2400" b="1" i="1" dirty="0">
                <a:latin typeface="Times New Roman" panose="02020603050405020304" pitchFamily="18" charset="0"/>
                <a:cs typeface="Times New Roman" panose="02020603050405020304" pitchFamily="18" charset="0"/>
              </a:rPr>
              <a:t>n</a:t>
            </a:r>
            <a:r>
              <a:rPr lang="ru-RU" sz="2400" b="1" dirty="0">
                <a:latin typeface="Times New Roman" panose="02020603050405020304" pitchFamily="18" charset="0"/>
                <a:cs typeface="Times New Roman" panose="02020603050405020304" pitchFamily="18" charset="0"/>
              </a:rPr>
              <a:t>) = 2</a:t>
            </a:r>
            <a:r>
              <a:rPr lang="ru-RU" sz="2400" b="1" i="1" dirty="0">
                <a:latin typeface="Times New Roman" panose="02020603050405020304" pitchFamily="18" charset="0"/>
                <a:cs typeface="Times New Roman" panose="02020603050405020304" pitchFamily="18" charset="0"/>
              </a:rPr>
              <a:t>n</a:t>
            </a:r>
            <a:r>
              <a:rPr lang="ru-RU" sz="2400" b="1" dirty="0">
                <a:latin typeface="Times New Roman" panose="02020603050405020304" pitchFamily="18" charset="0"/>
                <a:cs typeface="Times New Roman" panose="02020603050405020304" pitchFamily="18" charset="0"/>
              </a:rPr>
              <a:t> + 8 </a:t>
            </a:r>
            <a:r>
              <a:rPr lang="ru-RU" sz="2400" dirty="0">
                <a:latin typeface="Times New Roman" panose="02020603050405020304" pitchFamily="18" charset="0"/>
                <a:cs typeface="Times New Roman" panose="02020603050405020304" pitchFamily="18" charset="0"/>
              </a:rPr>
              <a:t>оно будет описываться функцией </a:t>
            </a:r>
            <a:r>
              <a:rPr lang="ru-RU" sz="2400" b="1" i="1" dirty="0" err="1">
                <a:latin typeface="Times New Roman" panose="02020603050405020304" pitchFamily="18" charset="0"/>
                <a:cs typeface="Times New Roman" panose="02020603050405020304" pitchFamily="18" charset="0"/>
              </a:rPr>
              <a:t>f</a:t>
            </a:r>
            <a:r>
              <a:rPr lang="ru-RU" sz="2400" b="1" dirty="0">
                <a:latin typeface="Times New Roman" panose="02020603050405020304" pitchFamily="18" charset="0"/>
                <a:cs typeface="Times New Roman" panose="02020603050405020304" pitchFamily="18" charset="0"/>
              </a:rPr>
              <a:t>(</a:t>
            </a:r>
            <a:r>
              <a:rPr lang="ru-RU" sz="2400" b="1" i="1" dirty="0">
                <a:latin typeface="Times New Roman" panose="02020603050405020304" pitchFamily="18" charset="0"/>
                <a:cs typeface="Times New Roman" panose="02020603050405020304" pitchFamily="18" charset="0"/>
              </a:rPr>
              <a:t>n</a:t>
            </a:r>
            <a:r>
              <a:rPr lang="ru-RU" sz="2400" b="1" dirty="0">
                <a:latin typeface="Times New Roman" panose="02020603050405020304" pitchFamily="18" charset="0"/>
                <a:cs typeface="Times New Roman" panose="02020603050405020304" pitchFamily="18" charset="0"/>
              </a:rPr>
              <a:t>) = </a:t>
            </a:r>
            <a:r>
              <a:rPr lang="ru-RU" sz="2400" b="1" i="1" dirty="0">
                <a:latin typeface="Times New Roman" panose="02020603050405020304" pitchFamily="18" charset="0"/>
                <a:cs typeface="Times New Roman" panose="02020603050405020304" pitchFamily="18" charset="0"/>
              </a:rPr>
              <a:t>n</a:t>
            </a:r>
            <a:r>
              <a:rPr lang="ru-RU" sz="2400" dirty="0">
                <a:latin typeface="Times New Roman" panose="02020603050405020304" pitchFamily="18" charset="0"/>
                <a:cs typeface="Times New Roman" panose="02020603050405020304" pitchFamily="18" charset="0"/>
              </a:rPr>
              <a:t>. </a:t>
            </a:r>
          </a:p>
          <a:p>
            <a:pPr>
              <a:lnSpc>
                <a:spcPct val="150000"/>
              </a:lnSpc>
            </a:pPr>
            <a:r>
              <a:rPr lang="ru-RU" sz="2400" dirty="0">
                <a:latin typeface="Times New Roman" panose="02020603050405020304" pitchFamily="18" charset="0"/>
                <a:cs typeface="Times New Roman" panose="02020603050405020304" pitchFamily="18" charset="0"/>
              </a:rPr>
              <a:t>Говоря языком математики, нас интересует предел функции </a:t>
            </a:r>
            <a:r>
              <a:rPr lang="ru-RU" sz="2400" b="1" i="1" dirty="0" err="1">
                <a:latin typeface="Times New Roman" panose="02020603050405020304" pitchFamily="18" charset="0"/>
                <a:cs typeface="Times New Roman" panose="02020603050405020304" pitchFamily="18" charset="0"/>
              </a:rPr>
              <a:t>f</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при </a:t>
            </a:r>
            <a:r>
              <a:rPr lang="ru-RU" sz="2400" b="1" i="1" dirty="0">
                <a:latin typeface="Times New Roman" panose="02020603050405020304" pitchFamily="18" charset="0"/>
                <a:cs typeface="Times New Roman" panose="02020603050405020304" pitchFamily="18" charset="0"/>
              </a:rPr>
              <a:t>n</a:t>
            </a:r>
            <a:r>
              <a:rPr lang="ru-RU" sz="2400" dirty="0">
                <a:latin typeface="Times New Roman" panose="02020603050405020304" pitchFamily="18" charset="0"/>
                <a:cs typeface="Times New Roman" panose="02020603050405020304" pitchFamily="18" charset="0"/>
              </a:rPr>
              <a:t>, стремящемся к бесконечности. Строго говоря, в математической постановке мы не могли бы отбрасывать константы в пределе, но для целей теоретической информатики мы поступаем таким образом по уже описанным причинам. </a:t>
            </a:r>
          </a:p>
        </p:txBody>
      </p:sp>
    </p:spTree>
    <p:extLst>
      <p:ext uri="{BB962C8B-B14F-4D97-AF65-F5344CB8AC3E}">
        <p14:creationId xmlns:p14="http://schemas.microsoft.com/office/powerpoint/2010/main" val="2908256238"/>
      </p:ext>
    </p:extLst>
  </p:cSld>
  <p:clrMapOvr>
    <a:masterClrMapping/>
  </p:clrMapOvr>
  <mc:AlternateContent xmlns:mc="http://schemas.openxmlformats.org/markup-compatibility/2006" xmlns:p14="http://schemas.microsoft.com/office/powerpoint/2010/main">
    <mc:Choice Requires="p14">
      <p:transition spd="slow" p14:dur="2000" advTm="42880"/>
    </mc:Choice>
    <mc:Fallback xmlns="">
      <p:transition spd="slow" advTm="4288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Асимптотическое поведение</a:t>
            </a:r>
          </a:p>
        </p:txBody>
      </p:sp>
      <p:sp>
        <p:nvSpPr>
          <p:cNvPr id="2" name="Прямоугольник 1">
            <a:extLst>
              <a:ext uri="{FF2B5EF4-FFF2-40B4-BE49-F238E27FC236}">
                <a16:creationId xmlns:a16="http://schemas.microsoft.com/office/drawing/2014/main" id="{4805B057-D000-6941-8C6E-5F8E5CD3EDBD}"/>
              </a:ext>
            </a:extLst>
          </p:cNvPr>
          <p:cNvSpPr/>
          <p:nvPr/>
        </p:nvSpPr>
        <p:spPr>
          <a:xfrm>
            <a:off x="323528" y="764704"/>
            <a:ext cx="8568952" cy="5576976"/>
          </a:xfrm>
          <a:prstGeom prst="rect">
            <a:avLst/>
          </a:prstGeom>
        </p:spPr>
        <p:txBody>
          <a:bodyPr wrap="square">
            <a:spAutoFit/>
          </a:bodyPr>
          <a:lstStyle/>
          <a:p>
            <a:pPr indent="457200">
              <a:lnSpc>
                <a:spcPct val="150000"/>
              </a:lnSpc>
            </a:pPr>
            <a:r>
              <a:rPr lang="ru-RU" sz="2000" dirty="0">
                <a:latin typeface="Times New Roman" panose="02020603050405020304" pitchFamily="18" charset="0"/>
                <a:cs typeface="Times New Roman" panose="02020603050405020304" pitchFamily="18" charset="0"/>
              </a:rPr>
              <a:t>Найдём асимптотики для следующих примеров, используя принципы отбрасывания константных факторов и оставления только максимально быстро растущего элемента.</a:t>
            </a:r>
          </a:p>
          <a:p>
            <a:pPr indent="457200">
              <a:lnSpc>
                <a:spcPct val="150000"/>
              </a:lnSpc>
            </a:pPr>
            <a:r>
              <a:rPr lang="ru-RU" sz="2000" i="1" dirty="0">
                <a:latin typeface="Times New Roman" panose="02020603050405020304" pitchFamily="18" charset="0"/>
                <a:cs typeface="Times New Roman" panose="02020603050405020304" pitchFamily="18" charset="0"/>
              </a:rPr>
              <a:t>Пример</a:t>
            </a:r>
            <a:r>
              <a:rPr lang="ru-RU" sz="2000" dirty="0">
                <a:latin typeface="Times New Roman" panose="02020603050405020304" pitchFamily="18" charset="0"/>
                <a:cs typeface="Times New Roman" panose="02020603050405020304" pitchFamily="18" charset="0"/>
              </a:rPr>
              <a:t> 1. </a:t>
            </a:r>
            <a:r>
              <a:rPr lang="ru-RU" sz="2000" i="1" dirty="0" err="1">
                <a:latin typeface="Times New Roman" panose="02020603050405020304" pitchFamily="18" charset="0"/>
                <a:cs typeface="Times New Roman" panose="02020603050405020304" pitchFamily="18" charset="0"/>
              </a:rPr>
              <a:t>f</a:t>
            </a:r>
            <a:r>
              <a:rPr lang="ru-RU" sz="2000" dirty="0">
                <a:latin typeface="Times New Roman" panose="02020603050405020304" pitchFamily="18" charset="0"/>
                <a:cs typeface="Times New Roman" panose="02020603050405020304" pitchFamily="18" charset="0"/>
              </a:rPr>
              <a:t>(</a:t>
            </a:r>
            <a:r>
              <a:rPr lang="ru-RU" sz="2000" i="1" dirty="0">
                <a:latin typeface="Times New Roman" panose="02020603050405020304" pitchFamily="18" charset="0"/>
                <a:cs typeface="Times New Roman" panose="02020603050405020304" pitchFamily="18" charset="0"/>
              </a:rPr>
              <a:t>n</a:t>
            </a:r>
            <a:r>
              <a:rPr lang="ru-RU" sz="2000" dirty="0">
                <a:latin typeface="Times New Roman" panose="02020603050405020304" pitchFamily="18" charset="0"/>
                <a:cs typeface="Times New Roman" panose="02020603050405020304" pitchFamily="18" charset="0"/>
              </a:rPr>
              <a:t>) = 5</a:t>
            </a:r>
            <a:r>
              <a:rPr lang="ru-RU" sz="2000" i="1" dirty="0">
                <a:latin typeface="Times New Roman" panose="02020603050405020304" pitchFamily="18" charset="0"/>
                <a:cs typeface="Times New Roman" panose="02020603050405020304" pitchFamily="18" charset="0"/>
              </a:rPr>
              <a:t>n</a:t>
            </a:r>
            <a:r>
              <a:rPr lang="ru-RU" sz="2000" dirty="0">
                <a:latin typeface="Times New Roman" panose="02020603050405020304" pitchFamily="18" charset="0"/>
                <a:cs typeface="Times New Roman" panose="02020603050405020304" pitchFamily="18" charset="0"/>
              </a:rPr>
              <a:t> + 12 даст </a:t>
            </a:r>
            <a:r>
              <a:rPr lang="ru-RU" sz="2000" b="1" i="1" dirty="0" err="1">
                <a:latin typeface="Times New Roman" panose="02020603050405020304" pitchFamily="18" charset="0"/>
                <a:cs typeface="Times New Roman" panose="02020603050405020304" pitchFamily="18" charset="0"/>
              </a:rPr>
              <a:t>f</a:t>
            </a:r>
            <a:r>
              <a:rPr lang="ru-RU" sz="2000" b="1" dirty="0">
                <a:latin typeface="Times New Roman" panose="02020603050405020304" pitchFamily="18" charset="0"/>
                <a:cs typeface="Times New Roman" panose="02020603050405020304" pitchFamily="18" charset="0"/>
              </a:rPr>
              <a:t>(</a:t>
            </a:r>
            <a:r>
              <a:rPr lang="ru-RU" sz="2000" b="1" i="1" dirty="0">
                <a:latin typeface="Times New Roman" panose="02020603050405020304" pitchFamily="18" charset="0"/>
                <a:cs typeface="Times New Roman" panose="02020603050405020304" pitchFamily="18" charset="0"/>
              </a:rPr>
              <a:t>n</a:t>
            </a:r>
            <a:r>
              <a:rPr lang="ru-RU" sz="2000" b="1" dirty="0">
                <a:latin typeface="Times New Roman" panose="02020603050405020304" pitchFamily="18" charset="0"/>
                <a:cs typeface="Times New Roman" panose="02020603050405020304" pitchFamily="18" charset="0"/>
              </a:rPr>
              <a:t>) = </a:t>
            </a:r>
            <a:r>
              <a:rPr lang="ru-RU" sz="2000" b="1" i="1" dirty="0">
                <a:latin typeface="Times New Roman" panose="02020603050405020304" pitchFamily="18" charset="0"/>
                <a:cs typeface="Times New Roman" panose="02020603050405020304" pitchFamily="18" charset="0"/>
              </a:rPr>
              <a:t>n</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Основания — те же, что были описаны выше.</a:t>
            </a:r>
          </a:p>
          <a:p>
            <a:pPr indent="457200">
              <a:lnSpc>
                <a:spcPct val="150000"/>
              </a:lnSpc>
            </a:pPr>
            <a:r>
              <a:rPr lang="ru-RU" sz="2000" i="1" dirty="0">
                <a:latin typeface="Times New Roman" panose="02020603050405020304" pitchFamily="18" charset="0"/>
                <a:cs typeface="Times New Roman" panose="02020603050405020304" pitchFamily="18" charset="0"/>
              </a:rPr>
              <a:t>Пример </a:t>
            </a:r>
            <a:r>
              <a:rPr lang="ru-RU" sz="2000" dirty="0">
                <a:latin typeface="Times New Roman" panose="02020603050405020304" pitchFamily="18" charset="0"/>
                <a:cs typeface="Times New Roman" panose="02020603050405020304" pitchFamily="18" charset="0"/>
              </a:rPr>
              <a:t>2. </a:t>
            </a:r>
            <a:r>
              <a:rPr lang="ru-RU" sz="2000" i="1" dirty="0" err="1">
                <a:latin typeface="Times New Roman" panose="02020603050405020304" pitchFamily="18" charset="0"/>
                <a:cs typeface="Times New Roman" panose="02020603050405020304" pitchFamily="18" charset="0"/>
              </a:rPr>
              <a:t>f</a:t>
            </a:r>
            <a:r>
              <a:rPr lang="ru-RU" sz="2000" dirty="0">
                <a:latin typeface="Times New Roman" panose="02020603050405020304" pitchFamily="18" charset="0"/>
                <a:cs typeface="Times New Roman" panose="02020603050405020304" pitchFamily="18" charset="0"/>
              </a:rPr>
              <a:t>(</a:t>
            </a:r>
            <a:r>
              <a:rPr lang="ru-RU" sz="2000" i="1" dirty="0">
                <a:latin typeface="Times New Roman" panose="02020603050405020304" pitchFamily="18" charset="0"/>
                <a:cs typeface="Times New Roman" panose="02020603050405020304" pitchFamily="18" charset="0"/>
              </a:rPr>
              <a:t>n</a:t>
            </a:r>
            <a:r>
              <a:rPr lang="ru-RU" sz="2000" dirty="0">
                <a:latin typeface="Times New Roman" panose="02020603050405020304" pitchFamily="18" charset="0"/>
                <a:cs typeface="Times New Roman" panose="02020603050405020304" pitchFamily="18" charset="0"/>
              </a:rPr>
              <a:t>) = 109 даст </a:t>
            </a:r>
            <a:r>
              <a:rPr lang="ru-RU" sz="2000" b="1" i="1" dirty="0" err="1">
                <a:latin typeface="Times New Roman" panose="02020603050405020304" pitchFamily="18" charset="0"/>
                <a:cs typeface="Times New Roman" panose="02020603050405020304" pitchFamily="18" charset="0"/>
              </a:rPr>
              <a:t>f</a:t>
            </a:r>
            <a:r>
              <a:rPr lang="ru-RU" sz="2000" b="1" dirty="0">
                <a:latin typeface="Times New Roman" panose="02020603050405020304" pitchFamily="18" charset="0"/>
                <a:cs typeface="Times New Roman" panose="02020603050405020304" pitchFamily="18" charset="0"/>
              </a:rPr>
              <a:t>(</a:t>
            </a:r>
            <a:r>
              <a:rPr lang="ru-RU" sz="2000" b="1" i="1" dirty="0">
                <a:latin typeface="Times New Roman" panose="02020603050405020304" pitchFamily="18" charset="0"/>
                <a:cs typeface="Times New Roman" panose="02020603050405020304" pitchFamily="18" charset="0"/>
              </a:rPr>
              <a:t>n</a:t>
            </a:r>
            <a:r>
              <a:rPr lang="ru-RU" sz="2000" b="1" dirty="0">
                <a:latin typeface="Times New Roman" panose="02020603050405020304" pitchFamily="18" charset="0"/>
                <a:cs typeface="Times New Roman" panose="02020603050405020304" pitchFamily="18" charset="0"/>
              </a:rPr>
              <a:t>) = 1</a:t>
            </a:r>
            <a:r>
              <a:rPr lang="ru-RU" sz="2000" dirty="0">
                <a:latin typeface="Times New Roman" panose="02020603050405020304" pitchFamily="18" charset="0"/>
                <a:cs typeface="Times New Roman" panose="02020603050405020304" pitchFamily="18" charset="0"/>
              </a:rPr>
              <a:t>. Мы отбрасываем множитель в 109*1, но 1 по-прежнему нужна, чтобы показать, что функция не равна нулю.</a:t>
            </a:r>
          </a:p>
          <a:p>
            <a:pPr indent="457200">
              <a:lnSpc>
                <a:spcPct val="150000"/>
              </a:lnSpc>
            </a:pPr>
            <a:r>
              <a:rPr lang="ru-RU" sz="2000" i="1" dirty="0">
                <a:latin typeface="Times New Roman" panose="02020603050405020304" pitchFamily="18" charset="0"/>
                <a:cs typeface="Times New Roman" panose="02020603050405020304" pitchFamily="18" charset="0"/>
              </a:rPr>
              <a:t>Пример </a:t>
            </a:r>
            <a:r>
              <a:rPr lang="ru-RU" sz="2000" dirty="0">
                <a:latin typeface="Times New Roman" panose="02020603050405020304" pitchFamily="18" charset="0"/>
                <a:cs typeface="Times New Roman" panose="02020603050405020304" pitchFamily="18" charset="0"/>
              </a:rPr>
              <a:t>3. </a:t>
            </a:r>
            <a:r>
              <a:rPr lang="ru-RU" sz="2000" i="1" dirty="0" err="1">
                <a:latin typeface="Times New Roman" panose="02020603050405020304" pitchFamily="18" charset="0"/>
                <a:cs typeface="Times New Roman" panose="02020603050405020304" pitchFamily="18" charset="0"/>
              </a:rPr>
              <a:t>f</a:t>
            </a:r>
            <a:r>
              <a:rPr lang="ru-RU" sz="2000" dirty="0">
                <a:latin typeface="Times New Roman" panose="02020603050405020304" pitchFamily="18" charset="0"/>
                <a:cs typeface="Times New Roman" panose="02020603050405020304" pitchFamily="18" charset="0"/>
              </a:rPr>
              <a:t>(</a:t>
            </a:r>
            <a:r>
              <a:rPr lang="ru-RU" sz="2000" i="1" dirty="0">
                <a:latin typeface="Times New Roman" panose="02020603050405020304" pitchFamily="18" charset="0"/>
                <a:cs typeface="Times New Roman" panose="02020603050405020304" pitchFamily="18" charset="0"/>
              </a:rPr>
              <a:t>n</a:t>
            </a:r>
            <a:r>
              <a:rPr lang="ru-RU" sz="2000" dirty="0">
                <a:latin typeface="Times New Roman" panose="02020603050405020304" pitchFamily="18" charset="0"/>
                <a:cs typeface="Times New Roman" panose="02020603050405020304" pitchFamily="18" charset="0"/>
              </a:rPr>
              <a:t>) = </a:t>
            </a:r>
            <a:r>
              <a:rPr lang="ru-RU" sz="2000" i="1" dirty="0">
                <a:latin typeface="Times New Roman" panose="02020603050405020304" pitchFamily="18" charset="0"/>
                <a:cs typeface="Times New Roman" panose="02020603050405020304" pitchFamily="18" charset="0"/>
              </a:rPr>
              <a:t>n</a:t>
            </a:r>
            <a:r>
              <a:rPr lang="ru-RU" sz="2000" baseline="30000" dirty="0">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 + 3</a:t>
            </a:r>
            <a:r>
              <a:rPr lang="ru-RU" sz="2000" i="1" dirty="0">
                <a:latin typeface="Times New Roman" panose="02020603050405020304" pitchFamily="18" charset="0"/>
                <a:cs typeface="Times New Roman" panose="02020603050405020304" pitchFamily="18" charset="0"/>
              </a:rPr>
              <a:t>n</a:t>
            </a:r>
            <a:r>
              <a:rPr lang="ru-RU" sz="2000" dirty="0">
                <a:latin typeface="Times New Roman" panose="02020603050405020304" pitchFamily="18" charset="0"/>
                <a:cs typeface="Times New Roman" panose="02020603050405020304" pitchFamily="18" charset="0"/>
              </a:rPr>
              <a:t> + 112 даст </a:t>
            </a:r>
            <a:r>
              <a:rPr lang="ru-RU" sz="2000" b="1" i="1" dirty="0" err="1">
                <a:latin typeface="Times New Roman" panose="02020603050405020304" pitchFamily="18" charset="0"/>
                <a:cs typeface="Times New Roman" panose="02020603050405020304" pitchFamily="18" charset="0"/>
              </a:rPr>
              <a:t>f</a:t>
            </a:r>
            <a:r>
              <a:rPr lang="ru-RU" sz="2000" b="1" dirty="0">
                <a:latin typeface="Times New Roman" panose="02020603050405020304" pitchFamily="18" charset="0"/>
                <a:cs typeface="Times New Roman" panose="02020603050405020304" pitchFamily="18" charset="0"/>
              </a:rPr>
              <a:t>(</a:t>
            </a:r>
            <a:r>
              <a:rPr lang="ru-RU" sz="2000" b="1" i="1" dirty="0">
                <a:latin typeface="Times New Roman" panose="02020603050405020304" pitchFamily="18" charset="0"/>
                <a:cs typeface="Times New Roman" panose="02020603050405020304" pitchFamily="18" charset="0"/>
              </a:rPr>
              <a:t>n</a:t>
            </a:r>
            <a:r>
              <a:rPr lang="ru-RU" sz="2000" b="1" dirty="0">
                <a:latin typeface="Times New Roman" panose="02020603050405020304" pitchFamily="18" charset="0"/>
                <a:cs typeface="Times New Roman" panose="02020603050405020304" pitchFamily="18" charset="0"/>
              </a:rPr>
              <a:t>) = </a:t>
            </a:r>
            <a:r>
              <a:rPr lang="ru-RU" sz="2000" b="1" i="1" dirty="0">
                <a:latin typeface="Times New Roman" panose="02020603050405020304" pitchFamily="18" charset="0"/>
                <a:cs typeface="Times New Roman" panose="02020603050405020304" pitchFamily="18" charset="0"/>
              </a:rPr>
              <a:t>n</a:t>
            </a:r>
            <a:r>
              <a:rPr lang="ru-RU" sz="2000" b="1" baseline="30000" dirty="0">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 Здесь </a:t>
            </a:r>
            <a:r>
              <a:rPr lang="ru-RU" sz="2000" i="1" dirty="0">
                <a:latin typeface="Times New Roman" panose="02020603050405020304" pitchFamily="18" charset="0"/>
                <a:cs typeface="Times New Roman" panose="02020603050405020304" pitchFamily="18" charset="0"/>
              </a:rPr>
              <a:t>n</a:t>
            </a:r>
            <a:r>
              <a:rPr lang="ru-RU" sz="2000" baseline="30000" dirty="0">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 возрастает быстрее, чем 3</a:t>
            </a:r>
            <a:r>
              <a:rPr lang="ru-RU" sz="2000" i="1" dirty="0">
                <a:latin typeface="Times New Roman" panose="02020603050405020304" pitchFamily="18" charset="0"/>
                <a:cs typeface="Times New Roman" panose="02020603050405020304" pitchFamily="18" charset="0"/>
              </a:rPr>
              <a:t>n</a:t>
            </a:r>
            <a:r>
              <a:rPr lang="ru-RU" sz="2000" dirty="0">
                <a:latin typeface="Times New Roman" panose="02020603050405020304" pitchFamily="18" charset="0"/>
                <a:cs typeface="Times New Roman" panose="02020603050405020304" pitchFamily="18" charset="0"/>
              </a:rPr>
              <a:t>, который, в свою очередь, растёт быстрее 112.</a:t>
            </a:r>
          </a:p>
          <a:p>
            <a:pPr indent="457200">
              <a:lnSpc>
                <a:spcPct val="150000"/>
              </a:lnSpc>
            </a:pPr>
            <a:r>
              <a:rPr lang="ru-RU" sz="2000" i="1" dirty="0">
                <a:latin typeface="Times New Roman" panose="02020603050405020304" pitchFamily="18" charset="0"/>
                <a:cs typeface="Times New Roman" panose="02020603050405020304" pitchFamily="18" charset="0"/>
              </a:rPr>
              <a:t>Пример </a:t>
            </a:r>
            <a:r>
              <a:rPr lang="ru-RU" sz="2000" dirty="0">
                <a:latin typeface="Times New Roman" panose="02020603050405020304" pitchFamily="18" charset="0"/>
                <a:cs typeface="Times New Roman" panose="02020603050405020304" pitchFamily="18" charset="0"/>
              </a:rPr>
              <a:t>4. </a:t>
            </a:r>
            <a:r>
              <a:rPr lang="ru-RU" sz="2000" i="1" dirty="0" err="1">
                <a:latin typeface="Times New Roman" panose="02020603050405020304" pitchFamily="18" charset="0"/>
                <a:cs typeface="Times New Roman" panose="02020603050405020304" pitchFamily="18" charset="0"/>
              </a:rPr>
              <a:t>f</a:t>
            </a:r>
            <a:r>
              <a:rPr lang="ru-RU" sz="2000" dirty="0">
                <a:latin typeface="Times New Roman" panose="02020603050405020304" pitchFamily="18" charset="0"/>
                <a:cs typeface="Times New Roman" panose="02020603050405020304" pitchFamily="18" charset="0"/>
              </a:rPr>
              <a:t>(</a:t>
            </a:r>
            <a:r>
              <a:rPr lang="ru-RU" sz="2000" i="1" dirty="0">
                <a:latin typeface="Times New Roman" panose="02020603050405020304" pitchFamily="18" charset="0"/>
                <a:cs typeface="Times New Roman" panose="02020603050405020304" pitchFamily="18" charset="0"/>
              </a:rPr>
              <a:t>n</a:t>
            </a:r>
            <a:r>
              <a:rPr lang="ru-RU" sz="2000" dirty="0">
                <a:latin typeface="Times New Roman" panose="02020603050405020304" pitchFamily="18" charset="0"/>
                <a:cs typeface="Times New Roman" panose="02020603050405020304" pitchFamily="18" charset="0"/>
              </a:rPr>
              <a:t>) = </a:t>
            </a:r>
            <a:r>
              <a:rPr lang="ru-RU" sz="2000" i="1" dirty="0">
                <a:latin typeface="Times New Roman" panose="02020603050405020304" pitchFamily="18" charset="0"/>
                <a:cs typeface="Times New Roman" panose="02020603050405020304" pitchFamily="18" charset="0"/>
              </a:rPr>
              <a:t>n</a:t>
            </a:r>
            <a:r>
              <a:rPr lang="ru-RU" sz="2000" baseline="30000" dirty="0">
                <a:latin typeface="Times New Roman" panose="02020603050405020304" pitchFamily="18" charset="0"/>
                <a:cs typeface="Times New Roman" panose="02020603050405020304" pitchFamily="18" charset="0"/>
              </a:rPr>
              <a:t>3</a:t>
            </a:r>
            <a:r>
              <a:rPr lang="ru-RU" sz="2000" dirty="0">
                <a:latin typeface="Times New Roman" panose="02020603050405020304" pitchFamily="18" charset="0"/>
                <a:cs typeface="Times New Roman" panose="02020603050405020304" pitchFamily="18" charset="0"/>
              </a:rPr>
              <a:t> + 1999</a:t>
            </a:r>
            <a:r>
              <a:rPr lang="ru-RU" sz="2000" i="1" dirty="0">
                <a:latin typeface="Times New Roman" panose="02020603050405020304" pitchFamily="18" charset="0"/>
                <a:cs typeface="Times New Roman" panose="02020603050405020304" pitchFamily="18" charset="0"/>
              </a:rPr>
              <a:t>n</a:t>
            </a:r>
            <a:r>
              <a:rPr lang="ru-RU" sz="2000" dirty="0">
                <a:latin typeface="Times New Roman" panose="02020603050405020304" pitchFamily="18" charset="0"/>
                <a:cs typeface="Times New Roman" panose="02020603050405020304" pitchFamily="18" charset="0"/>
              </a:rPr>
              <a:t> + 1337 даст </a:t>
            </a:r>
            <a:r>
              <a:rPr lang="ru-RU" sz="2000" b="1" i="1" dirty="0" err="1">
                <a:latin typeface="Times New Roman" panose="02020603050405020304" pitchFamily="18" charset="0"/>
                <a:cs typeface="Times New Roman" panose="02020603050405020304" pitchFamily="18" charset="0"/>
              </a:rPr>
              <a:t>f</a:t>
            </a:r>
            <a:r>
              <a:rPr lang="ru-RU" sz="2000" b="1" dirty="0">
                <a:latin typeface="Times New Roman" panose="02020603050405020304" pitchFamily="18" charset="0"/>
                <a:cs typeface="Times New Roman" panose="02020603050405020304" pitchFamily="18" charset="0"/>
              </a:rPr>
              <a:t>(</a:t>
            </a:r>
            <a:r>
              <a:rPr lang="ru-RU" sz="2000" b="1" i="1" dirty="0">
                <a:latin typeface="Times New Roman" panose="02020603050405020304" pitchFamily="18" charset="0"/>
                <a:cs typeface="Times New Roman" panose="02020603050405020304" pitchFamily="18" charset="0"/>
              </a:rPr>
              <a:t>n</a:t>
            </a:r>
            <a:r>
              <a:rPr lang="ru-RU" sz="2000" b="1" dirty="0">
                <a:latin typeface="Times New Roman" panose="02020603050405020304" pitchFamily="18" charset="0"/>
                <a:cs typeface="Times New Roman" panose="02020603050405020304" pitchFamily="18" charset="0"/>
              </a:rPr>
              <a:t>) = </a:t>
            </a:r>
            <a:r>
              <a:rPr lang="ru-RU" sz="2000" b="1" i="1" dirty="0">
                <a:latin typeface="Times New Roman" panose="02020603050405020304" pitchFamily="18" charset="0"/>
                <a:cs typeface="Times New Roman" panose="02020603050405020304" pitchFamily="18" charset="0"/>
              </a:rPr>
              <a:t>n</a:t>
            </a:r>
            <a:r>
              <a:rPr lang="ru-RU" sz="2000" b="1" baseline="30000" dirty="0">
                <a:latin typeface="Times New Roman" panose="02020603050405020304" pitchFamily="18" charset="0"/>
                <a:cs typeface="Times New Roman" panose="02020603050405020304" pitchFamily="18" charset="0"/>
              </a:rPr>
              <a:t>3</a:t>
            </a:r>
            <a:r>
              <a:rPr lang="ru-RU" sz="2000" dirty="0">
                <a:latin typeface="Times New Roman" panose="02020603050405020304" pitchFamily="18" charset="0"/>
                <a:cs typeface="Times New Roman" panose="02020603050405020304" pitchFamily="18" charset="0"/>
              </a:rPr>
              <a:t>. Несмотря на большую величину множителя перед </a:t>
            </a:r>
            <a:r>
              <a:rPr lang="ru-RU" sz="2000" i="1" dirty="0">
                <a:latin typeface="Times New Roman" panose="02020603050405020304" pitchFamily="18" charset="0"/>
                <a:cs typeface="Times New Roman" panose="02020603050405020304" pitchFamily="18" charset="0"/>
              </a:rPr>
              <a:t>n</a:t>
            </a:r>
            <a:r>
              <a:rPr lang="ru-RU" sz="2000" dirty="0">
                <a:latin typeface="Times New Roman" panose="02020603050405020304" pitchFamily="18" charset="0"/>
                <a:cs typeface="Times New Roman" panose="02020603050405020304" pitchFamily="18" charset="0"/>
              </a:rPr>
              <a:t>, мы по-прежнему полагаем, что можем найти ещё больший </a:t>
            </a:r>
            <a:r>
              <a:rPr lang="ru-RU" sz="2000" i="1" dirty="0">
                <a:latin typeface="Times New Roman" panose="02020603050405020304" pitchFamily="18" charset="0"/>
                <a:cs typeface="Times New Roman" panose="02020603050405020304" pitchFamily="18" charset="0"/>
              </a:rPr>
              <a:t>n</a:t>
            </a:r>
            <a:r>
              <a:rPr lang="ru-RU" sz="2000" dirty="0">
                <a:latin typeface="Times New Roman" panose="02020603050405020304" pitchFamily="18" charset="0"/>
                <a:cs typeface="Times New Roman" panose="02020603050405020304" pitchFamily="18" charset="0"/>
              </a:rPr>
              <a:t>, поэтому </a:t>
            </a:r>
            <a:r>
              <a:rPr lang="ru-RU" sz="2000" b="1" i="1" dirty="0" err="1">
                <a:latin typeface="Times New Roman" panose="02020603050405020304" pitchFamily="18" charset="0"/>
                <a:cs typeface="Times New Roman" panose="02020603050405020304" pitchFamily="18" charset="0"/>
              </a:rPr>
              <a:t>f</a:t>
            </a:r>
            <a:r>
              <a:rPr lang="ru-RU" sz="2000" b="1" dirty="0">
                <a:latin typeface="Times New Roman" panose="02020603050405020304" pitchFamily="18" charset="0"/>
                <a:cs typeface="Times New Roman" panose="02020603050405020304" pitchFamily="18" charset="0"/>
              </a:rPr>
              <a:t>(</a:t>
            </a:r>
            <a:r>
              <a:rPr lang="ru-RU" sz="2000" b="1" i="1" dirty="0">
                <a:latin typeface="Times New Roman" panose="02020603050405020304" pitchFamily="18" charset="0"/>
                <a:cs typeface="Times New Roman" panose="02020603050405020304" pitchFamily="18" charset="0"/>
              </a:rPr>
              <a:t>n</a:t>
            </a:r>
            <a:r>
              <a:rPr lang="ru-RU" sz="2000" b="1" dirty="0">
                <a:latin typeface="Times New Roman" panose="02020603050405020304" pitchFamily="18" charset="0"/>
                <a:cs typeface="Times New Roman" panose="02020603050405020304" pitchFamily="18" charset="0"/>
              </a:rPr>
              <a:t>) = </a:t>
            </a:r>
            <a:r>
              <a:rPr lang="ru-RU" sz="2000" b="1" i="1" dirty="0">
                <a:latin typeface="Times New Roman" panose="02020603050405020304" pitchFamily="18" charset="0"/>
                <a:cs typeface="Times New Roman" panose="02020603050405020304" pitchFamily="18" charset="0"/>
              </a:rPr>
              <a:t>n</a:t>
            </a:r>
            <a:r>
              <a:rPr lang="ru-RU" sz="2000" b="1" baseline="30000" dirty="0">
                <a:latin typeface="Times New Roman" panose="02020603050405020304" pitchFamily="18" charset="0"/>
                <a:cs typeface="Times New Roman" panose="02020603050405020304" pitchFamily="18" charset="0"/>
              </a:rPr>
              <a:t>3</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всё ещё больше 1999</a:t>
            </a:r>
            <a:r>
              <a:rPr lang="ru-RU" sz="2000" i="1" dirty="0">
                <a:latin typeface="Times New Roman" panose="02020603050405020304" pitchFamily="18" charset="0"/>
                <a:cs typeface="Times New Roman" panose="02020603050405020304" pitchFamily="18" charset="0"/>
              </a:rPr>
              <a:t>n</a:t>
            </a:r>
            <a:r>
              <a:rPr lang="ru-RU"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46703138"/>
      </p:ext>
    </p:extLst>
  </p:cSld>
  <p:clrMapOvr>
    <a:masterClrMapping/>
  </p:clrMapOvr>
  <mc:AlternateContent xmlns:mc="http://schemas.openxmlformats.org/markup-compatibility/2006" xmlns:p14="http://schemas.microsoft.com/office/powerpoint/2010/main">
    <mc:Choice Requires="p14">
      <p:transition spd="slow" p14:dur="2000" advTm="79640"/>
    </mc:Choice>
    <mc:Fallback xmlns="">
      <p:transition spd="slow" advTm="7964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Асимптотическое поведение</a:t>
            </a:r>
          </a:p>
        </p:txBody>
      </p:sp>
      <p:pic>
        <p:nvPicPr>
          <p:cNvPr id="5" name="Рисунок 4">
            <a:extLst>
              <a:ext uri="{FF2B5EF4-FFF2-40B4-BE49-F238E27FC236}">
                <a16:creationId xmlns:a16="http://schemas.microsoft.com/office/drawing/2014/main" id="{18467728-2352-474E-BC1E-2E13CF2C887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5809" y="778983"/>
            <a:ext cx="7228665" cy="4253418"/>
          </a:xfrm>
          <a:prstGeom prst="rect">
            <a:avLst/>
          </a:prstGeom>
          <a:noFill/>
          <a:ln>
            <a:noFill/>
          </a:ln>
        </p:spPr>
      </p:pic>
      <p:sp>
        <p:nvSpPr>
          <p:cNvPr id="3" name="Прямоугольник 2">
            <a:extLst>
              <a:ext uri="{FF2B5EF4-FFF2-40B4-BE49-F238E27FC236}">
                <a16:creationId xmlns:a16="http://schemas.microsoft.com/office/drawing/2014/main" id="{8E3A4C1C-89B5-E649-BBB0-7A9FED2B8480}"/>
              </a:ext>
            </a:extLst>
          </p:cNvPr>
          <p:cNvSpPr/>
          <p:nvPr/>
        </p:nvSpPr>
        <p:spPr>
          <a:xfrm>
            <a:off x="945713" y="5097203"/>
            <a:ext cx="7154679" cy="1289071"/>
          </a:xfrm>
          <a:prstGeom prst="rect">
            <a:avLst/>
          </a:prstGeom>
        </p:spPr>
        <p:txBody>
          <a:bodyPr wrap="square">
            <a:spAutoFit/>
          </a:bodyPr>
          <a:lstStyle/>
          <a:p>
            <a:pPr indent="457200">
              <a:lnSpc>
                <a:spcPct val="150000"/>
              </a:lnSpc>
            </a:pPr>
            <a:r>
              <a:rPr lang="ru-RU" i="1" dirty="0">
                <a:latin typeface="Times New Roman" panose="02020603050405020304" pitchFamily="18" charset="0"/>
                <a:cs typeface="Times New Roman" panose="02020603050405020304" pitchFamily="18" charset="0"/>
              </a:rPr>
              <a:t>Пример </a:t>
            </a:r>
            <a:r>
              <a:rPr lang="ru-RU" dirty="0">
                <a:latin typeface="Times New Roman" panose="02020603050405020304" pitchFamily="18" charset="0"/>
                <a:cs typeface="Times New Roman" panose="02020603050405020304" pitchFamily="18" charset="0"/>
              </a:rPr>
              <a:t>4. </a:t>
            </a:r>
            <a:r>
              <a:rPr lang="ru-RU" i="1" dirty="0" err="1">
                <a:latin typeface="Times New Roman" panose="02020603050405020304" pitchFamily="18" charset="0"/>
                <a:cs typeface="Times New Roman" panose="02020603050405020304" pitchFamily="18" charset="0"/>
              </a:rPr>
              <a:t>f</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 = </a:t>
            </a:r>
            <a:r>
              <a:rPr lang="ru-RU" i="1" dirty="0">
                <a:latin typeface="Times New Roman" panose="02020603050405020304" pitchFamily="18" charset="0"/>
                <a:cs typeface="Times New Roman" panose="02020603050405020304" pitchFamily="18" charset="0"/>
              </a:rPr>
              <a:t>n</a:t>
            </a:r>
            <a:r>
              <a:rPr lang="ru-RU" baseline="30000" dirty="0">
                <a:latin typeface="Times New Roman" panose="02020603050405020304" pitchFamily="18" charset="0"/>
                <a:cs typeface="Times New Roman" panose="02020603050405020304" pitchFamily="18" charset="0"/>
              </a:rPr>
              <a:t>3</a:t>
            </a:r>
            <a:r>
              <a:rPr lang="ru-RU" dirty="0">
                <a:latin typeface="Times New Roman" panose="02020603050405020304" pitchFamily="18" charset="0"/>
                <a:cs typeface="Times New Roman" panose="02020603050405020304" pitchFamily="18" charset="0"/>
              </a:rPr>
              <a:t> + 1999</a:t>
            </a:r>
            <a:r>
              <a:rPr lang="ru-RU"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 + 1337 даст </a:t>
            </a:r>
            <a:r>
              <a:rPr lang="ru-RU" b="1" i="1" dirty="0" err="1">
                <a:latin typeface="Times New Roman" panose="02020603050405020304" pitchFamily="18" charset="0"/>
                <a:cs typeface="Times New Roman" panose="02020603050405020304" pitchFamily="18" charset="0"/>
              </a:rPr>
              <a:t>f</a:t>
            </a:r>
            <a:r>
              <a:rPr lang="ru-RU" b="1" dirty="0">
                <a:latin typeface="Times New Roman" panose="02020603050405020304" pitchFamily="18" charset="0"/>
                <a:cs typeface="Times New Roman" panose="02020603050405020304" pitchFamily="18" charset="0"/>
              </a:rPr>
              <a:t>(</a:t>
            </a:r>
            <a:r>
              <a:rPr lang="ru-RU" b="1" i="1" dirty="0">
                <a:latin typeface="Times New Roman" panose="02020603050405020304" pitchFamily="18" charset="0"/>
                <a:cs typeface="Times New Roman" panose="02020603050405020304" pitchFamily="18" charset="0"/>
              </a:rPr>
              <a:t>n</a:t>
            </a:r>
            <a:r>
              <a:rPr lang="ru-RU" b="1" dirty="0">
                <a:latin typeface="Times New Roman" panose="02020603050405020304" pitchFamily="18" charset="0"/>
                <a:cs typeface="Times New Roman" panose="02020603050405020304" pitchFamily="18" charset="0"/>
              </a:rPr>
              <a:t>) = </a:t>
            </a:r>
            <a:r>
              <a:rPr lang="ru-RU" b="1" i="1" dirty="0">
                <a:latin typeface="Times New Roman" panose="02020603050405020304" pitchFamily="18" charset="0"/>
                <a:cs typeface="Times New Roman" panose="02020603050405020304" pitchFamily="18" charset="0"/>
              </a:rPr>
              <a:t>n</a:t>
            </a:r>
            <a:r>
              <a:rPr lang="ru-RU" b="1" baseline="30000" dirty="0">
                <a:latin typeface="Times New Roman" panose="02020603050405020304" pitchFamily="18" charset="0"/>
                <a:cs typeface="Times New Roman" panose="02020603050405020304" pitchFamily="18" charset="0"/>
              </a:rPr>
              <a:t>3</a:t>
            </a:r>
            <a:r>
              <a:rPr lang="ru-RU" dirty="0">
                <a:latin typeface="Times New Roman" panose="02020603050405020304" pitchFamily="18" charset="0"/>
                <a:cs typeface="Times New Roman" panose="02020603050405020304" pitchFamily="18" charset="0"/>
              </a:rPr>
              <a:t>. Несмотря на большую величину множителя перед </a:t>
            </a:r>
            <a:r>
              <a:rPr lang="ru-RU"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 мы по-прежнему полагаем, что можем найти ещё больший </a:t>
            </a:r>
            <a:r>
              <a:rPr lang="ru-RU"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 поэтому </a:t>
            </a:r>
            <a:r>
              <a:rPr lang="ru-RU" b="1" i="1" dirty="0" err="1">
                <a:latin typeface="Times New Roman" panose="02020603050405020304" pitchFamily="18" charset="0"/>
                <a:cs typeface="Times New Roman" panose="02020603050405020304" pitchFamily="18" charset="0"/>
              </a:rPr>
              <a:t>f</a:t>
            </a:r>
            <a:r>
              <a:rPr lang="ru-RU" b="1" dirty="0">
                <a:latin typeface="Times New Roman" panose="02020603050405020304" pitchFamily="18" charset="0"/>
                <a:cs typeface="Times New Roman" panose="02020603050405020304" pitchFamily="18" charset="0"/>
              </a:rPr>
              <a:t>(</a:t>
            </a:r>
            <a:r>
              <a:rPr lang="ru-RU" b="1" i="1" dirty="0">
                <a:latin typeface="Times New Roman" panose="02020603050405020304" pitchFamily="18" charset="0"/>
                <a:cs typeface="Times New Roman" panose="02020603050405020304" pitchFamily="18" charset="0"/>
              </a:rPr>
              <a:t>n</a:t>
            </a:r>
            <a:r>
              <a:rPr lang="ru-RU" b="1" dirty="0">
                <a:latin typeface="Times New Roman" panose="02020603050405020304" pitchFamily="18" charset="0"/>
                <a:cs typeface="Times New Roman" panose="02020603050405020304" pitchFamily="18" charset="0"/>
              </a:rPr>
              <a:t>) = </a:t>
            </a:r>
            <a:r>
              <a:rPr lang="ru-RU" b="1" i="1" dirty="0">
                <a:latin typeface="Times New Roman" panose="02020603050405020304" pitchFamily="18" charset="0"/>
                <a:cs typeface="Times New Roman" panose="02020603050405020304" pitchFamily="18" charset="0"/>
              </a:rPr>
              <a:t>n</a:t>
            </a:r>
            <a:r>
              <a:rPr lang="ru-RU" b="1" baseline="30000" dirty="0">
                <a:latin typeface="Times New Roman" panose="02020603050405020304" pitchFamily="18" charset="0"/>
                <a:cs typeface="Times New Roman" panose="02020603050405020304" pitchFamily="18" charset="0"/>
              </a:rPr>
              <a:t>3</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всё ещё больше 1999</a:t>
            </a:r>
            <a:r>
              <a:rPr lang="ru-RU"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62466063"/>
      </p:ext>
    </p:extLst>
  </p:cSld>
  <p:clrMapOvr>
    <a:masterClrMapping/>
  </p:clrMapOvr>
  <mc:AlternateContent xmlns:mc="http://schemas.openxmlformats.org/markup-compatibility/2006" xmlns:p14="http://schemas.microsoft.com/office/powerpoint/2010/main">
    <mc:Choice Requires="p14">
      <p:transition spd="slow" p14:dur="2000" advTm="14200"/>
    </mc:Choice>
    <mc:Fallback xmlns="">
      <p:transition spd="slow" advTm="142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АЛГОРИТМ</a:t>
            </a:r>
          </a:p>
        </p:txBody>
      </p:sp>
      <p:pic>
        <p:nvPicPr>
          <p:cNvPr id="3" name="Рисунок 2">
            <a:extLst>
              <a:ext uri="{FF2B5EF4-FFF2-40B4-BE49-F238E27FC236}">
                <a16:creationId xmlns:a16="http://schemas.microsoft.com/office/drawing/2014/main" id="{10FBF13D-06C1-1947-AD61-3B75DC532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96" y="548680"/>
            <a:ext cx="8355828" cy="5472608"/>
          </a:xfrm>
          <a:prstGeom prst="rect">
            <a:avLst/>
          </a:prstGeom>
        </p:spPr>
      </p:pic>
    </p:spTree>
    <p:extLst>
      <p:ext uri="{BB962C8B-B14F-4D97-AF65-F5344CB8AC3E}">
        <p14:creationId xmlns:p14="http://schemas.microsoft.com/office/powerpoint/2010/main" val="2880642033"/>
      </p:ext>
    </p:extLst>
  </p:cSld>
  <p:clrMapOvr>
    <a:masterClrMapping/>
  </p:clrMapOvr>
  <mc:AlternateContent xmlns:mc="http://schemas.openxmlformats.org/markup-compatibility/2006" xmlns:p14="http://schemas.microsoft.com/office/powerpoint/2010/main">
    <mc:Choice Requires="p14">
      <p:transition spd="slow" p14:dur="2000" advTm="19827"/>
    </mc:Choice>
    <mc:Fallback xmlns="">
      <p:transition spd="slow" advTm="19827"/>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Асимптотическое поведение</a:t>
            </a:r>
          </a:p>
        </p:txBody>
      </p:sp>
      <mc:AlternateContent xmlns:mc="http://schemas.openxmlformats.org/markup-compatibility/2006" xmlns:a14="http://schemas.microsoft.com/office/drawing/2010/main">
        <mc:Choice Requires="a14">
          <p:sp>
            <p:nvSpPr>
              <p:cNvPr id="3" name="Прямоугольник 2">
                <a:extLst>
                  <a:ext uri="{FF2B5EF4-FFF2-40B4-BE49-F238E27FC236}">
                    <a16:creationId xmlns:a16="http://schemas.microsoft.com/office/drawing/2014/main" id="{8E3A4C1C-89B5-E649-BBB0-7A9FED2B8480}"/>
                  </a:ext>
                </a:extLst>
              </p:cNvPr>
              <p:cNvSpPr/>
              <p:nvPr/>
            </p:nvSpPr>
            <p:spPr>
              <a:xfrm>
                <a:off x="755576" y="1124744"/>
                <a:ext cx="7154679" cy="1144031"/>
              </a:xfrm>
              <a:prstGeom prst="rect">
                <a:avLst/>
              </a:prstGeom>
            </p:spPr>
            <p:txBody>
              <a:bodyPr wrap="square">
                <a:spAutoFit/>
              </a:bodyPr>
              <a:lstStyle/>
              <a:p>
                <a:pPr algn="just">
                  <a:lnSpc>
                    <a:spcPct val="150000"/>
                  </a:lnSpc>
                </a:pPr>
                <a:r>
                  <a:rPr lang="ru-RU" sz="2400" i="1" dirty="0">
                    <a:solidFill>
                      <a:srgbClr val="333333"/>
                    </a:solidFill>
                    <a:latin typeface="Times New Roman" panose="02020603050405020304" pitchFamily="18" charset="0"/>
                    <a:ea typeface="Times New Roman" panose="02020603050405020304" pitchFamily="18" charset="0"/>
                  </a:rPr>
                  <a:t>Пример </a:t>
                </a:r>
                <a:r>
                  <a:rPr lang="ru-RU" sz="2400" dirty="0">
                    <a:solidFill>
                      <a:srgbClr val="333333"/>
                    </a:solidFill>
                    <a:latin typeface="Times New Roman" panose="02020603050405020304" pitchFamily="18" charset="0"/>
                    <a:ea typeface="Times New Roman" panose="02020603050405020304" pitchFamily="18" charset="0"/>
                  </a:rPr>
                  <a:t>5. </a:t>
                </a:r>
                <a:r>
                  <a:rPr lang="ru-RU" sz="2400" i="1" dirty="0" err="1">
                    <a:solidFill>
                      <a:srgbClr val="333333"/>
                    </a:solidFill>
                    <a:latin typeface="Times New Roman" panose="02020603050405020304" pitchFamily="18" charset="0"/>
                    <a:ea typeface="Times New Roman" panose="02020603050405020304" pitchFamily="18" charset="0"/>
                  </a:rPr>
                  <a:t>f</a:t>
                </a:r>
                <a:r>
                  <a:rPr lang="ru-RU" sz="2400" dirty="0">
                    <a:solidFill>
                      <a:srgbClr val="333333"/>
                    </a:solidFill>
                    <a:latin typeface="Times New Roman" panose="02020603050405020304" pitchFamily="18" charset="0"/>
                    <a:ea typeface="Times New Roman" panose="02020603050405020304" pitchFamily="18" charset="0"/>
                  </a:rPr>
                  <a:t>(</a:t>
                </a:r>
                <a:r>
                  <a:rPr lang="ru-RU" sz="2400" i="1" dirty="0">
                    <a:solidFill>
                      <a:srgbClr val="333333"/>
                    </a:solidFill>
                    <a:latin typeface="Times New Roman" panose="02020603050405020304" pitchFamily="18" charset="0"/>
                    <a:ea typeface="Times New Roman" panose="02020603050405020304" pitchFamily="18" charset="0"/>
                  </a:rPr>
                  <a:t>n</a:t>
                </a:r>
                <a:r>
                  <a:rPr lang="ru-RU" sz="2400" dirty="0">
                    <a:solidFill>
                      <a:srgbClr val="333333"/>
                    </a:solidFill>
                    <a:latin typeface="Times New Roman" panose="02020603050405020304" pitchFamily="18" charset="0"/>
                    <a:ea typeface="Times New Roman" panose="02020603050405020304" pitchFamily="18" charset="0"/>
                  </a:rPr>
                  <a:t>) = </a:t>
                </a:r>
                <a:r>
                  <a:rPr lang="ru-RU" sz="2400" i="1" dirty="0">
                    <a:solidFill>
                      <a:srgbClr val="333333"/>
                    </a:solidFill>
                    <a:latin typeface="Times New Roman" panose="02020603050405020304" pitchFamily="18" charset="0"/>
                    <a:ea typeface="Times New Roman" panose="02020603050405020304" pitchFamily="18" charset="0"/>
                  </a:rPr>
                  <a:t>n</a:t>
                </a:r>
                <a:r>
                  <a:rPr lang="ru-RU" sz="2400" dirty="0">
                    <a:solidFill>
                      <a:srgbClr val="333333"/>
                    </a:solidFill>
                    <a:latin typeface="Times New Roman" panose="02020603050405020304" pitchFamily="18" charset="0"/>
                    <a:ea typeface="Times New Roman" panose="02020603050405020304" pitchFamily="18" charset="0"/>
                  </a:rPr>
                  <a:t> + </a:t>
                </a:r>
                <a14:m>
                  <m:oMath xmlns:m="http://schemas.openxmlformats.org/officeDocument/2006/math">
                    <m:rad>
                      <m:radPr>
                        <m:degHide m:val="on"/>
                        <m:ctrlPr>
                          <a:rPr lang="ru-RU" sz="2400" i="1">
                            <a:solidFill>
                              <a:srgbClr val="333333"/>
                            </a:solidFill>
                            <a:latin typeface="Cambria Math" panose="02040503050406030204" pitchFamily="18" charset="0"/>
                            <a:ea typeface="Times New Roman" panose="02020603050405020304" pitchFamily="18" charset="0"/>
                          </a:rPr>
                        </m:ctrlPr>
                      </m:radPr>
                      <m:deg/>
                      <m:e>
                        <m:r>
                          <a:rPr lang="en-US" sz="2400" i="1">
                            <a:solidFill>
                              <a:srgbClr val="333333"/>
                            </a:solidFill>
                            <a:latin typeface="Cambria Math" panose="02040503050406030204" pitchFamily="18" charset="0"/>
                            <a:ea typeface="Times New Roman" panose="02020603050405020304" pitchFamily="18" charset="0"/>
                          </a:rPr>
                          <m:t>𝑛</m:t>
                        </m:r>
                      </m:e>
                    </m:rad>
                  </m:oMath>
                </a14:m>
                <a:r>
                  <a:rPr lang="ru-RU" sz="2400" dirty="0">
                    <a:solidFill>
                      <a:srgbClr val="333333"/>
                    </a:solidFill>
                    <a:latin typeface="Times New Roman" panose="02020603050405020304" pitchFamily="18" charset="0"/>
                    <a:ea typeface="Times New Roman" panose="02020603050405020304" pitchFamily="18" charset="0"/>
                  </a:rPr>
                  <a:t> даст </a:t>
                </a:r>
                <a:r>
                  <a:rPr lang="ru-RU" sz="2400" b="1" i="1" dirty="0" err="1">
                    <a:solidFill>
                      <a:srgbClr val="333333"/>
                    </a:solidFill>
                    <a:latin typeface="Times New Roman" panose="02020603050405020304" pitchFamily="18" charset="0"/>
                    <a:ea typeface="Times New Roman" panose="02020603050405020304" pitchFamily="18" charset="0"/>
                  </a:rPr>
                  <a:t>f</a:t>
                </a:r>
                <a:r>
                  <a:rPr lang="ru-RU" sz="2400" b="1" dirty="0">
                    <a:solidFill>
                      <a:srgbClr val="333333"/>
                    </a:solidFill>
                    <a:latin typeface="Times New Roman" panose="02020603050405020304" pitchFamily="18" charset="0"/>
                    <a:ea typeface="Times New Roman" panose="02020603050405020304" pitchFamily="18" charset="0"/>
                  </a:rPr>
                  <a:t>(</a:t>
                </a:r>
                <a:r>
                  <a:rPr lang="ru-RU" sz="2400" b="1" i="1" dirty="0">
                    <a:solidFill>
                      <a:srgbClr val="333333"/>
                    </a:solidFill>
                    <a:latin typeface="Times New Roman" panose="02020603050405020304" pitchFamily="18" charset="0"/>
                    <a:ea typeface="Times New Roman" panose="02020603050405020304" pitchFamily="18" charset="0"/>
                  </a:rPr>
                  <a:t>n</a:t>
                </a:r>
                <a:r>
                  <a:rPr lang="ru-RU" sz="2400" b="1" dirty="0">
                    <a:solidFill>
                      <a:srgbClr val="333333"/>
                    </a:solidFill>
                    <a:latin typeface="Times New Roman" panose="02020603050405020304" pitchFamily="18" charset="0"/>
                    <a:ea typeface="Times New Roman" panose="02020603050405020304" pitchFamily="18" charset="0"/>
                  </a:rPr>
                  <a:t>) = </a:t>
                </a:r>
                <a:r>
                  <a:rPr lang="ru-RU" sz="2400" b="1" i="1" dirty="0">
                    <a:solidFill>
                      <a:srgbClr val="333333"/>
                    </a:solidFill>
                    <a:latin typeface="Times New Roman" panose="02020603050405020304" pitchFamily="18" charset="0"/>
                    <a:ea typeface="Times New Roman" panose="02020603050405020304" pitchFamily="18" charset="0"/>
                  </a:rPr>
                  <a:t>n</a:t>
                </a:r>
                <a:r>
                  <a:rPr lang="ru-RU" sz="2400" dirty="0">
                    <a:solidFill>
                      <a:srgbClr val="333333"/>
                    </a:solidFill>
                    <a:latin typeface="Times New Roman" panose="02020603050405020304" pitchFamily="18" charset="0"/>
                    <a:ea typeface="Times New Roman" panose="02020603050405020304" pitchFamily="18" charset="0"/>
                  </a:rPr>
                  <a:t>, потому что n при увеличении аргумента растёт быстрее, чем </a:t>
                </a:r>
                <a14:m>
                  <m:oMath xmlns:m="http://schemas.openxmlformats.org/officeDocument/2006/math">
                    <m:rad>
                      <m:radPr>
                        <m:degHide m:val="on"/>
                        <m:ctrlPr>
                          <a:rPr lang="ru-RU" sz="2400" i="1">
                            <a:solidFill>
                              <a:srgbClr val="333333"/>
                            </a:solidFill>
                            <a:latin typeface="Cambria Math" panose="02040503050406030204" pitchFamily="18" charset="0"/>
                            <a:ea typeface="Times New Roman" panose="02020603050405020304" pitchFamily="18" charset="0"/>
                          </a:rPr>
                        </m:ctrlPr>
                      </m:radPr>
                      <m:deg/>
                      <m:e>
                        <m:r>
                          <a:rPr lang="en-US" sz="2400" i="1">
                            <a:solidFill>
                              <a:srgbClr val="333333"/>
                            </a:solidFill>
                            <a:latin typeface="Cambria Math" panose="02040503050406030204" pitchFamily="18" charset="0"/>
                            <a:ea typeface="Times New Roman" panose="02020603050405020304" pitchFamily="18" charset="0"/>
                          </a:rPr>
                          <m:t>𝑛</m:t>
                        </m:r>
                      </m:e>
                    </m:rad>
                  </m:oMath>
                </a14:m>
                <a:r>
                  <a:rPr lang="ru-RU" sz="2400" dirty="0">
                    <a:solidFill>
                      <a:srgbClr val="333333"/>
                    </a:solidFill>
                    <a:latin typeface="Times New Roman" panose="02020603050405020304" pitchFamily="18" charset="0"/>
                    <a:ea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endParaRPr>
              </a:p>
            </p:txBody>
          </p:sp>
        </mc:Choice>
        <mc:Fallback xmlns="">
          <p:sp>
            <p:nvSpPr>
              <p:cNvPr id="3" name="Прямоугольник 2">
                <a:extLst>
                  <a:ext uri="{FF2B5EF4-FFF2-40B4-BE49-F238E27FC236}">
                    <a16:creationId xmlns:a16="http://schemas.microsoft.com/office/drawing/2014/main" id="{8E3A4C1C-89B5-E649-BBB0-7A9FED2B8480}"/>
                  </a:ext>
                </a:extLst>
              </p:cNvPr>
              <p:cNvSpPr>
                <a:spLocks noRot="1" noChangeAspect="1" noMove="1" noResize="1" noEditPoints="1" noAdjustHandles="1" noChangeArrowheads="1" noChangeShapeType="1" noTextEdit="1"/>
              </p:cNvSpPr>
              <p:nvPr/>
            </p:nvSpPr>
            <p:spPr>
              <a:xfrm>
                <a:off x="755576" y="1124744"/>
                <a:ext cx="7154679" cy="1144031"/>
              </a:xfrm>
              <a:prstGeom prst="rect">
                <a:avLst/>
              </a:prstGeom>
              <a:blipFill>
                <a:blip r:embed="rId3"/>
                <a:stretch>
                  <a:fillRect l="-1416" r="-1239" b="-12088"/>
                </a:stretch>
              </a:blipFill>
            </p:spPr>
            <p:txBody>
              <a:bodyPr/>
              <a:lstStyle/>
              <a:p>
                <a:r>
                  <a:rPr lang="ru-RU">
                    <a:noFill/>
                  </a:rPr>
                  <a:t> </a:t>
                </a:r>
              </a:p>
            </p:txBody>
          </p:sp>
        </mc:Fallback>
      </mc:AlternateContent>
      <p:sp>
        <p:nvSpPr>
          <p:cNvPr id="2" name="Прямоугольник 1">
            <a:extLst>
              <a:ext uri="{FF2B5EF4-FFF2-40B4-BE49-F238E27FC236}">
                <a16:creationId xmlns:a16="http://schemas.microsoft.com/office/drawing/2014/main" id="{CA57DC2F-3E76-EEB2-FFCD-73754094D852}"/>
              </a:ext>
            </a:extLst>
          </p:cNvPr>
          <p:cNvSpPr/>
          <p:nvPr/>
        </p:nvSpPr>
        <p:spPr>
          <a:xfrm>
            <a:off x="1164563" y="2708920"/>
            <a:ext cx="6336704" cy="2712859"/>
          </a:xfrm>
          <a:prstGeom prst="rect">
            <a:avLst/>
          </a:prstGeom>
        </p:spPr>
        <p:txBody>
          <a:bodyPr wrap="square">
            <a:spAutoFit/>
          </a:bodyPr>
          <a:lstStyle/>
          <a:p>
            <a:pPr algn="just">
              <a:lnSpc>
                <a:spcPct val="120000"/>
              </a:lnSpc>
            </a:pPr>
            <a:r>
              <a:rPr lang="ru-RU" sz="2400" i="1" dirty="0">
                <a:solidFill>
                  <a:srgbClr val="333333"/>
                </a:solidFill>
                <a:latin typeface="Times New Roman" panose="02020603050405020304" pitchFamily="18" charset="0"/>
                <a:ea typeface="Times New Roman" panose="02020603050405020304" pitchFamily="18" charset="0"/>
              </a:rPr>
              <a:t>Упражнение</a:t>
            </a:r>
            <a:r>
              <a:rPr lang="ru-RU" sz="2400" dirty="0">
                <a:solidFill>
                  <a:srgbClr val="333333"/>
                </a:solidFill>
                <a:latin typeface="Times New Roman" panose="02020603050405020304" pitchFamily="18" charset="0"/>
                <a:ea typeface="Times New Roman" panose="02020603050405020304" pitchFamily="18" charset="0"/>
              </a:rPr>
              <a:t>. Определите асимптотическое значение </a:t>
            </a:r>
            <a:r>
              <a:rPr lang="en-US" sz="2400" i="1" dirty="0">
                <a:solidFill>
                  <a:srgbClr val="333333"/>
                </a:solidFill>
                <a:latin typeface="Times New Roman" panose="02020603050405020304" pitchFamily="18" charset="0"/>
                <a:ea typeface="Times New Roman" panose="02020603050405020304" pitchFamily="18" charset="0"/>
              </a:rPr>
              <a:t>f</a:t>
            </a:r>
            <a:r>
              <a:rPr lang="ru-RU" sz="2400" dirty="0">
                <a:solidFill>
                  <a:srgbClr val="333333"/>
                </a:solidFill>
                <a:latin typeface="Times New Roman" panose="02020603050405020304" pitchFamily="18" charset="0"/>
                <a:ea typeface="Times New Roman" panose="02020603050405020304" pitchFamily="18" charset="0"/>
              </a:rPr>
              <a:t>(</a:t>
            </a:r>
            <a:r>
              <a:rPr lang="en-US" sz="2400" i="1" dirty="0">
                <a:solidFill>
                  <a:srgbClr val="333333"/>
                </a:solidFill>
                <a:latin typeface="Times New Roman" panose="02020603050405020304" pitchFamily="18" charset="0"/>
                <a:ea typeface="Times New Roman" panose="02020603050405020304" pitchFamily="18" charset="0"/>
              </a:rPr>
              <a:t>n</a:t>
            </a:r>
            <a:r>
              <a:rPr lang="ru-RU" sz="2400" dirty="0">
                <a:solidFill>
                  <a:srgbClr val="333333"/>
                </a:solidFill>
                <a:latin typeface="Times New Roman" panose="02020603050405020304" pitchFamily="18" charset="0"/>
                <a:ea typeface="Times New Roman" panose="02020603050405020304" pitchFamily="18" charset="0"/>
              </a:rPr>
              <a:t>).</a:t>
            </a:r>
            <a:endParaRPr lang="ru-RU" sz="2400" dirty="0">
              <a:latin typeface="Times New Roman" panose="02020603050405020304" pitchFamily="18" charset="0"/>
              <a:ea typeface="Times New Roman" panose="02020603050405020304" pitchFamily="18" charset="0"/>
            </a:endParaRPr>
          </a:p>
          <a:p>
            <a:pPr algn="just">
              <a:lnSpc>
                <a:spcPct val="120000"/>
              </a:lnSpc>
            </a:pPr>
            <a:r>
              <a:rPr lang="pt-BR" sz="2400" dirty="0">
                <a:solidFill>
                  <a:srgbClr val="333333"/>
                </a:solidFill>
                <a:latin typeface="Times New Roman" panose="02020603050405020304" pitchFamily="18" charset="0"/>
                <a:ea typeface="Times New Roman" panose="02020603050405020304" pitchFamily="18" charset="0"/>
              </a:rPr>
              <a:t>1.	</a:t>
            </a:r>
            <a:r>
              <a:rPr lang="pt-BR" sz="2400" i="1" dirty="0" err="1">
                <a:solidFill>
                  <a:srgbClr val="333333"/>
                </a:solidFill>
                <a:latin typeface="Times New Roman" panose="02020603050405020304" pitchFamily="18" charset="0"/>
                <a:ea typeface="Times New Roman" panose="02020603050405020304" pitchFamily="18" charset="0"/>
              </a:rPr>
              <a:t>f</a:t>
            </a:r>
            <a:r>
              <a:rPr lang="pt-BR" sz="2400" dirty="0">
                <a:solidFill>
                  <a:srgbClr val="333333"/>
                </a:solidFill>
                <a:latin typeface="Times New Roman" panose="02020603050405020304" pitchFamily="18" charset="0"/>
                <a:ea typeface="Times New Roman" panose="02020603050405020304" pitchFamily="18" charset="0"/>
              </a:rPr>
              <a:t>(</a:t>
            </a:r>
            <a:r>
              <a:rPr lang="pt-BR" sz="2400" i="1" dirty="0" err="1">
                <a:solidFill>
                  <a:srgbClr val="333333"/>
                </a:solidFill>
                <a:latin typeface="Times New Roman" panose="02020603050405020304" pitchFamily="18" charset="0"/>
                <a:ea typeface="Times New Roman" panose="02020603050405020304" pitchFamily="18" charset="0"/>
              </a:rPr>
              <a:t>n</a:t>
            </a:r>
            <a:r>
              <a:rPr lang="pt-BR" sz="2400" dirty="0">
                <a:solidFill>
                  <a:srgbClr val="333333"/>
                </a:solidFill>
                <a:latin typeface="Times New Roman" panose="02020603050405020304" pitchFamily="18" charset="0"/>
                <a:ea typeface="Times New Roman" panose="02020603050405020304" pitchFamily="18" charset="0"/>
              </a:rPr>
              <a:t>) = </a:t>
            </a:r>
            <a:r>
              <a:rPr lang="pt-BR" sz="2400" i="1" dirty="0">
                <a:solidFill>
                  <a:srgbClr val="333333"/>
                </a:solidFill>
                <a:latin typeface="Times New Roman" panose="02020603050405020304" pitchFamily="18" charset="0"/>
                <a:ea typeface="Times New Roman" panose="02020603050405020304" pitchFamily="18" charset="0"/>
              </a:rPr>
              <a:t>n</a:t>
            </a:r>
            <a:r>
              <a:rPr lang="pt-BR" sz="2400" baseline="30000" dirty="0">
                <a:solidFill>
                  <a:srgbClr val="333333"/>
                </a:solidFill>
                <a:latin typeface="Times New Roman" panose="02020603050405020304" pitchFamily="18" charset="0"/>
                <a:ea typeface="Times New Roman" panose="02020603050405020304" pitchFamily="18" charset="0"/>
              </a:rPr>
              <a:t>6</a:t>
            </a:r>
            <a:r>
              <a:rPr lang="pt-BR" sz="2400" dirty="0">
                <a:solidFill>
                  <a:srgbClr val="333333"/>
                </a:solidFill>
                <a:latin typeface="Times New Roman" panose="02020603050405020304" pitchFamily="18" charset="0"/>
                <a:ea typeface="Times New Roman" panose="02020603050405020304" pitchFamily="18" charset="0"/>
              </a:rPr>
              <a:t> + 3n</a:t>
            </a:r>
            <a:endParaRPr lang="ru-RU" sz="2400" dirty="0">
              <a:latin typeface="Times New Roman" panose="02020603050405020304" pitchFamily="18" charset="0"/>
              <a:ea typeface="Times New Roman" panose="02020603050405020304" pitchFamily="18" charset="0"/>
            </a:endParaRPr>
          </a:p>
          <a:p>
            <a:pPr algn="just">
              <a:lnSpc>
                <a:spcPct val="120000"/>
              </a:lnSpc>
            </a:pPr>
            <a:r>
              <a:rPr lang="pt-BR" sz="2400" dirty="0">
                <a:solidFill>
                  <a:srgbClr val="333333"/>
                </a:solidFill>
                <a:latin typeface="Times New Roman" panose="02020603050405020304" pitchFamily="18" charset="0"/>
                <a:ea typeface="Times New Roman" panose="02020603050405020304" pitchFamily="18" charset="0"/>
              </a:rPr>
              <a:t>2.	</a:t>
            </a:r>
            <a:r>
              <a:rPr lang="pt-BR" sz="2400" i="1" dirty="0" err="1">
                <a:solidFill>
                  <a:srgbClr val="333333"/>
                </a:solidFill>
                <a:latin typeface="Times New Roman" panose="02020603050405020304" pitchFamily="18" charset="0"/>
                <a:ea typeface="Times New Roman" panose="02020603050405020304" pitchFamily="18" charset="0"/>
              </a:rPr>
              <a:t>f</a:t>
            </a:r>
            <a:r>
              <a:rPr lang="pt-BR" sz="2400" dirty="0">
                <a:solidFill>
                  <a:srgbClr val="333333"/>
                </a:solidFill>
                <a:latin typeface="Times New Roman" panose="02020603050405020304" pitchFamily="18" charset="0"/>
                <a:ea typeface="Times New Roman" panose="02020603050405020304" pitchFamily="18" charset="0"/>
              </a:rPr>
              <a:t>(</a:t>
            </a:r>
            <a:r>
              <a:rPr lang="pt-BR" sz="2400" i="1" dirty="0" err="1">
                <a:solidFill>
                  <a:srgbClr val="333333"/>
                </a:solidFill>
                <a:latin typeface="Times New Roman" panose="02020603050405020304" pitchFamily="18" charset="0"/>
                <a:ea typeface="Times New Roman" panose="02020603050405020304" pitchFamily="18" charset="0"/>
              </a:rPr>
              <a:t>n</a:t>
            </a:r>
            <a:r>
              <a:rPr lang="pt-BR" sz="2400" dirty="0">
                <a:solidFill>
                  <a:srgbClr val="333333"/>
                </a:solidFill>
                <a:latin typeface="Times New Roman" panose="02020603050405020304" pitchFamily="18" charset="0"/>
                <a:ea typeface="Times New Roman" panose="02020603050405020304" pitchFamily="18" charset="0"/>
              </a:rPr>
              <a:t>) = 2</a:t>
            </a:r>
            <a:r>
              <a:rPr lang="pt-BR" sz="2400" i="1" baseline="30000" dirty="0">
                <a:solidFill>
                  <a:srgbClr val="333333"/>
                </a:solidFill>
                <a:latin typeface="Times New Roman" panose="02020603050405020304" pitchFamily="18" charset="0"/>
                <a:ea typeface="Times New Roman" panose="02020603050405020304" pitchFamily="18" charset="0"/>
              </a:rPr>
              <a:t>n</a:t>
            </a:r>
            <a:r>
              <a:rPr lang="pt-BR" sz="2400" dirty="0">
                <a:solidFill>
                  <a:srgbClr val="333333"/>
                </a:solidFill>
                <a:latin typeface="Times New Roman" panose="02020603050405020304" pitchFamily="18" charset="0"/>
                <a:ea typeface="Times New Roman" panose="02020603050405020304" pitchFamily="18" charset="0"/>
              </a:rPr>
              <a:t> + 12</a:t>
            </a:r>
            <a:endParaRPr lang="ru-RU" sz="2400" dirty="0">
              <a:latin typeface="Times New Roman" panose="02020603050405020304" pitchFamily="18" charset="0"/>
              <a:ea typeface="Times New Roman" panose="02020603050405020304" pitchFamily="18" charset="0"/>
            </a:endParaRPr>
          </a:p>
          <a:p>
            <a:pPr algn="just">
              <a:lnSpc>
                <a:spcPct val="120000"/>
              </a:lnSpc>
            </a:pPr>
            <a:r>
              <a:rPr lang="pt-BR" sz="2400" dirty="0">
                <a:solidFill>
                  <a:srgbClr val="333333"/>
                </a:solidFill>
                <a:latin typeface="Times New Roman" panose="02020603050405020304" pitchFamily="18" charset="0"/>
                <a:ea typeface="Times New Roman" panose="02020603050405020304" pitchFamily="18" charset="0"/>
              </a:rPr>
              <a:t>3.	</a:t>
            </a:r>
            <a:r>
              <a:rPr lang="pt-BR" sz="2400" i="1" dirty="0" err="1">
                <a:solidFill>
                  <a:srgbClr val="333333"/>
                </a:solidFill>
                <a:latin typeface="Times New Roman" panose="02020603050405020304" pitchFamily="18" charset="0"/>
                <a:ea typeface="Times New Roman" panose="02020603050405020304" pitchFamily="18" charset="0"/>
              </a:rPr>
              <a:t>f</a:t>
            </a:r>
            <a:r>
              <a:rPr lang="pt-BR" sz="2400" dirty="0">
                <a:solidFill>
                  <a:srgbClr val="333333"/>
                </a:solidFill>
                <a:latin typeface="Times New Roman" panose="02020603050405020304" pitchFamily="18" charset="0"/>
                <a:ea typeface="Times New Roman" panose="02020603050405020304" pitchFamily="18" charset="0"/>
              </a:rPr>
              <a:t>(</a:t>
            </a:r>
            <a:r>
              <a:rPr lang="pt-BR" sz="2400" i="1" dirty="0" err="1">
                <a:solidFill>
                  <a:srgbClr val="333333"/>
                </a:solidFill>
                <a:latin typeface="Times New Roman" panose="02020603050405020304" pitchFamily="18" charset="0"/>
                <a:ea typeface="Times New Roman" panose="02020603050405020304" pitchFamily="18" charset="0"/>
              </a:rPr>
              <a:t>n</a:t>
            </a:r>
            <a:r>
              <a:rPr lang="pt-BR" sz="2400" dirty="0">
                <a:solidFill>
                  <a:srgbClr val="333333"/>
                </a:solidFill>
                <a:latin typeface="Times New Roman" panose="02020603050405020304" pitchFamily="18" charset="0"/>
                <a:ea typeface="Times New Roman" panose="02020603050405020304" pitchFamily="18" charset="0"/>
              </a:rPr>
              <a:t>) = 3</a:t>
            </a:r>
            <a:r>
              <a:rPr lang="pt-BR" sz="2400" i="1" baseline="30000" dirty="0">
                <a:solidFill>
                  <a:srgbClr val="333333"/>
                </a:solidFill>
                <a:latin typeface="Times New Roman" panose="02020603050405020304" pitchFamily="18" charset="0"/>
                <a:ea typeface="Times New Roman" panose="02020603050405020304" pitchFamily="18" charset="0"/>
              </a:rPr>
              <a:t>n</a:t>
            </a:r>
            <a:r>
              <a:rPr lang="pt-BR" sz="2400" dirty="0">
                <a:solidFill>
                  <a:srgbClr val="333333"/>
                </a:solidFill>
                <a:latin typeface="Times New Roman" panose="02020603050405020304" pitchFamily="18" charset="0"/>
                <a:ea typeface="Times New Roman" panose="02020603050405020304" pitchFamily="18" charset="0"/>
              </a:rPr>
              <a:t> + 2n</a:t>
            </a:r>
            <a:endParaRPr lang="ru-RU" sz="2400" dirty="0">
              <a:latin typeface="Times New Roman" panose="02020603050405020304" pitchFamily="18" charset="0"/>
              <a:ea typeface="Times New Roman" panose="02020603050405020304" pitchFamily="18" charset="0"/>
            </a:endParaRPr>
          </a:p>
          <a:p>
            <a:pPr algn="just">
              <a:lnSpc>
                <a:spcPct val="120000"/>
              </a:lnSpc>
            </a:pPr>
            <a:r>
              <a:rPr lang="ru-RU" sz="2400" dirty="0">
                <a:solidFill>
                  <a:srgbClr val="333333"/>
                </a:solidFill>
                <a:latin typeface="Times New Roman" panose="02020603050405020304" pitchFamily="18" charset="0"/>
                <a:ea typeface="Times New Roman" panose="02020603050405020304" pitchFamily="18" charset="0"/>
              </a:rPr>
              <a:t>4.	</a:t>
            </a:r>
            <a:r>
              <a:rPr lang="ru-RU" sz="2400" i="1" dirty="0" err="1">
                <a:solidFill>
                  <a:srgbClr val="333333"/>
                </a:solidFill>
                <a:latin typeface="Times New Roman" panose="02020603050405020304" pitchFamily="18" charset="0"/>
                <a:ea typeface="Times New Roman" panose="02020603050405020304" pitchFamily="18" charset="0"/>
              </a:rPr>
              <a:t>f</a:t>
            </a:r>
            <a:r>
              <a:rPr lang="ru-RU" sz="2400" dirty="0">
                <a:solidFill>
                  <a:srgbClr val="333333"/>
                </a:solidFill>
                <a:latin typeface="Times New Roman" panose="02020603050405020304" pitchFamily="18" charset="0"/>
                <a:ea typeface="Times New Roman" panose="02020603050405020304" pitchFamily="18" charset="0"/>
              </a:rPr>
              <a:t>(</a:t>
            </a:r>
            <a:r>
              <a:rPr lang="ru-RU" sz="2400" i="1" dirty="0">
                <a:solidFill>
                  <a:srgbClr val="333333"/>
                </a:solidFill>
                <a:latin typeface="Times New Roman" panose="02020603050405020304" pitchFamily="18" charset="0"/>
                <a:ea typeface="Times New Roman" panose="02020603050405020304" pitchFamily="18" charset="0"/>
              </a:rPr>
              <a:t>n</a:t>
            </a:r>
            <a:r>
              <a:rPr lang="ru-RU" sz="2400" dirty="0">
                <a:solidFill>
                  <a:srgbClr val="333333"/>
                </a:solidFill>
                <a:latin typeface="Times New Roman" panose="02020603050405020304" pitchFamily="18" charset="0"/>
                <a:ea typeface="Times New Roman" panose="02020603050405020304" pitchFamily="18" charset="0"/>
              </a:rPr>
              <a:t>) = </a:t>
            </a:r>
            <a:r>
              <a:rPr lang="ru-RU" sz="2400" i="1" dirty="0" err="1">
                <a:solidFill>
                  <a:srgbClr val="333333"/>
                </a:solidFill>
                <a:latin typeface="Times New Roman" panose="02020603050405020304" pitchFamily="18" charset="0"/>
                <a:ea typeface="Times New Roman" panose="02020603050405020304" pitchFamily="18" charset="0"/>
              </a:rPr>
              <a:t>n</a:t>
            </a:r>
            <a:r>
              <a:rPr lang="ru-RU" sz="2400" i="1" baseline="30000" dirty="0" err="1">
                <a:solidFill>
                  <a:srgbClr val="333333"/>
                </a:solidFill>
                <a:latin typeface="Times New Roman" panose="02020603050405020304" pitchFamily="18" charset="0"/>
                <a:ea typeface="Times New Roman" panose="02020603050405020304" pitchFamily="18" charset="0"/>
              </a:rPr>
              <a:t>n</a:t>
            </a:r>
            <a:r>
              <a:rPr lang="ru-RU" sz="2400" dirty="0">
                <a:solidFill>
                  <a:srgbClr val="333333"/>
                </a:solidFill>
                <a:latin typeface="Times New Roman" panose="02020603050405020304" pitchFamily="18" charset="0"/>
                <a:ea typeface="Times New Roman" panose="02020603050405020304" pitchFamily="18" charset="0"/>
              </a:rPr>
              <a:t> + n</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4861699"/>
      </p:ext>
    </p:extLst>
  </p:cSld>
  <p:clrMapOvr>
    <a:masterClrMapping/>
  </p:clrMapOvr>
  <mc:AlternateContent xmlns:mc="http://schemas.openxmlformats.org/markup-compatibility/2006" xmlns:p14="http://schemas.microsoft.com/office/powerpoint/2010/main">
    <mc:Choice Requires="p14">
      <p:transition spd="slow" p14:dur="2000" advTm="14200"/>
    </mc:Choice>
    <mc:Fallback xmlns="">
      <p:transition spd="slow" advTm="142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Асимптотическое поведение</a:t>
            </a:r>
          </a:p>
        </p:txBody>
      </p:sp>
      <p:sp>
        <p:nvSpPr>
          <p:cNvPr id="2" name="Прямоугольник 1">
            <a:extLst>
              <a:ext uri="{FF2B5EF4-FFF2-40B4-BE49-F238E27FC236}">
                <a16:creationId xmlns:a16="http://schemas.microsoft.com/office/drawing/2014/main" id="{CA57DC2F-3E76-EEB2-FFCD-73754094D852}"/>
              </a:ext>
            </a:extLst>
          </p:cNvPr>
          <p:cNvSpPr/>
          <p:nvPr/>
        </p:nvSpPr>
        <p:spPr>
          <a:xfrm>
            <a:off x="755576" y="716141"/>
            <a:ext cx="2088232" cy="496867"/>
          </a:xfrm>
          <a:prstGeom prst="rect">
            <a:avLst/>
          </a:prstGeom>
        </p:spPr>
        <p:txBody>
          <a:bodyPr wrap="square">
            <a:spAutoFit/>
          </a:bodyPr>
          <a:lstStyle/>
          <a:p>
            <a:pPr algn="just">
              <a:lnSpc>
                <a:spcPct val="120000"/>
              </a:lnSpc>
            </a:pPr>
            <a:r>
              <a:rPr lang="ru-RU" sz="2400" i="1" dirty="0">
                <a:solidFill>
                  <a:srgbClr val="333333"/>
                </a:solidFill>
                <a:latin typeface="Times New Roman" panose="02020603050405020304" pitchFamily="18" charset="0"/>
                <a:ea typeface="Times New Roman" panose="02020603050405020304" pitchFamily="18" charset="0"/>
              </a:rPr>
              <a:t>Задание.</a:t>
            </a:r>
            <a:endParaRPr lang="ru-RU" sz="2400" dirty="0">
              <a:effectLst/>
              <a:latin typeface="Times New Roman" panose="02020603050405020304" pitchFamily="18" charset="0"/>
              <a:ea typeface="Times New Roman" panose="02020603050405020304" pitchFamily="18" charset="0"/>
            </a:endParaRPr>
          </a:p>
        </p:txBody>
      </p:sp>
      <p:pic>
        <p:nvPicPr>
          <p:cNvPr id="8" name="Рисунок 7">
            <a:extLst>
              <a:ext uri="{FF2B5EF4-FFF2-40B4-BE49-F238E27FC236}">
                <a16:creationId xmlns:a16="http://schemas.microsoft.com/office/drawing/2014/main" id="{F553190C-78D5-A0F4-DF65-0B0BE42BD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52" y="1213009"/>
            <a:ext cx="6566836" cy="1711936"/>
          </a:xfrm>
          <a:prstGeom prst="rect">
            <a:avLst/>
          </a:prstGeom>
        </p:spPr>
      </p:pic>
      <p:pic>
        <p:nvPicPr>
          <p:cNvPr id="10" name="Рисунок 9">
            <a:extLst>
              <a:ext uri="{FF2B5EF4-FFF2-40B4-BE49-F238E27FC236}">
                <a16:creationId xmlns:a16="http://schemas.microsoft.com/office/drawing/2014/main" id="{657DDEE6-4242-55DA-A991-3087ACBBF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2924945"/>
            <a:ext cx="6264696" cy="3862498"/>
          </a:xfrm>
          <a:prstGeom prst="rect">
            <a:avLst/>
          </a:prstGeom>
        </p:spPr>
      </p:pic>
    </p:spTree>
    <p:extLst>
      <p:ext uri="{BB962C8B-B14F-4D97-AF65-F5344CB8AC3E}">
        <p14:creationId xmlns:p14="http://schemas.microsoft.com/office/powerpoint/2010/main" val="1914811347"/>
      </p:ext>
    </p:extLst>
  </p:cSld>
  <p:clrMapOvr>
    <a:masterClrMapping/>
  </p:clrMapOvr>
  <mc:AlternateContent xmlns:mc="http://schemas.openxmlformats.org/markup-compatibility/2006" xmlns:p14="http://schemas.microsoft.com/office/powerpoint/2010/main">
    <mc:Choice Requires="p14">
      <p:transition spd="slow" p14:dur="2000" advTm="14200"/>
    </mc:Choice>
    <mc:Fallback xmlns="">
      <p:transition spd="slow" advTm="142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Асимптотическое поведение</a:t>
            </a:r>
          </a:p>
        </p:txBody>
      </p:sp>
      <p:pic>
        <p:nvPicPr>
          <p:cNvPr id="5" name="Рисунок 4">
            <a:extLst>
              <a:ext uri="{FF2B5EF4-FFF2-40B4-BE49-F238E27FC236}">
                <a16:creationId xmlns:a16="http://schemas.microsoft.com/office/drawing/2014/main" id="{0047BB75-E269-0622-B04D-62DF803878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836712"/>
            <a:ext cx="7772400" cy="4049619"/>
          </a:xfrm>
          <a:prstGeom prst="rect">
            <a:avLst/>
          </a:prstGeom>
        </p:spPr>
      </p:pic>
    </p:spTree>
    <p:extLst>
      <p:ext uri="{BB962C8B-B14F-4D97-AF65-F5344CB8AC3E}">
        <p14:creationId xmlns:p14="http://schemas.microsoft.com/office/powerpoint/2010/main" val="4285092317"/>
      </p:ext>
    </p:extLst>
  </p:cSld>
  <p:clrMapOvr>
    <a:masterClrMapping/>
  </p:clrMapOvr>
  <mc:AlternateContent xmlns:mc="http://schemas.openxmlformats.org/markup-compatibility/2006" xmlns:p14="http://schemas.microsoft.com/office/powerpoint/2010/main">
    <mc:Choice Requires="p14">
      <p:transition spd="slow" p14:dur="2000" advTm="14200"/>
    </mc:Choice>
    <mc:Fallback xmlns="">
      <p:transition spd="slow" advTm="142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Асимптотическое поведение</a:t>
            </a:r>
          </a:p>
        </p:txBody>
      </p:sp>
      <p:pic>
        <p:nvPicPr>
          <p:cNvPr id="3" name="Рисунок 2">
            <a:extLst>
              <a:ext uri="{FF2B5EF4-FFF2-40B4-BE49-F238E27FC236}">
                <a16:creationId xmlns:a16="http://schemas.microsoft.com/office/drawing/2014/main" id="{099645E8-7EAC-B49A-EEAB-E8DB2BAA3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69" y="480245"/>
            <a:ext cx="7670800" cy="1168400"/>
          </a:xfrm>
          <a:prstGeom prst="rect">
            <a:avLst/>
          </a:prstGeom>
        </p:spPr>
      </p:pic>
      <p:pic>
        <p:nvPicPr>
          <p:cNvPr id="7" name="Рисунок 6">
            <a:extLst>
              <a:ext uri="{FF2B5EF4-FFF2-40B4-BE49-F238E27FC236}">
                <a16:creationId xmlns:a16="http://schemas.microsoft.com/office/drawing/2014/main" id="{CBD73B26-51B8-3902-62E3-2E14A6F1AC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5" y="1916832"/>
            <a:ext cx="7504883" cy="4608512"/>
          </a:xfrm>
          <a:prstGeom prst="rect">
            <a:avLst/>
          </a:prstGeom>
        </p:spPr>
      </p:pic>
    </p:spTree>
    <p:extLst>
      <p:ext uri="{BB962C8B-B14F-4D97-AF65-F5344CB8AC3E}">
        <p14:creationId xmlns:p14="http://schemas.microsoft.com/office/powerpoint/2010/main" val="2031438502"/>
      </p:ext>
    </p:extLst>
  </p:cSld>
  <p:clrMapOvr>
    <a:masterClrMapping/>
  </p:clrMapOvr>
  <mc:AlternateContent xmlns:mc="http://schemas.openxmlformats.org/markup-compatibility/2006" xmlns:p14="http://schemas.microsoft.com/office/powerpoint/2010/main">
    <mc:Choice Requires="p14">
      <p:transition spd="slow" p14:dur="2000" advTm="14200"/>
    </mc:Choice>
    <mc:Fallback xmlns="">
      <p:transition spd="slow" advTm="142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Асимптотическое поведение</a:t>
            </a:r>
          </a:p>
        </p:txBody>
      </p:sp>
      <p:pic>
        <p:nvPicPr>
          <p:cNvPr id="8" name="Рисунок 7">
            <a:extLst>
              <a:ext uri="{FF2B5EF4-FFF2-40B4-BE49-F238E27FC236}">
                <a16:creationId xmlns:a16="http://schemas.microsoft.com/office/drawing/2014/main" id="{86BAA89C-FF06-DAAD-A4CC-081E796DB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071396"/>
            <a:ext cx="7772400" cy="2429612"/>
          </a:xfrm>
          <a:prstGeom prst="rect">
            <a:avLst/>
          </a:prstGeom>
        </p:spPr>
      </p:pic>
    </p:spTree>
    <p:extLst>
      <p:ext uri="{BB962C8B-B14F-4D97-AF65-F5344CB8AC3E}">
        <p14:creationId xmlns:p14="http://schemas.microsoft.com/office/powerpoint/2010/main" val="3243682916"/>
      </p:ext>
    </p:extLst>
  </p:cSld>
  <p:clrMapOvr>
    <a:masterClrMapping/>
  </p:clrMapOvr>
  <mc:AlternateContent xmlns:mc="http://schemas.openxmlformats.org/markup-compatibility/2006" xmlns:p14="http://schemas.microsoft.com/office/powerpoint/2010/main">
    <mc:Choice Requires="p14">
      <p:transition spd="slow" p14:dur="2000" advTm="14200"/>
    </mc:Choice>
    <mc:Fallback xmlns="">
      <p:transition spd="slow" advTm="142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Сложность</a:t>
            </a:r>
          </a:p>
        </p:txBody>
      </p:sp>
      <p:sp>
        <p:nvSpPr>
          <p:cNvPr id="2" name="Прямоугольник 1">
            <a:extLst>
              <a:ext uri="{FF2B5EF4-FFF2-40B4-BE49-F238E27FC236}">
                <a16:creationId xmlns:a16="http://schemas.microsoft.com/office/drawing/2014/main" id="{DB953EC7-A5F2-A646-99FD-A0579207CBC0}"/>
              </a:ext>
            </a:extLst>
          </p:cNvPr>
          <p:cNvSpPr/>
          <p:nvPr/>
        </p:nvSpPr>
        <p:spPr>
          <a:xfrm>
            <a:off x="251520" y="620688"/>
            <a:ext cx="8640960" cy="5575052"/>
          </a:xfrm>
          <a:prstGeom prst="rect">
            <a:avLst/>
          </a:prstGeom>
        </p:spPr>
        <p:txBody>
          <a:bodyPr wrap="square">
            <a:spAutoFit/>
          </a:bodyPr>
          <a:lstStyle/>
          <a:p>
            <a:pPr indent="457200" algn="just">
              <a:lnSpc>
                <a:spcPct val="150000"/>
              </a:lnSpc>
            </a:pPr>
            <a:r>
              <a:rPr lang="ru-RU" sz="2400" dirty="0">
                <a:latin typeface="Times New Roman" panose="02020603050405020304" pitchFamily="18" charset="0"/>
                <a:cs typeface="Times New Roman" panose="02020603050405020304" pitchFamily="18" charset="0"/>
              </a:rPr>
              <a:t>Из всего сказанного можно сделать вывод, что если мы сможем отбросить все эти декоративные константы, то говорить об асимптотике функции подсчёта инструкций программы будет очень просто. Фактически любая программа, не содержащая циклы, имеет </a:t>
            </a:r>
            <a:r>
              <a:rPr lang="ru-RU" sz="2400" b="1" i="1" dirty="0" err="1">
                <a:latin typeface="Times New Roman" panose="02020603050405020304" pitchFamily="18" charset="0"/>
                <a:cs typeface="Times New Roman" panose="02020603050405020304" pitchFamily="18" charset="0"/>
              </a:rPr>
              <a:t>f</a:t>
            </a:r>
            <a:r>
              <a:rPr lang="ru-RU" sz="2400" b="1" dirty="0">
                <a:latin typeface="Times New Roman" panose="02020603050405020304" pitchFamily="18" charset="0"/>
                <a:cs typeface="Times New Roman" panose="02020603050405020304" pitchFamily="18" charset="0"/>
              </a:rPr>
              <a:t>(</a:t>
            </a:r>
            <a:r>
              <a:rPr lang="ru-RU" sz="2400" b="1" i="1" dirty="0">
                <a:latin typeface="Times New Roman" panose="02020603050405020304" pitchFamily="18" charset="0"/>
                <a:cs typeface="Times New Roman" panose="02020603050405020304" pitchFamily="18" charset="0"/>
              </a:rPr>
              <a:t>n</a:t>
            </a:r>
            <a:r>
              <a:rPr lang="ru-RU" sz="2400" b="1" dirty="0">
                <a:latin typeface="Times New Roman" panose="02020603050405020304" pitchFamily="18" charset="0"/>
                <a:cs typeface="Times New Roman" panose="02020603050405020304" pitchFamily="18" charset="0"/>
              </a:rPr>
              <a:t>) = 1</a:t>
            </a:r>
            <a:r>
              <a:rPr lang="ru-RU" sz="2400" dirty="0">
                <a:latin typeface="Times New Roman" panose="02020603050405020304" pitchFamily="18" charset="0"/>
                <a:cs typeface="Times New Roman" panose="02020603050405020304" pitchFamily="18" charset="0"/>
              </a:rPr>
              <a:t>, потому что в этом случае требуется постоянное число инструкций (конечно, при отсутствии рекурсии). Одиночный цикл от </a:t>
            </a:r>
            <a:r>
              <a:rPr lang="ru-RU" sz="2400" b="1" dirty="0">
                <a:latin typeface="Times New Roman" panose="02020603050405020304" pitchFamily="18" charset="0"/>
                <a:cs typeface="Times New Roman" panose="02020603050405020304" pitchFamily="18" charset="0"/>
              </a:rPr>
              <a:t>1</a:t>
            </a:r>
            <a:r>
              <a:rPr lang="ru-RU" sz="2400" dirty="0">
                <a:latin typeface="Times New Roman" panose="02020603050405020304" pitchFamily="18" charset="0"/>
                <a:cs typeface="Times New Roman" panose="02020603050405020304" pitchFamily="18" charset="0"/>
              </a:rPr>
              <a:t> до </a:t>
            </a:r>
            <a:r>
              <a:rPr lang="ru-RU" sz="2400" b="1" i="1" dirty="0">
                <a:latin typeface="Times New Roman" panose="02020603050405020304" pitchFamily="18" charset="0"/>
                <a:cs typeface="Times New Roman" panose="02020603050405020304" pitchFamily="18" charset="0"/>
              </a:rPr>
              <a:t>n</a:t>
            </a:r>
            <a:r>
              <a:rPr lang="ru-RU" sz="2400" dirty="0">
                <a:latin typeface="Times New Roman" panose="02020603050405020304" pitchFamily="18" charset="0"/>
                <a:cs typeface="Times New Roman" panose="02020603050405020304" pitchFamily="18" charset="0"/>
              </a:rPr>
              <a:t> даёт асимптотику </a:t>
            </a:r>
            <a:r>
              <a:rPr lang="ru-RU" sz="2400" b="1" i="1" dirty="0" err="1">
                <a:latin typeface="Times New Roman" panose="02020603050405020304" pitchFamily="18" charset="0"/>
                <a:cs typeface="Times New Roman" panose="02020603050405020304" pitchFamily="18" charset="0"/>
              </a:rPr>
              <a:t>f</a:t>
            </a:r>
            <a:r>
              <a:rPr lang="ru-RU" sz="2400" b="1" dirty="0">
                <a:latin typeface="Times New Roman" panose="02020603050405020304" pitchFamily="18" charset="0"/>
                <a:cs typeface="Times New Roman" panose="02020603050405020304" pitchFamily="18" charset="0"/>
              </a:rPr>
              <a:t>(</a:t>
            </a:r>
            <a:r>
              <a:rPr lang="ru-RU" sz="2400" b="1" i="1" dirty="0">
                <a:latin typeface="Times New Roman" panose="02020603050405020304" pitchFamily="18" charset="0"/>
                <a:cs typeface="Times New Roman" panose="02020603050405020304" pitchFamily="18" charset="0"/>
              </a:rPr>
              <a:t>n</a:t>
            </a:r>
            <a:r>
              <a:rPr lang="ru-RU" sz="2400" b="1" dirty="0">
                <a:latin typeface="Times New Roman" panose="02020603050405020304" pitchFamily="18" charset="0"/>
                <a:cs typeface="Times New Roman" panose="02020603050405020304" pitchFamily="18" charset="0"/>
              </a:rPr>
              <a:t>) = </a:t>
            </a:r>
            <a:r>
              <a:rPr lang="ru-RU" sz="2400" b="1" i="1" dirty="0">
                <a:latin typeface="Times New Roman" panose="02020603050405020304" pitchFamily="18" charset="0"/>
                <a:cs typeface="Times New Roman" panose="02020603050405020304" pitchFamily="18" charset="0"/>
              </a:rPr>
              <a:t>n</a:t>
            </a:r>
            <a:r>
              <a:rPr lang="ru-RU" sz="2400" dirty="0">
                <a:latin typeface="Times New Roman" panose="02020603050405020304" pitchFamily="18" charset="0"/>
                <a:cs typeface="Times New Roman" panose="02020603050405020304" pitchFamily="18" charset="0"/>
              </a:rPr>
              <a:t>, поскольку до и после цикла выполняет неизменное число команд, а постоянное количество инструкций внутри цикла выполняется </a:t>
            </a:r>
            <a:r>
              <a:rPr lang="ru-RU" sz="2400" b="1" i="1" dirty="0">
                <a:latin typeface="Times New Roman" panose="02020603050405020304" pitchFamily="18" charset="0"/>
                <a:cs typeface="Times New Roman" panose="02020603050405020304" pitchFamily="18" charset="0"/>
              </a:rPr>
              <a:t>n</a:t>
            </a:r>
            <a:r>
              <a:rPr lang="ru-RU" sz="2400" b="1" dirty="0">
                <a:latin typeface="Times New Roman" panose="02020603050405020304" pitchFamily="18" charset="0"/>
                <a:cs typeface="Times New Roman" panose="02020603050405020304" pitchFamily="18" charset="0"/>
              </a:rPr>
              <a:t> раз</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46622735"/>
      </p:ext>
    </p:extLst>
  </p:cSld>
  <p:clrMapOvr>
    <a:masterClrMapping/>
  </p:clrMapOvr>
  <mc:AlternateContent xmlns:mc="http://schemas.openxmlformats.org/markup-compatibility/2006" xmlns:p14="http://schemas.microsoft.com/office/powerpoint/2010/main">
    <mc:Choice Requires="p14">
      <p:transition spd="slow" p14:dur="2000" advTm="51068"/>
    </mc:Choice>
    <mc:Fallback xmlns="">
      <p:transition spd="slow" advTm="51068"/>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Сложность</a:t>
            </a:r>
          </a:p>
        </p:txBody>
      </p:sp>
      <p:sp>
        <p:nvSpPr>
          <p:cNvPr id="2" name="Прямоугольник 1">
            <a:extLst>
              <a:ext uri="{FF2B5EF4-FFF2-40B4-BE49-F238E27FC236}">
                <a16:creationId xmlns:a16="http://schemas.microsoft.com/office/drawing/2014/main" id="{DB953EC7-A5F2-A646-99FD-A0579207CBC0}"/>
              </a:ext>
            </a:extLst>
          </p:cNvPr>
          <p:cNvSpPr/>
          <p:nvPr/>
        </p:nvSpPr>
        <p:spPr>
          <a:xfrm>
            <a:off x="467544" y="620688"/>
            <a:ext cx="8244408" cy="5816977"/>
          </a:xfrm>
          <a:prstGeom prst="rect">
            <a:avLst/>
          </a:prstGeom>
        </p:spPr>
        <p:txBody>
          <a:bodyPr wrap="square">
            <a:spAutoFit/>
          </a:bodyPr>
          <a:lstStyle/>
          <a:p>
            <a:pPr indent="457200">
              <a:lnSpc>
                <a:spcPct val="150000"/>
              </a:lnSpc>
            </a:pPr>
            <a:r>
              <a:rPr lang="ru-RU" sz="2400" dirty="0">
                <a:latin typeface="Times New Roman" panose="02020603050405020304" pitchFamily="18" charset="0"/>
                <a:cs typeface="Times New Roman" panose="02020603050405020304" pitchFamily="18" charset="0"/>
              </a:rPr>
              <a:t>Руководствоваться подобными соображениями менее утомительно, чем каждый раз считать инструкции, так что давайте рассмотрим несколько примеров. </a:t>
            </a:r>
          </a:p>
          <a:p>
            <a:pPr indent="457200"/>
            <a:endParaRPr lang="ru-RU" sz="2400" i="1" dirty="0">
              <a:latin typeface="Times New Roman" panose="02020603050405020304" pitchFamily="18" charset="0"/>
              <a:cs typeface="Times New Roman" panose="02020603050405020304" pitchFamily="18" charset="0"/>
            </a:endParaRPr>
          </a:p>
          <a:p>
            <a:pPr indent="457200"/>
            <a:r>
              <a:rPr lang="ru-RU" sz="2400" i="1" dirty="0">
                <a:latin typeface="Times New Roman" panose="02020603050405020304" pitchFamily="18" charset="0"/>
                <a:cs typeface="Times New Roman" panose="02020603050405020304" pitchFamily="18" charset="0"/>
              </a:rPr>
              <a:t>Пример.</a:t>
            </a:r>
            <a:r>
              <a:rPr lang="ru-RU" sz="2400" dirty="0">
                <a:latin typeface="Times New Roman" panose="02020603050405020304" pitchFamily="18" charset="0"/>
                <a:cs typeface="Times New Roman" panose="02020603050405020304" pitchFamily="18" charset="0"/>
              </a:rPr>
              <a:t> Следующая программа проверяет, содержится ли в массиве </a:t>
            </a:r>
            <a:r>
              <a:rPr lang="es-419" sz="2400" b="1" dirty="0">
                <a:latin typeface="Times New Roman" panose="02020603050405020304" pitchFamily="18" charset="0"/>
                <a:cs typeface="Times New Roman" panose="02020603050405020304" pitchFamily="18" charset="0"/>
              </a:rPr>
              <a:t>A</a:t>
            </a:r>
            <a:r>
              <a:rPr lang="es-419"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размера </a:t>
            </a:r>
            <a:r>
              <a:rPr lang="es-419" sz="2400" b="1" i="1" dirty="0">
                <a:latin typeface="Times New Roman" panose="02020603050405020304" pitchFamily="18" charset="0"/>
                <a:cs typeface="Times New Roman" panose="02020603050405020304" pitchFamily="18" charset="0"/>
              </a:rPr>
              <a:t>n</a:t>
            </a:r>
            <a:r>
              <a:rPr lang="es-419"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заданное значение </a:t>
            </a:r>
            <a:r>
              <a:rPr lang="es-419" sz="2400" b="1" dirty="0">
                <a:latin typeface="Times New Roman" panose="02020603050405020304" pitchFamily="18" charset="0"/>
                <a:cs typeface="Times New Roman" panose="02020603050405020304" pitchFamily="18" charset="0"/>
              </a:rPr>
              <a:t>v</a:t>
            </a:r>
            <a:r>
              <a:rPr lang="ru-RU" sz="2400" dirty="0">
                <a:latin typeface="Times New Roman" panose="02020603050405020304" pitchFamily="18" charset="0"/>
                <a:cs typeface="Times New Roman" panose="02020603050405020304" pitchFamily="18" charset="0"/>
              </a:rPr>
              <a:t>:</a:t>
            </a:r>
          </a:p>
          <a:p>
            <a:pPr indent="457200"/>
            <a:r>
              <a:rPr lang="es-419" sz="2400" dirty="0">
                <a:latin typeface="Times New Roman" panose="02020603050405020304" pitchFamily="18" charset="0"/>
                <a:cs typeface="Times New Roman" panose="02020603050405020304" pitchFamily="18" charset="0"/>
              </a:rPr>
              <a:t>ex = false; </a:t>
            </a:r>
          </a:p>
          <a:p>
            <a:pPr indent="457200"/>
            <a:r>
              <a:rPr lang="es-419" sz="2400" dirty="0">
                <a:latin typeface="Times New Roman" panose="02020603050405020304" pitchFamily="18" charset="0"/>
                <a:cs typeface="Times New Roman" panose="02020603050405020304" pitchFamily="18" charset="0"/>
              </a:rPr>
              <a:t>for (i = 0; i &lt; n; ++i ) </a:t>
            </a:r>
          </a:p>
          <a:p>
            <a:pPr indent="457200"/>
            <a:r>
              <a:rPr lang="es-419"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pPr indent="457200"/>
            <a:r>
              <a:rPr lang="ru-RU" sz="2400" dirty="0">
                <a:latin typeface="Times New Roman" panose="02020603050405020304" pitchFamily="18" charset="0"/>
                <a:cs typeface="Times New Roman" panose="02020603050405020304" pitchFamily="18" charset="0"/>
              </a:rPr>
              <a:t>   </a:t>
            </a:r>
            <a:r>
              <a:rPr lang="es-419" sz="2400" dirty="0">
                <a:latin typeface="Times New Roman" panose="02020603050405020304" pitchFamily="18" charset="0"/>
                <a:cs typeface="Times New Roman" panose="02020603050405020304" pitchFamily="18" charset="0"/>
              </a:rPr>
              <a:t>if (A[i] == v ) </a:t>
            </a:r>
          </a:p>
          <a:p>
            <a:pPr indent="457200"/>
            <a:r>
              <a:rPr lang="ru-RU" sz="2400" dirty="0">
                <a:latin typeface="Times New Roman" panose="02020603050405020304" pitchFamily="18" charset="0"/>
                <a:cs typeface="Times New Roman" panose="02020603050405020304" pitchFamily="18" charset="0"/>
              </a:rPr>
              <a:t>	</a:t>
            </a:r>
            <a:r>
              <a:rPr lang="es-419"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pPr indent="457200"/>
            <a:r>
              <a:rPr lang="ru-RU" sz="2400" dirty="0">
                <a:latin typeface="Times New Roman" panose="02020603050405020304" pitchFamily="18" charset="0"/>
                <a:cs typeface="Times New Roman" panose="02020603050405020304" pitchFamily="18" charset="0"/>
              </a:rPr>
              <a:t>	   </a:t>
            </a:r>
            <a:r>
              <a:rPr lang="es-419" sz="2400" dirty="0">
                <a:latin typeface="Times New Roman" panose="02020603050405020304" pitchFamily="18" charset="0"/>
                <a:cs typeface="Times New Roman" panose="02020603050405020304" pitchFamily="18" charset="0"/>
              </a:rPr>
              <a:t>ex = true; break; </a:t>
            </a:r>
          </a:p>
          <a:p>
            <a:pPr indent="457200"/>
            <a:r>
              <a:rPr lang="ru-RU" sz="2400" dirty="0">
                <a:latin typeface="Times New Roman" panose="02020603050405020304" pitchFamily="18" charset="0"/>
                <a:cs typeface="Times New Roman" panose="02020603050405020304" pitchFamily="18" charset="0"/>
              </a:rPr>
              <a:t>	</a:t>
            </a:r>
            <a:r>
              <a:rPr lang="es-419" sz="2400" dirty="0">
                <a:latin typeface="Times New Roman" panose="02020603050405020304" pitchFamily="18" charset="0"/>
                <a:cs typeface="Times New Roman" panose="02020603050405020304" pitchFamily="18" charset="0"/>
              </a:rPr>
              <a:t>} </a:t>
            </a:r>
          </a:p>
          <a:p>
            <a:pPr indent="457200"/>
            <a:r>
              <a:rPr lang="es-419"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63755420"/>
      </p:ext>
    </p:extLst>
  </p:cSld>
  <p:clrMapOvr>
    <a:masterClrMapping/>
  </p:clrMapOvr>
  <mc:AlternateContent xmlns:mc="http://schemas.openxmlformats.org/markup-compatibility/2006" xmlns:p14="http://schemas.microsoft.com/office/powerpoint/2010/main">
    <mc:Choice Requires="p14">
      <p:transition spd="slow" p14:dur="2000" advTm="31999"/>
    </mc:Choice>
    <mc:Fallback xmlns="">
      <p:transition spd="slow" advTm="31999"/>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Сложность</a:t>
            </a:r>
          </a:p>
        </p:txBody>
      </p:sp>
      <p:sp>
        <p:nvSpPr>
          <p:cNvPr id="2" name="Прямоугольник 1">
            <a:extLst>
              <a:ext uri="{FF2B5EF4-FFF2-40B4-BE49-F238E27FC236}">
                <a16:creationId xmlns:a16="http://schemas.microsoft.com/office/drawing/2014/main" id="{DB953EC7-A5F2-A646-99FD-A0579207CBC0}"/>
              </a:ext>
            </a:extLst>
          </p:cNvPr>
          <p:cNvSpPr/>
          <p:nvPr/>
        </p:nvSpPr>
        <p:spPr>
          <a:xfrm>
            <a:off x="146169" y="620688"/>
            <a:ext cx="8746311" cy="5851217"/>
          </a:xfrm>
          <a:prstGeom prst="rect">
            <a:avLst/>
          </a:prstGeom>
        </p:spPr>
        <p:txBody>
          <a:bodyPr wrap="square">
            <a:spAutoFit/>
          </a:bodyPr>
          <a:lstStyle/>
          <a:p>
            <a:pPr indent="457200">
              <a:lnSpc>
                <a:spcPct val="150000"/>
              </a:lnSpc>
            </a:pPr>
            <a:r>
              <a:rPr lang="ru-RU" sz="2100" dirty="0">
                <a:latin typeface="Times New Roman" panose="02020603050405020304" pitchFamily="18" charset="0"/>
                <a:cs typeface="Times New Roman" panose="02020603050405020304" pitchFamily="18" charset="0"/>
              </a:rPr>
              <a:t>Такой метод поиска значения внутри массива называется линейным поиском. Это обоснованное название, поскольку программа имеет </a:t>
            </a:r>
            <a:r>
              <a:rPr lang="es-419" sz="2100" b="1" i="1" dirty="0">
                <a:latin typeface="Times New Roman" panose="02020603050405020304" pitchFamily="18" charset="0"/>
                <a:cs typeface="Times New Roman" panose="02020603050405020304" pitchFamily="18" charset="0"/>
              </a:rPr>
              <a:t>f</a:t>
            </a:r>
            <a:r>
              <a:rPr lang="es-419" sz="2100" b="1" dirty="0">
                <a:latin typeface="Times New Roman" panose="02020603050405020304" pitchFamily="18" charset="0"/>
                <a:cs typeface="Times New Roman" panose="02020603050405020304" pitchFamily="18" charset="0"/>
              </a:rPr>
              <a:t>(</a:t>
            </a:r>
            <a:r>
              <a:rPr lang="es-419" sz="2100" b="1" i="1" dirty="0">
                <a:latin typeface="Times New Roman" panose="02020603050405020304" pitchFamily="18" charset="0"/>
                <a:cs typeface="Times New Roman" panose="02020603050405020304" pitchFamily="18" charset="0"/>
              </a:rPr>
              <a:t>n</a:t>
            </a:r>
            <a:r>
              <a:rPr lang="es-419" sz="2100" b="1" dirty="0">
                <a:latin typeface="Times New Roman" panose="02020603050405020304" pitchFamily="18" charset="0"/>
                <a:cs typeface="Times New Roman" panose="02020603050405020304" pitchFamily="18" charset="0"/>
              </a:rPr>
              <a:t>) = </a:t>
            </a:r>
            <a:r>
              <a:rPr lang="es-419" sz="2100" b="1" i="1" dirty="0">
                <a:latin typeface="Times New Roman" panose="02020603050405020304" pitchFamily="18" charset="0"/>
                <a:cs typeface="Times New Roman" panose="02020603050405020304" pitchFamily="18" charset="0"/>
              </a:rPr>
              <a:t>n</a:t>
            </a:r>
            <a:r>
              <a:rPr lang="es-419" sz="2100" dirty="0">
                <a:latin typeface="Times New Roman" panose="02020603050405020304" pitchFamily="18" charset="0"/>
                <a:cs typeface="Times New Roman" panose="02020603050405020304" pitchFamily="18" charset="0"/>
              </a:rPr>
              <a:t>, </a:t>
            </a:r>
            <a:r>
              <a:rPr lang="ru-RU" sz="2100" dirty="0">
                <a:latin typeface="Times New Roman" panose="02020603050405020304" pitchFamily="18" charset="0"/>
                <a:cs typeface="Times New Roman" panose="02020603050405020304" pitchFamily="18" charset="0"/>
              </a:rPr>
              <a:t>то есть является функцией первого порядка (линейной) от </a:t>
            </a:r>
            <a:r>
              <a:rPr lang="es-419" sz="2100" b="1" i="1" dirty="0">
                <a:latin typeface="Times New Roman" panose="02020603050405020304" pitchFamily="18" charset="0"/>
                <a:cs typeface="Times New Roman" panose="02020603050405020304" pitchFamily="18" charset="0"/>
              </a:rPr>
              <a:t>n</a:t>
            </a:r>
            <a:r>
              <a:rPr lang="es-419" sz="2100" dirty="0">
                <a:latin typeface="Times New Roman" panose="02020603050405020304" pitchFamily="18" charset="0"/>
                <a:cs typeface="Times New Roman" panose="02020603050405020304" pitchFamily="18" charset="0"/>
              </a:rPr>
              <a:t>. </a:t>
            </a:r>
            <a:r>
              <a:rPr lang="ru-RU" sz="2100" dirty="0">
                <a:latin typeface="Times New Roman" panose="02020603050405020304" pitchFamily="18" charset="0"/>
                <a:cs typeface="Times New Roman" panose="02020603050405020304" pitchFamily="18" charset="0"/>
              </a:rPr>
              <a:t>Инструкция </a:t>
            </a:r>
            <a:r>
              <a:rPr lang="es-419" sz="2100" b="1" dirty="0">
                <a:latin typeface="Times New Roman" panose="02020603050405020304" pitchFamily="18" charset="0"/>
                <a:cs typeface="Times New Roman" panose="02020603050405020304" pitchFamily="18" charset="0"/>
              </a:rPr>
              <a:t>break</a:t>
            </a:r>
            <a:r>
              <a:rPr lang="es-419" sz="2100" dirty="0">
                <a:latin typeface="Times New Roman" panose="02020603050405020304" pitchFamily="18" charset="0"/>
                <a:cs typeface="Times New Roman" panose="02020603050405020304" pitchFamily="18" charset="0"/>
              </a:rPr>
              <a:t> </a:t>
            </a:r>
            <a:r>
              <a:rPr lang="ru-RU" sz="2100" dirty="0">
                <a:latin typeface="Times New Roman" panose="02020603050405020304" pitchFamily="18" charset="0"/>
                <a:cs typeface="Times New Roman" panose="02020603050405020304" pitchFamily="18" charset="0"/>
              </a:rPr>
              <a:t>позволяет программе выйти из цикла раньше, даже после единственной итерации. Однако, напоминаю, что нас интересует самый неблагоприятный сценарий, при котором массив </a:t>
            </a:r>
            <a:r>
              <a:rPr lang="es-419" sz="2100" b="1" dirty="0">
                <a:latin typeface="Times New Roman" panose="02020603050405020304" pitchFamily="18" charset="0"/>
                <a:cs typeface="Times New Roman" panose="02020603050405020304" pitchFamily="18" charset="0"/>
              </a:rPr>
              <a:t>A</a:t>
            </a:r>
            <a:r>
              <a:rPr lang="es-419" sz="2100" dirty="0">
                <a:latin typeface="Times New Roman" panose="02020603050405020304" pitchFamily="18" charset="0"/>
                <a:cs typeface="Times New Roman" panose="02020603050405020304" pitchFamily="18" charset="0"/>
              </a:rPr>
              <a:t> </a:t>
            </a:r>
            <a:r>
              <a:rPr lang="ru-RU" sz="2100" dirty="0">
                <a:latin typeface="Times New Roman" panose="02020603050405020304" pitchFamily="18" charset="0"/>
                <a:cs typeface="Times New Roman" panose="02020603050405020304" pitchFamily="18" charset="0"/>
              </a:rPr>
              <a:t>вообще не содержит заданного значения. Поэтому по-прежнему считаем, что </a:t>
            </a:r>
            <a:r>
              <a:rPr lang="es-419" sz="2100" b="1" i="1" dirty="0">
                <a:latin typeface="Times New Roman" panose="02020603050405020304" pitchFamily="18" charset="0"/>
                <a:cs typeface="Times New Roman" panose="02020603050405020304" pitchFamily="18" charset="0"/>
              </a:rPr>
              <a:t>f</a:t>
            </a:r>
            <a:r>
              <a:rPr lang="es-419" sz="2100" b="1" dirty="0">
                <a:latin typeface="Times New Roman" panose="02020603050405020304" pitchFamily="18" charset="0"/>
                <a:cs typeface="Times New Roman" panose="02020603050405020304" pitchFamily="18" charset="0"/>
              </a:rPr>
              <a:t>(</a:t>
            </a:r>
            <a:r>
              <a:rPr lang="es-419" sz="2100" b="1" i="1" dirty="0">
                <a:latin typeface="Times New Roman" panose="02020603050405020304" pitchFamily="18" charset="0"/>
                <a:cs typeface="Times New Roman" panose="02020603050405020304" pitchFamily="18" charset="0"/>
              </a:rPr>
              <a:t>n</a:t>
            </a:r>
            <a:r>
              <a:rPr lang="es-419" sz="2100" b="1" dirty="0">
                <a:latin typeface="Times New Roman" panose="02020603050405020304" pitchFamily="18" charset="0"/>
                <a:cs typeface="Times New Roman" panose="02020603050405020304" pitchFamily="18" charset="0"/>
              </a:rPr>
              <a:t>) = </a:t>
            </a:r>
            <a:r>
              <a:rPr lang="es-419" sz="2100" b="1" i="1" dirty="0">
                <a:latin typeface="Times New Roman" panose="02020603050405020304" pitchFamily="18" charset="0"/>
                <a:cs typeface="Times New Roman" panose="02020603050405020304" pitchFamily="18" charset="0"/>
              </a:rPr>
              <a:t>n</a:t>
            </a:r>
            <a:r>
              <a:rPr lang="es-419" sz="2100" dirty="0">
                <a:latin typeface="Times New Roman" panose="02020603050405020304" pitchFamily="18" charset="0"/>
                <a:cs typeface="Times New Roman" panose="02020603050405020304" pitchFamily="18" charset="0"/>
              </a:rPr>
              <a:t>.</a:t>
            </a:r>
          </a:p>
          <a:p>
            <a:pPr indent="457200">
              <a:lnSpc>
                <a:spcPct val="150000"/>
              </a:lnSpc>
            </a:pPr>
            <a:r>
              <a:rPr lang="ru-RU" sz="2100" i="1" dirty="0">
                <a:latin typeface="Times New Roman" panose="02020603050405020304" pitchFamily="18" charset="0"/>
                <a:cs typeface="Times New Roman" panose="02020603050405020304" pitchFamily="18" charset="0"/>
              </a:rPr>
              <a:t>Пример.</a:t>
            </a:r>
            <a:r>
              <a:rPr lang="ru-RU" sz="2100" dirty="0">
                <a:latin typeface="Times New Roman" panose="02020603050405020304" pitchFamily="18" charset="0"/>
                <a:cs typeface="Times New Roman" panose="02020603050405020304" pitchFamily="18" charset="0"/>
              </a:rPr>
              <a:t> Рассмотрим программу, которая складывает два значения из массива и записывает результат в новую переменную:</a:t>
            </a:r>
          </a:p>
          <a:p>
            <a:pPr indent="457200">
              <a:lnSpc>
                <a:spcPct val="150000"/>
              </a:lnSpc>
            </a:pPr>
            <a:r>
              <a:rPr lang="es-419" sz="2100" dirty="0">
                <a:latin typeface="Times New Roman" panose="02020603050405020304" pitchFamily="18" charset="0"/>
                <a:cs typeface="Times New Roman" panose="02020603050405020304" pitchFamily="18" charset="0"/>
              </a:rPr>
              <a:t>v = a[ 0 ] + a[ 1 ] </a:t>
            </a:r>
          </a:p>
          <a:p>
            <a:pPr indent="457200">
              <a:lnSpc>
                <a:spcPct val="150000"/>
              </a:lnSpc>
            </a:pPr>
            <a:r>
              <a:rPr lang="ru-RU" sz="2100" dirty="0">
                <a:latin typeface="Times New Roman" panose="02020603050405020304" pitchFamily="18" charset="0"/>
                <a:cs typeface="Times New Roman" panose="02020603050405020304" pitchFamily="18" charset="0"/>
              </a:rPr>
              <a:t>Здесь у нас постоянное количество инструкций, следовательно, </a:t>
            </a:r>
          </a:p>
          <a:p>
            <a:pPr indent="457200">
              <a:lnSpc>
                <a:spcPct val="150000"/>
              </a:lnSpc>
            </a:pPr>
            <a:r>
              <a:rPr lang="es-419" sz="2100" b="1" i="1" dirty="0">
                <a:latin typeface="Times New Roman" panose="02020603050405020304" pitchFamily="18" charset="0"/>
                <a:cs typeface="Times New Roman" panose="02020603050405020304" pitchFamily="18" charset="0"/>
              </a:rPr>
              <a:t>f</a:t>
            </a:r>
            <a:r>
              <a:rPr lang="es-419" sz="2100" b="1" dirty="0">
                <a:latin typeface="Times New Roman" panose="02020603050405020304" pitchFamily="18" charset="0"/>
                <a:cs typeface="Times New Roman" panose="02020603050405020304" pitchFamily="18" charset="0"/>
              </a:rPr>
              <a:t>(</a:t>
            </a:r>
            <a:r>
              <a:rPr lang="es-419" sz="2100" b="1" i="1" dirty="0">
                <a:latin typeface="Times New Roman" panose="02020603050405020304" pitchFamily="18" charset="0"/>
                <a:cs typeface="Times New Roman" panose="02020603050405020304" pitchFamily="18" charset="0"/>
              </a:rPr>
              <a:t>n)</a:t>
            </a:r>
            <a:r>
              <a:rPr lang="es-419" sz="2100" b="1" dirty="0">
                <a:latin typeface="Times New Roman" panose="02020603050405020304" pitchFamily="18" charset="0"/>
                <a:cs typeface="Times New Roman" panose="02020603050405020304" pitchFamily="18" charset="0"/>
              </a:rPr>
              <a:t> = 1</a:t>
            </a:r>
            <a:r>
              <a:rPr lang="es-419" sz="21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32635392"/>
      </p:ext>
    </p:extLst>
  </p:cSld>
  <p:clrMapOvr>
    <a:masterClrMapping/>
  </p:clrMapOvr>
  <mc:AlternateContent xmlns:mc="http://schemas.openxmlformats.org/markup-compatibility/2006" xmlns:p14="http://schemas.microsoft.com/office/powerpoint/2010/main">
    <mc:Choice Requires="p14">
      <p:transition spd="slow" p14:dur="2000" advTm="52904"/>
    </mc:Choice>
    <mc:Fallback xmlns="">
      <p:transition spd="slow" advTm="52904"/>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Сложность</a:t>
            </a:r>
          </a:p>
        </p:txBody>
      </p:sp>
      <p:sp>
        <p:nvSpPr>
          <p:cNvPr id="2" name="Прямоугольник 1">
            <a:extLst>
              <a:ext uri="{FF2B5EF4-FFF2-40B4-BE49-F238E27FC236}">
                <a16:creationId xmlns:a16="http://schemas.microsoft.com/office/drawing/2014/main" id="{DB953EC7-A5F2-A646-99FD-A0579207CBC0}"/>
              </a:ext>
            </a:extLst>
          </p:cNvPr>
          <p:cNvSpPr/>
          <p:nvPr/>
        </p:nvSpPr>
        <p:spPr>
          <a:xfrm>
            <a:off x="288032" y="620688"/>
            <a:ext cx="8460432" cy="6001643"/>
          </a:xfrm>
          <a:prstGeom prst="rect">
            <a:avLst/>
          </a:prstGeom>
        </p:spPr>
        <p:txBody>
          <a:bodyPr wrap="square">
            <a:spAutoFit/>
          </a:bodyPr>
          <a:lstStyle/>
          <a:p>
            <a:pPr indent="457200"/>
            <a:r>
              <a:rPr lang="ru-RU" sz="2400" i="1" dirty="0">
                <a:latin typeface="Times New Roman" panose="02020603050405020304" pitchFamily="18" charset="0"/>
                <a:cs typeface="Times New Roman" panose="02020603050405020304" pitchFamily="18" charset="0"/>
              </a:rPr>
              <a:t>Пример</a:t>
            </a:r>
            <a:r>
              <a:rPr lang="ru-RU" sz="2400" dirty="0">
                <a:latin typeface="Times New Roman" panose="02020603050405020304" pitchFamily="18" charset="0"/>
                <a:cs typeface="Times New Roman" panose="02020603050405020304" pitchFamily="18" charset="0"/>
              </a:rPr>
              <a:t>. Следующая программа на </a:t>
            </a:r>
            <a:r>
              <a:rPr lang="es-419" sz="2400" dirty="0">
                <a:latin typeface="Times New Roman" panose="02020603050405020304" pitchFamily="18" charset="0"/>
                <a:cs typeface="Times New Roman" panose="02020603050405020304" pitchFamily="18" charset="0"/>
              </a:rPr>
              <a:t>C++ </a:t>
            </a:r>
            <a:r>
              <a:rPr lang="ru-RU" sz="2400" dirty="0">
                <a:latin typeface="Times New Roman" panose="02020603050405020304" pitchFamily="18" charset="0"/>
                <a:cs typeface="Times New Roman" panose="02020603050405020304" pitchFamily="18" charset="0"/>
              </a:rPr>
              <a:t>проверяет, содержит ли массив </a:t>
            </a:r>
            <a:r>
              <a:rPr lang="es-419" sz="2400" b="1" dirty="0">
                <a:latin typeface="Times New Roman" panose="02020603050405020304" pitchFamily="18" charset="0"/>
                <a:cs typeface="Times New Roman" panose="02020603050405020304" pitchFamily="18" charset="0"/>
              </a:rPr>
              <a:t>A</a:t>
            </a:r>
            <a:r>
              <a:rPr lang="es-419"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размера </a:t>
            </a:r>
            <a:r>
              <a:rPr lang="es-419" sz="2400" b="1" dirty="0">
                <a:latin typeface="Times New Roman" panose="02020603050405020304" pitchFamily="18" charset="0"/>
                <a:cs typeface="Times New Roman" panose="02020603050405020304" pitchFamily="18" charset="0"/>
              </a:rPr>
              <a:t>n</a:t>
            </a:r>
            <a:r>
              <a:rPr lang="es-419"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два одинаковых значения:</a:t>
            </a:r>
          </a:p>
          <a:p>
            <a:pPr indent="457200"/>
            <a:endParaRPr lang="ru-RU" sz="2400" dirty="0">
              <a:latin typeface="Times New Roman" panose="02020603050405020304" pitchFamily="18" charset="0"/>
              <a:cs typeface="Times New Roman" panose="02020603050405020304" pitchFamily="18" charset="0"/>
            </a:endParaRPr>
          </a:p>
          <a:p>
            <a:r>
              <a:rPr lang="es-419" sz="2400" dirty="0">
                <a:latin typeface="Times New Roman" panose="02020603050405020304" pitchFamily="18" charset="0"/>
                <a:cs typeface="Times New Roman" panose="02020603050405020304" pitchFamily="18" charset="0"/>
              </a:rPr>
              <a:t>bool duplicate = false;</a:t>
            </a:r>
          </a:p>
          <a:p>
            <a:r>
              <a:rPr lang="es-419" sz="2400" dirty="0">
                <a:latin typeface="Times New Roman" panose="02020603050405020304" pitchFamily="18" charset="0"/>
                <a:cs typeface="Times New Roman" panose="02020603050405020304" pitchFamily="18" charset="0"/>
              </a:rPr>
              <a:t>for ( int i = 0; i &lt; n; ++i ) {</a:t>
            </a:r>
          </a:p>
          <a:p>
            <a:r>
              <a:rPr lang="es-419" sz="2400" dirty="0">
                <a:latin typeface="Times New Roman" panose="02020603050405020304" pitchFamily="18" charset="0"/>
                <a:cs typeface="Times New Roman" panose="02020603050405020304" pitchFamily="18" charset="0"/>
              </a:rPr>
              <a:t>    for ( int j = 0; j &lt; n; ++j ) {</a:t>
            </a:r>
          </a:p>
          <a:p>
            <a:r>
              <a:rPr lang="es-419" sz="2400" dirty="0">
                <a:latin typeface="Times New Roman" panose="02020603050405020304" pitchFamily="18" charset="0"/>
                <a:cs typeface="Times New Roman" panose="02020603050405020304" pitchFamily="18" charset="0"/>
              </a:rPr>
              <a:t>        if ( (i != j) &amp;&amp; (A[ i ] == A[ j ]) ) </a:t>
            </a:r>
          </a:p>
          <a:p>
            <a:r>
              <a:rPr lang="es-419" sz="2400" dirty="0">
                <a:latin typeface="Times New Roman" panose="02020603050405020304" pitchFamily="18" charset="0"/>
                <a:cs typeface="Times New Roman" panose="02020603050405020304" pitchFamily="18" charset="0"/>
              </a:rPr>
              <a:t>{duplicate = true;break;</a:t>
            </a:r>
          </a:p>
          <a:p>
            <a:r>
              <a:rPr lang="es-419" sz="2400" dirty="0">
                <a:latin typeface="Times New Roman" panose="02020603050405020304" pitchFamily="18" charset="0"/>
                <a:cs typeface="Times New Roman" panose="02020603050405020304" pitchFamily="18" charset="0"/>
              </a:rPr>
              <a:t>            }</a:t>
            </a:r>
          </a:p>
          <a:p>
            <a:r>
              <a:rPr lang="es-419" sz="2400" dirty="0">
                <a:latin typeface="Times New Roman" panose="02020603050405020304" pitchFamily="18" charset="0"/>
                <a:cs typeface="Times New Roman" panose="02020603050405020304" pitchFamily="18" charset="0"/>
              </a:rPr>
              <a:t>                                }</a:t>
            </a:r>
          </a:p>
          <a:p>
            <a:r>
              <a:rPr lang="es-419" sz="2400" dirty="0">
                <a:latin typeface="Times New Roman" panose="02020603050405020304" pitchFamily="18" charset="0"/>
                <a:cs typeface="Times New Roman" panose="02020603050405020304" pitchFamily="18" charset="0"/>
              </a:rPr>
              <a:t>    if ( duplicate ) {</a:t>
            </a:r>
          </a:p>
          <a:p>
            <a:r>
              <a:rPr lang="es-419" sz="2400" dirty="0">
                <a:latin typeface="Times New Roman" panose="02020603050405020304" pitchFamily="18" charset="0"/>
                <a:cs typeface="Times New Roman" panose="02020603050405020304" pitchFamily="18" charset="0"/>
              </a:rPr>
              <a:t>        break;</a:t>
            </a:r>
          </a:p>
          <a:p>
            <a:r>
              <a:rPr lang="es-419" sz="2400" dirty="0">
                <a:latin typeface="Times New Roman" panose="02020603050405020304" pitchFamily="18" charset="0"/>
                <a:cs typeface="Times New Roman" panose="02020603050405020304" pitchFamily="18" charset="0"/>
              </a:rPr>
              <a:t>    }</a:t>
            </a:r>
          </a:p>
          <a:p>
            <a:r>
              <a:rPr lang="es-419" sz="2400" dirty="0">
                <a:latin typeface="Times New Roman" panose="02020603050405020304" pitchFamily="18" charset="0"/>
                <a:cs typeface="Times New Roman" panose="02020603050405020304" pitchFamily="18" charset="0"/>
              </a:rPr>
              <a:t>}</a:t>
            </a:r>
          </a:p>
          <a:p>
            <a:pPr indent="457200"/>
            <a:r>
              <a:rPr lang="ru-RU" sz="2400" dirty="0">
                <a:latin typeface="Times New Roman" panose="02020603050405020304" pitchFamily="18" charset="0"/>
                <a:cs typeface="Times New Roman" panose="02020603050405020304" pitchFamily="18" charset="0"/>
              </a:rPr>
              <a:t>Два вложенных цикла дадут нам асимптотику вида </a:t>
            </a:r>
          </a:p>
          <a:p>
            <a:pPr indent="457200"/>
            <a:r>
              <a:rPr lang="es-419" sz="2400" b="1" i="1" dirty="0">
                <a:latin typeface="Times New Roman" panose="02020603050405020304" pitchFamily="18" charset="0"/>
                <a:cs typeface="Times New Roman" panose="02020603050405020304" pitchFamily="18" charset="0"/>
              </a:rPr>
              <a:t>f</a:t>
            </a:r>
            <a:r>
              <a:rPr lang="es-419" sz="2400" b="1" dirty="0">
                <a:latin typeface="Times New Roman" panose="02020603050405020304" pitchFamily="18" charset="0"/>
                <a:cs typeface="Times New Roman" panose="02020603050405020304" pitchFamily="18" charset="0"/>
              </a:rPr>
              <a:t>(</a:t>
            </a:r>
            <a:r>
              <a:rPr lang="es-419" sz="2400" b="1" i="1" dirty="0">
                <a:latin typeface="Times New Roman" panose="02020603050405020304" pitchFamily="18" charset="0"/>
                <a:cs typeface="Times New Roman" panose="02020603050405020304" pitchFamily="18" charset="0"/>
              </a:rPr>
              <a:t>n</a:t>
            </a:r>
            <a:r>
              <a:rPr lang="es-419" sz="2400" b="1" dirty="0">
                <a:latin typeface="Times New Roman" panose="02020603050405020304" pitchFamily="18" charset="0"/>
                <a:cs typeface="Times New Roman" panose="02020603050405020304" pitchFamily="18" charset="0"/>
              </a:rPr>
              <a:t>) = </a:t>
            </a:r>
            <a:r>
              <a:rPr lang="es-419" sz="2400" b="1" i="1" dirty="0">
                <a:latin typeface="Times New Roman" panose="02020603050405020304" pitchFamily="18" charset="0"/>
                <a:cs typeface="Times New Roman" panose="02020603050405020304" pitchFamily="18" charset="0"/>
              </a:rPr>
              <a:t>n</a:t>
            </a:r>
            <a:r>
              <a:rPr lang="es-419" sz="2400" b="1" baseline="30000" dirty="0">
                <a:latin typeface="Times New Roman" panose="02020603050405020304" pitchFamily="18" charset="0"/>
                <a:cs typeface="Times New Roman" panose="02020603050405020304" pitchFamily="18" charset="0"/>
              </a:rPr>
              <a:t>2</a:t>
            </a:r>
            <a:r>
              <a:rPr lang="es-419"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40934794"/>
      </p:ext>
    </p:extLst>
  </p:cSld>
  <p:clrMapOvr>
    <a:masterClrMapping/>
  </p:clrMapOvr>
  <mc:AlternateContent xmlns:mc="http://schemas.openxmlformats.org/markup-compatibility/2006" xmlns:p14="http://schemas.microsoft.com/office/powerpoint/2010/main">
    <mc:Choice Requires="p14">
      <p:transition spd="slow" p14:dur="2000" advTm="66960"/>
    </mc:Choice>
    <mc:Fallback xmlns="">
      <p:transition spd="slow" advTm="6696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Сложность</a:t>
            </a:r>
          </a:p>
        </p:txBody>
      </p:sp>
      <p:sp>
        <p:nvSpPr>
          <p:cNvPr id="2" name="Прямоугольник 1">
            <a:extLst>
              <a:ext uri="{FF2B5EF4-FFF2-40B4-BE49-F238E27FC236}">
                <a16:creationId xmlns:a16="http://schemas.microsoft.com/office/drawing/2014/main" id="{DB953EC7-A5F2-A646-99FD-A0579207CBC0}"/>
              </a:ext>
            </a:extLst>
          </p:cNvPr>
          <p:cNvSpPr/>
          <p:nvPr/>
        </p:nvSpPr>
        <p:spPr>
          <a:xfrm>
            <a:off x="632286" y="620688"/>
            <a:ext cx="7900154" cy="5575052"/>
          </a:xfrm>
          <a:prstGeom prst="rect">
            <a:avLst/>
          </a:prstGeom>
        </p:spPr>
        <p:txBody>
          <a:bodyPr wrap="square">
            <a:spAutoFit/>
          </a:bodyPr>
          <a:lstStyle/>
          <a:p>
            <a:pPr indent="457200">
              <a:lnSpc>
                <a:spcPct val="150000"/>
              </a:lnSpc>
            </a:pPr>
            <a:r>
              <a:rPr lang="ru-RU" sz="2400" b="1" dirty="0">
                <a:latin typeface="Times New Roman" panose="02020603050405020304" pitchFamily="18" charset="0"/>
                <a:cs typeface="Times New Roman" panose="02020603050405020304" pitchFamily="18" charset="0"/>
              </a:rPr>
              <a:t>Практическая рекомендация:</a:t>
            </a:r>
            <a:r>
              <a:rPr lang="ru-RU" sz="2400" dirty="0">
                <a:latin typeface="Times New Roman" panose="02020603050405020304" pitchFamily="18" charset="0"/>
                <a:cs typeface="Times New Roman" panose="02020603050405020304" pitchFamily="18" charset="0"/>
              </a:rPr>
              <a:t> простые программы можно анализировать с помощью подсчёта в них количества вложенных циклов. Одиночный цикл в </a:t>
            </a:r>
            <a:r>
              <a:rPr lang="es-419" sz="2400" b="1" i="1" dirty="0">
                <a:latin typeface="Times New Roman" panose="02020603050405020304" pitchFamily="18" charset="0"/>
                <a:cs typeface="Times New Roman" panose="02020603050405020304" pitchFamily="18" charset="0"/>
              </a:rPr>
              <a:t>n</a:t>
            </a:r>
            <a:r>
              <a:rPr lang="es-419"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итераций даёт </a:t>
            </a:r>
            <a:r>
              <a:rPr lang="es-419" sz="2400" b="1" i="1" dirty="0">
                <a:latin typeface="Times New Roman" panose="02020603050405020304" pitchFamily="18" charset="0"/>
                <a:cs typeface="Times New Roman" panose="02020603050405020304" pitchFamily="18" charset="0"/>
              </a:rPr>
              <a:t>f</a:t>
            </a:r>
            <a:r>
              <a:rPr lang="es-419" sz="2400" b="1" dirty="0">
                <a:latin typeface="Times New Roman" panose="02020603050405020304" pitchFamily="18" charset="0"/>
                <a:cs typeface="Times New Roman" panose="02020603050405020304" pitchFamily="18" charset="0"/>
              </a:rPr>
              <a:t>(</a:t>
            </a:r>
            <a:r>
              <a:rPr lang="es-419" sz="2400" b="1" i="1" dirty="0">
                <a:latin typeface="Times New Roman" panose="02020603050405020304" pitchFamily="18" charset="0"/>
                <a:cs typeface="Times New Roman" panose="02020603050405020304" pitchFamily="18" charset="0"/>
              </a:rPr>
              <a:t>n</a:t>
            </a:r>
            <a:r>
              <a:rPr lang="es-419" sz="2400" b="1" dirty="0">
                <a:latin typeface="Times New Roman" panose="02020603050405020304" pitchFamily="18" charset="0"/>
                <a:cs typeface="Times New Roman" panose="02020603050405020304" pitchFamily="18" charset="0"/>
              </a:rPr>
              <a:t>) = </a:t>
            </a:r>
            <a:r>
              <a:rPr lang="es-419" sz="2400" b="1" i="1" dirty="0">
                <a:latin typeface="Times New Roman" panose="02020603050405020304" pitchFamily="18" charset="0"/>
                <a:cs typeface="Times New Roman" panose="02020603050405020304" pitchFamily="18" charset="0"/>
              </a:rPr>
              <a:t>n</a:t>
            </a:r>
            <a:r>
              <a:rPr lang="es-419"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Цикл внутри цикла — </a:t>
            </a:r>
            <a:r>
              <a:rPr lang="es-419" sz="2400" b="1" i="1" dirty="0">
                <a:latin typeface="Times New Roman" panose="02020603050405020304" pitchFamily="18" charset="0"/>
                <a:cs typeface="Times New Roman" panose="02020603050405020304" pitchFamily="18" charset="0"/>
              </a:rPr>
              <a:t>f</a:t>
            </a:r>
            <a:r>
              <a:rPr lang="es-419" sz="2400" b="1" dirty="0">
                <a:latin typeface="Times New Roman" panose="02020603050405020304" pitchFamily="18" charset="0"/>
                <a:cs typeface="Times New Roman" panose="02020603050405020304" pitchFamily="18" charset="0"/>
              </a:rPr>
              <a:t>(</a:t>
            </a:r>
            <a:r>
              <a:rPr lang="es-419" sz="2400" b="1" i="1" dirty="0">
                <a:latin typeface="Times New Roman" panose="02020603050405020304" pitchFamily="18" charset="0"/>
                <a:cs typeface="Times New Roman" panose="02020603050405020304" pitchFamily="18" charset="0"/>
              </a:rPr>
              <a:t>n</a:t>
            </a:r>
            <a:r>
              <a:rPr lang="es-419" sz="2400" b="1" dirty="0">
                <a:latin typeface="Times New Roman" panose="02020603050405020304" pitchFamily="18" charset="0"/>
                <a:cs typeface="Times New Roman" panose="02020603050405020304" pitchFamily="18" charset="0"/>
              </a:rPr>
              <a:t>) = </a:t>
            </a:r>
            <a:r>
              <a:rPr lang="es-419" sz="2400" b="1" i="1" dirty="0">
                <a:latin typeface="Times New Roman" panose="02020603050405020304" pitchFamily="18" charset="0"/>
                <a:cs typeface="Times New Roman" panose="02020603050405020304" pitchFamily="18" charset="0"/>
              </a:rPr>
              <a:t>n</a:t>
            </a:r>
            <a:r>
              <a:rPr lang="es-419" sz="2400" b="1" baseline="30000" dirty="0">
                <a:latin typeface="Times New Roman" panose="02020603050405020304" pitchFamily="18" charset="0"/>
                <a:cs typeface="Times New Roman" panose="02020603050405020304" pitchFamily="18" charset="0"/>
              </a:rPr>
              <a:t>2</a:t>
            </a:r>
            <a:r>
              <a:rPr lang="es-419"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Цикл внутри цикла внутри цикла — </a:t>
            </a:r>
            <a:r>
              <a:rPr lang="es-419" sz="2400" b="1" i="1" dirty="0">
                <a:latin typeface="Times New Roman" panose="02020603050405020304" pitchFamily="18" charset="0"/>
                <a:cs typeface="Times New Roman" panose="02020603050405020304" pitchFamily="18" charset="0"/>
              </a:rPr>
              <a:t>f</a:t>
            </a:r>
            <a:r>
              <a:rPr lang="es-419" sz="2400" b="1" dirty="0">
                <a:latin typeface="Times New Roman" panose="02020603050405020304" pitchFamily="18" charset="0"/>
                <a:cs typeface="Times New Roman" panose="02020603050405020304" pitchFamily="18" charset="0"/>
              </a:rPr>
              <a:t>(</a:t>
            </a:r>
            <a:r>
              <a:rPr lang="es-419" sz="2400" b="1" i="1" dirty="0">
                <a:latin typeface="Times New Roman" panose="02020603050405020304" pitchFamily="18" charset="0"/>
                <a:cs typeface="Times New Roman" panose="02020603050405020304" pitchFamily="18" charset="0"/>
              </a:rPr>
              <a:t>n</a:t>
            </a:r>
            <a:r>
              <a:rPr lang="es-419" sz="2400" b="1" dirty="0">
                <a:latin typeface="Times New Roman" panose="02020603050405020304" pitchFamily="18" charset="0"/>
                <a:cs typeface="Times New Roman" panose="02020603050405020304" pitchFamily="18" charset="0"/>
              </a:rPr>
              <a:t>) = </a:t>
            </a:r>
            <a:r>
              <a:rPr lang="es-419" sz="2400" b="1" i="1" dirty="0">
                <a:latin typeface="Times New Roman" panose="02020603050405020304" pitchFamily="18" charset="0"/>
                <a:cs typeface="Times New Roman" panose="02020603050405020304" pitchFamily="18" charset="0"/>
              </a:rPr>
              <a:t>n</a:t>
            </a:r>
            <a:r>
              <a:rPr lang="es-419" sz="2400" b="1" baseline="30000" dirty="0">
                <a:latin typeface="Times New Roman" panose="02020603050405020304" pitchFamily="18" charset="0"/>
                <a:cs typeface="Times New Roman" panose="02020603050405020304" pitchFamily="18" charset="0"/>
              </a:rPr>
              <a:t>3</a:t>
            </a:r>
            <a:r>
              <a:rPr lang="es-419"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И так далее.</a:t>
            </a:r>
          </a:p>
          <a:p>
            <a:pPr indent="457200">
              <a:lnSpc>
                <a:spcPct val="150000"/>
              </a:lnSpc>
            </a:pPr>
            <a:endParaRPr lang="ru-RU" sz="2400" dirty="0">
              <a:latin typeface="Times New Roman" panose="02020603050405020304" pitchFamily="18" charset="0"/>
              <a:cs typeface="Times New Roman" panose="02020603050405020304" pitchFamily="18" charset="0"/>
            </a:endParaRPr>
          </a:p>
          <a:p>
            <a:pPr indent="457200">
              <a:lnSpc>
                <a:spcPct val="150000"/>
              </a:lnSpc>
            </a:pPr>
            <a:r>
              <a:rPr lang="ru-RU" sz="2400" dirty="0">
                <a:latin typeface="Times New Roman" panose="02020603050405020304" pitchFamily="18" charset="0"/>
                <a:cs typeface="Times New Roman" panose="02020603050405020304" pitchFamily="18" charset="0"/>
              </a:rPr>
              <a:t>Если в нашей программе в теле цикла вызывается функция, и мы знаем число выполняемых в ней инструкций, то легко определить общее количество команд для программы целиком. </a:t>
            </a:r>
          </a:p>
        </p:txBody>
      </p:sp>
    </p:spTree>
    <p:extLst>
      <p:ext uri="{BB962C8B-B14F-4D97-AF65-F5344CB8AC3E}">
        <p14:creationId xmlns:p14="http://schemas.microsoft.com/office/powerpoint/2010/main" val="2444666607"/>
      </p:ext>
    </p:extLst>
  </p:cSld>
  <p:clrMapOvr>
    <a:masterClrMapping/>
  </p:clrMapOvr>
  <mc:AlternateContent xmlns:mc="http://schemas.openxmlformats.org/markup-compatibility/2006" xmlns:p14="http://schemas.microsoft.com/office/powerpoint/2010/main">
    <mc:Choice Requires="p14">
      <p:transition spd="slow" p14:dur="2000" advTm="31987"/>
    </mc:Choice>
    <mc:Fallback xmlns="">
      <p:transition spd="slow" advTm="3198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Алгоритм</a:t>
            </a:r>
          </a:p>
        </p:txBody>
      </p:sp>
      <p:pic>
        <p:nvPicPr>
          <p:cNvPr id="2" name="Рисунок 1">
            <a:extLst>
              <a:ext uri="{FF2B5EF4-FFF2-40B4-BE49-F238E27FC236}">
                <a16:creationId xmlns:a16="http://schemas.microsoft.com/office/drawing/2014/main" id="{A0120FDB-F220-4DD1-BD72-B5CE16FCFA63}"/>
              </a:ext>
            </a:extLst>
          </p:cNvPr>
          <p:cNvPicPr>
            <a:picLocks noChangeAspect="1"/>
          </p:cNvPicPr>
          <p:nvPr/>
        </p:nvPicPr>
        <p:blipFill>
          <a:blip r:embed="rId3"/>
          <a:stretch>
            <a:fillRect/>
          </a:stretch>
        </p:blipFill>
        <p:spPr>
          <a:xfrm>
            <a:off x="344079" y="755850"/>
            <a:ext cx="7828322" cy="5409454"/>
          </a:xfrm>
          <a:prstGeom prst="rect">
            <a:avLst/>
          </a:prstGeom>
        </p:spPr>
      </p:pic>
    </p:spTree>
    <p:extLst>
      <p:ext uri="{BB962C8B-B14F-4D97-AF65-F5344CB8AC3E}">
        <p14:creationId xmlns:p14="http://schemas.microsoft.com/office/powerpoint/2010/main" val="2795698354"/>
      </p:ext>
    </p:extLst>
  </p:cSld>
  <p:clrMapOvr>
    <a:masterClrMapping/>
  </p:clrMapOvr>
  <mc:AlternateContent xmlns:mc="http://schemas.openxmlformats.org/markup-compatibility/2006" xmlns:p14="http://schemas.microsoft.com/office/powerpoint/2010/main">
    <mc:Choice Requires="p14">
      <p:transition spd="slow" p14:dur="2000" advTm="19827"/>
    </mc:Choice>
    <mc:Fallback xmlns="">
      <p:transition spd="slow" advTm="19827"/>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Сложность</a:t>
            </a:r>
          </a:p>
        </p:txBody>
      </p:sp>
      <p:sp>
        <p:nvSpPr>
          <p:cNvPr id="2" name="Прямоугольник 1">
            <a:extLst>
              <a:ext uri="{FF2B5EF4-FFF2-40B4-BE49-F238E27FC236}">
                <a16:creationId xmlns:a16="http://schemas.microsoft.com/office/drawing/2014/main" id="{DB953EC7-A5F2-A646-99FD-A0579207CBC0}"/>
              </a:ext>
            </a:extLst>
          </p:cNvPr>
          <p:cNvSpPr/>
          <p:nvPr/>
        </p:nvSpPr>
        <p:spPr>
          <a:xfrm>
            <a:off x="632286" y="620688"/>
            <a:ext cx="7900154" cy="5196615"/>
          </a:xfrm>
          <a:prstGeom prst="rect">
            <a:avLst/>
          </a:prstGeom>
        </p:spPr>
        <p:txBody>
          <a:bodyPr wrap="square">
            <a:spAutoFit/>
          </a:bodyPr>
          <a:lstStyle/>
          <a:p>
            <a:pPr indent="457200"/>
            <a:r>
              <a:rPr lang="ru-RU" sz="2400" i="1" dirty="0">
                <a:latin typeface="Times New Roman" panose="02020603050405020304" pitchFamily="18" charset="0"/>
                <a:cs typeface="Times New Roman" panose="02020603050405020304" pitchFamily="18" charset="0"/>
              </a:rPr>
              <a:t>Пример</a:t>
            </a:r>
            <a:r>
              <a:rPr lang="ru-RU" sz="2400" dirty="0">
                <a:latin typeface="Times New Roman" panose="02020603050405020304" pitchFamily="18" charset="0"/>
                <a:cs typeface="Times New Roman" panose="02020603050405020304" pitchFamily="18" charset="0"/>
              </a:rPr>
              <a:t>. Рассмотрим в качестве примера следующий код на С:</a:t>
            </a:r>
          </a:p>
          <a:p>
            <a:endParaRPr lang="ru-RU" sz="2400" dirty="0">
              <a:latin typeface="Times New Roman" panose="02020603050405020304" pitchFamily="18" charset="0"/>
              <a:cs typeface="Times New Roman" panose="02020603050405020304" pitchFamily="18" charset="0"/>
            </a:endParaRPr>
          </a:p>
          <a:p>
            <a:r>
              <a:rPr lang="es-419" sz="2400" dirty="0">
                <a:latin typeface="Times New Roman" panose="02020603050405020304" pitchFamily="18" charset="0"/>
                <a:cs typeface="Times New Roman" panose="02020603050405020304" pitchFamily="18" charset="0"/>
              </a:rPr>
              <a:t>int i;</a:t>
            </a:r>
          </a:p>
          <a:p>
            <a:r>
              <a:rPr lang="es-419" sz="2400" dirty="0">
                <a:latin typeface="Times New Roman" panose="02020603050405020304" pitchFamily="18" charset="0"/>
                <a:cs typeface="Times New Roman" panose="02020603050405020304" pitchFamily="18" charset="0"/>
              </a:rPr>
              <a:t>for ( i = 0; i &lt; n; ++i ) </a:t>
            </a:r>
            <a:endParaRPr lang="ru-RU" sz="2400" dirty="0">
              <a:latin typeface="Times New Roman" panose="02020603050405020304" pitchFamily="18" charset="0"/>
              <a:cs typeface="Times New Roman" panose="02020603050405020304" pitchFamily="18" charset="0"/>
            </a:endParaRPr>
          </a:p>
          <a:p>
            <a:r>
              <a:rPr lang="es-419" sz="2400" dirty="0">
                <a:latin typeface="Times New Roman" panose="02020603050405020304" pitchFamily="18" charset="0"/>
                <a:cs typeface="Times New Roman" panose="02020603050405020304" pitchFamily="18" charset="0"/>
              </a:rPr>
              <a:t>{</a:t>
            </a:r>
          </a:p>
          <a:p>
            <a:r>
              <a:rPr lang="es-419" sz="2400" dirty="0">
                <a:latin typeface="Times New Roman" panose="02020603050405020304" pitchFamily="18" charset="0"/>
                <a:cs typeface="Times New Roman" panose="02020603050405020304" pitchFamily="18" charset="0"/>
              </a:rPr>
              <a:t>    F( n );</a:t>
            </a:r>
          </a:p>
          <a:p>
            <a:r>
              <a:rPr lang="es-419" sz="2400" dirty="0">
                <a:latin typeface="Times New Roman" panose="02020603050405020304" pitchFamily="18" charset="0"/>
                <a:cs typeface="Times New Roman" panose="02020603050405020304" pitchFamily="18" charset="0"/>
              </a:rPr>
              <a:t>}</a:t>
            </a:r>
          </a:p>
          <a:p>
            <a:pPr indent="457200">
              <a:lnSpc>
                <a:spcPct val="150000"/>
              </a:lnSpc>
            </a:pPr>
            <a:r>
              <a:rPr lang="ru-RU" sz="2400" dirty="0">
                <a:latin typeface="Times New Roman" panose="02020603050405020304" pitchFamily="18" charset="0"/>
                <a:cs typeface="Times New Roman" panose="02020603050405020304" pitchFamily="18" charset="0"/>
              </a:rPr>
              <a:t>Если нам известно, что </a:t>
            </a:r>
            <a:r>
              <a:rPr lang="es-419" sz="2400" b="1" i="1" dirty="0">
                <a:latin typeface="Times New Roman" panose="02020603050405020304" pitchFamily="18" charset="0"/>
                <a:cs typeface="Times New Roman" panose="02020603050405020304" pitchFamily="18" charset="0"/>
              </a:rPr>
              <a:t>F</a:t>
            </a:r>
            <a:r>
              <a:rPr lang="es-419" sz="2400" dirty="0">
                <a:latin typeface="Times New Roman" panose="02020603050405020304" pitchFamily="18" charset="0"/>
                <a:cs typeface="Times New Roman" panose="02020603050405020304" pitchFamily="18" charset="0"/>
              </a:rPr>
              <a:t>(</a:t>
            </a:r>
            <a:r>
              <a:rPr lang="es-419" sz="2400" b="1" i="1" dirty="0">
                <a:latin typeface="Times New Roman" panose="02020603050405020304" pitchFamily="18" charset="0"/>
                <a:cs typeface="Times New Roman" panose="02020603050405020304" pitchFamily="18" charset="0"/>
              </a:rPr>
              <a:t>n</a:t>
            </a:r>
            <a:r>
              <a:rPr lang="es-419"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выполняет ровно </a:t>
            </a:r>
            <a:r>
              <a:rPr lang="es-419" sz="2400" b="1" i="1" dirty="0">
                <a:latin typeface="Times New Roman" panose="02020603050405020304" pitchFamily="18" charset="0"/>
                <a:cs typeface="Times New Roman" panose="02020603050405020304" pitchFamily="18" charset="0"/>
              </a:rPr>
              <a:t>n</a:t>
            </a:r>
            <a:r>
              <a:rPr lang="es-419"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команд, то мы можем сказать, что количество инструкций во всей программе асимптотически приближается к </a:t>
            </a:r>
            <a:r>
              <a:rPr lang="es-419" sz="2400" b="1" i="1" dirty="0">
                <a:latin typeface="Times New Roman" panose="02020603050405020304" pitchFamily="18" charset="0"/>
                <a:cs typeface="Times New Roman" panose="02020603050405020304" pitchFamily="18" charset="0"/>
              </a:rPr>
              <a:t>n</a:t>
            </a:r>
            <a:r>
              <a:rPr lang="es-419" sz="2400" baseline="30000" dirty="0">
                <a:latin typeface="Times New Roman" panose="02020603050405020304" pitchFamily="18" charset="0"/>
                <a:cs typeface="Times New Roman" panose="02020603050405020304" pitchFamily="18" charset="0"/>
              </a:rPr>
              <a:t>2</a:t>
            </a:r>
            <a:r>
              <a:rPr lang="es-419"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поскольку </a:t>
            </a:r>
            <a:r>
              <a:rPr lang="es-419" sz="2400" b="1" i="1" dirty="0">
                <a:latin typeface="Times New Roman" panose="02020603050405020304" pitchFamily="18" charset="0"/>
                <a:cs typeface="Times New Roman" panose="02020603050405020304" pitchFamily="18" charset="0"/>
              </a:rPr>
              <a:t>F</a:t>
            </a:r>
            <a:r>
              <a:rPr lang="es-419" sz="2400" dirty="0">
                <a:latin typeface="Times New Roman" panose="02020603050405020304" pitchFamily="18" charset="0"/>
                <a:cs typeface="Times New Roman" panose="02020603050405020304" pitchFamily="18" charset="0"/>
              </a:rPr>
              <a:t>(</a:t>
            </a:r>
            <a:r>
              <a:rPr lang="es-419" sz="2400" b="1" i="1" dirty="0">
                <a:latin typeface="Times New Roman" panose="02020603050405020304" pitchFamily="18" charset="0"/>
                <a:cs typeface="Times New Roman" panose="02020603050405020304" pitchFamily="18" charset="0"/>
              </a:rPr>
              <a:t>n</a:t>
            </a:r>
            <a:r>
              <a:rPr lang="es-419"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вызывается </a:t>
            </a:r>
            <a:r>
              <a:rPr lang="es-419" sz="2400" b="1" i="1" dirty="0">
                <a:latin typeface="Times New Roman" panose="02020603050405020304" pitchFamily="18" charset="0"/>
                <a:cs typeface="Times New Roman" panose="02020603050405020304" pitchFamily="18" charset="0"/>
              </a:rPr>
              <a:t>n</a:t>
            </a:r>
            <a:r>
              <a:rPr lang="es-419"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раз.</a:t>
            </a:r>
          </a:p>
        </p:txBody>
      </p:sp>
    </p:spTree>
    <p:extLst>
      <p:ext uri="{BB962C8B-B14F-4D97-AF65-F5344CB8AC3E}">
        <p14:creationId xmlns:p14="http://schemas.microsoft.com/office/powerpoint/2010/main" val="1497663301"/>
      </p:ext>
    </p:extLst>
  </p:cSld>
  <p:clrMapOvr>
    <a:masterClrMapping/>
  </p:clrMapOvr>
  <mc:AlternateContent xmlns:mc="http://schemas.openxmlformats.org/markup-compatibility/2006" xmlns:p14="http://schemas.microsoft.com/office/powerpoint/2010/main">
    <mc:Choice Requires="p14">
      <p:transition spd="slow" p14:dur="2000" advTm="26988"/>
    </mc:Choice>
    <mc:Fallback xmlns="">
      <p:transition spd="slow" advTm="26988"/>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Сложность</a:t>
            </a:r>
          </a:p>
        </p:txBody>
      </p:sp>
      <p:sp>
        <p:nvSpPr>
          <p:cNvPr id="2" name="Прямоугольник 1">
            <a:extLst>
              <a:ext uri="{FF2B5EF4-FFF2-40B4-BE49-F238E27FC236}">
                <a16:creationId xmlns:a16="http://schemas.microsoft.com/office/drawing/2014/main" id="{DB953EC7-A5F2-A646-99FD-A0579207CBC0}"/>
              </a:ext>
            </a:extLst>
          </p:cNvPr>
          <p:cNvSpPr/>
          <p:nvPr/>
        </p:nvSpPr>
        <p:spPr>
          <a:xfrm>
            <a:off x="632286" y="620688"/>
            <a:ext cx="7900154" cy="3913059"/>
          </a:xfrm>
          <a:prstGeom prst="rect">
            <a:avLst/>
          </a:prstGeom>
        </p:spPr>
        <p:txBody>
          <a:bodyPr wrap="square">
            <a:spAutoFit/>
          </a:bodyPr>
          <a:lstStyle/>
          <a:p>
            <a:pPr indent="457200" algn="just">
              <a:lnSpc>
                <a:spcPct val="150000"/>
              </a:lnSpc>
            </a:pPr>
            <a:r>
              <a:rPr lang="ru-RU" sz="2400" b="1" dirty="0"/>
              <a:t>Практическая рекомендация</a:t>
            </a:r>
            <a:r>
              <a:rPr lang="ru-RU" sz="2400" dirty="0"/>
              <a:t>: если у нас имеется серия из последовательных </a:t>
            </a:r>
            <a:r>
              <a:rPr lang="ru-RU" sz="2400" b="1" dirty="0" err="1"/>
              <a:t>for</a:t>
            </a:r>
            <a:r>
              <a:rPr lang="ru-RU" sz="2400" b="1" dirty="0"/>
              <a:t>-циклов</a:t>
            </a:r>
            <a:r>
              <a:rPr lang="ru-RU" sz="2400" dirty="0"/>
              <a:t>, то асимптотическое поведение программы определяет </a:t>
            </a:r>
            <a:r>
              <a:rPr lang="ru-RU" sz="2400" b="1" dirty="0"/>
              <a:t>наиболее медленный из них</a:t>
            </a:r>
            <a:r>
              <a:rPr lang="ru-RU" sz="2400" dirty="0"/>
              <a:t>. Два вложенных цикла, идущие за одиночным, асимптотически то</a:t>
            </a:r>
            <a:r>
              <a:rPr lang="en-US" sz="2400" dirty="0"/>
              <a:t> </a:t>
            </a:r>
            <a:r>
              <a:rPr lang="ru-RU" sz="2400" dirty="0"/>
              <a:t>же самое, что и вложенные циклы сами по себе. Говорят, что вложенные циклы доминируют над одиночными.</a:t>
            </a:r>
          </a:p>
        </p:txBody>
      </p:sp>
    </p:spTree>
    <p:extLst>
      <p:ext uri="{BB962C8B-B14F-4D97-AF65-F5344CB8AC3E}">
        <p14:creationId xmlns:p14="http://schemas.microsoft.com/office/powerpoint/2010/main" val="3742788474"/>
      </p:ext>
    </p:extLst>
  </p:cSld>
  <p:clrMapOvr>
    <a:masterClrMapping/>
  </p:clrMapOvr>
  <mc:AlternateContent xmlns:mc="http://schemas.openxmlformats.org/markup-compatibility/2006" xmlns:p14="http://schemas.microsoft.com/office/powerpoint/2010/main">
    <mc:Choice Requires="p14">
      <p:transition spd="slow" p14:dur="2000" advTm="23050"/>
    </mc:Choice>
    <mc:Fallback xmlns="">
      <p:transition spd="slow" advTm="2305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 большое и «о» малое</a:t>
            </a:r>
          </a:p>
        </p:txBody>
      </p:sp>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DB953EC7-A5F2-A646-99FD-A0579207CBC0}"/>
                  </a:ext>
                </a:extLst>
              </p:cNvPr>
              <p:cNvSpPr/>
              <p:nvPr/>
            </p:nvSpPr>
            <p:spPr>
              <a:xfrm>
                <a:off x="395536" y="620688"/>
                <a:ext cx="8496944" cy="5601662"/>
              </a:xfrm>
              <a:prstGeom prst="rect">
                <a:avLst/>
              </a:prstGeom>
            </p:spPr>
            <p:txBody>
              <a:bodyPr wrap="square">
                <a:spAutoFit/>
              </a:bodyPr>
              <a:lstStyle/>
              <a:p>
                <a:pPr indent="457200"/>
                <a:r>
                  <a:rPr lang="ru-RU" sz="2000" b="1" dirty="0">
                    <a:latin typeface="Times New Roman" panose="02020603050405020304" pitchFamily="18" charset="0"/>
                    <a:cs typeface="Times New Roman" panose="02020603050405020304" pitchFamily="18" charset="0"/>
                  </a:rPr>
                  <a:t>О</a:t>
                </a:r>
                <a:r>
                  <a:rPr lang="ru-RU" sz="2000" dirty="0">
                    <a:latin typeface="Times New Roman" panose="02020603050405020304" pitchFamily="18" charset="0"/>
                    <a:cs typeface="Times New Roman" panose="02020603050405020304" pitchFamily="18" charset="0"/>
                  </a:rPr>
                  <a:t> большое и </a:t>
                </a:r>
                <a:r>
                  <a:rPr lang="ru-RU" sz="2000" b="1" dirty="0">
                    <a:latin typeface="Times New Roman" panose="02020603050405020304" pitchFamily="18" charset="0"/>
                    <a:cs typeface="Times New Roman" panose="02020603050405020304" pitchFamily="18" charset="0"/>
                  </a:rPr>
                  <a:t>о</a:t>
                </a:r>
                <a:r>
                  <a:rPr lang="ru-RU" sz="2000" dirty="0">
                    <a:latin typeface="Times New Roman" panose="02020603050405020304" pitchFamily="18" charset="0"/>
                    <a:cs typeface="Times New Roman" panose="02020603050405020304" pitchFamily="18" charset="0"/>
                  </a:rPr>
                  <a:t> малое – это математические обозначения для сравнения двух функций, означающие следующее:</a:t>
                </a:r>
              </a:p>
              <a:p>
                <a:pPr lvl="0"/>
                <a:r>
                  <a:rPr lang="ru-RU" sz="2000" dirty="0">
                    <a:latin typeface="Times New Roman" panose="02020603050405020304" pitchFamily="18" charset="0"/>
                    <a:cs typeface="Times New Roman" panose="02020603050405020304" pitchFamily="18" charset="0"/>
                  </a:rPr>
                  <a:t>1) функция </a:t>
                </a:r>
                <a:r>
                  <a:rPr lang="ru-RU" sz="2000" i="1" dirty="0" err="1">
                    <a:latin typeface="Times New Roman" panose="02020603050405020304" pitchFamily="18" charset="0"/>
                    <a:cs typeface="Times New Roman" panose="02020603050405020304" pitchFamily="18" charset="0"/>
                  </a:rPr>
                  <a:t>f</a:t>
                </a:r>
                <a:r>
                  <a:rPr lang="ru-RU" sz="2000" dirty="0">
                    <a:latin typeface="Times New Roman" panose="02020603050405020304" pitchFamily="18" charset="0"/>
                    <a:cs typeface="Times New Roman" panose="02020603050405020304" pitchFamily="18" charset="0"/>
                  </a:rPr>
                  <a:t>(</a:t>
                </a:r>
                <a:r>
                  <a:rPr lang="ru-RU" sz="2000" i="1" dirty="0" err="1">
                    <a:latin typeface="Times New Roman" panose="02020603050405020304" pitchFamily="18" charset="0"/>
                    <a:cs typeface="Times New Roman" panose="02020603050405020304" pitchFamily="18" charset="0"/>
                  </a:rPr>
                  <a:t>x</a:t>
                </a:r>
                <a:r>
                  <a:rPr lang="ru-RU" sz="2000" dirty="0">
                    <a:latin typeface="Times New Roman" panose="02020603050405020304" pitchFamily="18" charset="0"/>
                    <a:cs typeface="Times New Roman" panose="02020603050405020304" pitchFamily="18" charset="0"/>
                  </a:rPr>
                  <a:t>) = </a:t>
                </a:r>
                <a:r>
                  <a:rPr lang="ru-RU" sz="2000" b="1" dirty="0" err="1">
                    <a:latin typeface="Times New Roman" panose="02020603050405020304" pitchFamily="18" charset="0"/>
                    <a:cs typeface="Times New Roman" panose="02020603050405020304" pitchFamily="18" charset="0"/>
                  </a:rPr>
                  <a:t>O</a:t>
                </a:r>
                <a:r>
                  <a:rPr lang="ru-RU" sz="2000" dirty="0">
                    <a:latin typeface="Times New Roman" panose="02020603050405020304" pitchFamily="18" charset="0"/>
                    <a:cs typeface="Times New Roman" panose="02020603050405020304" pitchFamily="18" charset="0"/>
                  </a:rPr>
                  <a:t>(</a:t>
                </a:r>
                <a:r>
                  <a:rPr lang="ru-RU" sz="2000" i="1" dirty="0" err="1">
                    <a:latin typeface="Times New Roman" panose="02020603050405020304" pitchFamily="18" charset="0"/>
                    <a:cs typeface="Times New Roman" panose="02020603050405020304" pitchFamily="18" charset="0"/>
                  </a:rPr>
                  <a:t>g</a:t>
                </a:r>
                <a:r>
                  <a:rPr lang="ru-RU" sz="2000" dirty="0">
                    <a:latin typeface="Times New Roman" panose="02020603050405020304" pitchFamily="18" charset="0"/>
                    <a:cs typeface="Times New Roman" panose="02020603050405020304" pitchFamily="18" charset="0"/>
                  </a:rPr>
                  <a:t>(</a:t>
                </a:r>
                <a:r>
                  <a:rPr lang="ru-RU" sz="2000" i="1" dirty="0" err="1">
                    <a:latin typeface="Times New Roman" panose="02020603050405020304" pitchFamily="18" charset="0"/>
                    <a:cs typeface="Times New Roman" panose="02020603050405020304" pitchFamily="18" charset="0"/>
                  </a:rPr>
                  <a:t>x</a:t>
                </a:r>
                <a:r>
                  <a:rPr lang="ru-RU" sz="2000" dirty="0">
                    <a:latin typeface="Times New Roman" panose="02020603050405020304" pitchFamily="18" charset="0"/>
                    <a:cs typeface="Times New Roman" panose="02020603050405020304" pitchFamily="18" charset="0"/>
                  </a:rPr>
                  <a:t>)), если существует константа C &gt; 0, такая, что </a:t>
                </a:r>
              </a:p>
              <a:p>
                <a14:m>
                  <m:oMath xmlns:m="http://schemas.openxmlformats.org/officeDocument/2006/math">
                    <m:d>
                      <m:dPr>
                        <m:begChr m:val="|"/>
                        <m:endChr m:val="|"/>
                        <m:ctrlPr>
                          <a:rPr lang="ru-RU" sz="2000" i="1">
                            <a:latin typeface="Cambria Math" panose="02040503050406030204" pitchFamily="18" charset="0"/>
                          </a:rPr>
                        </m:ctrlPr>
                      </m:dPr>
                      <m:e>
                        <m:r>
                          <a:rPr lang="ru-RU" sz="2000" i="1">
                            <a:latin typeface="Cambria Math" panose="02040503050406030204" pitchFamily="18" charset="0"/>
                          </a:rPr>
                          <m:t>𝑓</m:t>
                        </m:r>
                        <m:r>
                          <a:rPr lang="ru-RU" sz="2000">
                            <a:latin typeface="Cambria Math" panose="02040503050406030204" pitchFamily="18" charset="0"/>
                          </a:rPr>
                          <m:t>(</m:t>
                        </m:r>
                        <m:r>
                          <a:rPr lang="ru-RU" sz="2000" i="1">
                            <a:latin typeface="Cambria Math" panose="02040503050406030204" pitchFamily="18" charset="0"/>
                          </a:rPr>
                          <m:t>𝑥</m:t>
                        </m:r>
                        <m:r>
                          <a:rPr lang="ru-RU" sz="2000">
                            <a:latin typeface="Cambria Math" panose="02040503050406030204" pitchFamily="18" charset="0"/>
                          </a:rPr>
                          <m:t>)</m:t>
                        </m:r>
                      </m:e>
                    </m:d>
                  </m:oMath>
                </a14:m>
                <a:r>
                  <a:rPr lang="ru-RU" sz="2000" dirty="0">
                    <a:latin typeface="Times New Roman" panose="02020603050405020304" pitchFamily="18" charset="0"/>
                    <a:cs typeface="Times New Roman" panose="02020603050405020304" pitchFamily="18" charset="0"/>
                  </a:rPr>
                  <a:t> ≤ C∙</a:t>
                </a:r>
                <a14:m>
                  <m:oMath xmlns:m="http://schemas.openxmlformats.org/officeDocument/2006/math">
                    <m:d>
                      <m:dPr>
                        <m:begChr m:val="|"/>
                        <m:endChr m:val="|"/>
                        <m:ctrlPr>
                          <a:rPr lang="ru-RU" sz="2000" i="1">
                            <a:latin typeface="Cambria Math" panose="02040503050406030204" pitchFamily="18" charset="0"/>
                          </a:rPr>
                        </m:ctrlPr>
                      </m:dPr>
                      <m:e>
                        <m:r>
                          <a:rPr lang="ru-RU" sz="2000" i="1">
                            <a:latin typeface="Cambria Math" panose="02040503050406030204" pitchFamily="18" charset="0"/>
                          </a:rPr>
                          <m:t>𝑔</m:t>
                        </m:r>
                        <m:r>
                          <a:rPr lang="ru-RU" sz="2000">
                            <a:latin typeface="Cambria Math" panose="02040503050406030204" pitchFamily="18" charset="0"/>
                          </a:rPr>
                          <m:t>(</m:t>
                        </m:r>
                        <m:r>
                          <a:rPr lang="ru-RU" sz="2000" i="1">
                            <a:latin typeface="Cambria Math" panose="02040503050406030204" pitchFamily="18" charset="0"/>
                          </a:rPr>
                          <m:t>𝑥</m:t>
                        </m:r>
                        <m:r>
                          <a:rPr lang="ru-RU" sz="2000">
                            <a:latin typeface="Cambria Math" panose="02040503050406030204" pitchFamily="18" charset="0"/>
                          </a:rPr>
                          <m:t>)</m:t>
                        </m:r>
                      </m:e>
                    </m:d>
                  </m:oMath>
                </a14:m>
                <a:r>
                  <a:rPr lang="ru-RU" sz="2000" dirty="0">
                    <a:latin typeface="Times New Roman" panose="02020603050405020304" pitchFamily="18" charset="0"/>
                    <a:cs typeface="Times New Roman" panose="02020603050405020304" pitchFamily="18" charset="0"/>
                  </a:rPr>
                  <a:t>;</a:t>
                </a:r>
              </a:p>
              <a:p>
                <a:pPr lvl="0"/>
                <a:r>
                  <a:rPr lang="es-419" sz="2000" dirty="0">
                    <a:latin typeface="Times New Roman" panose="02020603050405020304" pitchFamily="18" charset="0"/>
                    <a:cs typeface="Times New Roman" panose="02020603050405020304" pitchFamily="18" charset="0"/>
                  </a:rPr>
                  <a:t>2) </a:t>
                </a:r>
                <a:r>
                  <a:rPr lang="ru-RU" sz="2000" dirty="0">
                    <a:latin typeface="Times New Roman" panose="02020603050405020304" pitchFamily="18" charset="0"/>
                    <a:cs typeface="Times New Roman" panose="02020603050405020304" pitchFamily="18" charset="0"/>
                  </a:rPr>
                  <a:t>функция </a:t>
                </a:r>
                <a:r>
                  <a:rPr lang="ru-RU" sz="2000" i="1" dirty="0" err="1">
                    <a:latin typeface="Times New Roman" panose="02020603050405020304" pitchFamily="18" charset="0"/>
                    <a:cs typeface="Times New Roman" panose="02020603050405020304" pitchFamily="18" charset="0"/>
                  </a:rPr>
                  <a:t>f</a:t>
                </a:r>
                <a:r>
                  <a:rPr lang="ru-RU" sz="2000" dirty="0">
                    <a:latin typeface="Times New Roman" panose="02020603050405020304" pitchFamily="18" charset="0"/>
                    <a:cs typeface="Times New Roman" panose="02020603050405020304" pitchFamily="18" charset="0"/>
                  </a:rPr>
                  <a:t>(</a:t>
                </a:r>
                <a:r>
                  <a:rPr lang="ru-RU" sz="2000" i="1" dirty="0" err="1">
                    <a:latin typeface="Times New Roman" panose="02020603050405020304" pitchFamily="18" charset="0"/>
                    <a:cs typeface="Times New Roman" panose="02020603050405020304" pitchFamily="18" charset="0"/>
                  </a:rPr>
                  <a:t>x</a:t>
                </a:r>
                <a:r>
                  <a:rPr lang="ru-RU" sz="2000" dirty="0">
                    <a:latin typeface="Times New Roman" panose="02020603050405020304" pitchFamily="18" charset="0"/>
                    <a:cs typeface="Times New Roman" panose="02020603050405020304" pitchFamily="18" charset="0"/>
                  </a:rPr>
                  <a:t>) = </a:t>
                </a:r>
                <a:r>
                  <a:rPr lang="ru-RU" sz="2000" b="1" dirty="0" err="1">
                    <a:latin typeface="Times New Roman" panose="02020603050405020304" pitchFamily="18" charset="0"/>
                    <a:cs typeface="Times New Roman" panose="02020603050405020304" pitchFamily="18" charset="0"/>
                  </a:rPr>
                  <a:t>o</a:t>
                </a:r>
                <a:r>
                  <a:rPr lang="ru-RU" sz="2000" dirty="0">
                    <a:latin typeface="Times New Roman" panose="02020603050405020304" pitchFamily="18" charset="0"/>
                    <a:cs typeface="Times New Roman" panose="02020603050405020304" pitchFamily="18" charset="0"/>
                  </a:rPr>
                  <a:t>(</a:t>
                </a:r>
                <a:r>
                  <a:rPr lang="ru-RU" sz="2000" i="1" dirty="0" err="1">
                    <a:latin typeface="Times New Roman" panose="02020603050405020304" pitchFamily="18" charset="0"/>
                    <a:cs typeface="Times New Roman" panose="02020603050405020304" pitchFamily="18" charset="0"/>
                  </a:rPr>
                  <a:t>g</a:t>
                </a:r>
                <a:r>
                  <a:rPr lang="ru-RU" sz="2000" dirty="0">
                    <a:latin typeface="Times New Roman" panose="02020603050405020304" pitchFamily="18" charset="0"/>
                    <a:cs typeface="Times New Roman" panose="02020603050405020304" pitchFamily="18" charset="0"/>
                  </a:rPr>
                  <a:t>(</a:t>
                </a:r>
                <a:r>
                  <a:rPr lang="ru-RU" sz="2000" i="1" dirty="0" err="1">
                    <a:latin typeface="Times New Roman" panose="02020603050405020304" pitchFamily="18" charset="0"/>
                    <a:cs typeface="Times New Roman" panose="02020603050405020304" pitchFamily="18" charset="0"/>
                  </a:rPr>
                  <a:t>x</a:t>
                </a:r>
                <a:r>
                  <a:rPr lang="ru-RU" sz="2000" dirty="0">
                    <a:latin typeface="Times New Roman" panose="02020603050405020304" pitchFamily="18" charset="0"/>
                    <a:cs typeface="Times New Roman" panose="02020603050405020304" pitchFamily="18" charset="0"/>
                  </a:rPr>
                  <a:t>)), если существует константа </a:t>
                </a:r>
                <a:r>
                  <a:rPr lang="ru-RU" sz="2000" dirty="0" err="1">
                    <a:latin typeface="Times New Roman" panose="02020603050405020304" pitchFamily="18" charset="0"/>
                    <a:cs typeface="Times New Roman" panose="02020603050405020304" pitchFamily="18" charset="0"/>
                  </a:rPr>
                  <a:t>ε</a:t>
                </a:r>
                <a:r>
                  <a:rPr lang="ru-RU" sz="2000" dirty="0">
                    <a:latin typeface="Times New Roman" panose="02020603050405020304" pitchFamily="18" charset="0"/>
                    <a:cs typeface="Times New Roman" panose="02020603050405020304" pitchFamily="18" charset="0"/>
                  </a:rPr>
                  <a:t> &gt; 0, при которой </a:t>
                </a:r>
                <a14:m>
                  <m:oMath xmlns:m="http://schemas.openxmlformats.org/officeDocument/2006/math">
                    <m:d>
                      <m:dPr>
                        <m:begChr m:val="|"/>
                        <m:endChr m:val="|"/>
                        <m:ctrlPr>
                          <a:rPr lang="ru-RU" sz="2000" i="1">
                            <a:latin typeface="Cambria Math" panose="02040503050406030204" pitchFamily="18" charset="0"/>
                          </a:rPr>
                        </m:ctrlPr>
                      </m:dPr>
                      <m:e>
                        <m:r>
                          <a:rPr lang="ru-RU" sz="2000" i="1">
                            <a:latin typeface="Cambria Math" panose="02040503050406030204" pitchFamily="18" charset="0"/>
                          </a:rPr>
                          <m:t>𝑓</m:t>
                        </m:r>
                        <m:r>
                          <a:rPr lang="ru-RU" sz="2000">
                            <a:latin typeface="Cambria Math" panose="02040503050406030204" pitchFamily="18" charset="0"/>
                          </a:rPr>
                          <m:t>(</m:t>
                        </m:r>
                        <m:r>
                          <a:rPr lang="ru-RU" sz="2000" i="1">
                            <a:latin typeface="Cambria Math" panose="02040503050406030204" pitchFamily="18" charset="0"/>
                          </a:rPr>
                          <m:t>𝑥</m:t>
                        </m:r>
                        <m:r>
                          <a:rPr lang="ru-RU" sz="2000">
                            <a:latin typeface="Cambria Math" panose="02040503050406030204" pitchFamily="18" charset="0"/>
                          </a:rPr>
                          <m:t>)</m:t>
                        </m:r>
                      </m:e>
                    </m:d>
                  </m:oMath>
                </a14:m>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ε</a:t>
                </a:r>
                <a:r>
                  <a:rPr lang="ru-RU" sz="2000" dirty="0">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ru-RU" sz="2000" i="1">
                            <a:latin typeface="Cambria Math" panose="02040503050406030204" pitchFamily="18" charset="0"/>
                          </a:rPr>
                        </m:ctrlPr>
                      </m:dPr>
                      <m:e>
                        <m:r>
                          <a:rPr lang="ru-RU" sz="2000" i="1">
                            <a:latin typeface="Cambria Math" panose="02040503050406030204" pitchFamily="18" charset="0"/>
                          </a:rPr>
                          <m:t>𝑔</m:t>
                        </m:r>
                        <m:r>
                          <a:rPr lang="ru-RU" sz="2000">
                            <a:latin typeface="Cambria Math" panose="02040503050406030204" pitchFamily="18" charset="0"/>
                          </a:rPr>
                          <m:t>(</m:t>
                        </m:r>
                        <m:r>
                          <a:rPr lang="ru-RU" sz="2000" i="1">
                            <a:latin typeface="Cambria Math" panose="02040503050406030204" pitchFamily="18" charset="0"/>
                          </a:rPr>
                          <m:t>𝑥</m:t>
                        </m:r>
                        <m:r>
                          <a:rPr lang="ru-RU" sz="2000">
                            <a:latin typeface="Cambria Math" panose="02040503050406030204" pitchFamily="18" charset="0"/>
                          </a:rPr>
                          <m:t>)</m:t>
                        </m:r>
                      </m:e>
                    </m:d>
                    <m:r>
                      <a:rPr lang="ru-RU" sz="2000">
                        <a:latin typeface="Cambria Math" panose="02040503050406030204" pitchFamily="18" charset="0"/>
                      </a:rPr>
                      <m:t> в некоторой </m:t>
                    </m:r>
                  </m:oMath>
                </a14:m>
                <a:r>
                  <a:rPr lang="ru-RU" sz="2000" dirty="0">
                    <a:latin typeface="Times New Roman" panose="02020603050405020304" pitchFamily="18" charset="0"/>
                    <a:cs typeface="Times New Roman" panose="02020603050405020304" pitchFamily="18" charset="0"/>
                  </a:rPr>
                  <a:t> окрестности точки x</a:t>
                </a:r>
                <a:r>
                  <a:rPr lang="ru-RU" sz="2000" baseline="-25000" dirty="0">
                    <a:latin typeface="Times New Roman" panose="02020603050405020304" pitchFamily="18" charset="0"/>
                    <a:cs typeface="Times New Roman" panose="02020603050405020304" pitchFamily="18" charset="0"/>
                  </a:rPr>
                  <a:t>0</a:t>
                </a:r>
                <a:r>
                  <a:rPr lang="ru-RU" sz="2000" dirty="0">
                    <a:latin typeface="Times New Roman" panose="02020603050405020304" pitchFamily="18" charset="0"/>
                    <a:cs typeface="Times New Roman" panose="02020603050405020304" pitchFamily="18" charset="0"/>
                  </a:rPr>
                  <a:t>.</a:t>
                </a:r>
              </a:p>
              <a:p>
                <a:pPr indent="457200">
                  <a:lnSpc>
                    <a:spcPct val="150000"/>
                  </a:lnSpc>
                </a:pPr>
                <a:endParaRPr lang="ru-RU" sz="2000" dirty="0">
                  <a:latin typeface="Times New Roman" panose="02020603050405020304" pitchFamily="18" charset="0"/>
                  <a:cs typeface="Times New Roman" panose="02020603050405020304" pitchFamily="18" charset="0"/>
                </a:endParaRPr>
              </a:p>
              <a:p>
                <a:pPr indent="457200"/>
                <a:r>
                  <a:rPr lang="ru-RU" sz="2000" dirty="0">
                    <a:latin typeface="Times New Roman" panose="02020603050405020304" pitchFamily="18" charset="0"/>
                    <a:cs typeface="Times New Roman" panose="02020603050405020304" pitchFamily="18" charset="0"/>
                  </a:rPr>
                  <a:t>Так или подобным образом описываются </a:t>
                </a:r>
                <a:r>
                  <a:rPr lang="ru-RU" sz="2000" b="1" dirty="0" err="1">
                    <a:latin typeface="Times New Roman" panose="02020603050405020304" pitchFamily="18" charset="0"/>
                    <a:cs typeface="Times New Roman" panose="02020603050405020304" pitchFamily="18" charset="0"/>
                  </a:rPr>
                  <a:t>O</a:t>
                </a:r>
                <a:r>
                  <a:rPr lang="ru-RU" sz="2000" dirty="0">
                    <a:latin typeface="Times New Roman" panose="02020603050405020304" pitchFamily="18" charset="0"/>
                    <a:cs typeface="Times New Roman" panose="02020603050405020304" pitchFamily="18" charset="0"/>
                  </a:rPr>
                  <a:t> большое и </a:t>
                </a:r>
                <a:r>
                  <a:rPr lang="ru-RU" sz="2000" b="1" dirty="0" err="1">
                    <a:latin typeface="Times New Roman" panose="02020603050405020304" pitchFamily="18" charset="0"/>
                    <a:cs typeface="Times New Roman" panose="02020603050405020304" pitchFamily="18" charset="0"/>
                  </a:rPr>
                  <a:t>o</a:t>
                </a:r>
                <a:r>
                  <a:rPr lang="ru-RU" sz="2000" dirty="0">
                    <a:latin typeface="Times New Roman" panose="02020603050405020304" pitchFamily="18" charset="0"/>
                    <a:cs typeface="Times New Roman" panose="02020603050405020304" pitchFamily="18" charset="0"/>
                  </a:rPr>
                  <a:t> малое на математическом языке. «По-русски» это означает следующее.</a:t>
                </a:r>
              </a:p>
              <a:p>
                <a:pPr lvl="0"/>
                <a14:m>
                  <m:oMath xmlns:m="http://schemas.openxmlformats.org/officeDocument/2006/math">
                    <m:r>
                      <a:rPr lang="ru-RU" sz="2000" b="0" i="1" smtClean="0">
                        <a:latin typeface="Cambria Math" panose="02040503050406030204" pitchFamily="18" charset="0"/>
                      </a:rPr>
                      <m:t>1)</m:t>
                    </m:r>
                    <m:func>
                      <m:funcPr>
                        <m:ctrlPr>
                          <a:rPr lang="ru-RU" sz="2000" i="1">
                            <a:latin typeface="Cambria Math" panose="02040503050406030204" pitchFamily="18" charset="0"/>
                          </a:rPr>
                        </m:ctrlPr>
                      </m:funcPr>
                      <m:fName>
                        <m:limLow>
                          <m:limLowPr>
                            <m:ctrlPr>
                              <a:rPr lang="ru-RU" sz="2000" i="1">
                                <a:latin typeface="Cambria Math" panose="02040503050406030204" pitchFamily="18" charset="0"/>
                              </a:rPr>
                            </m:ctrlPr>
                          </m:limLowPr>
                          <m:e>
                            <m:r>
                              <m:rPr>
                                <m:sty m:val="p"/>
                              </m:rPr>
                              <a:rPr lang="ru-RU" sz="2000">
                                <a:latin typeface="Cambria Math" panose="02040503050406030204" pitchFamily="18" charset="0"/>
                              </a:rPr>
                              <m:t>lim</m:t>
                            </m:r>
                          </m:e>
                          <m:lim>
                            <m:r>
                              <a:rPr lang="ru-RU" sz="2000" i="1">
                                <a:latin typeface="Cambria Math" panose="02040503050406030204" pitchFamily="18" charset="0"/>
                              </a:rPr>
                              <m:t>𝑥</m:t>
                            </m:r>
                            <m:r>
                              <a:rPr lang="ru-RU" sz="2000" i="1">
                                <a:latin typeface="Cambria Math" panose="02040503050406030204" pitchFamily="18" charset="0"/>
                              </a:rPr>
                              <m:t>→</m:t>
                            </m:r>
                            <m:sSub>
                              <m:sSubPr>
                                <m:ctrlPr>
                                  <a:rPr lang="ru-RU" sz="2000" i="1">
                                    <a:latin typeface="Cambria Math" panose="02040503050406030204" pitchFamily="18" charset="0"/>
                                  </a:rPr>
                                </m:ctrlPr>
                              </m:sSubPr>
                              <m:e>
                                <m:r>
                                  <a:rPr lang="ru-RU" sz="2000" i="1">
                                    <a:latin typeface="Cambria Math" panose="02040503050406030204" pitchFamily="18" charset="0"/>
                                  </a:rPr>
                                  <m:t>𝑥</m:t>
                                </m:r>
                              </m:e>
                              <m:sub>
                                <m:r>
                                  <a:rPr lang="ru-RU" sz="2000" i="1">
                                    <a:latin typeface="Cambria Math" panose="02040503050406030204" pitchFamily="18" charset="0"/>
                                  </a:rPr>
                                  <m:t>0</m:t>
                                </m:r>
                              </m:sub>
                            </m:sSub>
                          </m:lim>
                        </m:limLow>
                      </m:fName>
                      <m:e>
                        <m:f>
                          <m:fPr>
                            <m:ctrlPr>
                              <a:rPr lang="ru-RU" sz="2000" i="1">
                                <a:latin typeface="Cambria Math" panose="02040503050406030204" pitchFamily="18" charset="0"/>
                              </a:rPr>
                            </m:ctrlPr>
                          </m:fPr>
                          <m:num>
                            <m:r>
                              <a:rPr lang="ru-RU" sz="2000" i="1">
                                <a:latin typeface="Cambria Math" panose="02040503050406030204" pitchFamily="18" charset="0"/>
                              </a:rPr>
                              <m:t>𝑓</m:t>
                            </m:r>
                            <m:d>
                              <m:dPr>
                                <m:ctrlPr>
                                  <a:rPr lang="ru-RU" sz="2000" i="1">
                                    <a:latin typeface="Cambria Math" panose="02040503050406030204" pitchFamily="18" charset="0"/>
                                  </a:rPr>
                                </m:ctrlPr>
                              </m:dPr>
                              <m:e>
                                <m:r>
                                  <a:rPr lang="ru-RU" sz="2000" i="1">
                                    <a:latin typeface="Cambria Math" panose="02040503050406030204" pitchFamily="18" charset="0"/>
                                  </a:rPr>
                                  <m:t>𝑥</m:t>
                                </m:r>
                              </m:e>
                            </m:d>
                          </m:num>
                          <m:den>
                            <m:r>
                              <a:rPr lang="ru-RU" sz="2000" i="1">
                                <a:latin typeface="Cambria Math" panose="02040503050406030204" pitchFamily="18" charset="0"/>
                              </a:rPr>
                              <m:t>𝑔</m:t>
                            </m:r>
                            <m:d>
                              <m:dPr>
                                <m:ctrlPr>
                                  <a:rPr lang="ru-RU" sz="2000" i="1">
                                    <a:latin typeface="Cambria Math" panose="02040503050406030204" pitchFamily="18" charset="0"/>
                                  </a:rPr>
                                </m:ctrlPr>
                              </m:dPr>
                              <m:e>
                                <m:r>
                                  <a:rPr lang="ru-RU" sz="2000" i="1">
                                    <a:latin typeface="Cambria Math" panose="02040503050406030204" pitchFamily="18" charset="0"/>
                                  </a:rPr>
                                  <m:t>𝑥</m:t>
                                </m:r>
                              </m:e>
                            </m:d>
                          </m:den>
                        </m:f>
                        <m:r>
                          <a:rPr lang="ru-RU" sz="2000" i="1">
                            <a:latin typeface="Cambria Math" panose="02040503050406030204" pitchFamily="18" charset="0"/>
                          </a:rPr>
                          <m:t>=</m:t>
                        </m:r>
                        <m:r>
                          <a:rPr lang="ru-RU" sz="2000" i="1">
                            <a:latin typeface="Cambria Math" panose="02040503050406030204" pitchFamily="18" charset="0"/>
                          </a:rPr>
                          <m:t>𝐶</m:t>
                        </m:r>
                      </m:e>
                    </m:func>
                  </m:oMath>
                </a14:m>
                <a:r>
                  <a:rPr lang="ru-RU" sz="2000" dirty="0">
                    <a:latin typeface="Times New Roman" panose="02020603050405020304" pitchFamily="18" charset="0"/>
                    <a:cs typeface="Times New Roman" panose="02020603050405020304" pitchFamily="18" charset="0"/>
                  </a:rPr>
                  <a:t>, например, </a:t>
                </a:r>
                <a14:m>
                  <m:oMath xmlns:m="http://schemas.openxmlformats.org/officeDocument/2006/math">
                    <m:func>
                      <m:funcPr>
                        <m:ctrlPr>
                          <a:rPr lang="ru-RU" sz="2000" i="1">
                            <a:latin typeface="Cambria Math" panose="02040503050406030204" pitchFamily="18" charset="0"/>
                          </a:rPr>
                        </m:ctrlPr>
                      </m:funcPr>
                      <m:fName>
                        <m:limLow>
                          <m:limLowPr>
                            <m:ctrlPr>
                              <a:rPr lang="ru-RU" sz="2000" i="1">
                                <a:latin typeface="Cambria Math" panose="02040503050406030204" pitchFamily="18" charset="0"/>
                              </a:rPr>
                            </m:ctrlPr>
                          </m:limLowPr>
                          <m:e>
                            <m:r>
                              <m:rPr>
                                <m:sty m:val="p"/>
                              </m:rPr>
                              <a:rPr lang="ru-RU" sz="2000">
                                <a:latin typeface="Cambria Math" panose="02040503050406030204" pitchFamily="18" charset="0"/>
                              </a:rPr>
                              <m:t>lim</m:t>
                            </m:r>
                          </m:e>
                          <m:lim>
                            <m:r>
                              <a:rPr lang="ru-RU" sz="2000" i="1">
                                <a:latin typeface="Cambria Math" panose="02040503050406030204" pitchFamily="18" charset="0"/>
                              </a:rPr>
                              <m:t>𝑥</m:t>
                            </m:r>
                            <m:r>
                              <a:rPr lang="ru-RU" sz="2000" i="1">
                                <a:latin typeface="Cambria Math" panose="02040503050406030204" pitchFamily="18" charset="0"/>
                              </a:rPr>
                              <m:t>→0</m:t>
                            </m:r>
                          </m:lim>
                        </m:limLow>
                      </m:fName>
                      <m:e>
                        <m:f>
                          <m:fPr>
                            <m:ctrlPr>
                              <a:rPr lang="ru-RU" sz="2000" i="1">
                                <a:latin typeface="Cambria Math" panose="02040503050406030204" pitchFamily="18" charset="0"/>
                              </a:rPr>
                            </m:ctrlPr>
                          </m:fPr>
                          <m:num>
                            <m:r>
                              <a:rPr lang="ru-RU" sz="2000" i="1">
                                <a:latin typeface="Cambria Math" panose="02040503050406030204" pitchFamily="18" charset="0"/>
                              </a:rPr>
                              <m:t>3</m:t>
                            </m:r>
                            <m:r>
                              <a:rPr lang="ru-RU" sz="2000" i="1">
                                <a:latin typeface="Cambria Math" panose="02040503050406030204" pitchFamily="18" charset="0"/>
                              </a:rPr>
                              <m:t>𝑥</m:t>
                            </m:r>
                          </m:num>
                          <m:den>
                            <m:r>
                              <a:rPr lang="ru-RU" sz="2000" i="1">
                                <a:latin typeface="Cambria Math" panose="02040503050406030204" pitchFamily="18" charset="0"/>
                              </a:rPr>
                              <m:t>𝑥</m:t>
                            </m:r>
                          </m:den>
                        </m:f>
                      </m:e>
                    </m:func>
                    <m:r>
                      <a:rPr lang="ru-RU" sz="2000" i="1">
                        <a:latin typeface="Cambria Math" panose="02040503050406030204" pitchFamily="18" charset="0"/>
                      </a:rPr>
                      <m:t>=3</m:t>
                    </m:r>
                  </m:oMath>
                </a14:m>
                <a:r>
                  <a:rPr lang="ru-RU" sz="2000" dirty="0">
                    <a:latin typeface="Times New Roman" panose="02020603050405020304" pitchFamily="18" charset="0"/>
                    <a:cs typeface="Times New Roman" panose="02020603050405020304" pitchFamily="18" charset="0"/>
                  </a:rPr>
                  <a:t>. Это происходит, когда функции </a:t>
                </a:r>
                <a:r>
                  <a:rPr lang="ru-RU" sz="2000" i="1" dirty="0" err="1">
                    <a:latin typeface="Times New Roman" panose="02020603050405020304" pitchFamily="18" charset="0"/>
                    <a:cs typeface="Times New Roman" panose="02020603050405020304" pitchFamily="18" charset="0"/>
                  </a:rPr>
                  <a:t>f</a:t>
                </a:r>
                <a:r>
                  <a:rPr lang="ru-RU" sz="2000" dirty="0">
                    <a:latin typeface="Times New Roman" panose="02020603050405020304" pitchFamily="18" charset="0"/>
                    <a:cs typeface="Times New Roman" panose="02020603050405020304" pitchFamily="18" charset="0"/>
                  </a:rPr>
                  <a:t>(</a:t>
                </a:r>
                <a:r>
                  <a:rPr lang="ru-RU" sz="2000" i="1" dirty="0" err="1">
                    <a:latin typeface="Times New Roman" panose="02020603050405020304" pitchFamily="18" charset="0"/>
                    <a:cs typeface="Times New Roman" panose="02020603050405020304" pitchFamily="18" charset="0"/>
                  </a:rPr>
                  <a:t>x</a:t>
                </a:r>
                <a:r>
                  <a:rPr lang="ru-RU" sz="2000" dirty="0">
                    <a:latin typeface="Times New Roman" panose="02020603050405020304" pitchFamily="18" charset="0"/>
                    <a:cs typeface="Times New Roman" panose="02020603050405020304" pitchFamily="18" charset="0"/>
                  </a:rPr>
                  <a:t>) и </a:t>
                </a:r>
                <a:r>
                  <a:rPr lang="ru-RU" sz="2000" i="1" dirty="0" err="1">
                    <a:latin typeface="Times New Roman" panose="02020603050405020304" pitchFamily="18" charset="0"/>
                    <a:cs typeface="Times New Roman" panose="02020603050405020304" pitchFamily="18" charset="0"/>
                  </a:rPr>
                  <a:t>g</a:t>
                </a:r>
                <a:r>
                  <a:rPr lang="ru-RU" sz="2000" dirty="0">
                    <a:latin typeface="Times New Roman" panose="02020603050405020304" pitchFamily="18" charset="0"/>
                    <a:cs typeface="Times New Roman" panose="02020603050405020304" pitchFamily="18" charset="0"/>
                  </a:rPr>
                  <a:t>(</a:t>
                </a:r>
                <a:r>
                  <a:rPr lang="ru-RU" sz="2000" i="1" dirty="0" err="1">
                    <a:latin typeface="Times New Roman" panose="02020603050405020304" pitchFamily="18" charset="0"/>
                    <a:cs typeface="Times New Roman" panose="02020603050405020304" pitchFamily="18" charset="0"/>
                  </a:rPr>
                  <a:t>x</a:t>
                </a:r>
                <a:r>
                  <a:rPr lang="ru-RU" sz="2000" dirty="0">
                    <a:latin typeface="Times New Roman" panose="02020603050405020304" pitchFamily="18" charset="0"/>
                    <a:cs typeface="Times New Roman" panose="02020603050405020304" pitchFamily="18" charset="0"/>
                  </a:rPr>
                  <a:t>) – одного порядка (одного порядка малости).</a:t>
                </a:r>
              </a:p>
              <a:p>
                <a:pPr lvl="0"/>
                <a14:m>
                  <m:oMath xmlns:m="http://schemas.openxmlformats.org/officeDocument/2006/math">
                    <m:func>
                      <m:funcPr>
                        <m:ctrlPr>
                          <a:rPr lang="ru-RU" sz="2000" i="1">
                            <a:latin typeface="Cambria Math" panose="02040503050406030204" pitchFamily="18" charset="0"/>
                          </a:rPr>
                        </m:ctrlPr>
                      </m:funcPr>
                      <m:fName>
                        <m:r>
                          <a:rPr lang="ru-RU" sz="2000" b="0" i="1" smtClean="0">
                            <a:latin typeface="Cambria Math" panose="02040503050406030204" pitchFamily="18" charset="0"/>
                          </a:rPr>
                          <m:t>2)</m:t>
                        </m:r>
                        <m:limLow>
                          <m:limLowPr>
                            <m:ctrlPr>
                              <a:rPr lang="ru-RU" sz="2000" i="1">
                                <a:latin typeface="Cambria Math" panose="02040503050406030204" pitchFamily="18" charset="0"/>
                              </a:rPr>
                            </m:ctrlPr>
                          </m:limLowPr>
                          <m:e>
                            <m:r>
                              <m:rPr>
                                <m:sty m:val="p"/>
                              </m:rPr>
                              <a:rPr lang="ru-RU" sz="2000">
                                <a:latin typeface="Cambria Math" panose="02040503050406030204" pitchFamily="18" charset="0"/>
                              </a:rPr>
                              <m:t>lim</m:t>
                            </m:r>
                          </m:e>
                          <m:lim>
                            <m:r>
                              <a:rPr lang="ru-RU" sz="2000" i="1">
                                <a:latin typeface="Cambria Math" panose="02040503050406030204" pitchFamily="18" charset="0"/>
                              </a:rPr>
                              <m:t>𝑥</m:t>
                            </m:r>
                            <m:r>
                              <a:rPr lang="ru-RU" sz="2000" i="1">
                                <a:latin typeface="Cambria Math" panose="02040503050406030204" pitchFamily="18" charset="0"/>
                              </a:rPr>
                              <m:t>→</m:t>
                            </m:r>
                            <m:sSub>
                              <m:sSubPr>
                                <m:ctrlPr>
                                  <a:rPr lang="ru-RU" sz="2000" i="1">
                                    <a:latin typeface="Cambria Math" panose="02040503050406030204" pitchFamily="18" charset="0"/>
                                  </a:rPr>
                                </m:ctrlPr>
                              </m:sSubPr>
                              <m:e>
                                <m:r>
                                  <a:rPr lang="ru-RU" sz="2000" i="1">
                                    <a:latin typeface="Cambria Math" panose="02040503050406030204" pitchFamily="18" charset="0"/>
                                  </a:rPr>
                                  <m:t>𝑥</m:t>
                                </m:r>
                              </m:e>
                              <m:sub>
                                <m:r>
                                  <a:rPr lang="ru-RU" sz="2000" i="1">
                                    <a:latin typeface="Cambria Math" panose="02040503050406030204" pitchFamily="18" charset="0"/>
                                  </a:rPr>
                                  <m:t>0</m:t>
                                </m:r>
                              </m:sub>
                            </m:sSub>
                          </m:lim>
                        </m:limLow>
                      </m:fName>
                      <m:e>
                        <m:f>
                          <m:fPr>
                            <m:ctrlPr>
                              <a:rPr lang="ru-RU" sz="2000" i="1">
                                <a:latin typeface="Cambria Math" panose="02040503050406030204" pitchFamily="18" charset="0"/>
                              </a:rPr>
                            </m:ctrlPr>
                          </m:fPr>
                          <m:num>
                            <m:r>
                              <a:rPr lang="ru-RU" sz="2000" i="1">
                                <a:latin typeface="Cambria Math" panose="02040503050406030204" pitchFamily="18" charset="0"/>
                              </a:rPr>
                              <m:t>𝑓</m:t>
                            </m:r>
                            <m:d>
                              <m:dPr>
                                <m:ctrlPr>
                                  <a:rPr lang="ru-RU" sz="2000" i="1">
                                    <a:latin typeface="Cambria Math" panose="02040503050406030204" pitchFamily="18" charset="0"/>
                                  </a:rPr>
                                </m:ctrlPr>
                              </m:dPr>
                              <m:e>
                                <m:r>
                                  <a:rPr lang="ru-RU" sz="2000" i="1">
                                    <a:latin typeface="Cambria Math" panose="02040503050406030204" pitchFamily="18" charset="0"/>
                                  </a:rPr>
                                  <m:t>𝑥</m:t>
                                </m:r>
                              </m:e>
                            </m:d>
                          </m:num>
                          <m:den>
                            <m:r>
                              <a:rPr lang="ru-RU" sz="2000" i="1">
                                <a:latin typeface="Cambria Math" panose="02040503050406030204" pitchFamily="18" charset="0"/>
                              </a:rPr>
                              <m:t>𝑔</m:t>
                            </m:r>
                            <m:d>
                              <m:dPr>
                                <m:ctrlPr>
                                  <a:rPr lang="ru-RU" sz="2000" i="1">
                                    <a:latin typeface="Cambria Math" panose="02040503050406030204" pitchFamily="18" charset="0"/>
                                  </a:rPr>
                                </m:ctrlPr>
                              </m:dPr>
                              <m:e>
                                <m:r>
                                  <a:rPr lang="ru-RU" sz="2000" i="1">
                                    <a:latin typeface="Cambria Math" panose="02040503050406030204" pitchFamily="18" charset="0"/>
                                  </a:rPr>
                                  <m:t>𝑥</m:t>
                                </m:r>
                              </m:e>
                            </m:d>
                          </m:den>
                        </m:f>
                        <m:r>
                          <a:rPr lang="ru-RU" sz="2000" i="1">
                            <a:latin typeface="Cambria Math" panose="02040503050406030204" pitchFamily="18" charset="0"/>
                          </a:rPr>
                          <m:t>=0</m:t>
                        </m:r>
                      </m:e>
                    </m:func>
                  </m:oMath>
                </a14:m>
                <a:r>
                  <a:rPr lang="ru-RU" sz="2000" dirty="0">
                    <a:latin typeface="Times New Roman" panose="02020603050405020304" pitchFamily="18" charset="0"/>
                    <a:cs typeface="Times New Roman" panose="02020603050405020304" pitchFamily="18" charset="0"/>
                  </a:rPr>
                  <a:t>, например, </a:t>
                </a:r>
                <a14:m>
                  <m:oMath xmlns:m="http://schemas.openxmlformats.org/officeDocument/2006/math">
                    <m:func>
                      <m:funcPr>
                        <m:ctrlPr>
                          <a:rPr lang="ru-RU" sz="2000" i="1">
                            <a:latin typeface="Cambria Math" panose="02040503050406030204" pitchFamily="18" charset="0"/>
                          </a:rPr>
                        </m:ctrlPr>
                      </m:funcPr>
                      <m:fName>
                        <m:limLow>
                          <m:limLowPr>
                            <m:ctrlPr>
                              <a:rPr lang="ru-RU" sz="2000" i="1">
                                <a:latin typeface="Cambria Math" panose="02040503050406030204" pitchFamily="18" charset="0"/>
                              </a:rPr>
                            </m:ctrlPr>
                          </m:limLowPr>
                          <m:e>
                            <m:r>
                              <m:rPr>
                                <m:sty m:val="p"/>
                              </m:rPr>
                              <a:rPr lang="ru-RU" sz="2000">
                                <a:latin typeface="Cambria Math" panose="02040503050406030204" pitchFamily="18" charset="0"/>
                              </a:rPr>
                              <m:t>lim</m:t>
                            </m:r>
                          </m:e>
                          <m:lim>
                            <m:r>
                              <a:rPr lang="ru-RU" sz="2000" i="1">
                                <a:latin typeface="Cambria Math" panose="02040503050406030204" pitchFamily="18" charset="0"/>
                              </a:rPr>
                              <m:t>𝑥</m:t>
                            </m:r>
                            <m:r>
                              <a:rPr lang="ru-RU" sz="2000" i="1">
                                <a:latin typeface="Cambria Math" panose="02040503050406030204" pitchFamily="18" charset="0"/>
                              </a:rPr>
                              <m:t>→0</m:t>
                            </m:r>
                          </m:lim>
                        </m:limLow>
                      </m:fName>
                      <m:e>
                        <m:f>
                          <m:fPr>
                            <m:ctrlPr>
                              <a:rPr lang="ru-RU" sz="2000" i="1">
                                <a:latin typeface="Cambria Math" panose="02040503050406030204" pitchFamily="18" charset="0"/>
                              </a:rPr>
                            </m:ctrlPr>
                          </m:fPr>
                          <m:num>
                            <m:sSup>
                              <m:sSupPr>
                                <m:ctrlPr>
                                  <a:rPr lang="ru-RU" sz="2000" i="1">
                                    <a:latin typeface="Cambria Math" panose="02040503050406030204" pitchFamily="18" charset="0"/>
                                  </a:rPr>
                                </m:ctrlPr>
                              </m:sSupPr>
                              <m:e>
                                <m:r>
                                  <a:rPr lang="ru-RU" sz="2000" i="1">
                                    <a:latin typeface="Cambria Math" panose="02040503050406030204" pitchFamily="18" charset="0"/>
                                  </a:rPr>
                                  <m:t>𝑥</m:t>
                                </m:r>
                              </m:e>
                              <m:sup>
                                <m:r>
                                  <a:rPr lang="ru-RU" sz="2000" i="1">
                                    <a:latin typeface="Cambria Math" panose="02040503050406030204" pitchFamily="18" charset="0"/>
                                  </a:rPr>
                                  <m:t>3</m:t>
                                </m:r>
                              </m:sup>
                            </m:sSup>
                          </m:num>
                          <m:den>
                            <m:r>
                              <a:rPr lang="ru-RU" sz="2000" i="1">
                                <a:latin typeface="Cambria Math" panose="02040503050406030204" pitchFamily="18" charset="0"/>
                              </a:rPr>
                              <m:t>𝑥</m:t>
                            </m:r>
                          </m:den>
                        </m:f>
                      </m:e>
                    </m:func>
                    <m:r>
                      <a:rPr lang="ru-RU" sz="2000" i="1">
                        <a:latin typeface="Cambria Math" panose="02040503050406030204" pitchFamily="18" charset="0"/>
                      </a:rPr>
                      <m:t>=</m:t>
                    </m:r>
                    <m:sSup>
                      <m:sSupPr>
                        <m:ctrlPr>
                          <a:rPr lang="ru-RU" sz="2000" i="1">
                            <a:latin typeface="Cambria Math" panose="02040503050406030204" pitchFamily="18" charset="0"/>
                          </a:rPr>
                        </m:ctrlPr>
                      </m:sSupPr>
                      <m:e>
                        <m:r>
                          <a:rPr lang="ru-RU" sz="2000" i="1">
                            <a:latin typeface="Cambria Math" panose="02040503050406030204" pitchFamily="18" charset="0"/>
                          </a:rPr>
                          <m:t>𝑥</m:t>
                        </m:r>
                      </m:e>
                      <m:sup>
                        <m:r>
                          <a:rPr lang="ru-RU" sz="2000" i="1">
                            <a:latin typeface="Cambria Math" panose="02040503050406030204" pitchFamily="18" charset="0"/>
                          </a:rPr>
                          <m:t>2</m:t>
                        </m:r>
                      </m:sup>
                    </m:sSup>
                    <m:r>
                      <a:rPr lang="ru-RU" sz="2000" i="1">
                        <a:latin typeface="Cambria Math" panose="02040503050406030204" pitchFamily="18" charset="0"/>
                      </a:rPr>
                      <m:t>→0</m:t>
                    </m:r>
                  </m:oMath>
                </a14:m>
                <a:r>
                  <a:rPr lang="ru-RU" sz="2000" dirty="0">
                    <a:latin typeface="Times New Roman" panose="02020603050405020304" pitchFamily="18" charset="0"/>
                    <a:cs typeface="Times New Roman" panose="02020603050405020304" pitchFamily="18" charset="0"/>
                  </a:rPr>
                  <a:t>. Это происходит, когда функция</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f</a:t>
                </a:r>
                <a:r>
                  <a:rPr lang="ru-RU" sz="2000" dirty="0">
                    <a:latin typeface="Times New Roman" panose="02020603050405020304" pitchFamily="18" charset="0"/>
                    <a:cs typeface="Times New Roman" panose="02020603050405020304" pitchFamily="18" charset="0"/>
                  </a:rPr>
                  <a:t>(</a:t>
                </a:r>
                <a:r>
                  <a:rPr lang="ru-RU" sz="2000" i="1" dirty="0" err="1">
                    <a:latin typeface="Times New Roman" panose="02020603050405020304" pitchFamily="18" charset="0"/>
                    <a:cs typeface="Times New Roman" panose="02020603050405020304" pitchFamily="18" charset="0"/>
                  </a:rPr>
                  <a:t>x</a:t>
                </a:r>
                <a:r>
                  <a:rPr lang="ru-RU" sz="2000" dirty="0">
                    <a:latin typeface="Times New Roman" panose="02020603050405020304" pitchFamily="18" charset="0"/>
                    <a:cs typeface="Times New Roman" panose="02020603050405020304" pitchFamily="18" charset="0"/>
                  </a:rPr>
                  <a:t>) – более высокого порядка (более высокого порядка малости), чем функция</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g</a:t>
                </a:r>
                <a:r>
                  <a:rPr lang="ru-RU" sz="2000" dirty="0">
                    <a:latin typeface="Times New Roman" panose="02020603050405020304" pitchFamily="18" charset="0"/>
                    <a:cs typeface="Times New Roman" panose="02020603050405020304" pitchFamily="18" charset="0"/>
                  </a:rPr>
                  <a:t>(</a:t>
                </a:r>
                <a:r>
                  <a:rPr lang="ru-RU" sz="2000" i="1" dirty="0" err="1">
                    <a:latin typeface="Times New Roman" panose="02020603050405020304" pitchFamily="18" charset="0"/>
                    <a:cs typeface="Times New Roman" panose="02020603050405020304" pitchFamily="18" charset="0"/>
                  </a:rPr>
                  <a:t>x</a:t>
                </a:r>
                <a:r>
                  <a:rPr lang="ru-RU" sz="2000" dirty="0">
                    <a:latin typeface="Times New Roman" panose="02020603050405020304" pitchFamily="18" charset="0"/>
                    <a:cs typeface="Times New Roman" panose="02020603050405020304" pitchFamily="18" charset="0"/>
                  </a:rPr>
                  <a:t>).</a:t>
                </a:r>
              </a:p>
              <a:p>
                <a:pPr lvl="0"/>
                <a:endParaRPr lang="ru-RU" sz="2000" dirty="0">
                  <a:latin typeface="Times New Roman" panose="02020603050405020304" pitchFamily="18" charset="0"/>
                  <a:cs typeface="Times New Roman" panose="02020603050405020304" pitchFamily="18" charset="0"/>
                </a:endParaRPr>
              </a:p>
              <a:p>
                <a:pPr indent="457200"/>
                <a:r>
                  <a:rPr lang="ru-RU" sz="2000" i="1" dirty="0">
                    <a:latin typeface="Times New Roman" panose="02020603050405020304" pitchFamily="18" charset="0"/>
                    <a:cs typeface="Times New Roman" panose="02020603050405020304" pitchFamily="18" charset="0"/>
                  </a:rPr>
                  <a:t>Пример. </a:t>
                </a:r>
                <a:r>
                  <a:rPr lang="en-US" sz="2000" i="1" dirty="0">
                    <a:latin typeface="Times New Roman" panose="02020603050405020304" pitchFamily="18" charset="0"/>
                    <a:cs typeface="Times New Roman" panose="02020603050405020304" pitchFamily="18" charset="0"/>
                  </a:rPr>
                  <a:t>x</a:t>
                </a:r>
                <a:r>
                  <a:rPr lang="ru-RU" sz="2000" baseline="30000" dirty="0">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o</a:t>
                </a:r>
                <a:r>
                  <a:rPr lang="ru-RU"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a:t>
                </a:r>
                <a:r>
                  <a:rPr lang="ru-RU" sz="2000" dirty="0">
                    <a:latin typeface="Times New Roman" panose="02020603050405020304" pitchFamily="18" charset="0"/>
                    <a:cs typeface="Times New Roman" panose="02020603050405020304" pitchFamily="18" charset="0"/>
                  </a:rPr>
                  <a:t>) и </a:t>
                </a:r>
                <a:r>
                  <a:rPr lang="en-US" sz="2000" i="1" dirty="0">
                    <a:latin typeface="Times New Roman" panose="02020603050405020304" pitchFamily="18" charset="0"/>
                    <a:cs typeface="Times New Roman" panose="02020603050405020304" pitchFamily="18" charset="0"/>
                  </a:rPr>
                  <a:t>x</a:t>
                </a:r>
                <a:r>
                  <a:rPr lang="ru-RU" sz="2000" baseline="30000" dirty="0">
                    <a:latin typeface="Times New Roman" panose="02020603050405020304" pitchFamily="18" charset="0"/>
                    <a:cs typeface="Times New Roman" panose="02020603050405020304" pitchFamily="18" charset="0"/>
                  </a:rPr>
                  <a:t>3</a:t>
                </a:r>
                <a:r>
                  <a:rPr lang="ru-RU"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o</a:t>
                </a:r>
                <a:r>
                  <a:rPr lang="ru-RU"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a:t>
                </a:r>
                <a:r>
                  <a:rPr lang="ru-RU" sz="2000" dirty="0">
                    <a:latin typeface="Times New Roman" panose="02020603050405020304" pitchFamily="18" charset="0"/>
                    <a:cs typeface="Times New Roman" panose="02020603050405020304" pitchFamily="18" charset="0"/>
                  </a:rPr>
                  <a:t>), потому что, например, </a:t>
                </a:r>
                <a:r>
                  <a:rPr lang="en-US" sz="2000" i="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0,1 </a:t>
                </a:r>
                <a:r>
                  <a:rPr lang="en-US" sz="2000" dirty="0">
                    <a:latin typeface="Times New Roman" panose="02020603050405020304" pitchFamily="18" charset="0"/>
                    <a:cs typeface="Times New Roman" panose="02020603050405020304" pitchFamily="18" charset="0"/>
                  </a:rPr>
                  <a:t>&gt;&gt;</a:t>
                </a:r>
                <a:r>
                  <a:rPr lang="ru-RU"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x</a:t>
                </a:r>
                <a:r>
                  <a:rPr lang="ru-RU" sz="2000" baseline="30000" dirty="0">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 = 0,01</a:t>
                </a:r>
              </a:p>
            </p:txBody>
          </p:sp>
        </mc:Choice>
        <mc:Fallback xmlns="">
          <p:sp>
            <p:nvSpPr>
              <p:cNvPr id="2" name="Прямоугольник 1">
                <a:extLst>
                  <a:ext uri="{FF2B5EF4-FFF2-40B4-BE49-F238E27FC236}">
                    <a16:creationId xmlns:a16="http://schemas.microsoft.com/office/drawing/2014/main" id="{DB953EC7-A5F2-A646-99FD-A0579207CBC0}"/>
                  </a:ext>
                </a:extLst>
              </p:cNvPr>
              <p:cNvSpPr>
                <a:spLocks noRot="1" noChangeAspect="1" noMove="1" noResize="1" noEditPoints="1" noAdjustHandles="1" noChangeArrowheads="1" noChangeShapeType="1" noTextEdit="1"/>
              </p:cNvSpPr>
              <p:nvPr/>
            </p:nvSpPr>
            <p:spPr>
              <a:xfrm>
                <a:off x="395536" y="620688"/>
                <a:ext cx="8496944" cy="5601662"/>
              </a:xfrm>
              <a:prstGeom prst="rect">
                <a:avLst/>
              </a:prstGeom>
              <a:blipFill>
                <a:blip r:embed="rId6"/>
                <a:stretch>
                  <a:fillRect l="-896" t="-451" r="-896" b="-903"/>
                </a:stretch>
              </a:blipFill>
            </p:spPr>
            <p:txBody>
              <a:bodyPr/>
              <a:lstStyle/>
              <a:p>
                <a:r>
                  <a:rPr lang="ru-RU">
                    <a:noFill/>
                  </a:rPr>
                  <a:t> </a:t>
                </a:r>
              </a:p>
            </p:txBody>
          </p:sp>
        </mc:Fallback>
      </mc:AlternateContent>
    </p:spTree>
    <p:extLst>
      <p:ext uri="{BB962C8B-B14F-4D97-AF65-F5344CB8AC3E}">
        <p14:creationId xmlns:p14="http://schemas.microsoft.com/office/powerpoint/2010/main" val="2788503620"/>
      </p:ext>
    </p:extLst>
  </p:cSld>
  <p:clrMapOvr>
    <a:masterClrMapping/>
  </p:clrMapOvr>
  <mc:AlternateContent xmlns:mc="http://schemas.openxmlformats.org/markup-compatibility/2006" xmlns:p14="http://schemas.microsoft.com/office/powerpoint/2010/main">
    <mc:Choice Requires="p14">
      <p:transition spd="slow" p14:dur="2000" advTm="114472"/>
    </mc:Choice>
    <mc:Fallback xmlns="">
      <p:transition spd="slow" advTm="114472"/>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 большое и «о» малое</a:t>
            </a:r>
          </a:p>
        </p:txBody>
      </p:sp>
      <p:sp>
        <p:nvSpPr>
          <p:cNvPr id="2" name="Прямоугольник 1">
            <a:extLst>
              <a:ext uri="{FF2B5EF4-FFF2-40B4-BE49-F238E27FC236}">
                <a16:creationId xmlns:a16="http://schemas.microsoft.com/office/drawing/2014/main" id="{DB953EC7-A5F2-A646-99FD-A0579207CBC0}"/>
              </a:ext>
            </a:extLst>
          </p:cNvPr>
          <p:cNvSpPr/>
          <p:nvPr/>
        </p:nvSpPr>
        <p:spPr>
          <a:xfrm>
            <a:off x="395536" y="620688"/>
            <a:ext cx="8496944" cy="5374485"/>
          </a:xfrm>
          <a:prstGeom prst="rect">
            <a:avLst/>
          </a:prstGeom>
        </p:spPr>
        <p:txBody>
          <a:bodyPr wrap="square">
            <a:spAutoFit/>
          </a:bodyPr>
          <a:lstStyle/>
          <a:p>
            <a:pPr indent="457200">
              <a:lnSpc>
                <a:spcPct val="150000"/>
              </a:lnSpc>
            </a:pPr>
            <a:r>
              <a:rPr lang="en-US" sz="2100" b="1" dirty="0">
                <a:latin typeface="Times New Roman" panose="02020603050405020304" pitchFamily="18" charset="0"/>
                <a:cs typeface="Times New Roman" panose="02020603050405020304" pitchFamily="18" charset="0"/>
              </a:rPr>
              <a:t>O</a:t>
            </a:r>
            <a:r>
              <a:rPr lang="en-US" sz="2100" dirty="0">
                <a:latin typeface="Times New Roman" panose="02020603050405020304" pitchFamily="18" charset="0"/>
                <a:cs typeface="Times New Roman" panose="02020603050405020304" pitchFamily="18" charset="0"/>
              </a:rPr>
              <a:t> </a:t>
            </a:r>
            <a:r>
              <a:rPr lang="ru-RU" sz="2100" dirty="0">
                <a:latin typeface="Times New Roman" panose="02020603050405020304" pitchFamily="18" charset="0"/>
                <a:cs typeface="Times New Roman" panose="02020603050405020304" pitchFamily="18" charset="0"/>
              </a:rPr>
              <a:t>большое и </a:t>
            </a:r>
            <a:r>
              <a:rPr lang="ru-RU" sz="2100" b="1" dirty="0">
                <a:latin typeface="Times New Roman" panose="02020603050405020304" pitchFamily="18" charset="0"/>
                <a:cs typeface="Times New Roman" panose="02020603050405020304" pitchFamily="18" charset="0"/>
              </a:rPr>
              <a:t>о</a:t>
            </a:r>
            <a:r>
              <a:rPr lang="ru-RU" sz="2100" dirty="0">
                <a:latin typeface="Times New Roman" panose="02020603050405020304" pitchFamily="18" charset="0"/>
                <a:cs typeface="Times New Roman" panose="02020603050405020304" pitchFamily="18" charset="0"/>
              </a:rPr>
              <a:t> малое отвечают за сравнение двух бесконечно малых величин, в нашем примере: </a:t>
            </a:r>
            <a:r>
              <a:rPr lang="en-US" sz="2100" i="1" dirty="0">
                <a:latin typeface="Times New Roman" panose="02020603050405020304" pitchFamily="18" charset="0"/>
                <a:cs typeface="Times New Roman" panose="02020603050405020304" pitchFamily="18" charset="0"/>
              </a:rPr>
              <a:t>x</a:t>
            </a:r>
            <a:r>
              <a:rPr lang="ru-RU" sz="2100" baseline="30000" dirty="0">
                <a:latin typeface="Times New Roman" panose="02020603050405020304" pitchFamily="18" charset="0"/>
                <a:cs typeface="Times New Roman" panose="02020603050405020304" pitchFamily="18" charset="0"/>
              </a:rPr>
              <a:t>2</a:t>
            </a:r>
            <a:r>
              <a:rPr lang="ru-RU" sz="2100" dirty="0">
                <a:latin typeface="Times New Roman" panose="02020603050405020304" pitchFamily="18" charset="0"/>
                <a:cs typeface="Times New Roman" panose="02020603050405020304" pitchFamily="18" charset="0"/>
              </a:rPr>
              <a:t>=</a:t>
            </a:r>
            <a:r>
              <a:rPr lang="en-US" sz="2100" b="1" dirty="0">
                <a:latin typeface="Times New Roman" panose="02020603050405020304" pitchFamily="18" charset="0"/>
                <a:cs typeface="Times New Roman" panose="02020603050405020304" pitchFamily="18" charset="0"/>
              </a:rPr>
              <a:t>o</a:t>
            </a:r>
            <a:r>
              <a:rPr lang="ru-RU" sz="2100" dirty="0">
                <a:latin typeface="Times New Roman" panose="02020603050405020304" pitchFamily="18" charset="0"/>
                <a:cs typeface="Times New Roman" panose="02020603050405020304" pitchFamily="18" charset="0"/>
              </a:rPr>
              <a:t>(</a:t>
            </a:r>
            <a:r>
              <a:rPr lang="en-US" sz="2100" i="1" dirty="0">
                <a:latin typeface="Times New Roman" panose="02020603050405020304" pitchFamily="18" charset="0"/>
                <a:cs typeface="Times New Roman" panose="02020603050405020304" pitchFamily="18" charset="0"/>
              </a:rPr>
              <a:t>x</a:t>
            </a:r>
            <a:r>
              <a:rPr lang="ru-RU" sz="2100" dirty="0">
                <a:latin typeface="Times New Roman" panose="02020603050405020304" pitchFamily="18" charset="0"/>
                <a:cs typeface="Times New Roman" panose="02020603050405020304" pitchFamily="18" charset="0"/>
              </a:rPr>
              <a:t>), </a:t>
            </a:r>
            <a:r>
              <a:rPr lang="en-US" sz="2100" i="1" dirty="0">
                <a:latin typeface="Times New Roman" panose="02020603050405020304" pitchFamily="18" charset="0"/>
                <a:cs typeface="Times New Roman" panose="02020603050405020304" pitchFamily="18" charset="0"/>
              </a:rPr>
              <a:t>x</a:t>
            </a:r>
            <a:r>
              <a:rPr lang="ru-RU" sz="2100" baseline="30000" dirty="0">
                <a:latin typeface="Times New Roman" panose="02020603050405020304" pitchFamily="18" charset="0"/>
                <a:cs typeface="Times New Roman" panose="02020603050405020304" pitchFamily="18" charset="0"/>
              </a:rPr>
              <a:t>3</a:t>
            </a:r>
            <a:r>
              <a:rPr lang="ru-RU" sz="2100" dirty="0">
                <a:latin typeface="Times New Roman" panose="02020603050405020304" pitchFamily="18" charset="0"/>
                <a:cs typeface="Times New Roman" panose="02020603050405020304" pitchFamily="18" charset="0"/>
              </a:rPr>
              <a:t>=</a:t>
            </a:r>
            <a:r>
              <a:rPr lang="en-US" sz="2100" b="1" dirty="0">
                <a:latin typeface="Times New Roman" panose="02020603050405020304" pitchFamily="18" charset="0"/>
                <a:cs typeface="Times New Roman" panose="02020603050405020304" pitchFamily="18" charset="0"/>
              </a:rPr>
              <a:t>o</a:t>
            </a:r>
            <a:r>
              <a:rPr lang="ru-RU" sz="2100" dirty="0">
                <a:latin typeface="Times New Roman" panose="02020603050405020304" pitchFamily="18" charset="0"/>
                <a:cs typeface="Times New Roman" panose="02020603050405020304" pitchFamily="18" charset="0"/>
              </a:rPr>
              <a:t>(</a:t>
            </a:r>
            <a:r>
              <a:rPr lang="en-US" sz="2100" i="1" dirty="0">
                <a:latin typeface="Times New Roman" panose="02020603050405020304" pitchFamily="18" charset="0"/>
                <a:cs typeface="Times New Roman" panose="02020603050405020304" pitchFamily="18" charset="0"/>
              </a:rPr>
              <a:t>x</a:t>
            </a:r>
            <a:r>
              <a:rPr lang="ru-RU" sz="2100" dirty="0">
                <a:latin typeface="Times New Roman" panose="02020603050405020304" pitchFamily="18" charset="0"/>
                <a:cs typeface="Times New Roman" panose="02020603050405020304" pitchFamily="18" charset="0"/>
              </a:rPr>
              <a:t>).</a:t>
            </a:r>
          </a:p>
          <a:p>
            <a:pPr indent="457200">
              <a:lnSpc>
                <a:spcPct val="150000"/>
              </a:lnSpc>
            </a:pPr>
            <a:r>
              <a:rPr lang="ru-RU" sz="2100" dirty="0">
                <a:latin typeface="Times New Roman" panose="02020603050405020304" pitchFamily="18" charset="0"/>
                <a:cs typeface="Times New Roman" panose="02020603050405020304" pitchFamily="18" charset="0"/>
              </a:rPr>
              <a:t>По сути, </a:t>
            </a:r>
            <a:r>
              <a:rPr lang="ru-RU" sz="2100" b="1" dirty="0" err="1">
                <a:latin typeface="Times New Roman" panose="02020603050405020304" pitchFamily="18" charset="0"/>
                <a:cs typeface="Times New Roman" panose="02020603050405020304" pitchFamily="18" charset="0"/>
              </a:rPr>
              <a:t>O</a:t>
            </a:r>
            <a:r>
              <a:rPr lang="ru-RU" sz="2100" dirty="0">
                <a:latin typeface="Times New Roman" panose="02020603050405020304" pitchFamily="18" charset="0"/>
                <a:cs typeface="Times New Roman" panose="02020603050405020304" pitchFamily="18" charset="0"/>
              </a:rPr>
              <a:t> большое и </a:t>
            </a:r>
            <a:r>
              <a:rPr lang="ru-RU" sz="2100" b="1" dirty="0" err="1">
                <a:latin typeface="Times New Roman" panose="02020603050405020304" pitchFamily="18" charset="0"/>
                <a:cs typeface="Times New Roman" panose="02020603050405020304" pitchFamily="18" charset="0"/>
              </a:rPr>
              <a:t>o</a:t>
            </a:r>
            <a:r>
              <a:rPr lang="ru-RU" sz="2100" dirty="0">
                <a:latin typeface="Times New Roman" panose="02020603050405020304" pitchFamily="18" charset="0"/>
                <a:cs typeface="Times New Roman" panose="02020603050405020304" pitchFamily="18" charset="0"/>
              </a:rPr>
              <a:t> малое (</a:t>
            </a:r>
            <a:r>
              <a:rPr lang="ru-RU" sz="2100" b="1" dirty="0" err="1">
                <a:latin typeface="Times New Roman" panose="02020603050405020304" pitchFamily="18" charset="0"/>
                <a:cs typeface="Times New Roman" panose="02020603050405020304" pitchFamily="18" charset="0"/>
              </a:rPr>
              <a:t>O</a:t>
            </a:r>
            <a:r>
              <a:rPr lang="ru-RU" sz="2100" dirty="0">
                <a:latin typeface="Times New Roman" panose="02020603050405020304" pitchFamily="18" charset="0"/>
                <a:cs typeface="Times New Roman" panose="02020603050405020304" pitchFamily="18" charset="0"/>
              </a:rPr>
              <a:t> и </a:t>
            </a:r>
            <a:r>
              <a:rPr lang="ru-RU" sz="2100" b="1" dirty="0" err="1">
                <a:latin typeface="Times New Roman" panose="02020603050405020304" pitchFamily="18" charset="0"/>
                <a:cs typeface="Times New Roman" panose="02020603050405020304" pitchFamily="18" charset="0"/>
              </a:rPr>
              <a:t>o</a:t>
            </a:r>
            <a:r>
              <a:rPr lang="ru-RU" sz="2100" dirty="0">
                <a:latin typeface="Times New Roman" panose="02020603050405020304" pitchFamily="18" charset="0"/>
                <a:cs typeface="Times New Roman" panose="02020603050405020304" pitchFamily="18" charset="0"/>
              </a:rPr>
              <a:t>) — математические обозначения для сравнения асимптотического поведения (асимптотики) функций.</a:t>
            </a:r>
          </a:p>
          <a:p>
            <a:pPr indent="457200">
              <a:lnSpc>
                <a:spcPct val="150000"/>
              </a:lnSpc>
            </a:pPr>
            <a:r>
              <a:rPr lang="ru-RU" sz="2100" u="sng" dirty="0">
                <a:latin typeface="Times New Roman" panose="02020603050405020304" pitchFamily="18" charset="0"/>
                <a:cs typeface="Times New Roman" panose="02020603050405020304" pitchFamily="18" charset="0"/>
              </a:rPr>
              <a:t>Под асимптотикой понимается характер изменения функции при её стремлении к определённой точке.</a:t>
            </a:r>
          </a:p>
          <a:p>
            <a:pPr indent="457200">
              <a:lnSpc>
                <a:spcPct val="150000"/>
              </a:lnSpc>
            </a:pPr>
            <a:r>
              <a:rPr lang="ru-RU" sz="2100" b="1" dirty="0" err="1">
                <a:latin typeface="Times New Roman" panose="02020603050405020304" pitchFamily="18" charset="0"/>
                <a:cs typeface="Times New Roman" panose="02020603050405020304" pitchFamily="18" charset="0"/>
              </a:rPr>
              <a:t>o</a:t>
            </a:r>
            <a:r>
              <a:rPr lang="ru-RU" sz="2100" dirty="0">
                <a:latin typeface="Times New Roman" panose="02020603050405020304" pitchFamily="18" charset="0"/>
                <a:cs typeface="Times New Roman" panose="02020603050405020304" pitchFamily="18" charset="0"/>
              </a:rPr>
              <a:t>(</a:t>
            </a:r>
            <a:r>
              <a:rPr lang="ru-RU" sz="2100" i="1" dirty="0" err="1">
                <a:latin typeface="Times New Roman" panose="02020603050405020304" pitchFamily="18" charset="0"/>
                <a:cs typeface="Times New Roman" panose="02020603050405020304" pitchFamily="18" charset="0"/>
              </a:rPr>
              <a:t>f</a:t>
            </a:r>
            <a:r>
              <a:rPr lang="ru-RU" sz="2100" dirty="0">
                <a:latin typeface="Times New Roman" panose="02020603050405020304" pitchFamily="18" charset="0"/>
                <a:cs typeface="Times New Roman" panose="02020603050405020304" pitchFamily="18" charset="0"/>
              </a:rPr>
              <a:t>), «</a:t>
            </a:r>
            <a:r>
              <a:rPr lang="ru-RU" sz="2100" b="1" dirty="0">
                <a:latin typeface="Times New Roman" panose="02020603050405020304" pitchFamily="18" charset="0"/>
                <a:cs typeface="Times New Roman" panose="02020603050405020304" pitchFamily="18" charset="0"/>
              </a:rPr>
              <a:t>о</a:t>
            </a:r>
            <a:r>
              <a:rPr lang="ru-RU" sz="2100" dirty="0">
                <a:latin typeface="Times New Roman" panose="02020603050405020304" pitchFamily="18" charset="0"/>
                <a:cs typeface="Times New Roman" panose="02020603050405020304" pitchFamily="18" charset="0"/>
              </a:rPr>
              <a:t> малое от </a:t>
            </a:r>
            <a:r>
              <a:rPr lang="ru-RU" sz="2100" i="1" dirty="0" err="1">
                <a:latin typeface="Times New Roman" panose="02020603050405020304" pitchFamily="18" charset="0"/>
                <a:cs typeface="Times New Roman" panose="02020603050405020304" pitchFamily="18" charset="0"/>
              </a:rPr>
              <a:t>f</a:t>
            </a:r>
            <a:r>
              <a:rPr lang="ru-RU" sz="2100" dirty="0">
                <a:latin typeface="Times New Roman" panose="02020603050405020304" pitchFamily="18" charset="0"/>
                <a:cs typeface="Times New Roman" panose="02020603050405020304" pitchFamily="18" charset="0"/>
              </a:rPr>
              <a:t>» обозначает «</a:t>
            </a:r>
            <a:r>
              <a:rPr lang="ru-RU" sz="2100" b="1" dirty="0">
                <a:latin typeface="Times New Roman" panose="02020603050405020304" pitchFamily="18" charset="0"/>
                <a:cs typeface="Times New Roman" panose="02020603050405020304" pitchFamily="18" charset="0"/>
              </a:rPr>
              <a:t>бесконечно малое относительно </a:t>
            </a:r>
            <a:r>
              <a:rPr lang="ru-RU" sz="2100" b="1" i="1" dirty="0" err="1">
                <a:latin typeface="Times New Roman" panose="02020603050405020304" pitchFamily="18" charset="0"/>
                <a:cs typeface="Times New Roman" panose="02020603050405020304" pitchFamily="18" charset="0"/>
              </a:rPr>
              <a:t>f</a:t>
            </a:r>
            <a:r>
              <a:rPr lang="ru-RU" sz="2100" dirty="0">
                <a:latin typeface="Times New Roman" panose="02020603050405020304" pitchFamily="18" charset="0"/>
                <a:cs typeface="Times New Roman" panose="02020603050405020304" pitchFamily="18" charset="0"/>
              </a:rPr>
              <a:t>», пренебрежимо малую величину при рассмотрении </a:t>
            </a:r>
            <a:r>
              <a:rPr lang="ru-RU" sz="2100" i="1" dirty="0" err="1">
                <a:latin typeface="Times New Roman" panose="02020603050405020304" pitchFamily="18" charset="0"/>
                <a:cs typeface="Times New Roman" panose="02020603050405020304" pitchFamily="18" charset="0"/>
              </a:rPr>
              <a:t>f</a:t>
            </a:r>
            <a:r>
              <a:rPr lang="ru-RU" sz="2100" dirty="0">
                <a:latin typeface="Times New Roman" panose="02020603050405020304" pitchFamily="18" charset="0"/>
                <a:cs typeface="Times New Roman" panose="02020603050405020304" pitchFamily="18" charset="0"/>
              </a:rPr>
              <a:t>. </a:t>
            </a:r>
          </a:p>
          <a:p>
            <a:pPr indent="457200">
              <a:lnSpc>
                <a:spcPct val="150000"/>
              </a:lnSpc>
            </a:pPr>
            <a:r>
              <a:rPr lang="ru-RU" sz="2100" dirty="0">
                <a:latin typeface="Times New Roman" panose="02020603050405020304" pitchFamily="18" charset="0"/>
                <a:cs typeface="Times New Roman" panose="02020603050405020304" pitchFamily="18" charset="0"/>
              </a:rPr>
              <a:t>Смысл термина «</a:t>
            </a:r>
            <a:r>
              <a:rPr lang="ru-RU" sz="2100" b="1" dirty="0">
                <a:latin typeface="Times New Roman" panose="02020603050405020304" pitchFamily="18" charset="0"/>
                <a:cs typeface="Times New Roman" panose="02020603050405020304" pitchFamily="18" charset="0"/>
              </a:rPr>
              <a:t>О</a:t>
            </a:r>
            <a:r>
              <a:rPr lang="ru-RU" sz="2100" dirty="0">
                <a:latin typeface="Times New Roman" panose="02020603050405020304" pitchFamily="18" charset="0"/>
                <a:cs typeface="Times New Roman" panose="02020603050405020304" pitchFamily="18" charset="0"/>
              </a:rPr>
              <a:t> большое» зависит от его области применения, но всегда </a:t>
            </a:r>
            <a:r>
              <a:rPr lang="ru-RU" sz="2100" b="1" dirty="0" err="1">
                <a:latin typeface="Times New Roman" panose="02020603050405020304" pitchFamily="18" charset="0"/>
                <a:cs typeface="Times New Roman" panose="02020603050405020304" pitchFamily="18" charset="0"/>
              </a:rPr>
              <a:t>O</a:t>
            </a:r>
            <a:r>
              <a:rPr lang="ru-RU" sz="2100" dirty="0">
                <a:latin typeface="Times New Roman" panose="02020603050405020304" pitchFamily="18" charset="0"/>
                <a:cs typeface="Times New Roman" panose="02020603050405020304" pitchFamily="18" charset="0"/>
              </a:rPr>
              <a:t>(</a:t>
            </a:r>
            <a:r>
              <a:rPr lang="ru-RU" sz="2100" i="1" dirty="0" err="1">
                <a:latin typeface="Times New Roman" panose="02020603050405020304" pitchFamily="18" charset="0"/>
                <a:cs typeface="Times New Roman" panose="02020603050405020304" pitchFamily="18" charset="0"/>
              </a:rPr>
              <a:t>f</a:t>
            </a:r>
            <a:r>
              <a:rPr lang="ru-RU" sz="2100" dirty="0">
                <a:latin typeface="Times New Roman" panose="02020603050405020304" pitchFamily="18" charset="0"/>
                <a:cs typeface="Times New Roman" panose="02020603050405020304" pitchFamily="18" charset="0"/>
              </a:rPr>
              <a:t>) растёт не быстрее, чем </a:t>
            </a:r>
            <a:r>
              <a:rPr lang="ru-RU" sz="2100" i="1" dirty="0" err="1">
                <a:latin typeface="Times New Roman" panose="02020603050405020304" pitchFamily="18" charset="0"/>
                <a:cs typeface="Times New Roman" panose="02020603050405020304" pitchFamily="18" charset="0"/>
              </a:rPr>
              <a:t>f</a:t>
            </a:r>
            <a:r>
              <a:rPr lang="ru-RU" sz="21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99588957"/>
      </p:ext>
    </p:extLst>
  </p:cSld>
  <p:clrMapOvr>
    <a:masterClrMapping/>
  </p:clrMapOvr>
  <mc:AlternateContent xmlns:mc="http://schemas.openxmlformats.org/markup-compatibility/2006" xmlns:p14="http://schemas.microsoft.com/office/powerpoint/2010/main">
    <mc:Choice Requires="p14">
      <p:transition spd="slow" p14:dur="2000" advTm="44253"/>
    </mc:Choice>
    <mc:Fallback xmlns="">
      <p:transition spd="slow" advTm="44253"/>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 большое и «о» малое</a:t>
            </a:r>
          </a:p>
        </p:txBody>
      </p:sp>
      <p:sp>
        <p:nvSpPr>
          <p:cNvPr id="2" name="Прямоугольник 1">
            <a:extLst>
              <a:ext uri="{FF2B5EF4-FFF2-40B4-BE49-F238E27FC236}">
                <a16:creationId xmlns:a16="http://schemas.microsoft.com/office/drawing/2014/main" id="{DB953EC7-A5F2-A646-99FD-A0579207CBC0}"/>
              </a:ext>
            </a:extLst>
          </p:cNvPr>
          <p:cNvSpPr/>
          <p:nvPr/>
        </p:nvSpPr>
        <p:spPr>
          <a:xfrm>
            <a:off x="395536" y="620688"/>
            <a:ext cx="8496944" cy="4457952"/>
          </a:xfrm>
          <a:prstGeom prst="rect">
            <a:avLst/>
          </a:prstGeom>
        </p:spPr>
        <p:txBody>
          <a:bodyPr wrap="square">
            <a:spAutoFit/>
          </a:bodyPr>
          <a:lstStyle/>
          <a:p>
            <a:pPr indent="457200">
              <a:lnSpc>
                <a:spcPct val="150000"/>
              </a:lnSpc>
            </a:pPr>
            <a:r>
              <a:rPr lang="ru-RU" sz="2400" i="1" dirty="0">
                <a:latin typeface="Times New Roman" panose="02020603050405020304" pitchFamily="18" charset="0"/>
                <a:cs typeface="Times New Roman" panose="02020603050405020304" pitchFamily="18" charset="0"/>
              </a:rPr>
              <a:t>Историческая справка</a:t>
            </a:r>
            <a:r>
              <a:rPr lang="ru-RU" sz="2400" dirty="0">
                <a:latin typeface="Times New Roman" panose="02020603050405020304" pitchFamily="18" charset="0"/>
                <a:cs typeface="Times New Roman" panose="02020603050405020304" pitchFamily="18" charset="0"/>
              </a:rPr>
              <a:t>. Обозначение «</a:t>
            </a:r>
            <a:r>
              <a:rPr lang="ru-RU" sz="2400" b="1" dirty="0" err="1">
                <a:latin typeface="Times New Roman" panose="02020603050405020304" pitchFamily="18" charset="0"/>
                <a:cs typeface="Times New Roman" panose="02020603050405020304" pitchFamily="18" charset="0"/>
              </a:rPr>
              <a:t>O</a:t>
            </a:r>
            <a:r>
              <a:rPr lang="ru-RU" sz="2400" dirty="0">
                <a:latin typeface="Times New Roman" panose="02020603050405020304" pitchFamily="18" charset="0"/>
                <a:cs typeface="Times New Roman" panose="02020603050405020304" pitchFamily="18" charset="0"/>
              </a:rPr>
              <a:t> большое» введено немецким математиком Паулем </a:t>
            </a:r>
            <a:r>
              <a:rPr lang="ru-RU" sz="2400" dirty="0" err="1">
                <a:latin typeface="Times New Roman" panose="02020603050405020304" pitchFamily="18" charset="0"/>
                <a:cs typeface="Times New Roman" panose="02020603050405020304" pitchFamily="18" charset="0"/>
              </a:rPr>
              <a:t>Бахманом</a:t>
            </a:r>
            <a:r>
              <a:rPr lang="ru-RU" sz="2400" dirty="0">
                <a:latin typeface="Times New Roman" panose="02020603050405020304" pitchFamily="18" charset="0"/>
                <a:cs typeface="Times New Roman" panose="02020603050405020304" pitchFamily="18" charset="0"/>
              </a:rPr>
              <a:t> во втором томе его книги «Аналитическая теория чисел», вышедшем в 1894 году. Обозначение «</a:t>
            </a:r>
            <a:r>
              <a:rPr lang="ru-RU" sz="2400" b="1" dirty="0">
                <a:latin typeface="Times New Roman" panose="02020603050405020304" pitchFamily="18" charset="0"/>
                <a:cs typeface="Times New Roman" panose="02020603050405020304" pitchFamily="18" charset="0"/>
              </a:rPr>
              <a:t>о</a:t>
            </a:r>
            <a:r>
              <a:rPr lang="ru-RU" sz="2400" dirty="0">
                <a:latin typeface="Times New Roman" panose="02020603050405020304" pitchFamily="18" charset="0"/>
                <a:cs typeface="Times New Roman" panose="02020603050405020304" pitchFamily="18" charset="0"/>
              </a:rPr>
              <a:t> малое» впервые использовано другим немецким математиком, Эдмундом Ландау в 1909 году; с работами Ландау связана и популяризация обоих обозначений, в связи с чем их также называют символами Ландау. Обозначение пошло от немецкого слова «</a:t>
            </a:r>
            <a:r>
              <a:rPr lang="ru-RU" sz="2400" dirty="0" err="1">
                <a:latin typeface="Times New Roman" panose="02020603050405020304" pitchFamily="18" charset="0"/>
                <a:cs typeface="Times New Roman" panose="02020603050405020304" pitchFamily="18" charset="0"/>
              </a:rPr>
              <a:t>Ordnung</a:t>
            </a:r>
            <a:r>
              <a:rPr lang="ru-RU" sz="2400" dirty="0">
                <a:latin typeface="Times New Roman" panose="02020603050405020304" pitchFamily="18" charset="0"/>
                <a:cs typeface="Times New Roman" panose="02020603050405020304" pitchFamily="18" charset="0"/>
              </a:rPr>
              <a:t>» (порядок).</a:t>
            </a:r>
          </a:p>
        </p:txBody>
      </p:sp>
    </p:spTree>
    <p:extLst>
      <p:ext uri="{BB962C8B-B14F-4D97-AF65-F5344CB8AC3E}">
        <p14:creationId xmlns:p14="http://schemas.microsoft.com/office/powerpoint/2010/main" val="2568866239"/>
      </p:ext>
    </p:extLst>
  </p:cSld>
  <p:clrMapOvr>
    <a:masterClrMapping/>
  </p:clrMapOvr>
  <mc:AlternateContent xmlns:mc="http://schemas.openxmlformats.org/markup-compatibility/2006" xmlns:p14="http://schemas.microsoft.com/office/powerpoint/2010/main">
    <mc:Choice Requires="p14">
      <p:transition spd="slow" p14:dur="2000" advTm="35671"/>
    </mc:Choice>
    <mc:Fallback xmlns="">
      <p:transition spd="slow" advTm="35671"/>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 большое и «о» малое</a:t>
            </a:r>
          </a:p>
        </p:txBody>
      </p:sp>
      <p:sp>
        <p:nvSpPr>
          <p:cNvPr id="2" name="Прямоугольник 1">
            <a:extLst>
              <a:ext uri="{FF2B5EF4-FFF2-40B4-BE49-F238E27FC236}">
                <a16:creationId xmlns:a16="http://schemas.microsoft.com/office/drawing/2014/main" id="{DB953EC7-A5F2-A646-99FD-A0579207CBC0}"/>
              </a:ext>
            </a:extLst>
          </p:cNvPr>
          <p:cNvSpPr/>
          <p:nvPr/>
        </p:nvSpPr>
        <p:spPr>
          <a:xfrm>
            <a:off x="395535" y="620688"/>
            <a:ext cx="8712805" cy="6133795"/>
          </a:xfrm>
          <a:prstGeom prst="rect">
            <a:avLst/>
          </a:prstGeom>
        </p:spPr>
        <p:txBody>
          <a:bodyPr wrap="square">
            <a:spAutoFit/>
          </a:bodyPr>
          <a:lstStyle/>
          <a:p>
            <a:pPr indent="457200">
              <a:lnSpc>
                <a:spcPct val="150000"/>
              </a:lnSpc>
            </a:pPr>
            <a:r>
              <a:rPr lang="ru-RU" sz="2200" dirty="0">
                <a:latin typeface="Times New Roman" panose="02020603050405020304" pitchFamily="18" charset="0"/>
                <a:cs typeface="Times New Roman" panose="02020603050405020304" pitchFamily="18" charset="0"/>
              </a:rPr>
              <a:t>Фраза «сложность алгоритма есть </a:t>
            </a:r>
            <a:r>
              <a:rPr lang="ru-RU" sz="2200" b="1" dirty="0" err="1">
                <a:latin typeface="Times New Roman" panose="02020603050405020304" pitchFamily="18" charset="0"/>
                <a:cs typeface="Times New Roman" panose="02020603050405020304" pitchFamily="18" charset="0"/>
              </a:rPr>
              <a:t>O</a:t>
            </a:r>
            <a:r>
              <a:rPr lang="ru-RU" sz="2200" dirty="0">
                <a:latin typeface="Times New Roman" panose="02020603050405020304" pitchFamily="18" charset="0"/>
                <a:cs typeface="Times New Roman" panose="02020603050405020304" pitchFamily="18" charset="0"/>
              </a:rPr>
              <a:t>(</a:t>
            </a:r>
            <a:r>
              <a:rPr lang="ru-RU" sz="2200" i="1" dirty="0" err="1">
                <a:latin typeface="Times New Roman" panose="02020603050405020304" pitchFamily="18" charset="0"/>
                <a:cs typeface="Times New Roman" panose="02020603050405020304" pitchFamily="18" charset="0"/>
              </a:rPr>
              <a:t>f</a:t>
            </a:r>
            <a:r>
              <a:rPr lang="ru-RU" sz="2200" dirty="0">
                <a:latin typeface="Times New Roman" panose="02020603050405020304" pitchFamily="18" charset="0"/>
                <a:cs typeface="Times New Roman" panose="02020603050405020304" pitchFamily="18" charset="0"/>
              </a:rPr>
              <a:t>(</a:t>
            </a:r>
            <a:r>
              <a:rPr lang="ru-RU" sz="2200" i="1" dirty="0">
                <a:latin typeface="Times New Roman" panose="02020603050405020304" pitchFamily="18" charset="0"/>
                <a:cs typeface="Times New Roman" panose="02020603050405020304" pitchFamily="18" charset="0"/>
              </a:rPr>
              <a:t>n</a:t>
            </a:r>
            <a:r>
              <a:rPr lang="ru-RU" sz="2200" dirty="0">
                <a:latin typeface="Times New Roman" panose="02020603050405020304" pitchFamily="18" charset="0"/>
                <a:cs typeface="Times New Roman" panose="02020603050405020304" pitchFamily="18" charset="0"/>
              </a:rPr>
              <a:t>))» означает, что с увеличением параметра </a:t>
            </a:r>
            <a:r>
              <a:rPr lang="ru-RU" sz="2200" i="1" dirty="0">
                <a:latin typeface="Times New Roman" panose="02020603050405020304" pitchFamily="18" charset="0"/>
                <a:cs typeface="Times New Roman" panose="02020603050405020304" pitchFamily="18" charset="0"/>
              </a:rPr>
              <a:t>n</a:t>
            </a:r>
            <a:r>
              <a:rPr lang="ru-RU" sz="2200" dirty="0">
                <a:latin typeface="Times New Roman" panose="02020603050405020304" pitchFamily="18" charset="0"/>
                <a:cs typeface="Times New Roman" panose="02020603050405020304" pitchFamily="18" charset="0"/>
              </a:rPr>
              <a:t>, характеризующего количество входной информации алгоритма, время работы алгоритма будет возрастать не быстрее, чем некоторая константа, умноженная на </a:t>
            </a:r>
            <a:r>
              <a:rPr lang="ru-RU" sz="2200" i="1" dirty="0" err="1">
                <a:latin typeface="Times New Roman" panose="02020603050405020304" pitchFamily="18" charset="0"/>
                <a:cs typeface="Times New Roman" panose="02020603050405020304" pitchFamily="18" charset="0"/>
              </a:rPr>
              <a:t>f</a:t>
            </a:r>
            <a:r>
              <a:rPr lang="ru-RU" sz="2200" dirty="0">
                <a:latin typeface="Times New Roman" panose="02020603050405020304" pitchFamily="18" charset="0"/>
                <a:cs typeface="Times New Roman" panose="02020603050405020304" pitchFamily="18" charset="0"/>
              </a:rPr>
              <a:t>(</a:t>
            </a:r>
            <a:r>
              <a:rPr lang="ru-RU" sz="2200" i="1" dirty="0">
                <a:latin typeface="Times New Roman" panose="02020603050405020304" pitchFamily="18" charset="0"/>
                <a:cs typeface="Times New Roman" panose="02020603050405020304" pitchFamily="18" charset="0"/>
              </a:rPr>
              <a:t>n</a:t>
            </a:r>
            <a:r>
              <a:rPr lang="ru-RU" sz="2200" dirty="0">
                <a:latin typeface="Times New Roman" panose="02020603050405020304" pitchFamily="18" charset="0"/>
                <a:cs typeface="Times New Roman" panose="02020603050405020304" pitchFamily="18" charset="0"/>
              </a:rPr>
              <a:t>).</a:t>
            </a:r>
          </a:p>
          <a:p>
            <a:pPr indent="457200">
              <a:lnSpc>
                <a:spcPct val="150000"/>
              </a:lnSpc>
            </a:pPr>
            <a:r>
              <a:rPr lang="ru-RU" sz="2200" dirty="0">
                <a:latin typeface="Times New Roman" panose="02020603050405020304" pitchFamily="18" charset="0"/>
                <a:cs typeface="Times New Roman" panose="02020603050405020304" pitchFamily="18" charset="0"/>
              </a:rPr>
              <a:t>Фраза «функция </a:t>
            </a:r>
            <a:r>
              <a:rPr lang="ru-RU" sz="2200" i="1" dirty="0" err="1">
                <a:latin typeface="Times New Roman" panose="02020603050405020304" pitchFamily="18" charset="0"/>
                <a:cs typeface="Times New Roman" panose="02020603050405020304" pitchFamily="18" charset="0"/>
              </a:rPr>
              <a:t>f</a:t>
            </a:r>
            <a:r>
              <a:rPr lang="ru-RU" sz="2200" dirty="0">
                <a:latin typeface="Times New Roman" panose="02020603050405020304" pitchFamily="18" charset="0"/>
                <a:cs typeface="Times New Roman" panose="02020603050405020304" pitchFamily="18" charset="0"/>
              </a:rPr>
              <a:t>(</a:t>
            </a:r>
            <a:r>
              <a:rPr lang="ru-RU" sz="2200" i="1" dirty="0" err="1">
                <a:latin typeface="Times New Roman" panose="02020603050405020304" pitchFamily="18" charset="0"/>
                <a:cs typeface="Times New Roman" panose="02020603050405020304" pitchFamily="18" charset="0"/>
              </a:rPr>
              <a:t>x</a:t>
            </a:r>
            <a:r>
              <a:rPr lang="ru-RU" sz="2200" dirty="0">
                <a:latin typeface="Times New Roman" panose="02020603050405020304" pitchFamily="18" charset="0"/>
                <a:cs typeface="Times New Roman" panose="02020603050405020304" pitchFamily="18" charset="0"/>
              </a:rPr>
              <a:t>) является </a:t>
            </a:r>
            <a:r>
              <a:rPr lang="ru-RU" sz="2200" b="1" dirty="0">
                <a:latin typeface="Times New Roman" panose="02020603050405020304" pitchFamily="18" charset="0"/>
                <a:cs typeface="Times New Roman" panose="02020603050405020304" pitchFamily="18" charset="0"/>
              </a:rPr>
              <a:t>о</a:t>
            </a:r>
            <a:r>
              <a:rPr lang="ru-RU" sz="2200" dirty="0">
                <a:latin typeface="Times New Roman" panose="02020603050405020304" pitchFamily="18" charset="0"/>
                <a:cs typeface="Times New Roman" panose="02020603050405020304" pitchFamily="18" charset="0"/>
              </a:rPr>
              <a:t> малым от функции </a:t>
            </a:r>
            <a:r>
              <a:rPr lang="ru-RU" sz="2200" i="1" dirty="0" err="1">
                <a:latin typeface="Times New Roman" panose="02020603050405020304" pitchFamily="18" charset="0"/>
                <a:cs typeface="Times New Roman" panose="02020603050405020304" pitchFamily="18" charset="0"/>
              </a:rPr>
              <a:t>g</a:t>
            </a:r>
            <a:r>
              <a:rPr lang="ru-RU" sz="2200" dirty="0">
                <a:latin typeface="Times New Roman" panose="02020603050405020304" pitchFamily="18" charset="0"/>
                <a:cs typeface="Times New Roman" panose="02020603050405020304" pitchFamily="18" charset="0"/>
              </a:rPr>
              <a:t>(</a:t>
            </a:r>
            <a:r>
              <a:rPr lang="ru-RU" sz="2200" i="1" dirty="0" err="1">
                <a:latin typeface="Times New Roman" panose="02020603050405020304" pitchFamily="18" charset="0"/>
                <a:cs typeface="Times New Roman" panose="02020603050405020304" pitchFamily="18" charset="0"/>
              </a:rPr>
              <a:t>x</a:t>
            </a:r>
            <a:r>
              <a:rPr lang="ru-RU" sz="2200" dirty="0">
                <a:latin typeface="Times New Roman" panose="02020603050405020304" pitchFamily="18" charset="0"/>
                <a:cs typeface="Times New Roman" panose="02020603050405020304" pitchFamily="18" charset="0"/>
              </a:rPr>
              <a:t>) в окрестности точки </a:t>
            </a:r>
            <a:r>
              <a:rPr lang="ru-RU" sz="2200" i="1" dirty="0" err="1">
                <a:latin typeface="Times New Roman" panose="02020603050405020304" pitchFamily="18" charset="0"/>
                <a:cs typeface="Times New Roman" panose="02020603050405020304" pitchFamily="18" charset="0"/>
              </a:rPr>
              <a:t>p</a:t>
            </a:r>
            <a:r>
              <a:rPr lang="ru-RU" sz="2200" dirty="0">
                <a:latin typeface="Times New Roman" panose="02020603050405020304" pitchFamily="18" charset="0"/>
                <a:cs typeface="Times New Roman" panose="02020603050405020304" pitchFamily="18" charset="0"/>
              </a:rPr>
              <a:t>» означает, что с приближением </a:t>
            </a:r>
            <a:r>
              <a:rPr lang="ru-RU" sz="2200" i="1" dirty="0" err="1">
                <a:latin typeface="Times New Roman" panose="02020603050405020304" pitchFamily="18" charset="0"/>
                <a:cs typeface="Times New Roman" panose="02020603050405020304" pitchFamily="18" charset="0"/>
              </a:rPr>
              <a:t>x</a:t>
            </a:r>
            <a:r>
              <a:rPr lang="ru-RU" sz="2200" dirty="0">
                <a:latin typeface="Times New Roman" panose="02020603050405020304" pitchFamily="18" charset="0"/>
                <a:cs typeface="Times New Roman" panose="02020603050405020304" pitchFamily="18" charset="0"/>
              </a:rPr>
              <a:t> к </a:t>
            </a:r>
            <a:r>
              <a:rPr lang="ru-RU" sz="2200" i="1" dirty="0" err="1">
                <a:latin typeface="Times New Roman" panose="02020603050405020304" pitchFamily="18" charset="0"/>
                <a:cs typeface="Times New Roman" panose="02020603050405020304" pitchFamily="18" charset="0"/>
              </a:rPr>
              <a:t>p</a:t>
            </a:r>
            <a:r>
              <a:rPr lang="ru-RU" sz="2200"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f</a:t>
            </a:r>
            <a:r>
              <a:rPr lang="ru-RU" sz="2200" dirty="0">
                <a:latin typeface="Times New Roman" panose="02020603050405020304" pitchFamily="18" charset="0"/>
                <a:cs typeface="Times New Roman" panose="02020603050405020304" pitchFamily="18" charset="0"/>
              </a:rPr>
              <a:t>(</a:t>
            </a:r>
            <a:r>
              <a:rPr lang="ru-RU" sz="2200" i="1" dirty="0" err="1">
                <a:latin typeface="Times New Roman" panose="02020603050405020304" pitchFamily="18" charset="0"/>
                <a:cs typeface="Times New Roman" panose="02020603050405020304" pitchFamily="18" charset="0"/>
              </a:rPr>
              <a:t>x</a:t>
            </a:r>
            <a:r>
              <a:rPr lang="ru-RU" sz="2200" dirty="0">
                <a:latin typeface="Times New Roman" panose="02020603050405020304" pitchFamily="18" charset="0"/>
                <a:cs typeface="Times New Roman" panose="02020603050405020304" pitchFamily="18" charset="0"/>
              </a:rPr>
              <a:t>) уменьшается быстрее, чем </a:t>
            </a:r>
            <a:r>
              <a:rPr lang="ru-RU" sz="2200" i="1" dirty="0" err="1">
                <a:latin typeface="Times New Roman" panose="02020603050405020304" pitchFamily="18" charset="0"/>
                <a:cs typeface="Times New Roman" panose="02020603050405020304" pitchFamily="18" charset="0"/>
              </a:rPr>
              <a:t>g</a:t>
            </a:r>
            <a:r>
              <a:rPr lang="ru-RU" sz="2200" dirty="0">
                <a:latin typeface="Times New Roman" panose="02020603050405020304" pitchFamily="18" charset="0"/>
                <a:cs typeface="Times New Roman" panose="02020603050405020304" pitchFamily="18" charset="0"/>
              </a:rPr>
              <a:t>(</a:t>
            </a:r>
            <a:r>
              <a:rPr lang="ru-RU" sz="2200" i="1" dirty="0" err="1">
                <a:latin typeface="Times New Roman" panose="02020603050405020304" pitchFamily="18" charset="0"/>
                <a:cs typeface="Times New Roman" panose="02020603050405020304" pitchFamily="18" charset="0"/>
              </a:rPr>
              <a:t>x</a:t>
            </a:r>
            <a:r>
              <a:rPr lang="ru-RU" sz="2200" dirty="0">
                <a:latin typeface="Times New Roman" panose="02020603050405020304" pitchFamily="18" charset="0"/>
                <a:cs typeface="Times New Roman" panose="02020603050405020304" pitchFamily="18" charset="0"/>
              </a:rPr>
              <a:t>), то есть отношение |</a:t>
            </a:r>
            <a:r>
              <a:rPr lang="ru-RU" sz="2200" i="1" dirty="0" err="1">
                <a:latin typeface="Times New Roman" panose="02020603050405020304" pitchFamily="18" charset="0"/>
                <a:cs typeface="Times New Roman" panose="02020603050405020304" pitchFamily="18" charset="0"/>
              </a:rPr>
              <a:t>f</a:t>
            </a:r>
            <a:r>
              <a:rPr lang="ru-RU" sz="2200" dirty="0">
                <a:latin typeface="Times New Roman" panose="02020603050405020304" pitchFamily="18" charset="0"/>
                <a:cs typeface="Times New Roman" panose="02020603050405020304" pitchFamily="18" charset="0"/>
              </a:rPr>
              <a:t>(</a:t>
            </a:r>
            <a:r>
              <a:rPr lang="ru-RU" sz="2200" i="1" dirty="0" err="1">
                <a:latin typeface="Times New Roman" panose="02020603050405020304" pitchFamily="18" charset="0"/>
                <a:cs typeface="Times New Roman" panose="02020603050405020304" pitchFamily="18" charset="0"/>
              </a:rPr>
              <a:t>x</a:t>
            </a:r>
            <a:r>
              <a:rPr lang="ru-RU" sz="2200" dirty="0">
                <a:latin typeface="Times New Roman" panose="02020603050405020304" pitchFamily="18" charset="0"/>
                <a:cs typeface="Times New Roman" panose="02020603050405020304" pitchFamily="18" charset="0"/>
              </a:rPr>
              <a:t>)|/|</a:t>
            </a:r>
            <a:r>
              <a:rPr lang="ru-RU" sz="2200" i="1" dirty="0" err="1">
                <a:latin typeface="Times New Roman" panose="02020603050405020304" pitchFamily="18" charset="0"/>
                <a:cs typeface="Times New Roman" panose="02020603050405020304" pitchFamily="18" charset="0"/>
              </a:rPr>
              <a:t>g</a:t>
            </a:r>
            <a:r>
              <a:rPr lang="ru-RU" sz="2200" dirty="0">
                <a:latin typeface="Times New Roman" panose="02020603050405020304" pitchFamily="18" charset="0"/>
                <a:cs typeface="Times New Roman" panose="02020603050405020304" pitchFamily="18" charset="0"/>
              </a:rPr>
              <a:t>(</a:t>
            </a:r>
            <a:r>
              <a:rPr lang="ru-RU" sz="2200" i="1" dirty="0" err="1">
                <a:latin typeface="Times New Roman" panose="02020603050405020304" pitchFamily="18" charset="0"/>
                <a:cs typeface="Times New Roman" panose="02020603050405020304" pitchFamily="18" charset="0"/>
              </a:rPr>
              <a:t>x</a:t>
            </a:r>
            <a:r>
              <a:rPr lang="ru-RU" sz="2200" dirty="0">
                <a:latin typeface="Times New Roman" panose="02020603050405020304" pitchFamily="18" charset="0"/>
                <a:cs typeface="Times New Roman" panose="02020603050405020304" pitchFamily="18" charset="0"/>
              </a:rPr>
              <a:t>)| стремится к нулю.</a:t>
            </a:r>
          </a:p>
          <a:p>
            <a:pPr indent="457200">
              <a:lnSpc>
                <a:spcPct val="150000"/>
              </a:lnSpc>
            </a:pPr>
            <a:r>
              <a:rPr lang="ru-RU" sz="2200" dirty="0">
                <a:latin typeface="Times New Roman" panose="02020603050405020304" pitchFamily="18" charset="0"/>
                <a:cs typeface="Times New Roman" panose="02020603050405020304" pitchFamily="18" charset="0"/>
              </a:rPr>
              <a:t>Обычно выражение «</a:t>
            </a:r>
            <a:r>
              <a:rPr lang="ru-RU" sz="2200" i="1" dirty="0" err="1">
                <a:latin typeface="Times New Roman" panose="02020603050405020304" pitchFamily="18" charset="0"/>
                <a:cs typeface="Times New Roman" panose="02020603050405020304" pitchFamily="18" charset="0"/>
              </a:rPr>
              <a:t>f</a:t>
            </a:r>
            <a:r>
              <a:rPr lang="ru-RU" sz="2200" dirty="0">
                <a:latin typeface="Times New Roman" panose="02020603050405020304" pitchFamily="18" charset="0"/>
                <a:cs typeface="Times New Roman" panose="02020603050405020304" pitchFamily="18" charset="0"/>
              </a:rPr>
              <a:t> является </a:t>
            </a:r>
            <a:r>
              <a:rPr lang="ru-RU" sz="2200" b="1" dirty="0">
                <a:latin typeface="Times New Roman" panose="02020603050405020304" pitchFamily="18" charset="0"/>
                <a:cs typeface="Times New Roman" panose="02020603050405020304" pitchFamily="18" charset="0"/>
              </a:rPr>
              <a:t>О</a:t>
            </a:r>
            <a:r>
              <a:rPr lang="ru-RU" sz="2200" dirty="0">
                <a:latin typeface="Times New Roman" panose="02020603050405020304" pitchFamily="18" charset="0"/>
                <a:cs typeface="Times New Roman" panose="02020603050405020304" pitchFamily="18" charset="0"/>
              </a:rPr>
              <a:t> большим от </a:t>
            </a:r>
            <a:r>
              <a:rPr lang="ru-RU" sz="2200" i="1" dirty="0" err="1">
                <a:latin typeface="Times New Roman" panose="02020603050405020304" pitchFamily="18" charset="0"/>
                <a:cs typeface="Times New Roman" panose="02020603050405020304" pitchFamily="18" charset="0"/>
              </a:rPr>
              <a:t>g</a:t>
            </a:r>
            <a:r>
              <a:rPr lang="ru-RU" sz="2200" i="1"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записывается с помощью равенства </a:t>
            </a:r>
            <a:r>
              <a:rPr lang="en-US" sz="2200" i="1" dirty="0">
                <a:latin typeface="Times New Roman" panose="02020603050405020304" pitchFamily="18" charset="0"/>
                <a:cs typeface="Times New Roman" panose="02020603050405020304" pitchFamily="18" charset="0"/>
              </a:rPr>
              <a:t>f</a:t>
            </a:r>
            <a:r>
              <a:rPr lang="ru-RU"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x</a:t>
            </a:r>
            <a:r>
              <a:rPr lang="ru-RU" sz="2200" dirty="0">
                <a:latin typeface="Times New Roman" panose="02020603050405020304" pitchFamily="18" charset="0"/>
                <a:cs typeface="Times New Roman" panose="02020603050405020304" pitchFamily="18" charset="0"/>
              </a:rPr>
              <a:t>)</a:t>
            </a:r>
            <a:r>
              <a:rPr lang="ru-RU" sz="2200" i="1" dirty="0">
                <a:latin typeface="Times New Roman" panose="02020603050405020304" pitchFamily="18" charset="0"/>
                <a:cs typeface="Times New Roman" panose="02020603050405020304" pitchFamily="18" charset="0"/>
              </a:rPr>
              <a:t> = </a:t>
            </a:r>
            <a:r>
              <a:rPr lang="en-US" sz="2200" b="1" dirty="0">
                <a:latin typeface="Times New Roman" panose="02020603050405020304" pitchFamily="18" charset="0"/>
                <a:cs typeface="Times New Roman" panose="02020603050405020304" pitchFamily="18" charset="0"/>
              </a:rPr>
              <a:t>O</a:t>
            </a:r>
            <a:r>
              <a:rPr lang="ru-RU"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g</a:t>
            </a:r>
            <a:r>
              <a:rPr lang="ru-RU"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x</a:t>
            </a:r>
            <a:r>
              <a:rPr lang="ru-RU" sz="2200" dirty="0">
                <a:latin typeface="Times New Roman" panose="02020603050405020304" pitchFamily="18" charset="0"/>
                <a:cs typeface="Times New Roman" panose="02020603050405020304" pitchFamily="18" charset="0"/>
              </a:rPr>
              <a:t>)).</a:t>
            </a:r>
          </a:p>
          <a:p>
            <a:pPr indent="457200">
              <a:lnSpc>
                <a:spcPct val="150000"/>
              </a:lnSpc>
            </a:pPr>
            <a:r>
              <a:rPr lang="ru-RU" sz="2200" dirty="0">
                <a:latin typeface="Times New Roman" panose="02020603050405020304" pitchFamily="18" charset="0"/>
                <a:cs typeface="Times New Roman" panose="02020603050405020304" pitchFamily="18" charset="0"/>
              </a:rPr>
              <a:t>Обычно выражение «</a:t>
            </a:r>
            <a:r>
              <a:rPr lang="ru-RU" sz="2200" i="1" dirty="0" err="1">
                <a:latin typeface="Times New Roman" panose="02020603050405020304" pitchFamily="18" charset="0"/>
                <a:cs typeface="Times New Roman" panose="02020603050405020304" pitchFamily="18" charset="0"/>
              </a:rPr>
              <a:t>f</a:t>
            </a:r>
            <a:r>
              <a:rPr lang="ru-RU" sz="2200" dirty="0">
                <a:latin typeface="Times New Roman" panose="02020603050405020304" pitchFamily="18" charset="0"/>
                <a:cs typeface="Times New Roman" panose="02020603050405020304" pitchFamily="18" charset="0"/>
              </a:rPr>
              <a:t> является </a:t>
            </a:r>
            <a:r>
              <a:rPr lang="ru-RU" sz="2200" b="1" dirty="0">
                <a:latin typeface="Times New Roman" panose="02020603050405020304" pitchFamily="18" charset="0"/>
                <a:cs typeface="Times New Roman" panose="02020603050405020304" pitchFamily="18" charset="0"/>
              </a:rPr>
              <a:t>о</a:t>
            </a:r>
            <a:r>
              <a:rPr lang="ru-RU" sz="2200" dirty="0">
                <a:latin typeface="Times New Roman" panose="02020603050405020304" pitchFamily="18" charset="0"/>
                <a:cs typeface="Times New Roman" panose="02020603050405020304" pitchFamily="18" charset="0"/>
              </a:rPr>
              <a:t> малым от </a:t>
            </a:r>
            <a:r>
              <a:rPr lang="ru-RU" sz="2200" i="1" dirty="0" err="1">
                <a:latin typeface="Times New Roman" panose="02020603050405020304" pitchFamily="18" charset="0"/>
                <a:cs typeface="Times New Roman" panose="02020603050405020304" pitchFamily="18" charset="0"/>
              </a:rPr>
              <a:t>g</a:t>
            </a:r>
            <a:r>
              <a:rPr lang="ru-RU" sz="2200" i="1"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записывается с помощью равенства </a:t>
            </a:r>
            <a:r>
              <a:rPr lang="en-US" sz="2200" i="1" dirty="0">
                <a:latin typeface="Times New Roman" panose="02020603050405020304" pitchFamily="18" charset="0"/>
                <a:cs typeface="Times New Roman" panose="02020603050405020304" pitchFamily="18" charset="0"/>
              </a:rPr>
              <a:t>f</a:t>
            </a:r>
            <a:r>
              <a:rPr lang="ru-RU"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x</a:t>
            </a:r>
            <a:r>
              <a:rPr lang="ru-RU" sz="2200" dirty="0">
                <a:latin typeface="Times New Roman" panose="02020603050405020304" pitchFamily="18" charset="0"/>
                <a:cs typeface="Times New Roman" panose="02020603050405020304" pitchFamily="18" charset="0"/>
              </a:rPr>
              <a:t>)</a:t>
            </a:r>
            <a:r>
              <a:rPr lang="ru-RU" sz="2200" i="1" dirty="0">
                <a:latin typeface="Times New Roman" panose="02020603050405020304" pitchFamily="18" charset="0"/>
                <a:cs typeface="Times New Roman" panose="02020603050405020304" pitchFamily="18" charset="0"/>
              </a:rPr>
              <a:t> = </a:t>
            </a:r>
            <a:r>
              <a:rPr lang="ru-RU" sz="2200" b="1" dirty="0">
                <a:latin typeface="Times New Roman" panose="02020603050405020304" pitchFamily="18" charset="0"/>
                <a:cs typeface="Times New Roman" panose="02020603050405020304" pitchFamily="18" charset="0"/>
              </a:rPr>
              <a:t>о</a:t>
            </a:r>
            <a:r>
              <a:rPr lang="ru-RU"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g</a:t>
            </a:r>
            <a:r>
              <a:rPr lang="ru-RU"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x</a:t>
            </a:r>
            <a:r>
              <a:rPr lang="ru-RU"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51617983"/>
      </p:ext>
    </p:extLst>
  </p:cSld>
  <p:clrMapOvr>
    <a:masterClrMapping/>
  </p:clrMapOvr>
  <mc:AlternateContent xmlns:mc="http://schemas.openxmlformats.org/markup-compatibility/2006" xmlns:p14="http://schemas.microsoft.com/office/powerpoint/2010/main">
    <mc:Choice Requires="p14">
      <p:transition spd="slow" p14:dur="2000" advTm="51109"/>
    </mc:Choice>
    <mc:Fallback xmlns="">
      <p:transition spd="slow" advTm="51109"/>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 большое и «о» малое</a:t>
            </a:r>
          </a:p>
        </p:txBody>
      </p:sp>
      <p:sp>
        <p:nvSpPr>
          <p:cNvPr id="2" name="Прямоугольник 1">
            <a:extLst>
              <a:ext uri="{FF2B5EF4-FFF2-40B4-BE49-F238E27FC236}">
                <a16:creationId xmlns:a16="http://schemas.microsoft.com/office/drawing/2014/main" id="{DB953EC7-A5F2-A646-99FD-A0579207CBC0}"/>
              </a:ext>
            </a:extLst>
          </p:cNvPr>
          <p:cNvSpPr/>
          <p:nvPr/>
        </p:nvSpPr>
        <p:spPr>
          <a:xfrm>
            <a:off x="395536" y="620688"/>
            <a:ext cx="8496944" cy="5866350"/>
          </a:xfrm>
          <a:prstGeom prst="rect">
            <a:avLst/>
          </a:prstGeom>
        </p:spPr>
        <p:txBody>
          <a:bodyPr wrap="square">
            <a:spAutoFit/>
          </a:bodyPr>
          <a:lstStyle/>
          <a:p>
            <a:pPr indent="457200">
              <a:lnSpc>
                <a:spcPct val="150000"/>
              </a:lnSpc>
            </a:pPr>
            <a:r>
              <a:rPr lang="ru-RU" dirty="0">
                <a:latin typeface="Times New Roman" panose="02020603050405020304" pitchFamily="18" charset="0"/>
                <a:cs typeface="Times New Roman" panose="02020603050405020304" pitchFamily="18" charset="0"/>
              </a:rPr>
              <a:t>Такие обозначения очень удобны, но требуют некоторой осторожности при использовании. Дело в том, что </a:t>
            </a:r>
            <a:r>
              <a:rPr lang="en-US" i="1" dirty="0">
                <a:latin typeface="Times New Roman" panose="02020603050405020304" pitchFamily="18" charset="0"/>
                <a:cs typeface="Times New Roman" panose="02020603050405020304" pitchFamily="18" charset="0"/>
              </a:rPr>
              <a:t>f</a:t>
            </a:r>
            <a:r>
              <a:rPr lang="ru-RU"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O</a:t>
            </a:r>
            <a:r>
              <a:rPr lang="ru-RU"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g</a:t>
            </a:r>
            <a:r>
              <a:rPr lang="ru-RU"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ru-RU" dirty="0">
                <a:latin typeface="Times New Roman" panose="02020603050405020304" pitchFamily="18" charset="0"/>
                <a:cs typeface="Times New Roman" panose="02020603050405020304" pitchFamily="18" charset="0"/>
              </a:rPr>
              <a:t>)) и </a:t>
            </a:r>
            <a:r>
              <a:rPr lang="en-US" i="1" dirty="0">
                <a:latin typeface="Times New Roman" panose="02020603050405020304" pitchFamily="18" charset="0"/>
                <a:cs typeface="Times New Roman" panose="02020603050405020304" pitchFamily="18" charset="0"/>
              </a:rPr>
              <a:t>f</a:t>
            </a:r>
            <a:r>
              <a:rPr lang="ru-RU"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 = </a:t>
            </a:r>
            <a:r>
              <a:rPr lang="ru-RU" b="1" dirty="0">
                <a:latin typeface="Times New Roman" panose="02020603050405020304" pitchFamily="18" charset="0"/>
                <a:cs typeface="Times New Roman" panose="02020603050405020304" pitchFamily="18" charset="0"/>
              </a:rPr>
              <a:t>о</a:t>
            </a:r>
            <a:r>
              <a:rPr lang="ru-RU"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g</a:t>
            </a:r>
            <a:r>
              <a:rPr lang="ru-RU"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ru-RU" dirty="0">
                <a:latin typeface="Times New Roman" panose="02020603050405020304" pitchFamily="18" charset="0"/>
                <a:cs typeface="Times New Roman" panose="02020603050405020304" pitchFamily="18" charset="0"/>
              </a:rPr>
              <a:t>)) не являются равенствами в обычном смысле, представляют собой несимметричные отношения.</a:t>
            </a:r>
          </a:p>
          <a:p>
            <a:pPr indent="457200">
              <a:lnSpc>
                <a:spcPct val="150000"/>
              </a:lnSpc>
            </a:pPr>
            <a:r>
              <a:rPr lang="ru-RU" dirty="0">
                <a:latin typeface="Times New Roman" panose="02020603050405020304" pitchFamily="18" charset="0"/>
                <a:cs typeface="Times New Roman" panose="02020603050405020304" pitchFamily="18" charset="0"/>
              </a:rPr>
              <a:t>В частности, можно писать </a:t>
            </a:r>
          </a:p>
          <a:p>
            <a:pPr indent="457200">
              <a:lnSpc>
                <a:spcPct val="150000"/>
              </a:lnSpc>
            </a:pPr>
            <a:r>
              <a:rPr lang="en-US" i="1" dirty="0">
                <a:latin typeface="Times New Roman" panose="02020603050405020304" pitchFamily="18" charset="0"/>
                <a:cs typeface="Times New Roman" panose="02020603050405020304" pitchFamily="18" charset="0"/>
              </a:rPr>
              <a:t>f</a:t>
            </a:r>
            <a:r>
              <a:rPr lang="ru-RU"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O</a:t>
            </a:r>
            <a:r>
              <a:rPr lang="ru-RU"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g</a:t>
            </a:r>
            <a:r>
              <a:rPr lang="ru-RU"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ru-RU" dirty="0">
                <a:latin typeface="Times New Roman" panose="02020603050405020304" pitchFamily="18" charset="0"/>
                <a:cs typeface="Times New Roman" panose="02020603050405020304" pitchFamily="18" charset="0"/>
              </a:rPr>
              <a:t>)) или </a:t>
            </a:r>
            <a:r>
              <a:rPr lang="en-US" i="1" dirty="0">
                <a:latin typeface="Times New Roman" panose="02020603050405020304" pitchFamily="18" charset="0"/>
                <a:cs typeface="Times New Roman" panose="02020603050405020304" pitchFamily="18" charset="0"/>
              </a:rPr>
              <a:t>f</a:t>
            </a:r>
            <a:r>
              <a:rPr lang="ru-RU"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 = </a:t>
            </a:r>
            <a:r>
              <a:rPr lang="ru-RU" b="1" dirty="0">
                <a:latin typeface="Times New Roman" panose="02020603050405020304" pitchFamily="18" charset="0"/>
                <a:cs typeface="Times New Roman" panose="02020603050405020304" pitchFamily="18" charset="0"/>
              </a:rPr>
              <a:t>о</a:t>
            </a:r>
            <a:r>
              <a:rPr lang="ru-RU"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g</a:t>
            </a:r>
            <a:r>
              <a:rPr lang="ru-RU"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ru-RU" dirty="0">
                <a:latin typeface="Times New Roman" panose="02020603050405020304" pitchFamily="18" charset="0"/>
                <a:cs typeface="Times New Roman" panose="02020603050405020304" pitchFamily="18" charset="0"/>
              </a:rPr>
              <a:t>)),</a:t>
            </a:r>
          </a:p>
          <a:p>
            <a:pPr>
              <a:lnSpc>
                <a:spcPct val="150000"/>
              </a:lnSpc>
            </a:pPr>
            <a:r>
              <a:rPr lang="ru-RU" dirty="0">
                <a:latin typeface="Times New Roman" panose="02020603050405020304" pitchFamily="18" charset="0"/>
                <a:cs typeface="Times New Roman" panose="02020603050405020304" pitchFamily="18" charset="0"/>
              </a:rPr>
              <a:t>но выражения </a:t>
            </a:r>
          </a:p>
          <a:p>
            <a:pPr indent="457200">
              <a:lnSpc>
                <a:spcPct val="150000"/>
              </a:lnSpc>
            </a:pPr>
            <a:r>
              <a:rPr lang="en-US" b="1" dirty="0">
                <a:latin typeface="Times New Roman" panose="02020603050405020304" pitchFamily="18" charset="0"/>
                <a:cs typeface="Times New Roman" panose="02020603050405020304" pitchFamily="18" charset="0"/>
              </a:rPr>
              <a:t>O</a:t>
            </a:r>
            <a:r>
              <a:rPr lang="ru-RU"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g</a:t>
            </a:r>
            <a:r>
              <a:rPr lang="ru-RU"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ru-RU"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f</a:t>
            </a:r>
            <a:r>
              <a:rPr lang="ru-RU"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ru-RU" dirty="0">
                <a:latin typeface="Times New Roman" panose="02020603050405020304" pitchFamily="18" charset="0"/>
                <a:cs typeface="Times New Roman" panose="02020603050405020304" pitchFamily="18" charset="0"/>
              </a:rPr>
              <a:t>) или </a:t>
            </a:r>
            <a:r>
              <a:rPr lang="ru-RU" i="1"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о</a:t>
            </a:r>
            <a:r>
              <a:rPr lang="ru-RU"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g</a:t>
            </a:r>
            <a:r>
              <a:rPr lang="ru-RU"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ru-RU"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f</a:t>
            </a:r>
            <a:r>
              <a:rPr lang="ru-RU"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ru-RU" dirty="0">
                <a:latin typeface="Times New Roman" panose="02020603050405020304" pitchFamily="18" charset="0"/>
                <a:cs typeface="Times New Roman" panose="02020603050405020304" pitchFamily="18" charset="0"/>
              </a:rPr>
              <a:t>)</a:t>
            </a:r>
          </a:p>
          <a:p>
            <a:pPr>
              <a:lnSpc>
                <a:spcPct val="150000"/>
              </a:lnSpc>
            </a:pPr>
            <a:r>
              <a:rPr lang="ru-RU" dirty="0">
                <a:latin typeface="Times New Roman" panose="02020603050405020304" pitchFamily="18" charset="0"/>
                <a:cs typeface="Times New Roman" panose="02020603050405020304" pitchFamily="18" charset="0"/>
              </a:rPr>
              <a:t>бессмысленны.</a:t>
            </a:r>
          </a:p>
          <a:p>
            <a:pPr indent="457200">
              <a:lnSpc>
                <a:spcPct val="150000"/>
              </a:lnSpc>
            </a:pPr>
            <a:r>
              <a:rPr lang="ru-RU" i="1" dirty="0">
                <a:latin typeface="Times New Roman" panose="02020603050405020304" pitchFamily="18" charset="0"/>
                <a:cs typeface="Times New Roman" panose="02020603050405020304" pitchFamily="18" charset="0"/>
              </a:rPr>
              <a:t>Пример</a:t>
            </a:r>
            <a:r>
              <a:rPr lang="ru-RU" dirty="0">
                <a:latin typeface="Times New Roman" panose="02020603050405020304" pitchFamily="18" charset="0"/>
                <a:cs typeface="Times New Roman" panose="02020603050405020304" pitchFamily="18" charset="0"/>
              </a:rPr>
              <a:t>. При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sym typeface="Wingdings" pitchFamily="2" charset="2"/>
              </a:rPr>
              <a:t></a:t>
            </a:r>
            <a:r>
              <a:rPr lang="ru-RU" dirty="0">
                <a:latin typeface="Times New Roman" panose="02020603050405020304" pitchFamily="18" charset="0"/>
                <a:cs typeface="Times New Roman" panose="02020603050405020304" pitchFamily="18" charset="0"/>
              </a:rPr>
              <a:t>0 верно, что </a:t>
            </a:r>
            <a:r>
              <a:rPr lang="ru-RU" b="1" dirty="0">
                <a:latin typeface="Times New Roman" panose="02020603050405020304" pitchFamily="18" charset="0"/>
                <a:cs typeface="Times New Roman" panose="02020603050405020304" pitchFamily="18" charset="0"/>
              </a:rPr>
              <a:t>О</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х</a:t>
            </a:r>
            <a:r>
              <a:rPr lang="ru-RU" baseline="30000" dirty="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 = </a:t>
            </a:r>
            <a:r>
              <a:rPr lang="ru-RU" b="1" dirty="0">
                <a:latin typeface="Times New Roman" panose="02020603050405020304" pitchFamily="18" charset="0"/>
                <a:cs typeface="Times New Roman" panose="02020603050405020304" pitchFamily="18" charset="0"/>
              </a:rPr>
              <a:t>о</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х</a:t>
            </a:r>
            <a:r>
              <a:rPr lang="ru-RU" dirty="0">
                <a:latin typeface="Times New Roman" panose="02020603050405020304" pitchFamily="18" charset="0"/>
                <a:cs typeface="Times New Roman" panose="02020603050405020304" pitchFamily="18" charset="0"/>
              </a:rPr>
              <a:t>),</a:t>
            </a:r>
          </a:p>
          <a:p>
            <a:pPr indent="457200">
              <a:lnSpc>
                <a:spcPct val="150000"/>
              </a:lnSpc>
            </a:pPr>
            <a:r>
              <a:rPr lang="ru-RU" dirty="0">
                <a:latin typeface="Times New Roman" panose="02020603050405020304" pitchFamily="18" charset="0"/>
                <a:cs typeface="Times New Roman" panose="02020603050405020304" pitchFamily="18" charset="0"/>
              </a:rPr>
              <a:t>но неверно, что</a:t>
            </a:r>
            <a:r>
              <a:rPr lang="ru-RU" b="1" dirty="0">
                <a:latin typeface="Times New Roman" panose="02020603050405020304" pitchFamily="18" charset="0"/>
                <a:cs typeface="Times New Roman" panose="02020603050405020304" pitchFamily="18" charset="0"/>
              </a:rPr>
              <a:t> о</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х</a:t>
            </a:r>
            <a:r>
              <a:rPr lang="ru-RU" dirty="0">
                <a:latin typeface="Times New Roman" panose="02020603050405020304" pitchFamily="18" charset="0"/>
                <a:cs typeface="Times New Roman" panose="02020603050405020304" pitchFamily="18" charset="0"/>
              </a:rPr>
              <a:t>) = </a:t>
            </a:r>
            <a:r>
              <a:rPr lang="ru-RU" b="1" dirty="0">
                <a:latin typeface="Times New Roman" panose="02020603050405020304" pitchFamily="18" charset="0"/>
                <a:cs typeface="Times New Roman" panose="02020603050405020304" pitchFamily="18" charset="0"/>
              </a:rPr>
              <a:t>О</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х</a:t>
            </a:r>
            <a:r>
              <a:rPr lang="ru-RU" baseline="30000" dirty="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a:t>
            </a:r>
          </a:p>
          <a:p>
            <a:pPr indent="457200">
              <a:lnSpc>
                <a:spcPct val="150000"/>
              </a:lnSpc>
            </a:pPr>
            <a:r>
              <a:rPr lang="ru-RU" dirty="0">
                <a:latin typeface="Times New Roman" panose="02020603050405020304" pitchFamily="18" charset="0"/>
                <a:cs typeface="Times New Roman" panose="02020603050405020304" pitchFamily="18" charset="0"/>
              </a:rPr>
              <a:t> </a:t>
            </a:r>
          </a:p>
          <a:p>
            <a:pPr indent="457200">
              <a:lnSpc>
                <a:spcPct val="150000"/>
              </a:lnSpc>
            </a:pPr>
            <a:r>
              <a:rPr lang="ru-RU" i="1" dirty="0">
                <a:latin typeface="Times New Roman" panose="02020603050405020304" pitchFamily="18" charset="0"/>
                <a:cs typeface="Times New Roman" panose="02020603050405020304" pitchFamily="18" charset="0"/>
              </a:rPr>
              <a:t>Замечание</a:t>
            </a:r>
            <a:r>
              <a:rPr lang="ru-RU" dirty="0">
                <a:latin typeface="Times New Roman" panose="02020603050405020304" pitchFamily="18" charset="0"/>
                <a:cs typeface="Times New Roman" panose="02020603050405020304" pitchFamily="18" charset="0"/>
              </a:rPr>
              <a:t>. При любом </a:t>
            </a:r>
            <a:r>
              <a:rPr lang="ru-RU" i="1" dirty="0">
                <a:latin typeface="Times New Roman" panose="02020603050405020304" pitchFamily="18" charset="0"/>
                <a:cs typeface="Times New Roman" panose="02020603050405020304" pitchFamily="18" charset="0"/>
              </a:rPr>
              <a:t>х </a:t>
            </a:r>
            <a:r>
              <a:rPr lang="ru-RU" dirty="0">
                <a:latin typeface="Times New Roman" panose="02020603050405020304" pitchFamily="18" charset="0"/>
                <a:cs typeface="Times New Roman" panose="02020603050405020304" pitchFamily="18" charset="0"/>
              </a:rPr>
              <a:t>верно, что  </a:t>
            </a:r>
            <a:r>
              <a:rPr lang="ru-RU" b="1" dirty="0">
                <a:latin typeface="Times New Roman" panose="02020603050405020304" pitchFamily="18" charset="0"/>
                <a:cs typeface="Times New Roman" panose="02020603050405020304" pitchFamily="18" charset="0"/>
              </a:rPr>
              <a:t>о</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х</a:t>
            </a:r>
            <a:r>
              <a:rPr lang="ru-RU" dirty="0">
                <a:latin typeface="Times New Roman" panose="02020603050405020304" pitchFamily="18" charset="0"/>
                <a:cs typeface="Times New Roman" panose="02020603050405020304" pitchFamily="18" charset="0"/>
              </a:rPr>
              <a:t>) = </a:t>
            </a:r>
            <a:r>
              <a:rPr lang="ru-RU" b="1" dirty="0">
                <a:latin typeface="Times New Roman" panose="02020603050405020304" pitchFamily="18" charset="0"/>
                <a:cs typeface="Times New Roman" panose="02020603050405020304" pitchFamily="18" charset="0"/>
              </a:rPr>
              <a:t>О</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х</a:t>
            </a:r>
            <a:r>
              <a:rPr lang="ru-RU" dirty="0">
                <a:latin typeface="Times New Roman" panose="02020603050405020304" pitchFamily="18" charset="0"/>
                <a:cs typeface="Times New Roman" panose="02020603050405020304" pitchFamily="18" charset="0"/>
              </a:rPr>
              <a:t>), то есть бесконечно малая величина является ограниченной, но неверно, что ограниченная величина является бесконечно малой: </a:t>
            </a:r>
            <a:r>
              <a:rPr lang="ru-RU" b="1" dirty="0">
                <a:latin typeface="Times New Roman" panose="02020603050405020304" pitchFamily="18" charset="0"/>
                <a:cs typeface="Times New Roman" panose="02020603050405020304" pitchFamily="18" charset="0"/>
              </a:rPr>
              <a:t>О</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х</a:t>
            </a:r>
            <a:r>
              <a:rPr lang="ru-RU" dirty="0">
                <a:latin typeface="Times New Roman" panose="02020603050405020304" pitchFamily="18" charset="0"/>
                <a:cs typeface="Times New Roman" panose="02020603050405020304" pitchFamily="18" charset="0"/>
              </a:rPr>
              <a:t>) = </a:t>
            </a:r>
            <a:r>
              <a:rPr lang="ru-RU" b="1" dirty="0">
                <a:latin typeface="Times New Roman" panose="02020603050405020304" pitchFamily="18" charset="0"/>
                <a:cs typeface="Times New Roman" panose="02020603050405020304" pitchFamily="18" charset="0"/>
              </a:rPr>
              <a:t>о</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х</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52722665"/>
      </p:ext>
    </p:extLst>
  </p:cSld>
  <p:clrMapOvr>
    <a:masterClrMapping/>
  </p:clrMapOvr>
  <mc:AlternateContent xmlns:mc="http://schemas.openxmlformats.org/markup-compatibility/2006" xmlns:p14="http://schemas.microsoft.com/office/powerpoint/2010/main">
    <mc:Choice Requires="p14">
      <p:transition spd="slow" p14:dur="2000" advTm="62807"/>
    </mc:Choice>
    <mc:Fallback xmlns="">
      <p:transition spd="slow" advTm="62807"/>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 большое и «о» малое</a:t>
            </a:r>
          </a:p>
        </p:txBody>
      </p:sp>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DB953EC7-A5F2-A646-99FD-A0579207CBC0}"/>
                  </a:ext>
                </a:extLst>
              </p:cNvPr>
              <p:cNvSpPr/>
              <p:nvPr/>
            </p:nvSpPr>
            <p:spPr>
              <a:xfrm>
                <a:off x="395536" y="620688"/>
                <a:ext cx="8496944" cy="5584606"/>
              </a:xfrm>
              <a:prstGeom prst="rect">
                <a:avLst/>
              </a:prstGeom>
            </p:spPr>
            <p:txBody>
              <a:bodyPr wrap="square">
                <a:spAutoFit/>
              </a:bodyPr>
              <a:lstStyle/>
              <a:p>
                <a:pPr indent="457200">
                  <a:lnSpc>
                    <a:spcPct val="150000"/>
                  </a:lnSpc>
                </a:pPr>
                <a:r>
                  <a:rPr lang="ru-RU" sz="2000" dirty="0">
                    <a:latin typeface="Times New Roman" panose="02020603050405020304" pitchFamily="18" charset="0"/>
                    <a:cs typeface="Times New Roman" panose="02020603050405020304" pitchFamily="18" charset="0"/>
                  </a:rPr>
                  <a:t>Вместо знака равенства методологически правильнее было бы употребить знаки принадлежности и включения, понимая </a:t>
                </a:r>
                <a:r>
                  <a:rPr lang="ru-RU" sz="2000" b="1" dirty="0">
                    <a:latin typeface="Times New Roman" panose="02020603050405020304" pitchFamily="18" charset="0"/>
                    <a:cs typeface="Times New Roman" panose="02020603050405020304" pitchFamily="18" charset="0"/>
                  </a:rPr>
                  <a:t>О</a:t>
                </a:r>
                <a:r>
                  <a:rPr lang="ru-RU" sz="2000" dirty="0">
                    <a:latin typeface="Times New Roman" panose="02020603050405020304" pitchFamily="18" charset="0"/>
                    <a:cs typeface="Times New Roman" panose="02020603050405020304" pitchFamily="18" charset="0"/>
                  </a:rPr>
                  <a:t>(</a:t>
                </a:r>
                <a:r>
                  <a:rPr lang="ru-RU" sz="2000" i="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и </a:t>
                </a:r>
                <a:r>
                  <a:rPr lang="ru-RU" sz="2000" b="1" dirty="0">
                    <a:latin typeface="Times New Roman" panose="02020603050405020304" pitchFamily="18" charset="0"/>
                    <a:cs typeface="Times New Roman" panose="02020603050405020304" pitchFamily="18" charset="0"/>
                  </a:rPr>
                  <a:t>о</a:t>
                </a:r>
                <a:r>
                  <a:rPr lang="ru-RU" sz="2000" dirty="0">
                    <a:latin typeface="Times New Roman" panose="02020603050405020304" pitchFamily="18" charset="0"/>
                    <a:cs typeface="Times New Roman" panose="02020603050405020304" pitchFamily="18" charset="0"/>
                  </a:rPr>
                  <a:t>(</a:t>
                </a:r>
                <a:r>
                  <a:rPr lang="ru-RU" sz="2000" i="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как обозначения для множества функций, то есть используя запись в форме:</a:t>
                </a:r>
              </a:p>
              <a:p>
                <a:pPr indent="457200">
                  <a:lnSpc>
                    <a:spcPct val="150000"/>
                  </a:lnSpc>
                </a:pPr>
                <a:r>
                  <a:rPr lang="ru-RU" sz="2000" i="1" dirty="0">
                    <a:latin typeface="Times New Roman" panose="02020603050405020304" pitchFamily="18" charset="0"/>
                    <a:cs typeface="Times New Roman" panose="02020603050405020304" pitchFamily="18" charset="0"/>
                  </a:rPr>
                  <a:t>х</a:t>
                </a:r>
                <a:r>
                  <a:rPr lang="ru-RU" sz="2000" baseline="30000" dirty="0">
                    <a:latin typeface="Times New Roman" panose="02020603050405020304" pitchFamily="18" charset="0"/>
                    <a:cs typeface="Times New Roman" panose="02020603050405020304" pitchFamily="18" charset="0"/>
                  </a:rPr>
                  <a:t>3</a:t>
                </a:r>
                <a:r>
                  <a:rPr lang="ru-RU" sz="2000" dirty="0">
                    <a:latin typeface="Times New Roman" panose="02020603050405020304" pitchFamily="18" charset="0"/>
                    <a:cs typeface="Times New Roman" panose="02020603050405020304" pitchFamily="18" charset="0"/>
                  </a:rPr>
                  <a:t> + </a:t>
                </a:r>
                <a:r>
                  <a:rPr lang="ru-RU" sz="2000" i="1" dirty="0">
                    <a:latin typeface="Times New Roman" panose="02020603050405020304" pitchFamily="18" charset="0"/>
                    <a:cs typeface="Times New Roman" panose="02020603050405020304" pitchFamily="18" charset="0"/>
                  </a:rPr>
                  <a:t>х</a:t>
                </a:r>
                <a:r>
                  <a:rPr lang="ru-RU" sz="2000" baseline="30000" dirty="0">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 </a:t>
                </a:r>
                <a14:m>
                  <m:oMath xmlns:m="http://schemas.openxmlformats.org/officeDocument/2006/math">
                    <m:r>
                      <a:rPr lang="ru-RU" sz="2000" i="1">
                        <a:latin typeface="Cambria Math" panose="02040503050406030204" pitchFamily="18" charset="0"/>
                      </a:rPr>
                      <m:t>∈ </m:t>
                    </m:r>
                  </m:oMath>
                </a14:m>
                <a:r>
                  <a:rPr lang="ru-RU" sz="2000" b="1" dirty="0">
                    <a:latin typeface="Times New Roman" panose="02020603050405020304" pitchFamily="18" charset="0"/>
                    <a:cs typeface="Times New Roman" panose="02020603050405020304" pitchFamily="18" charset="0"/>
                  </a:rPr>
                  <a:t>О</a:t>
                </a:r>
                <a:r>
                  <a:rPr lang="ru-RU" sz="2000" dirty="0">
                    <a:latin typeface="Times New Roman" panose="02020603050405020304" pitchFamily="18" charset="0"/>
                    <a:cs typeface="Times New Roman" panose="02020603050405020304" pitchFamily="18" charset="0"/>
                  </a:rPr>
                  <a:t>(</a:t>
                </a:r>
                <a:r>
                  <a:rPr lang="ru-RU" sz="2000" i="1" dirty="0">
                    <a:latin typeface="Times New Roman" panose="02020603050405020304" pitchFamily="18" charset="0"/>
                    <a:cs typeface="Times New Roman" panose="02020603050405020304" pitchFamily="18" charset="0"/>
                  </a:rPr>
                  <a:t>х</a:t>
                </a:r>
                <a:r>
                  <a:rPr lang="ru-RU" sz="2000" baseline="30000" dirty="0">
                    <a:latin typeface="Times New Roman" panose="02020603050405020304" pitchFamily="18" charset="0"/>
                    <a:cs typeface="Times New Roman" panose="02020603050405020304" pitchFamily="18" charset="0"/>
                  </a:rPr>
                  <a:t>3</a:t>
                </a:r>
                <a:r>
                  <a:rPr lang="ru-RU" sz="2000" dirty="0">
                    <a:latin typeface="Times New Roman" panose="02020603050405020304" pitchFamily="18" charset="0"/>
                    <a:cs typeface="Times New Roman" panose="02020603050405020304" pitchFamily="18" charset="0"/>
                  </a:rPr>
                  <a:t>)</a:t>
                </a:r>
              </a:p>
              <a:p>
                <a:pPr>
                  <a:lnSpc>
                    <a:spcPct val="150000"/>
                  </a:lnSpc>
                </a:pPr>
                <a:r>
                  <a:rPr lang="ru-RU" sz="2000" dirty="0">
                    <a:latin typeface="Times New Roman" panose="02020603050405020304" pitchFamily="18" charset="0"/>
                    <a:cs typeface="Times New Roman" panose="02020603050405020304" pitchFamily="18" charset="0"/>
                  </a:rPr>
                  <a:t>или</a:t>
                </a:r>
              </a:p>
              <a:p>
                <a:pPr indent="457200">
                  <a:lnSpc>
                    <a:spcPct val="150000"/>
                  </a:lnSpc>
                </a:pPr>
                <a:r>
                  <a:rPr lang="ru-RU" sz="2000" b="1" dirty="0">
                    <a:latin typeface="Times New Roman" panose="02020603050405020304" pitchFamily="18" charset="0"/>
                    <a:cs typeface="Times New Roman" panose="02020603050405020304" pitchFamily="18" charset="0"/>
                  </a:rPr>
                  <a:t>О</a:t>
                </a:r>
                <a:r>
                  <a:rPr lang="ru-RU" sz="2000" dirty="0">
                    <a:latin typeface="Times New Roman" panose="02020603050405020304" pitchFamily="18" charset="0"/>
                    <a:cs typeface="Times New Roman" panose="02020603050405020304" pitchFamily="18" charset="0"/>
                  </a:rPr>
                  <a:t>(</a:t>
                </a:r>
                <a:r>
                  <a:rPr lang="ru-RU" sz="2000" i="1" dirty="0">
                    <a:latin typeface="Times New Roman" panose="02020603050405020304" pitchFamily="18" charset="0"/>
                    <a:cs typeface="Times New Roman" panose="02020603050405020304" pitchFamily="18" charset="0"/>
                  </a:rPr>
                  <a:t>х</a:t>
                </a:r>
                <a:r>
                  <a:rPr lang="ru-RU" sz="2000" baseline="30000" dirty="0">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 </a:t>
                </a:r>
                <a14:m>
                  <m:oMath xmlns:m="http://schemas.openxmlformats.org/officeDocument/2006/math">
                    <m:r>
                      <a:rPr lang="ru-RU" sz="2000" i="1">
                        <a:latin typeface="Cambria Math" panose="02040503050406030204" pitchFamily="18" charset="0"/>
                      </a:rPr>
                      <m:t>∁</m:t>
                    </m:r>
                  </m:oMath>
                </a14:m>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о</a:t>
                </a:r>
                <a:r>
                  <a:rPr lang="ru-RU" sz="2000" dirty="0">
                    <a:latin typeface="Times New Roman" panose="02020603050405020304" pitchFamily="18" charset="0"/>
                    <a:cs typeface="Times New Roman" panose="02020603050405020304" pitchFamily="18" charset="0"/>
                  </a:rPr>
                  <a:t>(</a:t>
                </a:r>
                <a:r>
                  <a:rPr lang="ru-RU" sz="2000" i="1" dirty="0">
                    <a:latin typeface="Times New Roman" panose="02020603050405020304" pitchFamily="18" charset="0"/>
                    <a:cs typeface="Times New Roman" panose="02020603050405020304" pitchFamily="18" charset="0"/>
                  </a:rPr>
                  <a:t>х</a:t>
                </a:r>
                <a:r>
                  <a:rPr lang="ru-RU" sz="2000" dirty="0">
                    <a:latin typeface="Times New Roman" panose="02020603050405020304" pitchFamily="18" charset="0"/>
                    <a:cs typeface="Times New Roman" panose="02020603050405020304" pitchFamily="18" charset="0"/>
                  </a:rPr>
                  <a:t>)</a:t>
                </a:r>
              </a:p>
              <a:p>
                <a:pPr>
                  <a:lnSpc>
                    <a:spcPct val="150000"/>
                  </a:lnSpc>
                </a:pPr>
                <a:r>
                  <a:rPr lang="ru-RU" sz="2000" dirty="0">
                    <a:latin typeface="Times New Roman" panose="02020603050405020304" pitchFamily="18" charset="0"/>
                    <a:cs typeface="Times New Roman" panose="02020603050405020304" pitchFamily="18" charset="0"/>
                  </a:rPr>
                  <a:t>вместо соответственно</a:t>
                </a:r>
              </a:p>
              <a:p>
                <a:pPr indent="457200">
                  <a:lnSpc>
                    <a:spcPct val="150000"/>
                  </a:lnSpc>
                </a:pPr>
                <a:r>
                  <a:rPr lang="ru-RU" sz="2000" i="1" dirty="0">
                    <a:latin typeface="Times New Roman" panose="02020603050405020304" pitchFamily="18" charset="0"/>
                    <a:cs typeface="Times New Roman" panose="02020603050405020304" pitchFamily="18" charset="0"/>
                  </a:rPr>
                  <a:t>х</a:t>
                </a:r>
                <a:r>
                  <a:rPr lang="ru-RU" sz="2000" baseline="30000" dirty="0">
                    <a:latin typeface="Times New Roman" panose="02020603050405020304" pitchFamily="18" charset="0"/>
                    <a:cs typeface="Times New Roman" panose="02020603050405020304" pitchFamily="18" charset="0"/>
                  </a:rPr>
                  <a:t>3</a:t>
                </a:r>
                <a:r>
                  <a:rPr lang="ru-RU" sz="2000" dirty="0">
                    <a:latin typeface="Times New Roman" panose="02020603050405020304" pitchFamily="18" charset="0"/>
                    <a:cs typeface="Times New Roman" panose="02020603050405020304" pitchFamily="18" charset="0"/>
                  </a:rPr>
                  <a:t> + </a:t>
                </a:r>
                <a:r>
                  <a:rPr lang="ru-RU" sz="2000" i="1" dirty="0">
                    <a:latin typeface="Times New Roman" panose="02020603050405020304" pitchFamily="18" charset="0"/>
                    <a:cs typeface="Times New Roman" panose="02020603050405020304" pitchFamily="18" charset="0"/>
                  </a:rPr>
                  <a:t>х</a:t>
                </a:r>
                <a:r>
                  <a:rPr lang="ru-RU" sz="2000" baseline="30000" dirty="0">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 =</a:t>
                </a:r>
                <a14:m>
                  <m:oMath xmlns:m="http://schemas.openxmlformats.org/officeDocument/2006/math">
                    <m:r>
                      <a:rPr lang="ru-RU" sz="2000" i="1">
                        <a:latin typeface="Cambria Math" panose="02040503050406030204" pitchFamily="18" charset="0"/>
                      </a:rPr>
                      <m:t> </m:t>
                    </m:r>
                  </m:oMath>
                </a14:m>
                <a:r>
                  <a:rPr lang="ru-RU" sz="2000" b="1" dirty="0">
                    <a:latin typeface="Times New Roman" panose="02020603050405020304" pitchFamily="18" charset="0"/>
                    <a:cs typeface="Times New Roman" panose="02020603050405020304" pitchFamily="18" charset="0"/>
                  </a:rPr>
                  <a:t>О</a:t>
                </a:r>
                <a:r>
                  <a:rPr lang="ru-RU" sz="2000" dirty="0">
                    <a:latin typeface="Times New Roman" panose="02020603050405020304" pitchFamily="18" charset="0"/>
                    <a:cs typeface="Times New Roman" panose="02020603050405020304" pitchFamily="18" charset="0"/>
                  </a:rPr>
                  <a:t>(</a:t>
                </a:r>
                <a:r>
                  <a:rPr lang="ru-RU" sz="2000" i="1" dirty="0">
                    <a:latin typeface="Times New Roman" panose="02020603050405020304" pitchFamily="18" charset="0"/>
                    <a:cs typeface="Times New Roman" panose="02020603050405020304" pitchFamily="18" charset="0"/>
                  </a:rPr>
                  <a:t>х</a:t>
                </a:r>
                <a:r>
                  <a:rPr lang="ru-RU" sz="2000" baseline="30000" dirty="0">
                    <a:latin typeface="Times New Roman" panose="02020603050405020304" pitchFamily="18" charset="0"/>
                    <a:cs typeface="Times New Roman" panose="02020603050405020304" pitchFamily="18" charset="0"/>
                  </a:rPr>
                  <a:t>3</a:t>
                </a:r>
                <a:r>
                  <a:rPr lang="ru-RU" sz="2000" dirty="0">
                    <a:latin typeface="Times New Roman" panose="02020603050405020304" pitchFamily="18" charset="0"/>
                    <a:cs typeface="Times New Roman" panose="02020603050405020304" pitchFamily="18" charset="0"/>
                  </a:rPr>
                  <a:t>)</a:t>
                </a:r>
              </a:p>
              <a:p>
                <a:pPr>
                  <a:lnSpc>
                    <a:spcPct val="150000"/>
                  </a:lnSpc>
                </a:pPr>
                <a:r>
                  <a:rPr lang="ru-RU" sz="2000" dirty="0">
                    <a:latin typeface="Times New Roman" panose="02020603050405020304" pitchFamily="18" charset="0"/>
                    <a:cs typeface="Times New Roman" panose="02020603050405020304" pitchFamily="18" charset="0"/>
                  </a:rPr>
                  <a:t>и</a:t>
                </a:r>
              </a:p>
              <a:p>
                <a:pPr indent="457200">
                  <a:lnSpc>
                    <a:spcPct val="150000"/>
                  </a:lnSpc>
                </a:pPr>
                <a:r>
                  <a:rPr lang="ru-RU" sz="2000" b="1" dirty="0">
                    <a:latin typeface="Times New Roman" panose="02020603050405020304" pitchFamily="18" charset="0"/>
                    <a:cs typeface="Times New Roman" panose="02020603050405020304" pitchFamily="18" charset="0"/>
                  </a:rPr>
                  <a:t>О</a:t>
                </a:r>
                <a:r>
                  <a:rPr lang="ru-RU" sz="2000" dirty="0">
                    <a:latin typeface="Times New Roman" panose="02020603050405020304" pitchFamily="18" charset="0"/>
                    <a:cs typeface="Times New Roman" panose="02020603050405020304" pitchFamily="18" charset="0"/>
                  </a:rPr>
                  <a:t>(</a:t>
                </a:r>
                <a:r>
                  <a:rPr lang="ru-RU" sz="2000" i="1" dirty="0">
                    <a:latin typeface="Times New Roman" panose="02020603050405020304" pitchFamily="18" charset="0"/>
                    <a:cs typeface="Times New Roman" panose="02020603050405020304" pitchFamily="18" charset="0"/>
                  </a:rPr>
                  <a:t>х</a:t>
                </a:r>
                <a:r>
                  <a:rPr lang="ru-RU" sz="2000" baseline="30000" dirty="0">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 = </a:t>
                </a:r>
                <a:r>
                  <a:rPr lang="ru-RU" sz="2000" b="1" dirty="0">
                    <a:latin typeface="Times New Roman" panose="02020603050405020304" pitchFamily="18" charset="0"/>
                    <a:cs typeface="Times New Roman" panose="02020603050405020304" pitchFamily="18" charset="0"/>
                  </a:rPr>
                  <a:t>о</a:t>
                </a:r>
                <a:r>
                  <a:rPr lang="ru-RU" sz="2000" dirty="0">
                    <a:latin typeface="Times New Roman" panose="02020603050405020304" pitchFamily="18" charset="0"/>
                    <a:cs typeface="Times New Roman" panose="02020603050405020304" pitchFamily="18" charset="0"/>
                  </a:rPr>
                  <a:t>(</a:t>
                </a:r>
                <a:r>
                  <a:rPr lang="ru-RU" sz="2000" i="1" dirty="0">
                    <a:latin typeface="Times New Roman" panose="02020603050405020304" pitchFamily="18" charset="0"/>
                    <a:cs typeface="Times New Roman" panose="02020603050405020304" pitchFamily="18" charset="0"/>
                  </a:rPr>
                  <a:t>х</a:t>
                </a:r>
                <a:r>
                  <a:rPr lang="ru-RU" sz="2000" dirty="0">
                    <a:latin typeface="Times New Roman" panose="02020603050405020304" pitchFamily="18" charset="0"/>
                    <a:cs typeface="Times New Roman" panose="02020603050405020304" pitchFamily="18" charset="0"/>
                  </a:rPr>
                  <a:t>).</a:t>
                </a:r>
              </a:p>
              <a:p>
                <a:pPr indent="457200">
                  <a:lnSpc>
                    <a:spcPct val="150000"/>
                  </a:lnSpc>
                </a:pPr>
                <a:r>
                  <a:rPr lang="ru-RU" sz="2000" dirty="0">
                    <a:latin typeface="Times New Roman" panose="02020603050405020304" pitchFamily="18" charset="0"/>
                    <a:cs typeface="Times New Roman" panose="02020603050405020304" pitchFamily="18" charset="0"/>
                  </a:rPr>
                  <a:t>Однако на практике такая запись встречается крайне редко, в основном, в простейших случаях.</a:t>
                </a:r>
              </a:p>
            </p:txBody>
          </p:sp>
        </mc:Choice>
        <mc:Fallback xmlns="">
          <p:sp>
            <p:nvSpPr>
              <p:cNvPr id="2" name="Прямоугольник 1">
                <a:extLst>
                  <a:ext uri="{FF2B5EF4-FFF2-40B4-BE49-F238E27FC236}">
                    <a16:creationId xmlns:a16="http://schemas.microsoft.com/office/drawing/2014/main" id="{DB953EC7-A5F2-A646-99FD-A0579207CBC0}"/>
                  </a:ext>
                </a:extLst>
              </p:cNvPr>
              <p:cNvSpPr>
                <a:spLocks noRot="1" noChangeAspect="1" noMove="1" noResize="1" noEditPoints="1" noAdjustHandles="1" noChangeArrowheads="1" noChangeShapeType="1" noTextEdit="1"/>
              </p:cNvSpPr>
              <p:nvPr/>
            </p:nvSpPr>
            <p:spPr>
              <a:xfrm>
                <a:off x="395536" y="620688"/>
                <a:ext cx="8496944" cy="5584606"/>
              </a:xfrm>
              <a:prstGeom prst="rect">
                <a:avLst/>
              </a:prstGeom>
              <a:blipFill>
                <a:blip r:embed="rId6"/>
                <a:stretch>
                  <a:fillRect l="-896" r="-896" b="-907"/>
                </a:stretch>
              </a:blipFill>
            </p:spPr>
            <p:txBody>
              <a:bodyPr/>
              <a:lstStyle/>
              <a:p>
                <a:r>
                  <a:rPr lang="ru-RU">
                    <a:noFill/>
                  </a:rPr>
                  <a:t> </a:t>
                </a:r>
              </a:p>
            </p:txBody>
          </p:sp>
        </mc:Fallback>
      </mc:AlternateContent>
    </p:spTree>
    <p:extLst>
      <p:ext uri="{BB962C8B-B14F-4D97-AF65-F5344CB8AC3E}">
        <p14:creationId xmlns:p14="http://schemas.microsoft.com/office/powerpoint/2010/main" val="1061543272"/>
      </p:ext>
    </p:extLst>
  </p:cSld>
  <p:clrMapOvr>
    <a:masterClrMapping/>
  </p:clrMapOvr>
  <mc:AlternateContent xmlns:mc="http://schemas.openxmlformats.org/markup-compatibility/2006" xmlns:p14="http://schemas.microsoft.com/office/powerpoint/2010/main">
    <mc:Choice Requires="p14">
      <p:transition spd="slow" p14:dur="2000" advTm="28997"/>
    </mc:Choice>
    <mc:Fallback xmlns="">
      <p:transition spd="slow" advTm="28997"/>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 большое и «о» малое</a:t>
            </a:r>
          </a:p>
        </p:txBody>
      </p:sp>
      <p:sp>
        <p:nvSpPr>
          <p:cNvPr id="2" name="Прямоугольник 1">
            <a:extLst>
              <a:ext uri="{FF2B5EF4-FFF2-40B4-BE49-F238E27FC236}">
                <a16:creationId xmlns:a16="http://schemas.microsoft.com/office/drawing/2014/main" id="{DB953EC7-A5F2-A646-99FD-A0579207CBC0}"/>
              </a:ext>
            </a:extLst>
          </p:cNvPr>
          <p:cNvSpPr/>
          <p:nvPr/>
        </p:nvSpPr>
        <p:spPr>
          <a:xfrm>
            <a:off x="395536" y="620688"/>
            <a:ext cx="8136904" cy="4467057"/>
          </a:xfrm>
          <a:prstGeom prst="rect">
            <a:avLst/>
          </a:prstGeom>
        </p:spPr>
        <p:txBody>
          <a:bodyPr wrap="square">
            <a:spAutoFit/>
          </a:bodyPr>
          <a:lstStyle/>
          <a:p>
            <a:pPr indent="457200">
              <a:lnSpc>
                <a:spcPct val="150000"/>
              </a:lnSpc>
            </a:pPr>
            <a:r>
              <a:rPr lang="ru-RU" sz="2400" dirty="0">
                <a:latin typeface="Times New Roman" panose="02020603050405020304" pitchFamily="18" charset="0"/>
                <a:cs typeface="Times New Roman" panose="02020603050405020304" pitchFamily="18" charset="0"/>
              </a:rPr>
              <a:t>При использовании данных обозначений должно быть явно оговорено (или очевидно из контекста), о каких окрестностях (одно- или двусторонних; содержащих целые, вещественные, комплексные или другие числа) и о каких допустимых множествах функций идет речь (поскольку такие же обозначения употребляются и применительно к функциям многих переменных, к функциям комплексной переменной, к матрицам и др.).</a:t>
            </a:r>
          </a:p>
        </p:txBody>
      </p:sp>
    </p:spTree>
    <p:extLst>
      <p:ext uri="{BB962C8B-B14F-4D97-AF65-F5344CB8AC3E}">
        <p14:creationId xmlns:p14="http://schemas.microsoft.com/office/powerpoint/2010/main" val="2890350139"/>
      </p:ext>
    </p:extLst>
  </p:cSld>
  <p:clrMapOvr>
    <a:masterClrMapping/>
  </p:clrMapOvr>
  <mc:AlternateContent xmlns:mc="http://schemas.openxmlformats.org/markup-compatibility/2006" xmlns:p14="http://schemas.microsoft.com/office/powerpoint/2010/main">
    <mc:Choice Requires="p14">
      <p:transition spd="slow" p14:dur="2000" advTm="21245"/>
    </mc:Choice>
    <mc:Fallback xmlns="">
      <p:transition spd="slow" advTm="21245"/>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Нотация асимптотического роста</a:t>
            </a:r>
          </a:p>
        </p:txBody>
      </p:sp>
      <p:sp>
        <p:nvSpPr>
          <p:cNvPr id="2" name="Прямоугольник 1">
            <a:extLst>
              <a:ext uri="{FF2B5EF4-FFF2-40B4-BE49-F238E27FC236}">
                <a16:creationId xmlns:a16="http://schemas.microsoft.com/office/drawing/2014/main" id="{DB953EC7-A5F2-A646-99FD-A0579207CBC0}"/>
              </a:ext>
            </a:extLst>
          </p:cNvPr>
          <p:cNvSpPr/>
          <p:nvPr/>
        </p:nvSpPr>
        <p:spPr>
          <a:xfrm>
            <a:off x="395536" y="620688"/>
            <a:ext cx="8496944" cy="3903504"/>
          </a:xfrm>
          <a:prstGeom prst="rect">
            <a:avLst/>
          </a:prstGeom>
        </p:spPr>
        <p:txBody>
          <a:bodyPr wrap="square">
            <a:spAutoFit/>
          </a:bodyPr>
          <a:lstStyle/>
          <a:p>
            <a:pPr indent="457200">
              <a:lnSpc>
                <a:spcPct val="150000"/>
              </a:lnSpc>
            </a:pPr>
            <a:r>
              <a:rPr lang="ru-RU" sz="2800" dirty="0">
                <a:latin typeface="Times New Roman" panose="02020603050405020304" pitchFamily="18" charset="0"/>
                <a:cs typeface="Times New Roman" panose="02020603050405020304" pitchFamily="18" charset="0"/>
              </a:rPr>
              <a:t>Целые книги написаны по теории алгоритмов, но нам, простым смертным, которым не хочется влезать в дебри математики, но всë же любопытно узнать, как сравнивают алгоритмы по эффективности между собой, достаточно знать, что такое асимптотические нотации в общих чертах.</a:t>
            </a:r>
          </a:p>
        </p:txBody>
      </p:sp>
    </p:spTree>
    <p:extLst>
      <p:ext uri="{BB962C8B-B14F-4D97-AF65-F5344CB8AC3E}">
        <p14:creationId xmlns:p14="http://schemas.microsoft.com/office/powerpoint/2010/main" val="1997109147"/>
      </p:ext>
    </p:extLst>
  </p:cSld>
  <p:clrMapOvr>
    <a:masterClrMapping/>
  </p:clrMapOvr>
  <mc:AlternateContent xmlns:mc="http://schemas.openxmlformats.org/markup-compatibility/2006" xmlns:p14="http://schemas.microsoft.com/office/powerpoint/2010/main">
    <mc:Choice Requires="p14">
      <p:transition spd="slow" p14:dur="2000" advTm="17342"/>
    </mc:Choice>
    <mc:Fallback xmlns="">
      <p:transition spd="slow" advTm="1734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Алгоритм</a:t>
            </a:r>
          </a:p>
        </p:txBody>
      </p:sp>
      <p:pic>
        <p:nvPicPr>
          <p:cNvPr id="3" name="Рисунок 2">
            <a:extLst>
              <a:ext uri="{FF2B5EF4-FFF2-40B4-BE49-F238E27FC236}">
                <a16:creationId xmlns:a16="http://schemas.microsoft.com/office/drawing/2014/main" id="{5A4785A4-3F25-C8F7-3147-0BC283248292}"/>
              </a:ext>
            </a:extLst>
          </p:cNvPr>
          <p:cNvPicPr>
            <a:picLocks noChangeAspect="1"/>
          </p:cNvPicPr>
          <p:nvPr/>
        </p:nvPicPr>
        <p:blipFill>
          <a:blip r:embed="rId3"/>
          <a:stretch>
            <a:fillRect/>
          </a:stretch>
        </p:blipFill>
        <p:spPr>
          <a:xfrm>
            <a:off x="487477" y="803303"/>
            <a:ext cx="8244408" cy="5568621"/>
          </a:xfrm>
          <a:prstGeom prst="rect">
            <a:avLst/>
          </a:prstGeom>
        </p:spPr>
      </p:pic>
    </p:spTree>
    <p:extLst>
      <p:ext uri="{BB962C8B-B14F-4D97-AF65-F5344CB8AC3E}">
        <p14:creationId xmlns:p14="http://schemas.microsoft.com/office/powerpoint/2010/main" val="1613344603"/>
      </p:ext>
    </p:extLst>
  </p:cSld>
  <p:clrMapOvr>
    <a:masterClrMapping/>
  </p:clrMapOvr>
  <mc:AlternateContent xmlns:mc="http://schemas.openxmlformats.org/markup-compatibility/2006" xmlns:p14="http://schemas.microsoft.com/office/powerpoint/2010/main">
    <mc:Choice Requires="p14">
      <p:transition spd="slow" p14:dur="2000" advTm="19827"/>
    </mc:Choice>
    <mc:Fallback xmlns="">
      <p:transition spd="slow" advTm="19827"/>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Нотация асимптотического роста</a:t>
            </a:r>
          </a:p>
        </p:txBody>
      </p:sp>
      <p:sp>
        <p:nvSpPr>
          <p:cNvPr id="2" name="Прямоугольник 1">
            <a:extLst>
              <a:ext uri="{FF2B5EF4-FFF2-40B4-BE49-F238E27FC236}">
                <a16:creationId xmlns:a16="http://schemas.microsoft.com/office/drawing/2014/main" id="{DB953EC7-A5F2-A646-99FD-A0579207CBC0}"/>
              </a:ext>
            </a:extLst>
          </p:cNvPr>
          <p:cNvSpPr/>
          <p:nvPr/>
        </p:nvSpPr>
        <p:spPr>
          <a:xfrm>
            <a:off x="395536" y="620688"/>
            <a:ext cx="8496944" cy="5617628"/>
          </a:xfrm>
          <a:prstGeom prst="rect">
            <a:avLst/>
          </a:prstGeom>
        </p:spPr>
        <p:txBody>
          <a:bodyPr wrap="square">
            <a:spAutoFit/>
          </a:bodyPr>
          <a:lstStyle/>
          <a:p>
            <a:pPr indent="457200">
              <a:lnSpc>
                <a:spcPct val="150000"/>
              </a:lnSpc>
            </a:pPr>
            <a:r>
              <a:rPr lang="ru-RU" sz="2200" dirty="0">
                <a:latin typeface="Times New Roman" panose="02020603050405020304" pitchFamily="18" charset="0"/>
                <a:cs typeface="Times New Roman" panose="02020603050405020304" pitchFamily="18" charset="0"/>
              </a:rPr>
              <a:t>Допустим, у нас есть простейший алгоритм линейного поиска (то есть алгоритм, который перебирает последовательно все элементы массива друг за другом, в ходе этого запоминает индекс того элемента, значение которого равно искомому значению, а завершает работу, когда все элементы массива пройдены. То есть для искомого значения </a:t>
            </a:r>
            <a:r>
              <a:rPr lang="ru-RU" sz="2200" b="1" i="1" dirty="0" err="1">
                <a:latin typeface="Times New Roman" panose="02020603050405020304" pitchFamily="18" charset="0"/>
                <a:cs typeface="Times New Roman" panose="02020603050405020304" pitchFamily="18" charset="0"/>
              </a:rPr>
              <a:t>x</a:t>
            </a:r>
            <a:r>
              <a:rPr lang="ru-RU" sz="2200" dirty="0">
                <a:latin typeface="Times New Roman" panose="02020603050405020304" pitchFamily="18" charset="0"/>
                <a:cs typeface="Times New Roman" panose="02020603050405020304" pitchFamily="18" charset="0"/>
              </a:rPr>
              <a:t> массива </a:t>
            </a:r>
            <a:r>
              <a:rPr lang="ru-RU" sz="2200" b="1" dirty="0" err="1">
                <a:latin typeface="Times New Roman" panose="02020603050405020304" pitchFamily="18" charset="0"/>
                <a:cs typeface="Times New Roman" panose="02020603050405020304" pitchFamily="18" charset="0"/>
              </a:rPr>
              <a:t>A</a:t>
            </a:r>
            <a:r>
              <a:rPr lang="ru-RU" sz="2200" dirty="0">
                <a:latin typeface="Times New Roman" panose="02020603050405020304" pitchFamily="18" charset="0"/>
                <a:cs typeface="Times New Roman" panose="02020603050405020304" pitchFamily="18" charset="0"/>
              </a:rPr>
              <a:t> с количеством элементов </a:t>
            </a:r>
            <a:r>
              <a:rPr lang="ru-RU" sz="2200" b="1" i="1" dirty="0">
                <a:latin typeface="Times New Roman" panose="02020603050405020304" pitchFamily="18" charset="0"/>
                <a:cs typeface="Times New Roman" panose="02020603050405020304" pitchFamily="18" charset="0"/>
              </a:rPr>
              <a:t>n</a:t>
            </a:r>
            <a:r>
              <a:rPr lang="ru-RU" sz="2200" dirty="0">
                <a:latin typeface="Times New Roman" panose="02020603050405020304" pitchFamily="18" charset="0"/>
                <a:cs typeface="Times New Roman" panose="02020603050405020304" pitchFamily="18" charset="0"/>
              </a:rPr>
              <a:t> мы вправе записать следующий алгоритм:</a:t>
            </a:r>
          </a:p>
          <a:p>
            <a:pPr lvl="1" indent="457200">
              <a:lnSpc>
                <a:spcPct val="150000"/>
              </a:lnSpc>
            </a:pPr>
            <a:r>
              <a:rPr lang="ru-RU" sz="2200" dirty="0">
                <a:latin typeface="Times New Roman" panose="02020603050405020304" pitchFamily="18" charset="0"/>
                <a:cs typeface="Times New Roman" panose="02020603050405020304" pitchFamily="18" charset="0"/>
              </a:rPr>
              <a:t>1) присваиваем значение «не найдено» переменной «Ответ»;</a:t>
            </a:r>
          </a:p>
          <a:p>
            <a:pPr lvl="1" indent="457200">
              <a:lnSpc>
                <a:spcPct val="150000"/>
              </a:lnSpc>
            </a:pPr>
            <a:r>
              <a:rPr lang="ru-RU" sz="2200" dirty="0">
                <a:latin typeface="Times New Roman" panose="02020603050405020304" pitchFamily="18" charset="0"/>
                <a:cs typeface="Times New Roman" panose="02020603050405020304" pitchFamily="18" charset="0"/>
              </a:rPr>
              <a:t>2) для каждого индекса </a:t>
            </a:r>
            <a:r>
              <a:rPr lang="ru-RU" sz="2200" b="1" dirty="0" err="1">
                <a:latin typeface="Times New Roman" panose="02020603050405020304" pitchFamily="18" charset="0"/>
                <a:cs typeface="Times New Roman" panose="02020603050405020304" pitchFamily="18" charset="0"/>
              </a:rPr>
              <a:t>i</a:t>
            </a:r>
            <a:r>
              <a:rPr lang="ru-RU" sz="2200" dirty="0">
                <a:latin typeface="Times New Roman" panose="02020603050405020304" pitchFamily="18" charset="0"/>
                <a:cs typeface="Times New Roman" panose="02020603050405020304" pitchFamily="18" charset="0"/>
              </a:rPr>
              <a:t> (от 1 до </a:t>
            </a:r>
            <a:r>
              <a:rPr lang="ru-RU" sz="2200" i="1" dirty="0">
                <a:latin typeface="Times New Roman" panose="02020603050405020304" pitchFamily="18" charset="0"/>
                <a:cs typeface="Times New Roman" panose="02020603050405020304" pitchFamily="18" charset="0"/>
              </a:rPr>
              <a:t>n</a:t>
            </a:r>
            <a:r>
              <a:rPr lang="ru-RU" sz="2200" dirty="0">
                <a:latin typeface="Times New Roman" panose="02020603050405020304" pitchFamily="18" charset="0"/>
                <a:cs typeface="Times New Roman" panose="02020603050405020304" pitchFamily="18" charset="0"/>
              </a:rPr>
              <a:t>): если </a:t>
            </a:r>
            <a:r>
              <a:rPr lang="ru-RU" sz="2200" dirty="0" err="1">
                <a:latin typeface="Times New Roman" panose="02020603050405020304" pitchFamily="18" charset="0"/>
                <a:cs typeface="Times New Roman" panose="02020603050405020304" pitchFamily="18" charset="0"/>
              </a:rPr>
              <a:t>A</a:t>
            </a:r>
            <a:r>
              <a:rPr lang="ru-RU" sz="2200" dirty="0">
                <a:latin typeface="Times New Roman" panose="02020603050405020304" pitchFamily="18" charset="0"/>
                <a:cs typeface="Times New Roman" panose="02020603050405020304" pitchFamily="18" charset="0"/>
              </a:rPr>
              <a:t>[</a:t>
            </a:r>
            <a:r>
              <a:rPr lang="ru-RU" sz="2200" dirty="0" err="1">
                <a:latin typeface="Times New Roman" panose="02020603050405020304" pitchFamily="18" charset="0"/>
                <a:cs typeface="Times New Roman" panose="02020603050405020304" pitchFamily="18" charset="0"/>
              </a:rPr>
              <a:t>i</a:t>
            </a:r>
            <a:r>
              <a:rPr lang="ru-RU" sz="2200" dirty="0">
                <a:latin typeface="Times New Roman" panose="02020603050405020304" pitchFamily="18" charset="0"/>
                <a:cs typeface="Times New Roman" panose="02020603050405020304" pitchFamily="18" charset="0"/>
              </a:rPr>
              <a:t>] = </a:t>
            </a:r>
            <a:r>
              <a:rPr lang="ru-RU" sz="2200" i="1" dirty="0" err="1">
                <a:latin typeface="Times New Roman" panose="02020603050405020304" pitchFamily="18" charset="0"/>
                <a:cs typeface="Times New Roman" panose="02020603050405020304" pitchFamily="18" charset="0"/>
              </a:rPr>
              <a:t>x</a:t>
            </a:r>
            <a:r>
              <a:rPr lang="ru-RU" sz="2200" dirty="0">
                <a:latin typeface="Times New Roman" panose="02020603050405020304" pitchFamily="18" charset="0"/>
                <a:cs typeface="Times New Roman" panose="02020603050405020304" pitchFamily="18" charset="0"/>
              </a:rPr>
              <a:t>, то присваиваем переменной «Ответ» значение </a:t>
            </a:r>
            <a:r>
              <a:rPr lang="ru-RU" sz="2200" b="1" dirty="0" err="1">
                <a:latin typeface="Times New Roman" panose="02020603050405020304" pitchFamily="18" charset="0"/>
                <a:cs typeface="Times New Roman" panose="02020603050405020304" pitchFamily="18" charset="0"/>
              </a:rPr>
              <a:t>i</a:t>
            </a:r>
            <a:r>
              <a:rPr lang="ru-RU" sz="2200" dirty="0">
                <a:latin typeface="Times New Roman" panose="02020603050405020304" pitchFamily="18" charset="0"/>
                <a:cs typeface="Times New Roman" panose="02020603050405020304" pitchFamily="18" charset="0"/>
              </a:rPr>
              <a:t>;</a:t>
            </a:r>
          </a:p>
          <a:p>
            <a:pPr lvl="1" indent="457200">
              <a:lnSpc>
                <a:spcPct val="150000"/>
              </a:lnSpc>
            </a:pPr>
            <a:r>
              <a:rPr lang="ru-RU" sz="2200" dirty="0">
                <a:latin typeface="Times New Roman" panose="02020603050405020304" pitchFamily="18" charset="0"/>
                <a:cs typeface="Times New Roman" panose="02020603050405020304" pitchFamily="18" charset="0"/>
              </a:rPr>
              <a:t>3) возвращаем значение переменной «Ответ».</a:t>
            </a:r>
          </a:p>
        </p:txBody>
      </p:sp>
    </p:spTree>
    <p:extLst>
      <p:ext uri="{BB962C8B-B14F-4D97-AF65-F5344CB8AC3E}">
        <p14:creationId xmlns:p14="http://schemas.microsoft.com/office/powerpoint/2010/main" val="2283961032"/>
      </p:ext>
    </p:extLst>
  </p:cSld>
  <p:clrMapOvr>
    <a:masterClrMapping/>
  </p:clrMapOvr>
  <mc:AlternateContent xmlns:mc="http://schemas.openxmlformats.org/markup-compatibility/2006" xmlns:p14="http://schemas.microsoft.com/office/powerpoint/2010/main">
    <mc:Choice Requires="p14">
      <p:transition spd="slow" p14:dur="2000" advTm="38872"/>
    </mc:Choice>
    <mc:Fallback xmlns="">
      <p:transition spd="slow" advTm="38872"/>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Нотация асимптотического роста</a:t>
            </a:r>
          </a:p>
        </p:txBody>
      </p:sp>
      <p:sp>
        <p:nvSpPr>
          <p:cNvPr id="2" name="Прямоугольник 1">
            <a:extLst>
              <a:ext uri="{FF2B5EF4-FFF2-40B4-BE49-F238E27FC236}">
                <a16:creationId xmlns:a16="http://schemas.microsoft.com/office/drawing/2014/main" id="{DB953EC7-A5F2-A646-99FD-A0579207CBC0}"/>
              </a:ext>
            </a:extLst>
          </p:cNvPr>
          <p:cNvSpPr/>
          <p:nvPr/>
        </p:nvSpPr>
        <p:spPr>
          <a:xfrm>
            <a:off x="251520" y="620688"/>
            <a:ext cx="8640960" cy="5355312"/>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Попробуем подсчитать примерное время выполнения алгоритма в зависимости от </a:t>
            </a:r>
            <a:r>
              <a:rPr lang="ru-RU"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Допустим, </a:t>
            </a:r>
          </a:p>
          <a:p>
            <a:r>
              <a:rPr lang="ru-RU" dirty="0">
                <a:latin typeface="Times New Roman" panose="02020603050405020304" pitchFamily="18" charset="0"/>
                <a:cs typeface="Times New Roman" panose="02020603050405020304" pitchFamily="18" charset="0"/>
              </a:rPr>
              <a:t>t1 — время на выполнение шага 1 (выполняется 1 раз), </a:t>
            </a:r>
          </a:p>
          <a:p>
            <a:r>
              <a:rPr lang="ru-RU" dirty="0">
                <a:latin typeface="Times New Roman" panose="02020603050405020304" pitchFamily="18" charset="0"/>
                <a:cs typeface="Times New Roman" panose="02020603050405020304" pitchFamily="18" charset="0"/>
              </a:rPr>
              <a:t>t3 — время на выполнение шага 3 (один раз), </a:t>
            </a:r>
          </a:p>
          <a:p>
            <a:r>
              <a:rPr lang="ru-RU" dirty="0">
                <a:latin typeface="Times New Roman" panose="02020603050405020304" pitchFamily="18" charset="0"/>
                <a:cs typeface="Times New Roman" panose="02020603050405020304" pitchFamily="18" charset="0"/>
              </a:rPr>
              <a:t>t2 — время на проверку условия в шаге 2 (</a:t>
            </a:r>
            <a:r>
              <a:rPr lang="ru-RU"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+1 раз), </a:t>
            </a:r>
          </a:p>
          <a:p>
            <a:r>
              <a:rPr lang="ru-RU" dirty="0">
                <a:latin typeface="Times New Roman" panose="02020603050405020304" pitchFamily="18" charset="0"/>
                <a:cs typeface="Times New Roman" panose="02020603050405020304" pitchFamily="18" charset="0"/>
              </a:rPr>
              <a:t>t2′ — время на инкремент в шаге 2 (выполняется </a:t>
            </a:r>
            <a:r>
              <a:rPr lang="ru-RU"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 раз), </a:t>
            </a:r>
          </a:p>
          <a:p>
            <a:r>
              <a:rPr lang="ru-RU" dirty="0" err="1">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3</a:t>
            </a:r>
            <a:r>
              <a:rPr lang="ru-RU" dirty="0">
                <a:latin typeface="Times New Roman" panose="02020603050405020304" pitchFamily="18" charset="0"/>
                <a:cs typeface="Times New Roman" panose="02020603050405020304" pitchFamily="18" charset="0"/>
              </a:rPr>
              <a:t> — время на проверку условия </a:t>
            </a:r>
            <a:r>
              <a:rPr lang="ru-RU" dirty="0" err="1">
                <a:latin typeface="Times New Roman" panose="02020603050405020304" pitchFamily="18" charset="0"/>
                <a:cs typeface="Times New Roman" panose="02020603050405020304" pitchFamily="18" charset="0"/>
              </a:rPr>
              <a:t>A</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 = </a:t>
            </a:r>
            <a:r>
              <a:rPr lang="ru-RU" i="1" dirty="0" err="1">
                <a:latin typeface="Times New Roman" panose="02020603050405020304" pitchFamily="18" charset="0"/>
                <a:cs typeface="Times New Roman" panose="02020603050405020304" pitchFamily="18" charset="0"/>
              </a:rPr>
              <a:t>x</a:t>
            </a:r>
            <a:r>
              <a:rPr lang="ru-RU" dirty="0">
                <a:latin typeface="Times New Roman" panose="02020603050405020304" pitchFamily="18" charset="0"/>
                <a:cs typeface="Times New Roman" panose="02020603050405020304" pitchFamily="18" charset="0"/>
              </a:rPr>
              <a:t> (выполняется </a:t>
            </a:r>
            <a:r>
              <a:rPr lang="ru-RU"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 раз) и </a:t>
            </a:r>
          </a:p>
          <a:p>
            <a:r>
              <a:rPr lang="ru-RU" dirty="0">
                <a:latin typeface="Times New Roman" panose="02020603050405020304" pitchFamily="18" charset="0"/>
                <a:cs typeface="Times New Roman" panose="02020603050405020304" pitchFamily="18" charset="0"/>
              </a:rPr>
              <a:t>t3′ — время на присваивание переменной «Ответ» = </a:t>
            </a:r>
            <a:r>
              <a:rPr lang="ru-RU" b="1"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 (выполняется от 0 до </a:t>
            </a:r>
            <a:r>
              <a:rPr lang="ru-RU"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 раз в зависимости от содержимого массива, в котором ищем значение).</a:t>
            </a:r>
          </a:p>
          <a:p>
            <a:r>
              <a:rPr lang="ru-RU" dirty="0">
                <a:latin typeface="Times New Roman" panose="02020603050405020304" pitchFamily="18" charset="0"/>
                <a:cs typeface="Times New Roman" panose="02020603050405020304" pitchFamily="18" charset="0"/>
              </a:rPr>
              <a:t>Итак, в худшем случае имеем: </a:t>
            </a:r>
          </a:p>
          <a:p>
            <a:r>
              <a:rPr lang="en-US" dirty="0">
                <a:latin typeface="Times New Roman" panose="02020603050405020304" pitchFamily="18" charset="0"/>
                <a:cs typeface="Times New Roman" panose="02020603050405020304" pitchFamily="18" charset="0"/>
              </a:rPr>
              <a:t>t1 + t2*(</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+1) + t2′*</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t3*</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t3′ *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t3,</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а в лучшем: </a:t>
            </a:r>
          </a:p>
          <a:p>
            <a:r>
              <a:rPr lang="fr-FR" dirty="0">
                <a:latin typeface="Times New Roman" panose="02020603050405020304" pitchFamily="18" charset="0"/>
                <a:cs typeface="Times New Roman" panose="02020603050405020304" pitchFamily="18" charset="0"/>
              </a:rPr>
              <a:t>t1 + t2 * (</a:t>
            </a:r>
            <a:r>
              <a:rPr lang="fr-FR" i="1" dirty="0">
                <a:latin typeface="Times New Roman" panose="02020603050405020304" pitchFamily="18" charset="0"/>
                <a:cs typeface="Times New Roman" panose="02020603050405020304" pitchFamily="18" charset="0"/>
              </a:rPr>
              <a:t>n</a:t>
            </a:r>
            <a:r>
              <a:rPr lang="fr-FR" dirty="0">
                <a:latin typeface="Times New Roman" panose="02020603050405020304" pitchFamily="18" charset="0"/>
                <a:cs typeface="Times New Roman" panose="02020603050405020304" pitchFamily="18" charset="0"/>
              </a:rPr>
              <a:t>+1) + t2′ * </a:t>
            </a:r>
            <a:r>
              <a:rPr lang="fr-FR" i="1" dirty="0">
                <a:latin typeface="Times New Roman" panose="02020603050405020304" pitchFamily="18" charset="0"/>
                <a:cs typeface="Times New Roman" panose="02020603050405020304" pitchFamily="18" charset="0"/>
              </a:rPr>
              <a:t>n</a:t>
            </a:r>
            <a:r>
              <a:rPr lang="fr-FR" dirty="0">
                <a:latin typeface="Times New Roman" panose="02020603050405020304" pitchFamily="18" charset="0"/>
                <a:cs typeface="Times New Roman" panose="02020603050405020304" pitchFamily="18" charset="0"/>
              </a:rPr>
              <a:t> + t2A *</a:t>
            </a:r>
            <a:r>
              <a:rPr lang="fr-FR" i="1" dirty="0">
                <a:latin typeface="Times New Roman" panose="02020603050405020304" pitchFamily="18" charset="0"/>
                <a:cs typeface="Times New Roman" panose="02020603050405020304" pitchFamily="18" charset="0"/>
              </a:rPr>
              <a:t>n</a:t>
            </a:r>
            <a:r>
              <a:rPr lang="fr-FR" dirty="0">
                <a:latin typeface="Times New Roman" panose="02020603050405020304" pitchFamily="18" charset="0"/>
                <a:cs typeface="Times New Roman" panose="02020603050405020304" pitchFamily="18" charset="0"/>
              </a:rPr>
              <a:t> + t2A′ * 0 + t3.</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Сгруппируем слагаемые относительно переменного фактора </a:t>
            </a:r>
            <a:r>
              <a:rPr lang="en-US"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 (все остальные величины — константы):</a:t>
            </a:r>
          </a:p>
          <a:p>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t</a:t>
            </a:r>
            <a:r>
              <a:rPr lang="ru-RU" dirty="0">
                <a:latin typeface="Times New Roman" panose="02020603050405020304" pitchFamily="18" charset="0"/>
                <a:cs typeface="Times New Roman" panose="02020603050405020304" pitchFamily="18" charset="0"/>
              </a:rPr>
              <a:t>2 + </a:t>
            </a:r>
            <a:r>
              <a:rPr lang="en-US" dirty="0">
                <a:latin typeface="Times New Roman" panose="02020603050405020304" pitchFamily="18" charset="0"/>
                <a:cs typeface="Times New Roman" panose="02020603050405020304" pitchFamily="18" charset="0"/>
              </a:rPr>
              <a:t>t</a:t>
            </a:r>
            <a:r>
              <a:rPr lang="ru-RU" dirty="0">
                <a:latin typeface="Times New Roman" panose="02020603050405020304" pitchFamily="18" charset="0"/>
                <a:cs typeface="Times New Roman" panose="02020603050405020304" pitchFamily="18" charset="0"/>
              </a:rPr>
              <a:t>2′ + </a:t>
            </a:r>
            <a:r>
              <a:rPr lang="en-US" dirty="0">
                <a:latin typeface="Times New Roman" panose="02020603050405020304" pitchFamily="18" charset="0"/>
                <a:cs typeface="Times New Roman" panose="02020603050405020304" pitchFamily="18" charset="0"/>
              </a:rPr>
              <a:t>t</a:t>
            </a:r>
            <a:r>
              <a:rPr lang="ru-RU" dirty="0">
                <a:latin typeface="Times New Roman" panose="02020603050405020304" pitchFamily="18" charset="0"/>
                <a:cs typeface="Times New Roman" panose="02020603050405020304" pitchFamily="18" charset="0"/>
              </a:rPr>
              <a:t>3) * </a:t>
            </a:r>
            <a:r>
              <a:rPr lang="en-US"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t</a:t>
            </a:r>
            <a:r>
              <a:rPr lang="ru-RU" dirty="0">
                <a:latin typeface="Times New Roman" panose="02020603050405020304" pitchFamily="18" charset="0"/>
                <a:cs typeface="Times New Roman" panose="02020603050405020304" pitchFamily="18" charset="0"/>
              </a:rPr>
              <a:t>1 + </a:t>
            </a:r>
            <a:r>
              <a:rPr lang="en-US" dirty="0">
                <a:latin typeface="Times New Roman" panose="02020603050405020304" pitchFamily="18" charset="0"/>
                <a:cs typeface="Times New Roman" panose="02020603050405020304" pitchFamily="18" charset="0"/>
              </a:rPr>
              <a:t>t</a:t>
            </a:r>
            <a:r>
              <a:rPr lang="ru-RU" dirty="0">
                <a:latin typeface="Times New Roman" panose="02020603050405020304" pitchFamily="18" charset="0"/>
                <a:cs typeface="Times New Roman" panose="02020603050405020304" pitchFamily="18" charset="0"/>
              </a:rPr>
              <a:t>2 + </a:t>
            </a:r>
            <a:r>
              <a:rPr lang="en-US" dirty="0">
                <a:latin typeface="Times New Roman" panose="02020603050405020304" pitchFamily="18" charset="0"/>
                <a:cs typeface="Times New Roman" panose="02020603050405020304" pitchFamily="18" charset="0"/>
              </a:rPr>
              <a:t>t</a:t>
            </a:r>
            <a:r>
              <a:rPr lang="ru-RU" dirty="0">
                <a:latin typeface="Times New Roman" panose="02020603050405020304" pitchFamily="18" charset="0"/>
                <a:cs typeface="Times New Roman" panose="02020603050405020304" pitchFamily="18" charset="0"/>
              </a:rPr>
              <a:t>3) в лучшем случае и</a:t>
            </a:r>
          </a:p>
          <a:p>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t</a:t>
            </a:r>
            <a:r>
              <a:rPr lang="ru-RU" dirty="0">
                <a:latin typeface="Times New Roman" panose="02020603050405020304" pitchFamily="18" charset="0"/>
                <a:cs typeface="Times New Roman" panose="02020603050405020304" pitchFamily="18" charset="0"/>
              </a:rPr>
              <a:t>2 + </a:t>
            </a:r>
            <a:r>
              <a:rPr lang="en-US" dirty="0">
                <a:latin typeface="Times New Roman" panose="02020603050405020304" pitchFamily="18" charset="0"/>
                <a:cs typeface="Times New Roman" panose="02020603050405020304" pitchFamily="18" charset="0"/>
              </a:rPr>
              <a:t>t</a:t>
            </a:r>
            <a:r>
              <a:rPr lang="ru-RU" dirty="0">
                <a:latin typeface="Times New Roman" panose="02020603050405020304" pitchFamily="18" charset="0"/>
                <a:cs typeface="Times New Roman" panose="02020603050405020304" pitchFamily="18" charset="0"/>
              </a:rPr>
              <a:t>2′ + </a:t>
            </a:r>
            <a:r>
              <a:rPr lang="en-US" dirty="0">
                <a:latin typeface="Times New Roman" panose="02020603050405020304" pitchFamily="18" charset="0"/>
                <a:cs typeface="Times New Roman" panose="02020603050405020304" pitchFamily="18" charset="0"/>
              </a:rPr>
              <a:t>t</a:t>
            </a:r>
            <a:r>
              <a:rPr lang="ru-RU" dirty="0">
                <a:latin typeface="Times New Roman" panose="02020603050405020304" pitchFamily="18" charset="0"/>
                <a:cs typeface="Times New Roman" panose="02020603050405020304" pitchFamily="18" charset="0"/>
              </a:rPr>
              <a:t>3 + </a:t>
            </a:r>
            <a:r>
              <a:rPr lang="en-US" dirty="0">
                <a:latin typeface="Times New Roman" panose="02020603050405020304" pitchFamily="18" charset="0"/>
                <a:cs typeface="Times New Roman" panose="02020603050405020304" pitchFamily="18" charset="0"/>
              </a:rPr>
              <a:t>t</a:t>
            </a:r>
            <a:r>
              <a:rPr lang="ru-RU" dirty="0">
                <a:latin typeface="Times New Roman" panose="02020603050405020304" pitchFamily="18" charset="0"/>
                <a:cs typeface="Times New Roman" panose="02020603050405020304" pitchFamily="18" charset="0"/>
              </a:rPr>
              <a:t>3′) * </a:t>
            </a:r>
            <a:r>
              <a:rPr lang="en-US"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t</a:t>
            </a:r>
            <a:r>
              <a:rPr lang="ru-RU" dirty="0">
                <a:latin typeface="Times New Roman" panose="02020603050405020304" pitchFamily="18" charset="0"/>
                <a:cs typeface="Times New Roman" panose="02020603050405020304" pitchFamily="18" charset="0"/>
              </a:rPr>
              <a:t>1 + </a:t>
            </a:r>
            <a:r>
              <a:rPr lang="en-US" dirty="0">
                <a:latin typeface="Times New Roman" panose="02020603050405020304" pitchFamily="18" charset="0"/>
                <a:cs typeface="Times New Roman" panose="02020603050405020304" pitchFamily="18" charset="0"/>
              </a:rPr>
              <a:t>t</a:t>
            </a:r>
            <a:r>
              <a:rPr lang="ru-RU" dirty="0">
                <a:latin typeface="Times New Roman" panose="02020603050405020304" pitchFamily="18" charset="0"/>
                <a:cs typeface="Times New Roman" panose="02020603050405020304" pitchFamily="18" charset="0"/>
              </a:rPr>
              <a:t>2 + </a:t>
            </a:r>
            <a:r>
              <a:rPr lang="en-US" dirty="0">
                <a:latin typeface="Times New Roman" panose="02020603050405020304" pitchFamily="18" charset="0"/>
                <a:cs typeface="Times New Roman" panose="02020603050405020304" pitchFamily="18" charset="0"/>
              </a:rPr>
              <a:t>t</a:t>
            </a:r>
            <a:r>
              <a:rPr lang="ru-RU" dirty="0">
                <a:latin typeface="Times New Roman" panose="02020603050405020304" pitchFamily="18" charset="0"/>
                <a:cs typeface="Times New Roman" panose="02020603050405020304" pitchFamily="18" charset="0"/>
              </a:rPr>
              <a:t>3) в худшем.</a:t>
            </a:r>
          </a:p>
          <a:p>
            <a:r>
              <a:rPr lang="ru-RU" dirty="0">
                <a:latin typeface="Times New Roman" panose="02020603050405020304" pitchFamily="18" charset="0"/>
                <a:cs typeface="Times New Roman" panose="02020603050405020304" pitchFamily="18" charset="0"/>
              </a:rPr>
              <a:t>В обоих случаях у нас получается многочлен типа</a:t>
            </a:r>
            <a:r>
              <a:rPr lang="ru-RU"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a:t>
            </a:r>
            <a:r>
              <a:rPr lang="ru-RU"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ru-RU" dirty="0">
                <a:latin typeface="Times New Roman" panose="02020603050405020304" pitchFamily="18" charset="0"/>
                <a:cs typeface="Times New Roman" panose="02020603050405020304" pitchFamily="18" charset="0"/>
              </a:rPr>
              <a:t>, где </a:t>
            </a:r>
            <a:r>
              <a:rPr lang="en-US" i="1" dirty="0">
                <a:latin typeface="Times New Roman" panose="02020603050405020304" pitchFamily="18" charset="0"/>
                <a:cs typeface="Times New Roman" panose="02020603050405020304" pitchFamily="18" charset="0"/>
              </a:rPr>
              <a:t>a</a:t>
            </a:r>
            <a:r>
              <a:rPr lang="ru-RU" dirty="0">
                <a:latin typeface="Times New Roman" panose="02020603050405020304" pitchFamily="18" charset="0"/>
                <a:cs typeface="Times New Roman" panose="02020603050405020304" pitchFamily="18" charset="0"/>
              </a:rPr>
              <a:t> и </a:t>
            </a:r>
            <a:r>
              <a:rPr lang="en-US" i="1" dirty="0">
                <a:latin typeface="Times New Roman" panose="02020603050405020304" pitchFamily="18" charset="0"/>
                <a:cs typeface="Times New Roman" panose="02020603050405020304" pitchFamily="18" charset="0"/>
              </a:rPr>
              <a:t>b</a:t>
            </a:r>
            <a:r>
              <a:rPr lang="ru-RU" dirty="0">
                <a:latin typeface="Times New Roman" panose="02020603050405020304" pitchFamily="18" charset="0"/>
                <a:cs typeface="Times New Roman" panose="02020603050405020304" pitchFamily="18" charset="0"/>
              </a:rPr>
              <a:t> — константы.</a:t>
            </a:r>
          </a:p>
          <a:p>
            <a:r>
              <a:rPr lang="ru-RU" dirty="0">
                <a:latin typeface="Times New Roman" panose="02020603050405020304" pitchFamily="18" charset="0"/>
                <a:cs typeface="Times New Roman" panose="02020603050405020304" pitchFamily="18" charset="0"/>
              </a:rPr>
              <a:t>Мы видим, что при увеличении </a:t>
            </a:r>
            <a:r>
              <a:rPr lang="ru-RU"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 все меньше значения будет играть </a:t>
            </a:r>
            <a:r>
              <a:rPr lang="ru-RU" i="1" dirty="0" err="1">
                <a:latin typeface="Times New Roman" panose="02020603050405020304" pitchFamily="18" charset="0"/>
                <a:cs typeface="Times New Roman" panose="02020603050405020304" pitchFamily="18" charset="0"/>
              </a:rPr>
              <a:t>b</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54324705"/>
      </p:ext>
    </p:extLst>
  </p:cSld>
  <p:clrMapOvr>
    <a:masterClrMapping/>
  </p:clrMapOvr>
  <mc:AlternateContent xmlns:mc="http://schemas.openxmlformats.org/markup-compatibility/2006" xmlns:p14="http://schemas.microsoft.com/office/powerpoint/2010/main">
    <mc:Choice Requires="p14">
      <p:transition spd="slow" p14:dur="2000" advTm="67477"/>
    </mc:Choice>
    <mc:Fallback xmlns="">
      <p:transition spd="slow" advTm="67477"/>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Нотация асимптотического роста</a:t>
            </a:r>
          </a:p>
        </p:txBody>
      </p:sp>
      <p:pic>
        <p:nvPicPr>
          <p:cNvPr id="5" name="Рисунок 4">
            <a:extLst>
              <a:ext uri="{FF2B5EF4-FFF2-40B4-BE49-F238E27FC236}">
                <a16:creationId xmlns:a16="http://schemas.microsoft.com/office/drawing/2014/main" id="{0DA2B288-A544-A835-70F0-7AF4B6C4F9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470" y="1052736"/>
            <a:ext cx="8103059" cy="4207098"/>
          </a:xfrm>
          <a:prstGeom prst="rect">
            <a:avLst/>
          </a:prstGeom>
        </p:spPr>
      </p:pic>
    </p:spTree>
    <p:extLst>
      <p:ext uri="{BB962C8B-B14F-4D97-AF65-F5344CB8AC3E}">
        <p14:creationId xmlns:p14="http://schemas.microsoft.com/office/powerpoint/2010/main" val="3547076581"/>
      </p:ext>
    </p:extLst>
  </p:cSld>
  <p:clrMapOvr>
    <a:masterClrMapping/>
  </p:clrMapOvr>
  <mc:AlternateContent xmlns:mc="http://schemas.openxmlformats.org/markup-compatibility/2006" xmlns:p14="http://schemas.microsoft.com/office/powerpoint/2010/main">
    <mc:Choice Requires="p14">
      <p:transition spd="slow" p14:dur="2000" advTm="73608"/>
    </mc:Choice>
    <mc:Fallback xmlns="">
      <p:transition spd="slow" advTm="73608"/>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Нотация асимптотического роста</a:t>
            </a:r>
          </a:p>
        </p:txBody>
      </p:sp>
      <p:pic>
        <p:nvPicPr>
          <p:cNvPr id="3" name="Рисунок 2">
            <a:extLst>
              <a:ext uri="{FF2B5EF4-FFF2-40B4-BE49-F238E27FC236}">
                <a16:creationId xmlns:a16="http://schemas.microsoft.com/office/drawing/2014/main" id="{94C655F0-914A-45F1-8FC5-A3C24647E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875" y="1124744"/>
            <a:ext cx="8794766" cy="4320480"/>
          </a:xfrm>
          <a:prstGeom prst="rect">
            <a:avLst/>
          </a:prstGeom>
        </p:spPr>
      </p:pic>
    </p:spTree>
    <p:extLst>
      <p:ext uri="{BB962C8B-B14F-4D97-AF65-F5344CB8AC3E}">
        <p14:creationId xmlns:p14="http://schemas.microsoft.com/office/powerpoint/2010/main" val="640042347"/>
      </p:ext>
    </p:extLst>
  </p:cSld>
  <p:clrMapOvr>
    <a:masterClrMapping/>
  </p:clrMapOvr>
  <mc:AlternateContent xmlns:mc="http://schemas.openxmlformats.org/markup-compatibility/2006" xmlns:p14="http://schemas.microsoft.com/office/powerpoint/2010/main">
    <mc:Choice Requires="p14">
      <p:transition spd="slow" p14:dur="2000" advTm="73608"/>
    </mc:Choice>
    <mc:Fallback xmlns="">
      <p:transition spd="slow" advTm="73608"/>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Нотация асимптотического роста</a:t>
            </a:r>
          </a:p>
        </p:txBody>
      </p:sp>
      <p:sp>
        <p:nvSpPr>
          <p:cNvPr id="2" name="Прямоугольник 1">
            <a:extLst>
              <a:ext uri="{FF2B5EF4-FFF2-40B4-BE49-F238E27FC236}">
                <a16:creationId xmlns:a16="http://schemas.microsoft.com/office/drawing/2014/main" id="{DB953EC7-A5F2-A646-99FD-A0579207CBC0}"/>
              </a:ext>
            </a:extLst>
          </p:cNvPr>
          <p:cNvSpPr/>
          <p:nvPr/>
        </p:nvSpPr>
        <p:spPr>
          <a:xfrm>
            <a:off x="251520" y="620688"/>
            <a:ext cx="8640960" cy="5866350"/>
          </a:xfrm>
          <a:prstGeom prst="rect">
            <a:avLst/>
          </a:prstGeom>
        </p:spPr>
        <p:txBody>
          <a:bodyPr wrap="square">
            <a:spAutoFit/>
          </a:bodyPr>
          <a:lstStyle/>
          <a:p>
            <a:pPr indent="457200">
              <a:lnSpc>
                <a:spcPct val="150000"/>
              </a:lnSpc>
            </a:pPr>
            <a:r>
              <a:rPr lang="ru-RU" dirty="0">
                <a:latin typeface="Times New Roman" panose="02020603050405020304" pitchFamily="18" charset="0"/>
                <a:cs typeface="Times New Roman" panose="02020603050405020304" pitchFamily="18" charset="0"/>
              </a:rPr>
              <a:t>Не вдаваясь в определение асимптотической нотации, покажем, что это такое. У функции, зависящей от количества шагов алгоритма, приведенной к виду многочлена, убираем все младшие члены и коэффициент при старшем члене. То есть </a:t>
            </a:r>
            <a:r>
              <a:rPr lang="ru-RU" dirty="0" err="1">
                <a:latin typeface="Times New Roman" panose="02020603050405020304" pitchFamily="18" charset="0"/>
                <a:cs typeface="Times New Roman" panose="02020603050405020304" pitchFamily="18" charset="0"/>
              </a:rPr>
              <a:t>a</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b</a:t>
            </a:r>
            <a:r>
              <a:rPr lang="ru-RU" dirty="0">
                <a:latin typeface="Times New Roman" panose="02020603050405020304" pitchFamily="18" charset="0"/>
                <a:cs typeface="Times New Roman" panose="02020603050405020304" pitchFamily="18" charset="0"/>
              </a:rPr>
              <a:t> превращается просто в </a:t>
            </a:r>
            <a:r>
              <a:rPr lang="ru-RU"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 Это называется </a:t>
            </a:r>
            <a:r>
              <a:rPr lang="ru-RU" dirty="0" err="1">
                <a:latin typeface="Times New Roman" panose="02020603050405020304" pitchFamily="18" charset="0"/>
                <a:cs typeface="Times New Roman" panose="02020603050405020304" pitchFamily="18" charset="0"/>
              </a:rPr>
              <a:t>тета</a:t>
            </a:r>
            <a:r>
              <a:rPr lang="ru-RU"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θ</a:t>
            </a:r>
            <a:r>
              <a:rPr lang="ru-RU" dirty="0">
                <a:latin typeface="Times New Roman" panose="02020603050405020304" pitchFamily="18" charset="0"/>
                <a:cs typeface="Times New Roman" panose="02020603050405020304" pitchFamily="18" charset="0"/>
              </a:rPr>
              <a:t>) функцией или нотацией. У нас и в лучшем, и в худшем случае </a:t>
            </a:r>
            <a:r>
              <a:rPr lang="ru-RU" dirty="0" err="1">
                <a:latin typeface="Times New Roman" panose="02020603050405020304" pitchFamily="18" charset="0"/>
                <a:cs typeface="Times New Roman" panose="02020603050405020304" pitchFamily="18" charset="0"/>
              </a:rPr>
              <a:t>тета</a:t>
            </a:r>
            <a:r>
              <a:rPr lang="ru-RU" dirty="0">
                <a:latin typeface="Times New Roman" panose="02020603050405020304" pitchFamily="18" charset="0"/>
                <a:cs typeface="Times New Roman" panose="02020603050405020304" pitchFamily="18" charset="0"/>
              </a:rPr>
              <a:t> будет зависеть только от </a:t>
            </a:r>
            <a:r>
              <a:rPr lang="en-US"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θ</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 </a:t>
            </a:r>
          </a:p>
          <a:p>
            <a:pPr indent="457200">
              <a:lnSpc>
                <a:spcPct val="150000"/>
              </a:lnSpc>
            </a:pPr>
            <a:r>
              <a:rPr lang="ru-RU" dirty="0">
                <a:latin typeface="Times New Roman" panose="02020603050405020304" pitchFamily="18" charset="0"/>
                <a:cs typeface="Times New Roman" panose="02020603050405020304" pitchFamily="18" charset="0"/>
              </a:rPr>
              <a:t>Вообще асимптотическая нотация для «худшего» случая называется </a:t>
            </a:r>
            <a:r>
              <a:rPr lang="ru-RU" b="1" dirty="0" err="1">
                <a:latin typeface="Times New Roman" panose="02020603050405020304" pitchFamily="18" charset="0"/>
                <a:cs typeface="Times New Roman" panose="02020603050405020304" pitchFamily="18" charset="0"/>
              </a:rPr>
              <a:t>O</a:t>
            </a:r>
            <a:r>
              <a:rPr lang="ru-RU" dirty="0">
                <a:latin typeface="Times New Roman" panose="02020603050405020304" pitchFamily="18" charset="0"/>
                <a:cs typeface="Times New Roman" panose="02020603050405020304" pitchFamily="18" charset="0"/>
              </a:rPr>
              <a:t>-нотацией, а для «лучшего» случая — омега (</a:t>
            </a:r>
            <a:r>
              <a:rPr lang="ru-RU" b="1" dirty="0" err="1">
                <a:latin typeface="Times New Roman" panose="02020603050405020304" pitchFamily="18" charset="0"/>
                <a:cs typeface="Times New Roman" panose="02020603050405020304" pitchFamily="18" charset="0"/>
              </a:rPr>
              <a:t>Ω</a:t>
            </a:r>
            <a:r>
              <a:rPr lang="ru-RU" dirty="0">
                <a:latin typeface="Times New Roman" panose="02020603050405020304" pitchFamily="18" charset="0"/>
                <a:cs typeface="Times New Roman" panose="02020603050405020304" pitchFamily="18" charset="0"/>
              </a:rPr>
              <a:t>)-нотацией. В нашем случае они совпадают. То есть при </a:t>
            </a:r>
            <a:r>
              <a:rPr lang="ru-RU" b="1" dirty="0" err="1">
                <a:latin typeface="Times New Roman" panose="02020603050405020304" pitchFamily="18" charset="0"/>
                <a:cs typeface="Times New Roman" panose="02020603050405020304" pitchFamily="18" charset="0"/>
              </a:rPr>
              <a:t>O</a:t>
            </a:r>
            <a:r>
              <a:rPr lang="ru-RU" dirty="0">
                <a:latin typeface="Times New Roman" panose="02020603050405020304" pitchFamily="18" charset="0"/>
                <a:cs typeface="Times New Roman" panose="02020603050405020304" pitchFamily="18" charset="0"/>
              </a:rPr>
              <a:t>-нотации </a:t>
            </a:r>
            <a:r>
              <a:rPr lang="ru-RU" b="1" dirty="0" err="1">
                <a:latin typeface="Times New Roman" panose="02020603050405020304" pitchFamily="18" charset="0"/>
                <a:cs typeface="Times New Roman" panose="02020603050405020304" pitchFamily="18" charset="0"/>
              </a:rPr>
              <a:t>O</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 мы показываем, что время выполнения алгоритма не может быть больше, чем </a:t>
            </a:r>
            <a:r>
              <a:rPr lang="ru-RU"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 помноженный на коэффициент. Младшими членами, как уже показано, при увеличении количества шагов алгоритма мы можем пренебречь. Например, если у нас функция, описывающая быстродействие алгоритма, вроде такой: t1 * </a:t>
            </a:r>
            <a:r>
              <a:rPr lang="ru-RU" i="1" dirty="0">
                <a:latin typeface="Times New Roman" panose="02020603050405020304" pitchFamily="18" charset="0"/>
                <a:cs typeface="Times New Roman" panose="02020603050405020304" pitchFamily="18" charset="0"/>
              </a:rPr>
              <a:t>n</a:t>
            </a:r>
            <a:r>
              <a:rPr lang="ru-RU" baseline="30000" dirty="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 + t2*</a:t>
            </a:r>
            <a:r>
              <a:rPr lang="ru-RU"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 + t3, то тета-нотация будет такой: </a:t>
            </a:r>
            <a:r>
              <a:rPr lang="ru-RU" b="1" dirty="0">
                <a:latin typeface="Times New Roman" panose="02020603050405020304" pitchFamily="18" charset="0"/>
                <a:cs typeface="Times New Roman" panose="02020603050405020304" pitchFamily="18" charset="0"/>
              </a:rPr>
              <a:t>О</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n</a:t>
            </a:r>
            <a:r>
              <a:rPr lang="ru-RU" baseline="30000" dirty="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a:t>
            </a:r>
          </a:p>
          <a:p>
            <a:pPr indent="457200">
              <a:lnSpc>
                <a:spcPct val="150000"/>
              </a:lnSpc>
            </a:pPr>
            <a:r>
              <a:rPr lang="ru-RU" dirty="0">
                <a:latin typeface="Times New Roman" panose="02020603050405020304" pitchFamily="18" charset="0"/>
                <a:cs typeface="Times New Roman" panose="02020603050405020304" pitchFamily="18" charset="0"/>
              </a:rPr>
              <a:t>В целом, алгоритм с </a:t>
            </a:r>
            <a:r>
              <a:rPr lang="ru-RU" b="1" dirty="0" err="1">
                <a:latin typeface="Times New Roman" panose="02020603050405020304" pitchFamily="18" charset="0"/>
                <a:cs typeface="Times New Roman" panose="02020603050405020304" pitchFamily="18" charset="0"/>
              </a:rPr>
              <a:t>O</a:t>
            </a:r>
            <a:r>
              <a:rPr lang="ru-RU" dirty="0">
                <a:latin typeface="Times New Roman" panose="02020603050405020304" pitchFamily="18" charset="0"/>
                <a:cs typeface="Times New Roman" panose="02020603050405020304" pitchFamily="18" charset="0"/>
              </a:rPr>
              <a:t>(1) лучше, чем </a:t>
            </a:r>
            <a:r>
              <a:rPr lang="ru-RU" b="1" dirty="0" err="1">
                <a:latin typeface="Times New Roman" panose="02020603050405020304" pitchFamily="18" charset="0"/>
                <a:cs typeface="Times New Roman" panose="02020603050405020304" pitchFamily="18" charset="0"/>
              </a:rPr>
              <a:t>O</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 который лучше, чем алгоритм с </a:t>
            </a:r>
            <a:r>
              <a:rPr lang="ru-RU" b="1" dirty="0" err="1">
                <a:latin typeface="Times New Roman" panose="02020603050405020304" pitchFamily="18" charset="0"/>
                <a:cs typeface="Times New Roman" panose="02020603050405020304" pitchFamily="18" charset="0"/>
              </a:rPr>
              <a:t>O</a:t>
            </a:r>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log</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 и т.д.</a:t>
            </a:r>
          </a:p>
        </p:txBody>
      </p:sp>
    </p:spTree>
    <p:extLst>
      <p:ext uri="{BB962C8B-B14F-4D97-AF65-F5344CB8AC3E}">
        <p14:creationId xmlns:p14="http://schemas.microsoft.com/office/powerpoint/2010/main" val="4273494020"/>
      </p:ext>
    </p:extLst>
  </p:cSld>
  <p:clrMapOvr>
    <a:masterClrMapping/>
  </p:clrMapOvr>
  <mc:AlternateContent xmlns:mc="http://schemas.openxmlformats.org/markup-compatibility/2006" xmlns:p14="http://schemas.microsoft.com/office/powerpoint/2010/main">
    <mc:Choice Requires="p14">
      <p:transition spd="slow" p14:dur="2000" advTm="73608"/>
    </mc:Choice>
    <mc:Fallback xmlns="">
      <p:transition spd="slow" advTm="73608"/>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Нотация асимптотического роста</a:t>
            </a:r>
          </a:p>
        </p:txBody>
      </p:sp>
      <p:sp>
        <p:nvSpPr>
          <p:cNvPr id="2" name="Прямоугольник 1">
            <a:extLst>
              <a:ext uri="{FF2B5EF4-FFF2-40B4-BE49-F238E27FC236}">
                <a16:creationId xmlns:a16="http://schemas.microsoft.com/office/drawing/2014/main" id="{DB953EC7-A5F2-A646-99FD-A0579207CBC0}"/>
              </a:ext>
            </a:extLst>
          </p:cNvPr>
          <p:cNvSpPr/>
          <p:nvPr/>
        </p:nvSpPr>
        <p:spPr>
          <a:xfrm>
            <a:off x="251520" y="620688"/>
            <a:ext cx="8424936" cy="461665"/>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Эти обозначения в лаконичном виде представлены в таблице.</a:t>
            </a:r>
          </a:p>
        </p:txBody>
      </p:sp>
      <p:pic>
        <p:nvPicPr>
          <p:cNvPr id="5" name="Рисунок 4">
            <a:extLst>
              <a:ext uri="{FF2B5EF4-FFF2-40B4-BE49-F238E27FC236}">
                <a16:creationId xmlns:a16="http://schemas.microsoft.com/office/drawing/2014/main" id="{813C4CA9-D28E-A64C-94C2-AFB8A8DBE69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51520" y="1340768"/>
            <a:ext cx="8640960" cy="5040560"/>
          </a:xfrm>
          <a:prstGeom prst="rect">
            <a:avLst/>
          </a:prstGeom>
          <a:noFill/>
          <a:ln>
            <a:noFill/>
          </a:ln>
        </p:spPr>
      </p:pic>
    </p:spTree>
    <p:extLst>
      <p:ext uri="{BB962C8B-B14F-4D97-AF65-F5344CB8AC3E}">
        <p14:creationId xmlns:p14="http://schemas.microsoft.com/office/powerpoint/2010/main" val="2553712745"/>
      </p:ext>
    </p:extLst>
  </p:cSld>
  <p:clrMapOvr>
    <a:masterClrMapping/>
  </p:clrMapOvr>
  <mc:AlternateContent xmlns:mc="http://schemas.openxmlformats.org/markup-compatibility/2006" xmlns:p14="http://schemas.microsoft.com/office/powerpoint/2010/main">
    <mc:Choice Requires="p14">
      <p:transition spd="slow" p14:dur="2000" advTm="34593"/>
    </mc:Choice>
    <mc:Fallback xmlns="">
      <p:transition spd="slow" advTm="34593"/>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Нотация асимптотического роста</a:t>
            </a:r>
          </a:p>
        </p:txBody>
      </p:sp>
      <p:sp>
        <p:nvSpPr>
          <p:cNvPr id="2" name="Прямоугольник 1">
            <a:extLst>
              <a:ext uri="{FF2B5EF4-FFF2-40B4-BE49-F238E27FC236}">
                <a16:creationId xmlns:a16="http://schemas.microsoft.com/office/drawing/2014/main" id="{DB953EC7-A5F2-A646-99FD-A0579207CBC0}"/>
              </a:ext>
            </a:extLst>
          </p:cNvPr>
          <p:cNvSpPr/>
          <p:nvPr/>
        </p:nvSpPr>
        <p:spPr>
          <a:xfrm>
            <a:off x="251520" y="620688"/>
            <a:ext cx="7920880" cy="369332"/>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В следующей таблице представлены и другие подобные обозначения.</a:t>
            </a:r>
          </a:p>
        </p:txBody>
      </p:sp>
      <p:pic>
        <p:nvPicPr>
          <p:cNvPr id="6" name="Рисунок 5">
            <a:extLst>
              <a:ext uri="{FF2B5EF4-FFF2-40B4-BE49-F238E27FC236}">
                <a16:creationId xmlns:a16="http://schemas.microsoft.com/office/drawing/2014/main" id="{E1A8117A-9062-1748-98BD-CDE554EBC0B0}"/>
              </a:ext>
            </a:extLst>
          </p:cNvPr>
          <p:cNvPicPr/>
          <p:nvPr/>
        </p:nvPicPr>
        <p:blipFill>
          <a:blip r:embed="rId4"/>
          <a:stretch>
            <a:fillRect/>
          </a:stretch>
        </p:blipFill>
        <p:spPr>
          <a:xfrm>
            <a:off x="448972" y="1052736"/>
            <a:ext cx="8011460" cy="5544616"/>
          </a:xfrm>
          <a:prstGeom prst="rect">
            <a:avLst/>
          </a:prstGeom>
        </p:spPr>
      </p:pic>
    </p:spTree>
    <p:extLst>
      <p:ext uri="{BB962C8B-B14F-4D97-AF65-F5344CB8AC3E}">
        <p14:creationId xmlns:p14="http://schemas.microsoft.com/office/powerpoint/2010/main" val="2133293540"/>
      </p:ext>
    </p:extLst>
  </p:cSld>
  <p:clrMapOvr>
    <a:masterClrMapping/>
  </p:clrMapOvr>
  <mc:AlternateContent xmlns:mc="http://schemas.openxmlformats.org/markup-compatibility/2006" xmlns:p14="http://schemas.microsoft.com/office/powerpoint/2010/main">
    <mc:Choice Requires="p14">
      <p:transition spd="slow" p14:dur="2000" advTm="40235"/>
    </mc:Choice>
    <mc:Fallback xmlns="">
      <p:transition spd="slow" advTm="40235"/>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Эффективность выполнения алгоритмов</a:t>
            </a:r>
          </a:p>
        </p:txBody>
      </p:sp>
      <p:sp>
        <p:nvSpPr>
          <p:cNvPr id="2" name="Прямоугольник 1">
            <a:extLst>
              <a:ext uri="{FF2B5EF4-FFF2-40B4-BE49-F238E27FC236}">
                <a16:creationId xmlns:a16="http://schemas.microsoft.com/office/drawing/2014/main" id="{DB953EC7-A5F2-A646-99FD-A0579207CBC0}"/>
              </a:ext>
            </a:extLst>
          </p:cNvPr>
          <p:cNvSpPr/>
          <p:nvPr/>
        </p:nvSpPr>
        <p:spPr>
          <a:xfrm>
            <a:off x="251520" y="620688"/>
            <a:ext cx="8352928" cy="1938992"/>
          </a:xfrm>
          <a:prstGeom prst="rect">
            <a:avLst/>
          </a:prstGeom>
        </p:spPr>
        <p:txBody>
          <a:bodyPr wrap="square">
            <a:spAutoFit/>
          </a:bodyPr>
          <a:lstStyle/>
          <a:p>
            <a:pPr indent="457200" algn="just"/>
            <a:r>
              <a:rPr lang="ru-RU" sz="2400" dirty="0">
                <a:latin typeface="Times New Roman" panose="02020603050405020304" pitchFamily="18" charset="0"/>
                <a:cs typeface="Times New Roman" panose="02020603050405020304" pitchFamily="18" charset="0"/>
              </a:rPr>
              <a:t>А теперь сопоставим сложность алгоритма с эффективностью его выполнения. Результат такого сопоставления сведем в таблицу. В этой таблице если алгоритм имеет сложность, указанную в левом столбце, то его эффективность – в правом столбце:</a:t>
            </a:r>
          </a:p>
        </p:txBody>
      </p:sp>
      <p:pic>
        <p:nvPicPr>
          <p:cNvPr id="7" name="Рисунок 6">
            <a:extLst>
              <a:ext uri="{FF2B5EF4-FFF2-40B4-BE49-F238E27FC236}">
                <a16:creationId xmlns:a16="http://schemas.microsoft.com/office/drawing/2014/main" id="{145A9B86-3B65-DA42-89BA-F7B9F0DFC5B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9592" y="2708642"/>
            <a:ext cx="6624736" cy="3528670"/>
          </a:xfrm>
          <a:prstGeom prst="rect">
            <a:avLst/>
          </a:prstGeom>
          <a:noFill/>
          <a:ln>
            <a:noFill/>
          </a:ln>
        </p:spPr>
      </p:pic>
    </p:spTree>
    <p:extLst>
      <p:ext uri="{BB962C8B-B14F-4D97-AF65-F5344CB8AC3E}">
        <p14:creationId xmlns:p14="http://schemas.microsoft.com/office/powerpoint/2010/main" val="1229701676"/>
      </p:ext>
    </p:extLst>
  </p:cSld>
  <p:clrMapOvr>
    <a:masterClrMapping/>
  </p:clrMapOvr>
  <mc:AlternateContent xmlns:mc="http://schemas.openxmlformats.org/markup-compatibility/2006" xmlns:p14="http://schemas.microsoft.com/office/powerpoint/2010/main">
    <mc:Choice Requires="p14">
      <p:transition spd="slow" p14:dur="2000" advTm="30514"/>
    </mc:Choice>
    <mc:Fallback xmlns="">
      <p:transition spd="slow" advTm="30514"/>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Эффективность выполнения алгоритмов</a:t>
            </a:r>
          </a:p>
        </p:txBody>
      </p:sp>
      <p:sp>
        <p:nvSpPr>
          <p:cNvPr id="2" name="Прямоугольник 1">
            <a:extLst>
              <a:ext uri="{FF2B5EF4-FFF2-40B4-BE49-F238E27FC236}">
                <a16:creationId xmlns:a16="http://schemas.microsoft.com/office/drawing/2014/main" id="{DB953EC7-A5F2-A646-99FD-A0579207CBC0}"/>
              </a:ext>
            </a:extLst>
          </p:cNvPr>
          <p:cNvSpPr/>
          <p:nvPr/>
        </p:nvSpPr>
        <p:spPr>
          <a:xfrm>
            <a:off x="251520" y="620688"/>
            <a:ext cx="7920880" cy="1200329"/>
          </a:xfrm>
          <a:prstGeom prst="rect">
            <a:avLst/>
          </a:prstGeom>
        </p:spPr>
        <p:txBody>
          <a:bodyPr wrap="square">
            <a:spAutoFit/>
          </a:bodyPr>
          <a:lstStyle/>
          <a:p>
            <a:pPr indent="457200"/>
            <a:r>
              <a:rPr lang="ru-RU" sz="2400" dirty="0">
                <a:latin typeface="Times New Roman" panose="02020603050405020304" pitchFamily="18" charset="0"/>
                <a:cs typeface="Times New Roman" panose="02020603050405020304" pitchFamily="18" charset="0"/>
              </a:rPr>
              <a:t>И в заключение этой темы предлагаю рассмотреть числовой пример, который, я уверена, вас удивит, если не поразит.</a:t>
            </a:r>
          </a:p>
        </p:txBody>
      </p:sp>
      <p:graphicFrame>
        <p:nvGraphicFramePr>
          <p:cNvPr id="3" name="Таблица 2">
            <a:extLst>
              <a:ext uri="{FF2B5EF4-FFF2-40B4-BE49-F238E27FC236}">
                <a16:creationId xmlns:a16="http://schemas.microsoft.com/office/drawing/2014/main" id="{0967FE2D-4733-1D4D-A4B3-04AFCCC85456}"/>
              </a:ext>
            </a:extLst>
          </p:cNvPr>
          <p:cNvGraphicFramePr>
            <a:graphicFrameLocks noGrp="1"/>
          </p:cNvGraphicFramePr>
          <p:nvPr>
            <p:extLst>
              <p:ext uri="{D42A27DB-BD31-4B8C-83A1-F6EECF244321}">
                <p14:modId xmlns:p14="http://schemas.microsoft.com/office/powerpoint/2010/main" val="668987468"/>
              </p:ext>
            </p:extLst>
          </p:nvPr>
        </p:nvGraphicFramePr>
        <p:xfrm>
          <a:off x="1979712" y="1826308"/>
          <a:ext cx="4536504" cy="4771045"/>
        </p:xfrm>
        <a:graphic>
          <a:graphicData uri="http://schemas.openxmlformats.org/drawingml/2006/table">
            <a:tbl>
              <a:tblPr>
                <a:tableStyleId>{5C22544A-7EE6-4342-B048-85BDC9FD1C3A}</a:tableStyleId>
              </a:tblPr>
              <a:tblGrid>
                <a:gridCol w="1471198">
                  <a:extLst>
                    <a:ext uri="{9D8B030D-6E8A-4147-A177-3AD203B41FA5}">
                      <a16:colId xmlns:a16="http://schemas.microsoft.com/office/drawing/2014/main" val="2860341937"/>
                    </a:ext>
                  </a:extLst>
                </a:gridCol>
                <a:gridCol w="1372870">
                  <a:extLst>
                    <a:ext uri="{9D8B030D-6E8A-4147-A177-3AD203B41FA5}">
                      <a16:colId xmlns:a16="http://schemas.microsoft.com/office/drawing/2014/main" val="836571889"/>
                    </a:ext>
                  </a:extLst>
                </a:gridCol>
                <a:gridCol w="1692436">
                  <a:extLst>
                    <a:ext uri="{9D8B030D-6E8A-4147-A177-3AD203B41FA5}">
                      <a16:colId xmlns:a16="http://schemas.microsoft.com/office/drawing/2014/main" val="2908592290"/>
                    </a:ext>
                  </a:extLst>
                </a:gridCol>
              </a:tblGrid>
              <a:tr h="887124">
                <a:tc>
                  <a:txBody>
                    <a:bodyPr/>
                    <a:lstStyle/>
                    <a:p>
                      <a:pPr marL="243840">
                        <a:lnSpc>
                          <a:spcPct val="107000"/>
                        </a:lnSpc>
                        <a:spcAft>
                          <a:spcPts val="120"/>
                        </a:spcAft>
                      </a:pPr>
                      <a:r>
                        <a:rPr lang="en-US" sz="1300" dirty="0">
                          <a:effectLst/>
                        </a:rPr>
                        <a:t>n </a:t>
                      </a:r>
                      <a:endParaRPr lang="ru-RU" sz="1200" dirty="0">
                        <a:effectLst/>
                      </a:endParaRPr>
                    </a:p>
                    <a:p>
                      <a:pPr marL="243840">
                        <a:lnSpc>
                          <a:spcPct val="107000"/>
                        </a:lnSpc>
                        <a:spcAft>
                          <a:spcPts val="120"/>
                        </a:spcAft>
                      </a:pPr>
                      <a:r>
                        <a:rPr lang="en-US" sz="1300" dirty="0">
                          <a:effectLst/>
                        </a:rPr>
                        <a:t>(</a:t>
                      </a:r>
                      <a:r>
                        <a:rPr lang="ru-RU" sz="1300" dirty="0">
                          <a:effectLst/>
                        </a:rPr>
                        <a:t>размер задачи)</a:t>
                      </a:r>
                      <a:endParaRPr lang="ru-RU"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anchor="b"/>
                </a:tc>
                <a:tc>
                  <a:txBody>
                    <a:bodyPr/>
                    <a:lstStyle/>
                    <a:p>
                      <a:pPr marL="243840">
                        <a:lnSpc>
                          <a:spcPct val="107000"/>
                        </a:lnSpc>
                        <a:spcAft>
                          <a:spcPts val="120"/>
                        </a:spcAft>
                      </a:pPr>
                      <a:r>
                        <a:rPr lang="ru-RU" sz="1300" dirty="0" err="1">
                          <a:effectLst/>
                        </a:rPr>
                        <a:t>O</a:t>
                      </a:r>
                      <a:r>
                        <a:rPr lang="ru-RU" sz="1300" dirty="0">
                          <a:effectLst/>
                        </a:rPr>
                        <a:t>(n)</a:t>
                      </a:r>
                      <a:endParaRPr lang="ru-RU"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0170" marR="90170" marT="46990" marB="46990" anchor="ctr"/>
                </a:tc>
                <a:tc>
                  <a:txBody>
                    <a:bodyPr/>
                    <a:lstStyle/>
                    <a:p>
                      <a:pPr marL="243840">
                        <a:lnSpc>
                          <a:spcPct val="107000"/>
                        </a:lnSpc>
                        <a:spcAft>
                          <a:spcPts val="120"/>
                        </a:spcAft>
                      </a:pPr>
                      <a:r>
                        <a:rPr lang="ru-RU" sz="1300" dirty="0" err="1">
                          <a:effectLst/>
                        </a:rPr>
                        <a:t>O</a:t>
                      </a:r>
                      <a:r>
                        <a:rPr lang="ru-RU" sz="1300" dirty="0">
                          <a:effectLst/>
                        </a:rPr>
                        <a:t>(2</a:t>
                      </a:r>
                      <a:r>
                        <a:rPr lang="ru-RU" sz="1300" baseline="30000" dirty="0">
                          <a:effectLst/>
                        </a:rPr>
                        <a:t>n</a:t>
                      </a:r>
                      <a:r>
                        <a:rPr lang="ru-RU" sz="1300" dirty="0">
                          <a:effectLst/>
                        </a:rPr>
                        <a:t>)</a:t>
                      </a:r>
                      <a:endParaRPr lang="ru-RU"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0170" marR="90170" marT="46990" marB="46990" anchor="ctr"/>
                </a:tc>
                <a:extLst>
                  <a:ext uri="{0D108BD9-81ED-4DB2-BD59-A6C34878D82A}">
                    <a16:rowId xmlns:a16="http://schemas.microsoft.com/office/drawing/2014/main" val="2161805824"/>
                  </a:ext>
                </a:extLst>
              </a:tr>
              <a:tr h="647063">
                <a:tc>
                  <a:txBody>
                    <a:bodyPr/>
                    <a:lstStyle/>
                    <a:p>
                      <a:pPr marL="243840">
                        <a:lnSpc>
                          <a:spcPct val="107000"/>
                        </a:lnSpc>
                        <a:spcAft>
                          <a:spcPts val="120"/>
                        </a:spcAft>
                      </a:pPr>
                      <a:r>
                        <a:rPr lang="ru-RU" sz="1300" dirty="0">
                          <a:effectLst/>
                        </a:rPr>
                        <a:t>50</a:t>
                      </a:r>
                      <a:endParaRPr lang="ru-RU"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anchor="b"/>
                </a:tc>
                <a:tc>
                  <a:txBody>
                    <a:bodyPr/>
                    <a:lstStyle/>
                    <a:p>
                      <a:pPr marL="243840">
                        <a:lnSpc>
                          <a:spcPct val="107000"/>
                        </a:lnSpc>
                        <a:spcAft>
                          <a:spcPts val="120"/>
                        </a:spcAft>
                      </a:pPr>
                      <a:r>
                        <a:rPr lang="ru-RU" sz="1300" dirty="0">
                          <a:effectLst/>
                        </a:rPr>
                        <a:t>1 сек</a:t>
                      </a:r>
                      <a:endParaRPr lang="ru-RU"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anchor="b"/>
                </a:tc>
                <a:tc>
                  <a:txBody>
                    <a:bodyPr/>
                    <a:lstStyle/>
                    <a:p>
                      <a:pPr marL="243840">
                        <a:lnSpc>
                          <a:spcPct val="107000"/>
                        </a:lnSpc>
                        <a:spcAft>
                          <a:spcPts val="120"/>
                        </a:spcAft>
                      </a:pPr>
                      <a:r>
                        <a:rPr lang="ru-RU" sz="1300" dirty="0">
                          <a:effectLst/>
                        </a:rPr>
                        <a:t>1 сек</a:t>
                      </a:r>
                      <a:endParaRPr lang="ru-RU"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anchor="b"/>
                </a:tc>
                <a:extLst>
                  <a:ext uri="{0D108BD9-81ED-4DB2-BD59-A6C34878D82A}">
                    <a16:rowId xmlns:a16="http://schemas.microsoft.com/office/drawing/2014/main" val="2884926252"/>
                  </a:ext>
                </a:extLst>
              </a:tr>
              <a:tr h="647063">
                <a:tc>
                  <a:txBody>
                    <a:bodyPr/>
                    <a:lstStyle/>
                    <a:p>
                      <a:pPr marL="243840">
                        <a:lnSpc>
                          <a:spcPct val="107000"/>
                        </a:lnSpc>
                        <a:spcAft>
                          <a:spcPts val="120"/>
                        </a:spcAft>
                      </a:pPr>
                      <a:r>
                        <a:rPr lang="ru-RU" sz="1300" dirty="0">
                          <a:effectLst/>
                        </a:rPr>
                        <a:t>51</a:t>
                      </a:r>
                      <a:endParaRPr lang="ru-RU"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anchor="b"/>
                </a:tc>
                <a:tc>
                  <a:txBody>
                    <a:bodyPr/>
                    <a:lstStyle/>
                    <a:p>
                      <a:pPr marL="243840">
                        <a:lnSpc>
                          <a:spcPct val="107000"/>
                        </a:lnSpc>
                        <a:spcAft>
                          <a:spcPts val="120"/>
                        </a:spcAft>
                      </a:pPr>
                      <a:r>
                        <a:rPr lang="ru-RU" sz="1300" dirty="0">
                          <a:effectLst/>
                        </a:rPr>
                        <a:t>1,02 сек</a:t>
                      </a:r>
                      <a:endParaRPr lang="ru-RU"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anchor="b"/>
                </a:tc>
                <a:tc>
                  <a:txBody>
                    <a:bodyPr/>
                    <a:lstStyle/>
                    <a:p>
                      <a:pPr marL="243840">
                        <a:lnSpc>
                          <a:spcPct val="107000"/>
                        </a:lnSpc>
                        <a:spcAft>
                          <a:spcPts val="120"/>
                        </a:spcAft>
                      </a:pPr>
                      <a:r>
                        <a:rPr lang="ru-RU" sz="1300" dirty="0">
                          <a:effectLst/>
                        </a:rPr>
                        <a:t>2 сек</a:t>
                      </a:r>
                      <a:endParaRPr lang="ru-RU"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anchor="b"/>
                </a:tc>
                <a:extLst>
                  <a:ext uri="{0D108BD9-81ED-4DB2-BD59-A6C34878D82A}">
                    <a16:rowId xmlns:a16="http://schemas.microsoft.com/office/drawing/2014/main" val="3391978818"/>
                  </a:ext>
                </a:extLst>
              </a:tr>
              <a:tr h="648606">
                <a:tc>
                  <a:txBody>
                    <a:bodyPr/>
                    <a:lstStyle/>
                    <a:p>
                      <a:pPr marL="243840">
                        <a:lnSpc>
                          <a:spcPct val="107000"/>
                        </a:lnSpc>
                        <a:spcAft>
                          <a:spcPts val="120"/>
                        </a:spcAft>
                      </a:pPr>
                      <a:r>
                        <a:rPr lang="ru-RU" sz="1300" dirty="0">
                          <a:effectLst/>
                        </a:rPr>
                        <a:t>60</a:t>
                      </a:r>
                      <a:endParaRPr lang="ru-RU"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anchor="b"/>
                </a:tc>
                <a:tc>
                  <a:txBody>
                    <a:bodyPr/>
                    <a:lstStyle/>
                    <a:p>
                      <a:pPr marL="243840">
                        <a:lnSpc>
                          <a:spcPct val="107000"/>
                        </a:lnSpc>
                        <a:spcAft>
                          <a:spcPts val="120"/>
                        </a:spcAft>
                      </a:pPr>
                      <a:r>
                        <a:rPr lang="ru-RU" sz="1300" dirty="0">
                          <a:effectLst/>
                        </a:rPr>
                        <a:t>1,2 сек</a:t>
                      </a:r>
                      <a:endParaRPr lang="ru-RU"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anchor="b"/>
                </a:tc>
                <a:tc>
                  <a:txBody>
                    <a:bodyPr/>
                    <a:lstStyle/>
                    <a:p>
                      <a:pPr marL="243840">
                        <a:lnSpc>
                          <a:spcPct val="107000"/>
                        </a:lnSpc>
                        <a:spcAft>
                          <a:spcPts val="120"/>
                        </a:spcAft>
                      </a:pPr>
                      <a:r>
                        <a:rPr lang="ru-RU" sz="1300" dirty="0">
                          <a:effectLst/>
                        </a:rPr>
                        <a:t>17 мин</a:t>
                      </a:r>
                      <a:endParaRPr lang="ru-RU"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anchor="b"/>
                </a:tc>
                <a:extLst>
                  <a:ext uri="{0D108BD9-81ED-4DB2-BD59-A6C34878D82A}">
                    <a16:rowId xmlns:a16="http://schemas.microsoft.com/office/drawing/2014/main" val="2383491877"/>
                  </a:ext>
                </a:extLst>
              </a:tr>
              <a:tr h="647063">
                <a:tc>
                  <a:txBody>
                    <a:bodyPr/>
                    <a:lstStyle/>
                    <a:p>
                      <a:pPr marL="243840">
                        <a:lnSpc>
                          <a:spcPct val="107000"/>
                        </a:lnSpc>
                        <a:spcAft>
                          <a:spcPts val="120"/>
                        </a:spcAft>
                      </a:pPr>
                      <a:r>
                        <a:rPr lang="ru-RU" sz="1300">
                          <a:effectLst/>
                        </a:rPr>
                        <a:t>70</a:t>
                      </a:r>
                      <a:endParaRPr lang="ru-RU" sz="1200">
                        <a:effectLst/>
                        <a:latin typeface="Times New Roman" panose="02020603050405020304" pitchFamily="18" charset="0"/>
                        <a:ea typeface="Times New Roman" panose="02020603050405020304" pitchFamily="18" charset="0"/>
                        <a:cs typeface="Arial" panose="020B0604020202020204" pitchFamily="34" charset="0"/>
                      </a:endParaRPr>
                    </a:p>
                  </a:txBody>
                  <a:tcPr anchor="b"/>
                </a:tc>
                <a:tc>
                  <a:txBody>
                    <a:bodyPr/>
                    <a:lstStyle/>
                    <a:p>
                      <a:pPr marL="243840">
                        <a:lnSpc>
                          <a:spcPct val="107000"/>
                        </a:lnSpc>
                        <a:spcAft>
                          <a:spcPts val="120"/>
                        </a:spcAft>
                      </a:pPr>
                      <a:r>
                        <a:rPr lang="ru-RU" sz="1300" dirty="0">
                          <a:effectLst/>
                        </a:rPr>
                        <a:t>1,4 сек</a:t>
                      </a:r>
                      <a:endParaRPr lang="ru-RU"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anchor="b"/>
                </a:tc>
                <a:tc>
                  <a:txBody>
                    <a:bodyPr/>
                    <a:lstStyle/>
                    <a:p>
                      <a:pPr marL="243840">
                        <a:lnSpc>
                          <a:spcPct val="107000"/>
                        </a:lnSpc>
                        <a:spcAft>
                          <a:spcPts val="120"/>
                        </a:spcAft>
                      </a:pPr>
                      <a:r>
                        <a:rPr lang="ru-RU" sz="1300" dirty="0">
                          <a:effectLst/>
                        </a:rPr>
                        <a:t>12 суток</a:t>
                      </a:r>
                      <a:endParaRPr lang="ru-RU"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anchor="b"/>
                </a:tc>
                <a:extLst>
                  <a:ext uri="{0D108BD9-81ED-4DB2-BD59-A6C34878D82A}">
                    <a16:rowId xmlns:a16="http://schemas.microsoft.com/office/drawing/2014/main" val="2766225014"/>
                  </a:ext>
                </a:extLst>
              </a:tr>
              <a:tr h="647063">
                <a:tc>
                  <a:txBody>
                    <a:bodyPr/>
                    <a:lstStyle/>
                    <a:p>
                      <a:pPr marL="243840">
                        <a:lnSpc>
                          <a:spcPct val="107000"/>
                        </a:lnSpc>
                        <a:spcAft>
                          <a:spcPts val="120"/>
                        </a:spcAft>
                      </a:pPr>
                      <a:r>
                        <a:rPr lang="ru-RU" sz="1300">
                          <a:effectLst/>
                        </a:rPr>
                        <a:t>80</a:t>
                      </a:r>
                      <a:endParaRPr lang="ru-RU" sz="1200">
                        <a:effectLst/>
                        <a:latin typeface="Times New Roman" panose="02020603050405020304" pitchFamily="18" charset="0"/>
                        <a:ea typeface="Times New Roman" panose="02020603050405020304" pitchFamily="18" charset="0"/>
                        <a:cs typeface="Arial" panose="020B0604020202020204" pitchFamily="34" charset="0"/>
                      </a:endParaRPr>
                    </a:p>
                  </a:txBody>
                  <a:tcPr anchor="b"/>
                </a:tc>
                <a:tc>
                  <a:txBody>
                    <a:bodyPr/>
                    <a:lstStyle/>
                    <a:p>
                      <a:pPr marL="243840">
                        <a:lnSpc>
                          <a:spcPct val="107000"/>
                        </a:lnSpc>
                        <a:spcAft>
                          <a:spcPts val="120"/>
                        </a:spcAft>
                      </a:pPr>
                      <a:r>
                        <a:rPr lang="ru-RU" sz="1300" dirty="0">
                          <a:effectLst/>
                        </a:rPr>
                        <a:t>1,6 сек</a:t>
                      </a:r>
                      <a:endParaRPr lang="ru-RU"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anchor="b"/>
                </a:tc>
                <a:tc>
                  <a:txBody>
                    <a:bodyPr/>
                    <a:lstStyle/>
                    <a:p>
                      <a:pPr marL="243840">
                        <a:lnSpc>
                          <a:spcPct val="107000"/>
                        </a:lnSpc>
                        <a:spcAft>
                          <a:spcPts val="120"/>
                        </a:spcAft>
                      </a:pPr>
                      <a:r>
                        <a:rPr lang="ru-RU" sz="1300" dirty="0">
                          <a:effectLst/>
                        </a:rPr>
                        <a:t>34 года</a:t>
                      </a:r>
                      <a:endParaRPr lang="ru-RU"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anchor="b"/>
                </a:tc>
                <a:extLst>
                  <a:ext uri="{0D108BD9-81ED-4DB2-BD59-A6C34878D82A}">
                    <a16:rowId xmlns:a16="http://schemas.microsoft.com/office/drawing/2014/main" val="2232447731"/>
                  </a:ext>
                </a:extLst>
              </a:tr>
              <a:tr h="647063">
                <a:tc>
                  <a:txBody>
                    <a:bodyPr/>
                    <a:lstStyle/>
                    <a:p>
                      <a:pPr marL="243840">
                        <a:lnSpc>
                          <a:spcPct val="107000"/>
                        </a:lnSpc>
                        <a:spcAft>
                          <a:spcPts val="120"/>
                        </a:spcAft>
                      </a:pPr>
                      <a:r>
                        <a:rPr lang="ru-RU" sz="1300">
                          <a:effectLst/>
                        </a:rPr>
                        <a:t>90</a:t>
                      </a:r>
                      <a:endParaRPr lang="ru-RU" sz="1200">
                        <a:effectLst/>
                        <a:latin typeface="Times New Roman" panose="02020603050405020304" pitchFamily="18" charset="0"/>
                        <a:ea typeface="Times New Roman" panose="02020603050405020304" pitchFamily="18" charset="0"/>
                        <a:cs typeface="Arial" panose="020B0604020202020204" pitchFamily="34" charset="0"/>
                      </a:endParaRPr>
                    </a:p>
                  </a:txBody>
                  <a:tcPr anchor="b"/>
                </a:tc>
                <a:tc>
                  <a:txBody>
                    <a:bodyPr/>
                    <a:lstStyle/>
                    <a:p>
                      <a:pPr marL="243840">
                        <a:lnSpc>
                          <a:spcPct val="107000"/>
                        </a:lnSpc>
                        <a:spcAft>
                          <a:spcPts val="120"/>
                        </a:spcAft>
                      </a:pPr>
                      <a:r>
                        <a:rPr lang="ru-RU" sz="1300" dirty="0">
                          <a:effectLst/>
                        </a:rPr>
                        <a:t>1,8 сек</a:t>
                      </a:r>
                      <a:endParaRPr lang="ru-RU"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anchor="b"/>
                </a:tc>
                <a:tc>
                  <a:txBody>
                    <a:bodyPr/>
                    <a:lstStyle/>
                    <a:p>
                      <a:pPr marL="243840">
                        <a:lnSpc>
                          <a:spcPct val="107000"/>
                        </a:lnSpc>
                        <a:spcAft>
                          <a:spcPts val="120"/>
                        </a:spcAft>
                      </a:pPr>
                      <a:r>
                        <a:rPr lang="ru-RU" sz="1300" dirty="0">
                          <a:effectLst/>
                        </a:rPr>
                        <a:t>~35 тыс. лет</a:t>
                      </a:r>
                      <a:endParaRPr lang="ru-RU"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anchor="b"/>
                </a:tc>
                <a:extLst>
                  <a:ext uri="{0D108BD9-81ED-4DB2-BD59-A6C34878D82A}">
                    <a16:rowId xmlns:a16="http://schemas.microsoft.com/office/drawing/2014/main" val="624725910"/>
                  </a:ext>
                </a:extLst>
              </a:tr>
            </a:tbl>
          </a:graphicData>
        </a:graphic>
      </p:graphicFrame>
    </p:spTree>
    <p:extLst>
      <p:ext uri="{BB962C8B-B14F-4D97-AF65-F5344CB8AC3E}">
        <p14:creationId xmlns:p14="http://schemas.microsoft.com/office/powerpoint/2010/main" val="908286821"/>
      </p:ext>
    </p:extLst>
  </p:cSld>
  <p:clrMapOvr>
    <a:masterClrMapping/>
  </p:clrMapOvr>
  <mc:AlternateContent xmlns:mc="http://schemas.openxmlformats.org/markup-compatibility/2006" xmlns:p14="http://schemas.microsoft.com/office/powerpoint/2010/main">
    <mc:Choice Requires="p14">
      <p:transition spd="slow" p14:dur="2000" advTm="61396"/>
    </mc:Choice>
    <mc:Fallback xmlns="">
      <p:transition spd="slow" advTm="61396"/>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АЛГОРИТМИЧЕСКИЕ ЯЗЫКИ</a:t>
            </a:r>
          </a:p>
        </p:txBody>
      </p:sp>
      <p:pic>
        <p:nvPicPr>
          <p:cNvPr id="3" name="Рисунок 2">
            <a:extLst>
              <a:ext uri="{FF2B5EF4-FFF2-40B4-BE49-F238E27FC236}">
                <a16:creationId xmlns:a16="http://schemas.microsoft.com/office/drawing/2014/main" id="{F3A69D0F-05BF-CA45-9E64-10669BF47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03" y="620688"/>
            <a:ext cx="8046470" cy="5199258"/>
          </a:xfrm>
          <a:prstGeom prst="rect">
            <a:avLst/>
          </a:prstGeom>
        </p:spPr>
      </p:pic>
    </p:spTree>
    <p:extLst>
      <p:ext uri="{BB962C8B-B14F-4D97-AF65-F5344CB8AC3E}">
        <p14:creationId xmlns:p14="http://schemas.microsoft.com/office/powerpoint/2010/main" val="34212970"/>
      </p:ext>
    </p:extLst>
  </p:cSld>
  <p:clrMapOvr>
    <a:masterClrMapping/>
  </p:clrMapOvr>
  <mc:AlternateContent xmlns:mc="http://schemas.openxmlformats.org/markup-compatibility/2006" xmlns:p14="http://schemas.microsoft.com/office/powerpoint/2010/main">
    <mc:Choice Requires="p14">
      <p:transition spd="slow" p14:dur="2000" advTm="49813"/>
    </mc:Choice>
    <mc:Fallback xmlns="">
      <p:transition spd="slow" advTm="4981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Свойства алгоритма</a:t>
            </a:r>
          </a:p>
        </p:txBody>
      </p:sp>
      <p:sp>
        <p:nvSpPr>
          <p:cNvPr id="6" name="Прямоугольник 5">
            <a:extLst>
              <a:ext uri="{FF2B5EF4-FFF2-40B4-BE49-F238E27FC236}">
                <a16:creationId xmlns:a16="http://schemas.microsoft.com/office/drawing/2014/main" id="{7EA418EC-5893-6C4F-A984-1B4D30D2D7D4}"/>
              </a:ext>
            </a:extLst>
          </p:cNvPr>
          <p:cNvSpPr>
            <a:spLocks noChangeArrowheads="1"/>
          </p:cNvSpPr>
          <p:nvPr/>
        </p:nvSpPr>
        <p:spPr bwMode="auto">
          <a:xfrm>
            <a:off x="0" y="8572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400" dirty="0">
                <a:latin typeface="Comic Sans MS" panose="030F0902030302020204" pitchFamily="66" charset="0"/>
              </a:rPr>
              <a:t>	</a:t>
            </a:r>
            <a:r>
              <a:rPr lang="ru-RU" altLang="ru-RU" sz="2400" dirty="0">
                <a:solidFill>
                  <a:srgbClr val="FF0000"/>
                </a:solidFill>
                <a:latin typeface="Comic Sans MS" panose="030F0902030302020204" pitchFamily="66" charset="0"/>
              </a:rPr>
              <a:t>РЕЗУЛЬТАТИВНОСТЬ —</a:t>
            </a:r>
            <a:r>
              <a:rPr lang="ru-RU" altLang="ru-RU" sz="2400" dirty="0">
                <a:latin typeface="Comic Sans MS" panose="030F0902030302020204" pitchFamily="66" charset="0"/>
              </a:rPr>
              <a:t> алгоритм должен давать конкретное конструктивное решение, а не указывать на возможность решения вообще.</a:t>
            </a:r>
          </a:p>
        </p:txBody>
      </p:sp>
      <p:sp>
        <p:nvSpPr>
          <p:cNvPr id="7" name="Прямоугольник 6">
            <a:extLst>
              <a:ext uri="{FF2B5EF4-FFF2-40B4-BE49-F238E27FC236}">
                <a16:creationId xmlns:a16="http://schemas.microsoft.com/office/drawing/2014/main" id="{0C619284-A260-C644-A2C0-856630911BBB}"/>
              </a:ext>
            </a:extLst>
          </p:cNvPr>
          <p:cNvSpPr>
            <a:spLocks noChangeArrowheads="1"/>
          </p:cNvSpPr>
          <p:nvPr/>
        </p:nvSpPr>
        <p:spPr bwMode="auto">
          <a:xfrm>
            <a:off x="0" y="2000250"/>
            <a:ext cx="9144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400" dirty="0">
                <a:latin typeface="Comic Sans MS" panose="030F0902030302020204" pitchFamily="66" charset="0"/>
              </a:rPr>
              <a:t>	</a:t>
            </a:r>
            <a:r>
              <a:rPr lang="ru-RU" altLang="ru-RU" sz="2400" dirty="0">
                <a:solidFill>
                  <a:srgbClr val="FF0000"/>
                </a:solidFill>
                <a:latin typeface="Comic Sans MS" panose="030F0902030302020204" pitchFamily="66" charset="0"/>
              </a:rPr>
              <a:t>ДОСТОВЕРНОСТЬ —</a:t>
            </a:r>
            <a:r>
              <a:rPr lang="ru-RU" altLang="ru-RU" sz="2400" dirty="0">
                <a:latin typeface="Comic Sans MS" panose="030F0902030302020204" pitchFamily="66" charset="0"/>
              </a:rPr>
              <a:t> алгоритм должен соответствовать сущности задачи и формировать верные, не допускающие неоднозначного толкования решения.</a:t>
            </a:r>
          </a:p>
          <a:p>
            <a:pPr algn="just">
              <a:spcBef>
                <a:spcPct val="0"/>
              </a:spcBef>
              <a:buFontTx/>
              <a:buNone/>
            </a:pPr>
            <a:r>
              <a:rPr lang="ru-RU" altLang="ru-RU" sz="2400" dirty="0">
                <a:latin typeface="Comic Sans MS" panose="030F0902030302020204" pitchFamily="66" charset="0"/>
              </a:rPr>
              <a:t>	</a:t>
            </a:r>
            <a:r>
              <a:rPr lang="ru-RU" altLang="ru-RU" sz="2400" dirty="0">
                <a:solidFill>
                  <a:srgbClr val="FF0000"/>
                </a:solidFill>
                <a:latin typeface="Comic Sans MS" panose="030F0902030302020204" pitchFamily="66" charset="0"/>
              </a:rPr>
              <a:t>РЕАЛИСТИЧНОСТЬ —</a:t>
            </a:r>
            <a:r>
              <a:rPr lang="ru-RU" altLang="ru-RU" sz="2400" dirty="0">
                <a:latin typeface="Comic Sans MS" panose="030F0902030302020204" pitchFamily="66" charset="0"/>
              </a:rPr>
              <a:t> возможность реализации алгоритма при заданных ограничениях: временных, программных, аппаратных.</a:t>
            </a:r>
          </a:p>
          <a:p>
            <a:pPr algn="just">
              <a:spcBef>
                <a:spcPct val="0"/>
              </a:spcBef>
              <a:buFontTx/>
              <a:buNone/>
            </a:pPr>
            <a:r>
              <a:rPr lang="ru-RU" altLang="ru-RU" sz="2400" dirty="0">
                <a:latin typeface="Comic Sans MS" panose="030F0902030302020204" pitchFamily="66" charset="0"/>
              </a:rPr>
              <a:t>	</a:t>
            </a:r>
            <a:r>
              <a:rPr lang="ru-RU" altLang="ru-RU" sz="2400" dirty="0">
                <a:solidFill>
                  <a:srgbClr val="FF0000"/>
                </a:solidFill>
                <a:latin typeface="Comic Sans MS" panose="030F0902030302020204" pitchFamily="66" charset="0"/>
              </a:rPr>
              <a:t>МАССОВОСТЬ —</a:t>
            </a:r>
            <a:r>
              <a:rPr lang="ru-RU" altLang="ru-RU" sz="2400" dirty="0">
                <a:latin typeface="Comic Sans MS" panose="030F0902030302020204" pitchFamily="66" charset="0"/>
              </a:rPr>
              <a:t> алгоритм должен быть воспроизводимым, пригодным для решения всех задач определенного класса на всем множестве допустимых значений исходных данных.</a:t>
            </a:r>
          </a:p>
          <a:p>
            <a:pPr algn="just">
              <a:spcBef>
                <a:spcPct val="0"/>
              </a:spcBef>
              <a:buFontTx/>
              <a:buNone/>
            </a:pPr>
            <a:r>
              <a:rPr lang="ru-RU" altLang="ru-RU" sz="2400" dirty="0">
                <a:latin typeface="Comic Sans MS" panose="030F0902030302020204" pitchFamily="66" charset="0"/>
              </a:rPr>
              <a:t>	</a:t>
            </a:r>
            <a:r>
              <a:rPr lang="ru-RU" altLang="ru-RU" sz="2400" dirty="0">
                <a:solidFill>
                  <a:srgbClr val="FF0000"/>
                </a:solidFill>
                <a:latin typeface="Comic Sans MS" panose="030F0902030302020204" pitchFamily="66" charset="0"/>
              </a:rPr>
              <a:t>ДЕТЕРМИНИРОВАННОСТЬ (определенность) — </a:t>
            </a:r>
            <a:r>
              <a:rPr lang="ru-RU" altLang="ru-RU" sz="2400" dirty="0">
                <a:latin typeface="Comic Sans MS" panose="030F0902030302020204" pitchFamily="66" charset="0"/>
              </a:rPr>
              <a:t>алгоритм должен содержать набор точных и понятных указаний, не допускающих неоднозначного толкования.</a:t>
            </a:r>
          </a:p>
        </p:txBody>
      </p:sp>
    </p:spTree>
    <p:extLst>
      <p:ext uri="{BB962C8B-B14F-4D97-AF65-F5344CB8AC3E}">
        <p14:creationId xmlns:p14="http://schemas.microsoft.com/office/powerpoint/2010/main" val="2746407228"/>
      </p:ext>
    </p:extLst>
  </p:cSld>
  <p:clrMapOvr>
    <a:masterClrMapping/>
  </p:clrMapOvr>
  <mc:AlternateContent xmlns:mc="http://schemas.openxmlformats.org/markup-compatibility/2006" xmlns:p14="http://schemas.microsoft.com/office/powerpoint/2010/main">
    <mc:Choice Requires="p14">
      <p:transition spd="slow" p14:dur="2000" advTm="51087"/>
    </mc:Choice>
    <mc:Fallback xmlns="">
      <p:transition spd="slow" advTm="51087"/>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a:solidFill>
                  <a:prstClr val="white"/>
                </a:solidFill>
                <a:latin typeface="Times New Roman" panose="02020603050405020304" pitchFamily="18" charset="0"/>
                <a:cs typeface="Times New Roman" panose="02020603050405020304" pitchFamily="18" charset="0"/>
              </a:rPr>
              <a:t>ИЕРАРХИЯ ЯЗЫКОВ ПРОГРАММИРОВАНИЯ ПО </a:t>
            </a:r>
            <a:r>
              <a:rPr lang="ru-RU" sz="1600" b="1" dirty="0">
                <a:solidFill>
                  <a:prstClr val="white"/>
                </a:solidFill>
                <a:latin typeface="Times New Roman" panose="02020603050405020304" pitchFamily="18" charset="0"/>
                <a:cs typeface="Times New Roman" panose="02020603050405020304" pitchFamily="18" charset="0"/>
              </a:rPr>
              <a:t>БЛИЗОСТИ К «ЖЕЛЕЗУ»</a:t>
            </a:r>
            <a:endPar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pic>
        <p:nvPicPr>
          <p:cNvPr id="7" name="Рисунок 6">
            <a:extLst>
              <a:ext uri="{FF2B5EF4-FFF2-40B4-BE49-F238E27FC236}">
                <a16:creationId xmlns:a16="http://schemas.microsoft.com/office/drawing/2014/main" id="{18F02510-E878-B208-9856-CFF24E944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04" y="548680"/>
            <a:ext cx="7772400" cy="6111049"/>
          </a:xfrm>
          <a:prstGeom prst="rect">
            <a:avLst/>
          </a:prstGeom>
        </p:spPr>
      </p:pic>
    </p:spTree>
    <p:extLst>
      <p:ext uri="{BB962C8B-B14F-4D97-AF65-F5344CB8AC3E}">
        <p14:creationId xmlns:p14="http://schemas.microsoft.com/office/powerpoint/2010/main" val="1381315486"/>
      </p:ext>
    </p:extLst>
  </p:cSld>
  <p:clrMapOvr>
    <a:masterClrMapping/>
  </p:clrMapOvr>
  <mc:AlternateContent xmlns:mc="http://schemas.openxmlformats.org/markup-compatibility/2006" xmlns:p14="http://schemas.microsoft.com/office/powerpoint/2010/main">
    <mc:Choice Requires="p14">
      <p:transition spd="slow" p14:dur="2000" advTm="40070"/>
    </mc:Choice>
    <mc:Fallback xmlns="">
      <p:transition spd="slow" advTm="4007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ТРАНСЛЯТОРЫ ВЫЧИСЛИТЕЛЬНЫХ СИСТЕМ</a:t>
            </a:r>
          </a:p>
        </p:txBody>
      </p:sp>
      <p:pic>
        <p:nvPicPr>
          <p:cNvPr id="3" name="Рисунок 2">
            <a:extLst>
              <a:ext uri="{FF2B5EF4-FFF2-40B4-BE49-F238E27FC236}">
                <a16:creationId xmlns:a16="http://schemas.microsoft.com/office/drawing/2014/main" id="{A0929779-ED5E-D448-B2DD-F208760BE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14" y="836712"/>
            <a:ext cx="8313162" cy="4896544"/>
          </a:xfrm>
          <a:prstGeom prst="rect">
            <a:avLst/>
          </a:prstGeom>
        </p:spPr>
      </p:pic>
    </p:spTree>
    <p:extLst>
      <p:ext uri="{BB962C8B-B14F-4D97-AF65-F5344CB8AC3E}">
        <p14:creationId xmlns:p14="http://schemas.microsoft.com/office/powerpoint/2010/main" val="576692969"/>
      </p:ext>
    </p:extLst>
  </p:cSld>
  <p:clrMapOvr>
    <a:masterClrMapping/>
  </p:clrMapOvr>
  <mc:AlternateContent xmlns:mc="http://schemas.openxmlformats.org/markup-compatibility/2006" xmlns:p14="http://schemas.microsoft.com/office/powerpoint/2010/main">
    <mc:Choice Requires="p14">
      <p:transition spd="slow" p14:dur="2000" advTm="39308"/>
    </mc:Choice>
    <mc:Fallback xmlns="">
      <p:transition spd="slow" advTm="39308"/>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МАШИННАЯ ПРОГРАММА И ЕЕ ХАРАКТЕРИСТИКИ</a:t>
            </a:r>
          </a:p>
        </p:txBody>
      </p:sp>
      <p:pic>
        <p:nvPicPr>
          <p:cNvPr id="6" name="Рисунок 3">
            <a:extLst>
              <a:ext uri="{FF2B5EF4-FFF2-40B4-BE49-F238E27FC236}">
                <a16:creationId xmlns:a16="http://schemas.microsoft.com/office/drawing/2014/main" id="{9AF85CB9-BF28-7643-A355-1C8322DB09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125538"/>
            <a:ext cx="6840537"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4">
            <a:extLst>
              <a:ext uri="{FF2B5EF4-FFF2-40B4-BE49-F238E27FC236}">
                <a16:creationId xmlns:a16="http://schemas.microsoft.com/office/drawing/2014/main" id="{37181691-C8DC-1E46-BB3F-6B5579A5AB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1188" y="3089275"/>
            <a:ext cx="471170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5">
            <a:extLst>
              <a:ext uri="{FF2B5EF4-FFF2-40B4-BE49-F238E27FC236}">
                <a16:creationId xmlns:a16="http://schemas.microsoft.com/office/drawing/2014/main" id="{EA92DFF1-4D4C-C34F-B89B-67E66AB82DE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551238"/>
            <a:ext cx="3725862"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147769"/>
      </p:ext>
    </p:extLst>
  </p:cSld>
  <p:clrMapOvr>
    <a:masterClrMapping/>
  </p:clrMapOvr>
  <mc:AlternateContent xmlns:mc="http://schemas.openxmlformats.org/markup-compatibility/2006" xmlns:p14="http://schemas.microsoft.com/office/powerpoint/2010/main">
    <mc:Choice Requires="p14">
      <p:transition spd="slow" p14:dur="2000" advTm="5781"/>
    </mc:Choice>
    <mc:Fallback xmlns="">
      <p:transition spd="slow" advTm="5781"/>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Машинная программа</a:t>
            </a:r>
          </a:p>
        </p:txBody>
      </p:sp>
      <p:sp>
        <p:nvSpPr>
          <p:cNvPr id="5" name="Прямоугольник 5">
            <a:extLst>
              <a:ext uri="{FF2B5EF4-FFF2-40B4-BE49-F238E27FC236}">
                <a16:creationId xmlns:a16="http://schemas.microsoft.com/office/drawing/2014/main" id="{B7D6B383-3528-F64D-AA5D-5267B1834146}"/>
              </a:ext>
            </a:extLst>
          </p:cNvPr>
          <p:cNvSpPr>
            <a:spLocks noChangeArrowheads="1"/>
          </p:cNvSpPr>
          <p:nvPr/>
        </p:nvSpPr>
        <p:spPr bwMode="auto">
          <a:xfrm>
            <a:off x="-9525" y="909638"/>
            <a:ext cx="9144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400" dirty="0">
                <a:latin typeface="Comic Sans MS" panose="030F0902030302020204" pitchFamily="66" charset="0"/>
              </a:rPr>
              <a:t>	</a:t>
            </a:r>
            <a:r>
              <a:rPr lang="ru-RU" altLang="ru-RU" sz="2400" dirty="0">
                <a:solidFill>
                  <a:srgbClr val="FF0000"/>
                </a:solidFill>
                <a:latin typeface="Times New Roman" panose="02020603050405020304" pitchFamily="18" charset="0"/>
                <a:cs typeface="Times New Roman" panose="02020603050405020304" pitchFamily="18" charset="0"/>
              </a:rPr>
              <a:t>Команда машинной программы </a:t>
            </a:r>
            <a:r>
              <a:rPr lang="ru-RU" altLang="ru-RU" sz="2400" dirty="0">
                <a:latin typeface="Times New Roman" panose="02020603050405020304" pitchFamily="18" charset="0"/>
                <a:cs typeface="Times New Roman" panose="02020603050405020304" pitchFamily="18" charset="0"/>
              </a:rPr>
              <a:t>(иначе, машинная команда) — это элементарная инструкция машине, выполняемая ею автоматически без каких-либо дополнительных указаний и пояснений. Машинная команда состоит из двух частей: операционной и адресной.</a:t>
            </a:r>
          </a:p>
        </p:txBody>
      </p:sp>
      <p:pic>
        <p:nvPicPr>
          <p:cNvPr id="6" name="Picture 2">
            <a:extLst>
              <a:ext uri="{FF2B5EF4-FFF2-40B4-BE49-F238E27FC236}">
                <a16:creationId xmlns:a16="http://schemas.microsoft.com/office/drawing/2014/main" id="{9CD1FDB3-C7D2-8A4A-A428-84458F9E1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306" r="20021"/>
          <a:stretch>
            <a:fillRect/>
          </a:stretch>
        </p:blipFill>
        <p:spPr bwMode="auto">
          <a:xfrm>
            <a:off x="2289175" y="2847975"/>
            <a:ext cx="480377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a:extLst>
              <a:ext uri="{FF2B5EF4-FFF2-40B4-BE49-F238E27FC236}">
                <a16:creationId xmlns:a16="http://schemas.microsoft.com/office/drawing/2014/main" id="{601BA4C6-A265-8142-A195-C290F8609944}"/>
              </a:ext>
            </a:extLst>
          </p:cNvPr>
          <p:cNvSpPr>
            <a:spLocks noChangeArrowheads="1"/>
          </p:cNvSpPr>
          <p:nvPr/>
        </p:nvSpPr>
        <p:spPr bwMode="auto">
          <a:xfrm>
            <a:off x="-9525" y="3403600"/>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400" dirty="0">
                <a:latin typeface="Comic Sans MS" panose="030F0902030302020204" pitchFamily="66" charset="0"/>
              </a:rPr>
              <a:t>	</a:t>
            </a:r>
            <a:r>
              <a:rPr lang="ru-RU" altLang="ru-RU" sz="2400" dirty="0">
                <a:solidFill>
                  <a:srgbClr val="FF0000"/>
                </a:solidFill>
                <a:latin typeface="Times New Roman" panose="02020603050405020304" pitchFamily="18" charset="0"/>
                <a:cs typeface="Times New Roman" panose="02020603050405020304" pitchFamily="18" charset="0"/>
              </a:rPr>
              <a:t>Операционная часть команды (КОП — код операции) </a:t>
            </a:r>
            <a:r>
              <a:rPr lang="ru-RU" altLang="ru-RU" sz="2400" dirty="0">
                <a:latin typeface="Times New Roman" panose="02020603050405020304" pitchFamily="18" charset="0"/>
                <a:cs typeface="Times New Roman" panose="02020603050405020304" pitchFamily="18" charset="0"/>
              </a:rPr>
              <a:t>— это группа разрядов в команде, предназначенная для представления кода операции машины.</a:t>
            </a:r>
          </a:p>
          <a:p>
            <a:pPr algn="just">
              <a:spcBef>
                <a:spcPct val="0"/>
              </a:spcBef>
              <a:buFontTx/>
              <a:buNone/>
            </a:pPr>
            <a:endParaRPr lang="ru-RU" altLang="ru-RU" sz="2400" dirty="0">
              <a:latin typeface="Times New Roman" panose="02020603050405020304" pitchFamily="18" charset="0"/>
              <a:cs typeface="Times New Roman" panose="02020603050405020304" pitchFamily="18" charset="0"/>
            </a:endParaRPr>
          </a:p>
          <a:p>
            <a:pPr algn="just">
              <a:spcBef>
                <a:spcPct val="0"/>
              </a:spcBef>
              <a:buFontTx/>
              <a:buNone/>
            </a:pPr>
            <a:r>
              <a:rPr lang="ru-RU" altLang="ru-RU" sz="2400" dirty="0">
                <a:latin typeface="Times New Roman" panose="02020603050405020304" pitchFamily="18" charset="0"/>
                <a:cs typeface="Times New Roman" panose="02020603050405020304" pitchFamily="18" charset="0"/>
              </a:rPr>
              <a:t>	</a:t>
            </a:r>
            <a:r>
              <a:rPr lang="ru-RU" altLang="ru-RU" sz="2400" dirty="0">
                <a:solidFill>
                  <a:srgbClr val="FF0000"/>
                </a:solidFill>
                <a:latin typeface="Times New Roman" panose="02020603050405020304" pitchFamily="18" charset="0"/>
                <a:cs typeface="Times New Roman" panose="02020603050405020304" pitchFamily="18" charset="0"/>
              </a:rPr>
              <a:t>Адресная часть команды (Адреса) </a:t>
            </a:r>
            <a:r>
              <a:rPr lang="ru-RU" altLang="ru-RU" sz="2400" dirty="0">
                <a:latin typeface="Times New Roman" panose="02020603050405020304" pitchFamily="18" charset="0"/>
                <a:cs typeface="Times New Roman" panose="02020603050405020304" pitchFamily="18" charset="0"/>
              </a:rPr>
              <a:t>— это группа разрядов в команде, в которых записываются коды адреса (адресов) ячеек памяти машины, предназначенных для оперативного хранения информации, или иных объектов, задействованных при выполнении команды.</a:t>
            </a:r>
          </a:p>
        </p:txBody>
      </p:sp>
    </p:spTree>
    <p:extLst>
      <p:ext uri="{BB962C8B-B14F-4D97-AF65-F5344CB8AC3E}">
        <p14:creationId xmlns:p14="http://schemas.microsoft.com/office/powerpoint/2010/main" val="75181276"/>
      </p:ext>
    </p:extLst>
  </p:cSld>
  <p:clrMapOvr>
    <a:masterClrMapping/>
  </p:clrMapOvr>
  <mc:AlternateContent xmlns:mc="http://schemas.openxmlformats.org/markup-compatibility/2006" xmlns:p14="http://schemas.microsoft.com/office/powerpoint/2010/main">
    <mc:Choice Requires="p14">
      <p:transition spd="slow" p14:dur="2000" advTm="38797"/>
    </mc:Choice>
    <mc:Fallback xmlns="">
      <p:transition spd="slow" advTm="38797"/>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Адресная часть машинной команды</a:t>
            </a:r>
          </a:p>
        </p:txBody>
      </p:sp>
      <p:pic>
        <p:nvPicPr>
          <p:cNvPr id="5" name="Рисунок 4">
            <a:extLst>
              <a:ext uri="{FF2B5EF4-FFF2-40B4-BE49-F238E27FC236}">
                <a16:creationId xmlns:a16="http://schemas.microsoft.com/office/drawing/2014/main" id="{10224F31-86B4-4342-B9E7-9E238A1DD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536" y="620688"/>
            <a:ext cx="8107612" cy="5256584"/>
          </a:xfrm>
          <a:prstGeom prst="rect">
            <a:avLst/>
          </a:prstGeom>
        </p:spPr>
      </p:pic>
    </p:spTree>
    <p:extLst>
      <p:ext uri="{BB962C8B-B14F-4D97-AF65-F5344CB8AC3E}">
        <p14:creationId xmlns:p14="http://schemas.microsoft.com/office/powerpoint/2010/main" val="547125281"/>
      </p:ext>
    </p:extLst>
  </p:cSld>
  <p:clrMapOvr>
    <a:masterClrMapping/>
  </p:clrMapOvr>
  <mc:AlternateContent xmlns:mc="http://schemas.openxmlformats.org/markup-compatibility/2006" xmlns:p14="http://schemas.microsoft.com/office/powerpoint/2010/main">
    <mc:Choice Requires="p14">
      <p:transition spd="slow" p14:dur="2000" advTm="55837"/>
    </mc:Choice>
    <mc:Fallback xmlns="">
      <p:transition spd="slow" advTm="55837"/>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Машинные команды</a:t>
            </a:r>
          </a:p>
        </p:txBody>
      </p:sp>
      <p:pic>
        <p:nvPicPr>
          <p:cNvPr id="5" name="Рисунок 4">
            <a:extLst>
              <a:ext uri="{FF2B5EF4-FFF2-40B4-BE49-F238E27FC236}">
                <a16:creationId xmlns:a16="http://schemas.microsoft.com/office/drawing/2014/main" id="{797AB58E-3B0C-F14D-9A89-0629963D6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73" y="836712"/>
            <a:ext cx="8440802" cy="5472608"/>
          </a:xfrm>
          <a:prstGeom prst="rect">
            <a:avLst/>
          </a:prstGeom>
        </p:spPr>
      </p:pic>
    </p:spTree>
    <p:extLst>
      <p:ext uri="{BB962C8B-B14F-4D97-AF65-F5344CB8AC3E}">
        <p14:creationId xmlns:p14="http://schemas.microsoft.com/office/powerpoint/2010/main" val="3124604719"/>
      </p:ext>
    </p:extLst>
  </p:cSld>
  <p:clrMapOvr>
    <a:masterClrMapping/>
  </p:clrMapOvr>
  <mc:AlternateContent xmlns:mc="http://schemas.openxmlformats.org/markup-compatibility/2006" xmlns:p14="http://schemas.microsoft.com/office/powerpoint/2010/main">
    <mc:Choice Requires="p14">
      <p:transition spd="slow" p14:dur="2000" advTm="20869"/>
    </mc:Choice>
    <mc:Fallback xmlns="">
      <p:transition spd="slow" advTm="20869"/>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Операции передачи управления</a:t>
            </a:r>
          </a:p>
        </p:txBody>
      </p:sp>
      <p:sp>
        <p:nvSpPr>
          <p:cNvPr id="6" name="TextBox 5">
            <a:extLst>
              <a:ext uri="{FF2B5EF4-FFF2-40B4-BE49-F238E27FC236}">
                <a16:creationId xmlns:a16="http://schemas.microsoft.com/office/drawing/2014/main" id="{7EAEA3AA-9972-3345-AD54-255F8047F1F6}"/>
              </a:ext>
            </a:extLst>
          </p:cNvPr>
          <p:cNvSpPr txBox="1"/>
          <p:nvPr/>
        </p:nvSpPr>
        <p:spPr>
          <a:xfrm>
            <a:off x="395536" y="880449"/>
            <a:ext cx="8352928" cy="5093702"/>
          </a:xfrm>
          <a:prstGeom prst="rect">
            <a:avLst/>
          </a:prstGeom>
          <a:noFill/>
        </p:spPr>
        <p:txBody>
          <a:bodyPr wrap="square">
            <a:spAutoFit/>
          </a:bodyPr>
          <a:lstStyle/>
          <a:p>
            <a:pPr indent="457200" algn="l">
              <a:defRPr/>
            </a:pPr>
            <a:r>
              <a:rPr lang="ru-RU" sz="2500" dirty="0">
                <a:solidFill>
                  <a:srgbClr val="000066"/>
                </a:solidFill>
                <a:latin typeface="Times New Roman" panose="02020603050405020304" pitchFamily="18" charset="0"/>
                <a:ea typeface="+mn-ea"/>
                <a:cs typeface="+mn-cs"/>
              </a:rPr>
              <a:t>Операции передачи управления (или иначе — ветвления программы) служат для изменения естественного порядка выполнения команд. </a:t>
            </a:r>
          </a:p>
          <a:p>
            <a:pPr indent="457200" algn="ctr">
              <a:defRPr/>
            </a:pPr>
            <a:r>
              <a:rPr lang="ru-RU" sz="2500" u="sng" dirty="0">
                <a:solidFill>
                  <a:srgbClr val="000066"/>
                </a:solidFill>
                <a:latin typeface="Times New Roman" panose="02020603050405020304" pitchFamily="18" charset="0"/>
                <a:ea typeface="+mn-ea"/>
                <a:cs typeface="+mn-cs"/>
              </a:rPr>
              <a:t>Виды передачи управления: БЕЗУСЛОВНАЯ И УСЛОВНАЯ</a:t>
            </a:r>
          </a:p>
          <a:p>
            <a:pPr indent="457200" algn="just">
              <a:defRPr/>
            </a:pPr>
            <a:r>
              <a:rPr lang="ru-RU" sz="2500" b="1" dirty="0">
                <a:solidFill>
                  <a:srgbClr val="000066"/>
                </a:solidFill>
                <a:latin typeface="Times New Roman" panose="02020603050405020304" pitchFamily="18" charset="0"/>
                <a:ea typeface="+mn-ea"/>
                <a:cs typeface="+mn-cs"/>
              </a:rPr>
              <a:t>Операции безусловной передачи </a:t>
            </a:r>
            <a:r>
              <a:rPr lang="ru-RU" sz="2500" dirty="0">
                <a:solidFill>
                  <a:srgbClr val="000066"/>
                </a:solidFill>
                <a:latin typeface="Times New Roman" panose="02020603050405020304" pitchFamily="18" charset="0"/>
                <a:ea typeface="+mn-ea"/>
                <a:cs typeface="+mn-cs"/>
              </a:rPr>
              <a:t>управления всегда приводят к выполнению после данной команды не следующей по порядку, а той, адрес которой в явном или неявном виде указан в адресной части команды. </a:t>
            </a:r>
          </a:p>
          <a:p>
            <a:pPr indent="457200" algn="just">
              <a:defRPr/>
            </a:pPr>
            <a:r>
              <a:rPr lang="ru-RU" sz="2500" b="1" dirty="0">
                <a:solidFill>
                  <a:srgbClr val="000066"/>
                </a:solidFill>
                <a:latin typeface="Times New Roman" panose="02020603050405020304" pitchFamily="18" charset="0"/>
              </a:rPr>
              <a:t>Условная операция</a:t>
            </a:r>
            <a:r>
              <a:rPr lang="ru-RU" sz="2500" b="1" dirty="0">
                <a:solidFill>
                  <a:srgbClr val="000066"/>
                </a:solidFill>
                <a:latin typeface="Times New Roman" panose="02020603050405020304" pitchFamily="18" charset="0"/>
                <a:ea typeface="+mn-ea"/>
                <a:cs typeface="+mn-cs"/>
              </a:rPr>
              <a:t> </a:t>
            </a:r>
            <a:r>
              <a:rPr lang="ru-RU" sz="2500" dirty="0">
                <a:solidFill>
                  <a:srgbClr val="000066"/>
                </a:solidFill>
                <a:latin typeface="Times New Roman" panose="02020603050405020304" pitchFamily="18" charset="0"/>
                <a:ea typeface="+mn-ea"/>
                <a:cs typeface="+mn-cs"/>
              </a:rPr>
              <a:t>тоже вызывают передачу управления по адресу, указанному в адресной части команды, но только в том случае, если выполняется некоторое заранее оговоренное для этой команды условие.</a:t>
            </a:r>
          </a:p>
        </p:txBody>
      </p:sp>
    </p:spTree>
    <p:extLst>
      <p:ext uri="{BB962C8B-B14F-4D97-AF65-F5344CB8AC3E}">
        <p14:creationId xmlns:p14="http://schemas.microsoft.com/office/powerpoint/2010/main" val="2320711153"/>
      </p:ext>
    </p:extLst>
  </p:cSld>
  <p:clrMapOvr>
    <a:masterClrMapping/>
  </p:clrMapOvr>
  <mc:AlternateContent xmlns:mc="http://schemas.openxmlformats.org/markup-compatibility/2006" xmlns:p14="http://schemas.microsoft.com/office/powerpoint/2010/main">
    <mc:Choice Requires="p14">
      <p:transition spd="slow" p14:dur="2000" advTm="40432"/>
    </mc:Choice>
    <mc:Fallback xmlns="">
      <p:transition spd="slow" advTm="40432"/>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35659"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Безусловная передача управления</a:t>
            </a:r>
          </a:p>
        </p:txBody>
      </p:sp>
      <p:pic>
        <p:nvPicPr>
          <p:cNvPr id="3" name="Рисунок 2">
            <a:extLst>
              <a:ext uri="{FF2B5EF4-FFF2-40B4-BE49-F238E27FC236}">
                <a16:creationId xmlns:a16="http://schemas.microsoft.com/office/drawing/2014/main" id="{0640D81A-2F18-064B-BF18-38F5C30CD5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833" y="692696"/>
            <a:ext cx="8134421" cy="5184576"/>
          </a:xfrm>
          <a:prstGeom prst="rect">
            <a:avLst/>
          </a:prstGeom>
        </p:spPr>
      </p:pic>
    </p:spTree>
    <p:extLst>
      <p:ext uri="{BB962C8B-B14F-4D97-AF65-F5344CB8AC3E}">
        <p14:creationId xmlns:p14="http://schemas.microsoft.com/office/powerpoint/2010/main" val="2538315417"/>
      </p:ext>
    </p:extLst>
  </p:cSld>
  <p:clrMapOvr>
    <a:masterClrMapping/>
  </p:clrMapOvr>
  <mc:AlternateContent xmlns:mc="http://schemas.openxmlformats.org/markup-compatibility/2006" xmlns:p14="http://schemas.microsoft.com/office/powerpoint/2010/main">
    <mc:Choice Requires="p14">
      <p:transition spd="slow" p14:dur="2000" advTm="35641"/>
    </mc:Choice>
    <mc:Fallback xmlns="">
      <p:transition spd="slow" advTm="35641"/>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АДРЕСАЦИЯ РЕГИСТРОВ И ЯЧЕЕК ПАМЯТИ</a:t>
            </a:r>
          </a:p>
        </p:txBody>
      </p:sp>
      <p:pic>
        <p:nvPicPr>
          <p:cNvPr id="5" name="Рисунок 4">
            <a:extLst>
              <a:ext uri="{FF2B5EF4-FFF2-40B4-BE49-F238E27FC236}">
                <a16:creationId xmlns:a16="http://schemas.microsoft.com/office/drawing/2014/main" id="{6B158C34-8AFC-EA44-B098-0CCEDA6E58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141" y="620688"/>
            <a:ext cx="8025992" cy="5256584"/>
          </a:xfrm>
          <a:prstGeom prst="rect">
            <a:avLst/>
          </a:prstGeom>
        </p:spPr>
      </p:pic>
    </p:spTree>
    <p:extLst>
      <p:ext uri="{BB962C8B-B14F-4D97-AF65-F5344CB8AC3E}">
        <p14:creationId xmlns:p14="http://schemas.microsoft.com/office/powerpoint/2010/main" val="2831679733"/>
      </p:ext>
    </p:extLst>
  </p:cSld>
  <p:clrMapOvr>
    <a:masterClrMapping/>
  </p:clrMapOvr>
  <mc:AlternateContent xmlns:mc="http://schemas.openxmlformats.org/markup-compatibility/2006" xmlns:p14="http://schemas.microsoft.com/office/powerpoint/2010/main">
    <mc:Choice Requires="p14">
      <p:transition spd="slow" p14:dur="2000" advTm="55793"/>
    </mc:Choice>
    <mc:Fallback xmlns="">
      <p:transition spd="slow" advTm="55793"/>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Относительная адресация</a:t>
            </a:r>
          </a:p>
        </p:txBody>
      </p:sp>
      <p:sp>
        <p:nvSpPr>
          <p:cNvPr id="2" name="Прямоугольник 1"/>
          <p:cNvSpPr/>
          <p:nvPr/>
        </p:nvSpPr>
        <p:spPr>
          <a:xfrm>
            <a:off x="395536" y="1741037"/>
            <a:ext cx="8199544" cy="1687963"/>
          </a:xfrm>
          <a:prstGeom prst="rect">
            <a:avLst/>
          </a:prstGeom>
        </p:spPr>
        <p:txBody>
          <a:bodyPr wrap="square">
            <a:spAutoFit/>
          </a:bodyPr>
          <a:lstStyle/>
          <a:p>
            <a:pPr indent="457200" algn="just">
              <a:lnSpc>
                <a:spcPct val="150000"/>
              </a:lnSpc>
              <a:spcBef>
                <a:spcPct val="0"/>
              </a:spcBef>
              <a:buFontTx/>
              <a:buNone/>
            </a:pPr>
            <a:r>
              <a:rPr lang="ru-RU" altLang="ru-RU" sz="2400" dirty="0">
                <a:latin typeface="Times New Roman" panose="02020603050405020304" pitchFamily="18" charset="0"/>
                <a:cs typeface="Times New Roman" panose="02020603050405020304" pitchFamily="18" charset="0"/>
              </a:rPr>
              <a:t>Абсолютный (</a:t>
            </a:r>
            <a:r>
              <a:rPr lang="ru-RU" altLang="ru-RU" sz="2400" dirty="0" err="1">
                <a:latin typeface="Times New Roman" panose="02020603050405020304" pitchFamily="18" charset="0"/>
                <a:cs typeface="Times New Roman" panose="02020603050405020304" pitchFamily="18" charset="0"/>
              </a:rPr>
              <a:t>A</a:t>
            </a:r>
            <a:r>
              <a:rPr lang="ru-RU" altLang="ru-RU" sz="2400" baseline="-25000" dirty="0" err="1">
                <a:latin typeface="Times New Roman" panose="02020603050405020304" pitchFamily="18" charset="0"/>
                <a:cs typeface="Times New Roman" panose="02020603050405020304" pitchFamily="18" charset="0"/>
              </a:rPr>
              <a:t>инд</a:t>
            </a:r>
            <a:r>
              <a:rPr lang="ru-RU" altLang="ru-RU" sz="2400" dirty="0">
                <a:latin typeface="Times New Roman" panose="02020603050405020304" pitchFamily="18" charset="0"/>
                <a:cs typeface="Times New Roman" panose="02020603050405020304" pitchFamily="18" charset="0"/>
              </a:rPr>
              <a:t>) адрес формируется как сумма адресов исполнительного (</a:t>
            </a:r>
            <a:r>
              <a:rPr lang="ru-RU" altLang="ru-RU" sz="2400" dirty="0" err="1">
                <a:latin typeface="Times New Roman" panose="02020603050405020304" pitchFamily="18" charset="0"/>
                <a:cs typeface="Times New Roman" panose="02020603050405020304" pitchFamily="18" charset="0"/>
              </a:rPr>
              <a:t>А</a:t>
            </a:r>
            <a:r>
              <a:rPr lang="ru-RU" altLang="ru-RU" sz="2400" baseline="-25000" dirty="0" err="1">
                <a:latin typeface="Times New Roman" panose="02020603050405020304" pitchFamily="18" charset="0"/>
                <a:cs typeface="Times New Roman" panose="02020603050405020304" pitchFamily="18" charset="0"/>
              </a:rPr>
              <a:t>исп</a:t>
            </a:r>
            <a:r>
              <a:rPr lang="ru-RU" altLang="ru-RU" sz="2400" dirty="0">
                <a:latin typeface="Times New Roman" panose="02020603050405020304" pitchFamily="18" charset="0"/>
                <a:cs typeface="Times New Roman" panose="02020603050405020304" pitchFamily="18" charset="0"/>
              </a:rPr>
              <a:t>) и сегментного (</a:t>
            </a:r>
            <a:r>
              <a:rPr lang="ru-RU" altLang="ru-RU" sz="2400" dirty="0" err="1">
                <a:latin typeface="Times New Roman" panose="02020603050405020304" pitchFamily="18" charset="0"/>
                <a:cs typeface="Times New Roman" panose="02020603050405020304" pitchFamily="18" charset="0"/>
              </a:rPr>
              <a:t>А</a:t>
            </a:r>
            <a:r>
              <a:rPr lang="ru-RU" altLang="ru-RU" sz="2400" baseline="-25000" dirty="0" err="1">
                <a:latin typeface="Times New Roman" panose="02020603050405020304" pitchFamily="18" charset="0"/>
                <a:cs typeface="Times New Roman" panose="02020603050405020304" pitchFamily="18" charset="0"/>
              </a:rPr>
              <a:t>сегм</a:t>
            </a:r>
            <a:r>
              <a:rPr lang="ru-RU" altLang="ru-RU" sz="2400" dirty="0">
                <a:latin typeface="Times New Roman" panose="02020603050405020304" pitchFamily="18" charset="0"/>
                <a:cs typeface="Times New Roman" panose="02020603050405020304" pitchFamily="18" charset="0"/>
              </a:rPr>
              <a:t>):</a:t>
            </a:r>
          </a:p>
          <a:p>
            <a:pPr indent="457200">
              <a:lnSpc>
                <a:spcPct val="150000"/>
              </a:lnSpc>
              <a:spcBef>
                <a:spcPct val="0"/>
              </a:spcBef>
              <a:buFontTx/>
              <a:buNone/>
            </a:pP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A</a:t>
            </a:r>
            <a:r>
              <a:rPr lang="en-US" altLang="ru-RU" sz="2400" baseline="-25000" dirty="0">
                <a:latin typeface="Times New Roman" panose="02020603050405020304" pitchFamily="18" charset="0"/>
                <a:cs typeface="Times New Roman" panose="02020603050405020304" pitchFamily="18" charset="0"/>
              </a:rPr>
              <a:t>a</a:t>
            </a:r>
            <a:r>
              <a:rPr lang="ru-RU" altLang="ru-RU" sz="2400" baseline="-25000" dirty="0">
                <a:latin typeface="Times New Roman" panose="02020603050405020304" pitchFamily="18" charset="0"/>
                <a:cs typeface="Times New Roman" panose="02020603050405020304" pitchFamily="18" charset="0"/>
              </a:rPr>
              <a:t>б</a:t>
            </a:r>
            <a:r>
              <a:rPr lang="en-US" altLang="ru-RU" sz="2400" baseline="-25000" dirty="0">
                <a:latin typeface="Times New Roman" panose="02020603050405020304" pitchFamily="18" charset="0"/>
                <a:cs typeface="Times New Roman" panose="02020603050405020304" pitchFamily="18" charset="0"/>
              </a:rPr>
              <a:t>c</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А</a:t>
            </a:r>
            <a:r>
              <a:rPr lang="ru-RU" altLang="ru-RU" sz="2400" baseline="-25000" dirty="0" err="1">
                <a:latin typeface="Times New Roman" panose="02020603050405020304" pitchFamily="18" charset="0"/>
                <a:cs typeface="Times New Roman" panose="02020603050405020304" pitchFamily="18" charset="0"/>
              </a:rPr>
              <a:t>сегм</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А</a:t>
            </a:r>
            <a:r>
              <a:rPr lang="ru-RU" altLang="ru-RU" sz="2400" baseline="-25000" dirty="0" err="1">
                <a:latin typeface="Times New Roman" panose="02020603050405020304" pitchFamily="18" charset="0"/>
                <a:cs typeface="Times New Roman" panose="02020603050405020304" pitchFamily="18" charset="0"/>
              </a:rPr>
              <a:t>исп</a:t>
            </a:r>
            <a:endParaRPr lang="ru-RU" alt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2931872"/>
      </p:ext>
    </p:extLst>
  </p:cSld>
  <p:clrMapOvr>
    <a:masterClrMapping/>
  </p:clrMapOvr>
  <mc:AlternateContent xmlns:mc="http://schemas.openxmlformats.org/markup-compatibility/2006" xmlns:p14="http://schemas.microsoft.com/office/powerpoint/2010/main">
    <mc:Choice Requires="p14">
      <p:transition spd="slow" p14:dur="2000" advTm="20799"/>
    </mc:Choice>
    <mc:Fallback xmlns="">
      <p:transition spd="slow" advTm="2079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Показатели эффективности</a:t>
            </a:r>
          </a:p>
        </p:txBody>
      </p:sp>
      <p:pic>
        <p:nvPicPr>
          <p:cNvPr id="2" name="Рисунок 1">
            <a:extLst>
              <a:ext uri="{FF2B5EF4-FFF2-40B4-BE49-F238E27FC236}">
                <a16:creationId xmlns:a16="http://schemas.microsoft.com/office/drawing/2014/main" id="{D3643CCD-BA30-4BB3-540D-96C7C5E8A0B5}"/>
              </a:ext>
            </a:extLst>
          </p:cNvPr>
          <p:cNvPicPr>
            <a:picLocks noChangeAspect="1"/>
          </p:cNvPicPr>
          <p:nvPr/>
        </p:nvPicPr>
        <p:blipFill>
          <a:blip r:embed="rId4"/>
          <a:stretch>
            <a:fillRect/>
          </a:stretch>
        </p:blipFill>
        <p:spPr>
          <a:xfrm>
            <a:off x="376727" y="674901"/>
            <a:ext cx="8155713" cy="5751852"/>
          </a:xfrm>
          <a:prstGeom prst="rect">
            <a:avLst/>
          </a:prstGeom>
        </p:spPr>
      </p:pic>
    </p:spTree>
    <p:extLst>
      <p:ext uri="{BB962C8B-B14F-4D97-AF65-F5344CB8AC3E}">
        <p14:creationId xmlns:p14="http://schemas.microsoft.com/office/powerpoint/2010/main" val="2371150298"/>
      </p:ext>
    </p:extLst>
  </p:cSld>
  <p:clrMapOvr>
    <a:masterClrMapping/>
  </p:clrMapOvr>
  <mc:AlternateContent xmlns:mc="http://schemas.openxmlformats.org/markup-compatibility/2006" xmlns:p14="http://schemas.microsoft.com/office/powerpoint/2010/main">
    <mc:Choice Requires="p14">
      <p:transition spd="slow" p14:dur="2000" advTm="51087"/>
    </mc:Choice>
    <mc:Fallback xmlns="">
      <p:transition spd="slow" advTm="51087"/>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ОСНОВНЫЕ ЭТАПЫ ПОДГОТОВКИ И РЕШЕНИЯ ЗАДАЧИ НА КОМПЬЮТЕРЕ</a:t>
            </a:r>
          </a:p>
        </p:txBody>
      </p:sp>
      <p:sp>
        <p:nvSpPr>
          <p:cNvPr id="2" name="Прямоугольник 1"/>
          <p:cNvSpPr/>
          <p:nvPr/>
        </p:nvSpPr>
        <p:spPr>
          <a:xfrm>
            <a:off x="472228" y="550383"/>
            <a:ext cx="8199544" cy="6119945"/>
          </a:xfrm>
          <a:prstGeom prst="rect">
            <a:avLst/>
          </a:prstGeom>
        </p:spPr>
        <p:txBody>
          <a:bodyPr wrap="square">
            <a:spAutoFit/>
          </a:bodyPr>
          <a:lstStyle/>
          <a:p>
            <a:pPr algn="just">
              <a:lnSpc>
                <a:spcPct val="150000"/>
              </a:lnSpc>
              <a:spcBef>
                <a:spcPct val="0"/>
              </a:spcBef>
              <a:buFontTx/>
              <a:buNone/>
            </a:pPr>
            <a:r>
              <a:rPr lang="ru-RU" altLang="ru-RU" sz="2400" dirty="0">
                <a:latin typeface="Times New Roman" panose="02020603050405020304" pitchFamily="18" charset="0"/>
                <a:cs typeface="Times New Roman" panose="02020603050405020304" pitchFamily="18" charset="0"/>
              </a:rPr>
              <a:t>1. Формулировка и формализованная постановка задачи.</a:t>
            </a:r>
          </a:p>
          <a:p>
            <a:pPr algn="just">
              <a:lnSpc>
                <a:spcPct val="150000"/>
              </a:lnSpc>
              <a:spcBef>
                <a:spcPct val="0"/>
              </a:spcBef>
              <a:buFontTx/>
              <a:buNone/>
            </a:pPr>
            <a:r>
              <a:rPr lang="ru-RU" altLang="ru-RU" sz="2400" dirty="0">
                <a:latin typeface="Times New Roman" panose="02020603050405020304" pitchFamily="18" charset="0"/>
                <a:cs typeface="Times New Roman" panose="02020603050405020304" pitchFamily="18" charset="0"/>
              </a:rPr>
              <a:t>2. Выбор математической модели и метода решения задачи.</a:t>
            </a:r>
          </a:p>
          <a:p>
            <a:pPr>
              <a:lnSpc>
                <a:spcPct val="150000"/>
              </a:lnSpc>
              <a:spcBef>
                <a:spcPct val="0"/>
              </a:spcBef>
              <a:buFontTx/>
              <a:buNone/>
            </a:pPr>
            <a:r>
              <a:rPr lang="ru-RU" altLang="ru-RU" sz="2400" dirty="0">
                <a:latin typeface="Times New Roman" panose="02020603050405020304" pitchFamily="18" charset="0"/>
                <a:cs typeface="Times New Roman" panose="02020603050405020304" pitchFamily="18" charset="0"/>
              </a:rPr>
              <a:t>3.</a:t>
            </a:r>
            <a:r>
              <a:rPr lang="en-US" altLang="ru-RU" sz="2400" dirty="0">
                <a:latin typeface="Times New Roman" panose="02020603050405020304" pitchFamily="18" charset="0"/>
                <a:cs typeface="Times New Roman" panose="02020603050405020304" pitchFamily="18" charset="0"/>
              </a:rPr>
              <a:t> </a:t>
            </a:r>
            <a:r>
              <a:rPr lang="ru-RU" altLang="ru-RU" sz="2400" dirty="0">
                <a:latin typeface="Times New Roman" panose="02020603050405020304" pitchFamily="18" charset="0"/>
                <a:cs typeface="Times New Roman" panose="02020603050405020304" pitchFamily="18" charset="0"/>
              </a:rPr>
              <a:t>Разработка алгоритма решения задачи, то есть последовательности процедур, которые необходимо выполнить для решения задачи.</a:t>
            </a:r>
          </a:p>
          <a:p>
            <a:pPr algn="just">
              <a:lnSpc>
                <a:spcPct val="150000"/>
              </a:lnSpc>
              <a:spcBef>
                <a:spcPct val="0"/>
              </a:spcBef>
              <a:buFontTx/>
              <a:buNone/>
            </a:pPr>
            <a:r>
              <a:rPr lang="ru-RU" altLang="ru-RU" sz="2400" dirty="0">
                <a:latin typeface="Times New Roman" panose="02020603050405020304" pitchFamily="18" charset="0"/>
                <a:cs typeface="Times New Roman" panose="02020603050405020304" pitchFamily="18" charset="0"/>
              </a:rPr>
              <a:t>4. Составление программы решения задачи, то есть запись алгоритма решения задачи на языке, понятном машине.</a:t>
            </a:r>
          </a:p>
          <a:p>
            <a:pPr algn="just">
              <a:lnSpc>
                <a:spcPct val="150000"/>
              </a:lnSpc>
              <a:spcBef>
                <a:spcPct val="0"/>
              </a:spcBef>
              <a:buFontTx/>
              <a:buNone/>
            </a:pPr>
            <a:r>
              <a:rPr lang="ru-RU" altLang="ru-RU" sz="2400" dirty="0">
                <a:latin typeface="Times New Roman" panose="02020603050405020304" pitchFamily="18" charset="0"/>
                <a:cs typeface="Times New Roman" panose="02020603050405020304" pitchFamily="18" charset="0"/>
              </a:rPr>
              <a:t>5.  Ввод программы в компьютер и ее отладка.</a:t>
            </a:r>
          </a:p>
          <a:p>
            <a:pPr algn="just">
              <a:lnSpc>
                <a:spcPct val="150000"/>
              </a:lnSpc>
              <a:spcBef>
                <a:spcPct val="0"/>
              </a:spcBef>
              <a:buFontTx/>
              <a:buNone/>
            </a:pPr>
            <a:r>
              <a:rPr lang="ru-RU" altLang="ru-RU" sz="2400" dirty="0">
                <a:latin typeface="Times New Roman" panose="02020603050405020304" pitchFamily="18" charset="0"/>
                <a:cs typeface="Times New Roman" panose="02020603050405020304" pitchFamily="18" charset="0"/>
              </a:rPr>
              <a:t>6. Ввод исходных данных и решение задачи на компьютере.</a:t>
            </a:r>
          </a:p>
          <a:p>
            <a:pPr algn="just">
              <a:lnSpc>
                <a:spcPct val="150000"/>
              </a:lnSpc>
              <a:spcBef>
                <a:spcPct val="0"/>
              </a:spcBef>
              <a:buFontTx/>
              <a:buNone/>
            </a:pPr>
            <a:r>
              <a:rPr lang="ru-RU" altLang="ru-RU" sz="2400" dirty="0">
                <a:latin typeface="Times New Roman" panose="02020603050405020304" pitchFamily="18" charset="0"/>
                <a:cs typeface="Times New Roman" panose="02020603050405020304" pitchFamily="18" charset="0"/>
              </a:rPr>
              <a:t>7. Анализ полученных результатов и выводы по результатам решения.</a:t>
            </a:r>
          </a:p>
        </p:txBody>
      </p:sp>
    </p:spTree>
    <p:extLst>
      <p:ext uri="{BB962C8B-B14F-4D97-AF65-F5344CB8AC3E}">
        <p14:creationId xmlns:p14="http://schemas.microsoft.com/office/powerpoint/2010/main" val="4256508931"/>
      </p:ext>
    </p:extLst>
  </p:cSld>
  <p:clrMapOvr>
    <a:masterClrMapping/>
  </p:clrMapOvr>
  <mc:AlternateContent xmlns:mc="http://schemas.openxmlformats.org/markup-compatibility/2006" xmlns:p14="http://schemas.microsoft.com/office/powerpoint/2010/main">
    <mc:Choice Requires="p14">
      <p:transition spd="slow" p14:dur="2000" advTm="45091"/>
    </mc:Choice>
    <mc:Fallback xmlns="">
      <p:transition spd="slow" advTm="45091"/>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РЕЖИМЫ РАБОТЫ КОМПЬЮТЕРА</a:t>
            </a:r>
          </a:p>
        </p:txBody>
      </p:sp>
      <p:pic>
        <p:nvPicPr>
          <p:cNvPr id="6" name="Picture 4">
            <a:extLst>
              <a:ext uri="{FF2B5EF4-FFF2-40B4-BE49-F238E27FC236}">
                <a16:creationId xmlns:a16="http://schemas.microsoft.com/office/drawing/2014/main" id="{58542986-D364-0B4A-8CBB-578FAA9D6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087"/>
          <a:stretch>
            <a:fillRect/>
          </a:stretch>
        </p:blipFill>
        <p:spPr bwMode="auto">
          <a:xfrm>
            <a:off x="46038" y="765175"/>
            <a:ext cx="9134475" cy="254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2">
            <a:extLst>
              <a:ext uri="{FF2B5EF4-FFF2-40B4-BE49-F238E27FC236}">
                <a16:creationId xmlns:a16="http://schemas.microsoft.com/office/drawing/2014/main" id="{C79D57BC-A0BF-8B4F-8898-48DC37C4D6A3}"/>
              </a:ext>
            </a:extLst>
          </p:cNvPr>
          <p:cNvSpPr>
            <a:spLocks noChangeArrowheads="1"/>
          </p:cNvSpPr>
          <p:nvPr/>
        </p:nvSpPr>
        <p:spPr bwMode="auto">
          <a:xfrm>
            <a:off x="-68263" y="4651603"/>
            <a:ext cx="921226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400" b="1" dirty="0">
                <a:latin typeface="Comic Sans MS" panose="030F0902030302020204" pitchFamily="66" charset="0"/>
              </a:rPr>
              <a:t>	</a:t>
            </a:r>
            <a:r>
              <a:rPr lang="ru-RU" altLang="ru-RU" sz="2200" dirty="0">
                <a:solidFill>
                  <a:srgbClr val="FF0000"/>
                </a:solidFill>
                <a:latin typeface="Times New Roman" panose="02020603050405020304" pitchFamily="18" charset="0"/>
                <a:cs typeface="Times New Roman" panose="02020603050405020304" pitchFamily="18" charset="0"/>
              </a:rPr>
              <a:t>Многопрограммный</a:t>
            </a:r>
            <a:r>
              <a:rPr lang="ru-RU" altLang="ru-RU" sz="2200" b="1" dirty="0">
                <a:latin typeface="Times New Roman" panose="02020603050405020304" pitchFamily="18" charset="0"/>
                <a:cs typeface="Times New Roman" panose="02020603050405020304" pitchFamily="18" charset="0"/>
              </a:rPr>
              <a:t> </a:t>
            </a:r>
            <a:r>
              <a:rPr lang="ru-RU" altLang="ru-RU" sz="2200" dirty="0">
                <a:solidFill>
                  <a:srgbClr val="FF0000"/>
                </a:solidFill>
                <a:latin typeface="Times New Roman" panose="02020603050405020304" pitchFamily="18" charset="0"/>
                <a:cs typeface="Times New Roman" panose="02020603050405020304" pitchFamily="18" charset="0"/>
              </a:rPr>
              <a:t>режим</a:t>
            </a:r>
            <a:r>
              <a:rPr lang="ru-RU" altLang="ru-RU" sz="2200" dirty="0">
                <a:latin typeface="Times New Roman" panose="02020603050405020304" pitchFamily="18" charset="0"/>
                <a:cs typeface="Times New Roman" panose="02020603050405020304" pitchFamily="18" charset="0"/>
              </a:rPr>
              <a:t> обеспечивает лучшее расходование ресурсов компьютера, но несколько ущемляет интересы пользователя. Для реализации этого режима необходимо прежде всего разделение ресурсов машины в пространстве и во времени.</a:t>
            </a:r>
          </a:p>
        </p:txBody>
      </p:sp>
      <p:sp>
        <p:nvSpPr>
          <p:cNvPr id="9" name="Прямоугольник 1">
            <a:extLst>
              <a:ext uri="{FF2B5EF4-FFF2-40B4-BE49-F238E27FC236}">
                <a16:creationId xmlns:a16="http://schemas.microsoft.com/office/drawing/2014/main" id="{6AD1A7DF-77FE-444E-AF00-EF14E2F00AE4}"/>
              </a:ext>
            </a:extLst>
          </p:cNvPr>
          <p:cNvSpPr>
            <a:spLocks noChangeArrowheads="1"/>
          </p:cNvSpPr>
          <p:nvPr/>
        </p:nvSpPr>
        <p:spPr bwMode="auto">
          <a:xfrm>
            <a:off x="0" y="3284538"/>
            <a:ext cx="9144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400" dirty="0">
                <a:latin typeface="Comic Sans MS" panose="030F0902030302020204" pitchFamily="66" charset="0"/>
              </a:rPr>
              <a:t>	</a:t>
            </a:r>
            <a:r>
              <a:rPr lang="ru-RU" altLang="ru-RU" sz="2200" dirty="0">
                <a:solidFill>
                  <a:srgbClr val="FF0000"/>
                </a:solidFill>
                <a:latin typeface="Times New Roman" panose="02020603050405020304" pitchFamily="18" charset="0"/>
                <a:cs typeface="Times New Roman" panose="02020603050405020304" pitchFamily="18" charset="0"/>
              </a:rPr>
              <a:t>Однопрограммный режим </a:t>
            </a:r>
            <a:r>
              <a:rPr lang="ru-RU" altLang="ru-RU" sz="2200" dirty="0">
                <a:latin typeface="Times New Roman" panose="02020603050405020304" pitchFamily="18" charset="0"/>
                <a:cs typeface="Times New Roman" panose="02020603050405020304" pitchFamily="18" charset="0"/>
              </a:rPr>
              <a:t>использования компьютера самый простой, применяется во всех поколениях компьютеров. Из современных машин этот режим чаще всего используется в персональных компьютерах.</a:t>
            </a:r>
          </a:p>
        </p:txBody>
      </p:sp>
    </p:spTree>
    <p:extLst>
      <p:ext uri="{BB962C8B-B14F-4D97-AF65-F5344CB8AC3E}">
        <p14:creationId xmlns:p14="http://schemas.microsoft.com/office/powerpoint/2010/main" val="1274710925"/>
      </p:ext>
    </p:extLst>
  </p:cSld>
  <p:clrMapOvr>
    <a:masterClrMapping/>
  </p:clrMapOvr>
  <mc:AlternateContent xmlns:mc="http://schemas.openxmlformats.org/markup-compatibility/2006" xmlns:p14="http://schemas.microsoft.com/office/powerpoint/2010/main">
    <mc:Choice Requires="p14">
      <p:transition spd="slow" p14:dur="2000" advTm="38468"/>
    </mc:Choice>
    <mc:Fallback xmlns="">
      <p:transition spd="slow" advTm="38468"/>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СИСТЕМА ПРЕРЫВАНИЙ КОМПЬЮТЕРА</a:t>
            </a:r>
          </a:p>
        </p:txBody>
      </p:sp>
      <p:pic>
        <p:nvPicPr>
          <p:cNvPr id="5" name="Picture 4">
            <a:extLst>
              <a:ext uri="{FF2B5EF4-FFF2-40B4-BE49-F238E27FC236}">
                <a16:creationId xmlns:a16="http://schemas.microsoft.com/office/drawing/2014/main" id="{3465FF6E-7099-D04F-A1CA-F2986AC45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13" r="1811"/>
          <a:stretch>
            <a:fillRect/>
          </a:stretch>
        </p:blipFill>
        <p:spPr bwMode="auto">
          <a:xfrm>
            <a:off x="0" y="1268413"/>
            <a:ext cx="910590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492148"/>
      </p:ext>
    </p:extLst>
  </p:cSld>
  <p:clrMapOvr>
    <a:masterClrMapping/>
  </p:clrMapOvr>
  <mc:AlternateContent xmlns:mc="http://schemas.openxmlformats.org/markup-compatibility/2006" xmlns:p14="http://schemas.microsoft.com/office/powerpoint/2010/main">
    <mc:Choice Requires="p14">
      <p:transition spd="slow" p14:dur="2000" advTm="46456"/>
    </mc:Choice>
    <mc:Fallback xmlns="">
      <p:transition spd="slow" advTm="46456"/>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ПРОГРАММНОЕ ОБЕСПЕЧЕНИЕ</a:t>
            </a:r>
          </a:p>
        </p:txBody>
      </p:sp>
      <p:pic>
        <p:nvPicPr>
          <p:cNvPr id="5" name="Рисунок 3">
            <a:extLst>
              <a:ext uri="{FF2B5EF4-FFF2-40B4-BE49-F238E27FC236}">
                <a16:creationId xmlns:a16="http://schemas.microsoft.com/office/drawing/2014/main" id="{E015E59B-8385-3043-B8C4-C20B630A7E56}"/>
              </a:ext>
            </a:extLst>
          </p:cNvPr>
          <p:cNvPicPr>
            <a:picLocks noChangeAspect="1"/>
          </p:cNvPicPr>
          <p:nvPr/>
        </p:nvPicPr>
        <p:blipFill>
          <a:blip r:embed="rId4">
            <a:extLst>
              <a:ext uri="{28A0092B-C50C-407E-A947-70E740481C1C}">
                <a14:useLocalDpi xmlns:a14="http://schemas.microsoft.com/office/drawing/2010/main" val="0"/>
              </a:ext>
            </a:extLst>
          </a:blip>
          <a:srcRect l="5997" r="7771"/>
          <a:stretch>
            <a:fillRect/>
          </a:stretch>
        </p:blipFill>
        <p:spPr bwMode="auto">
          <a:xfrm>
            <a:off x="3995936" y="620688"/>
            <a:ext cx="35941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6">
            <a:extLst>
              <a:ext uri="{FF2B5EF4-FFF2-40B4-BE49-F238E27FC236}">
                <a16:creationId xmlns:a16="http://schemas.microsoft.com/office/drawing/2014/main" id="{CCAAA26B-152C-7344-A8D8-D23CB44315C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838" y="2305050"/>
            <a:ext cx="556260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4">
            <a:extLst>
              <a:ext uri="{FF2B5EF4-FFF2-40B4-BE49-F238E27FC236}">
                <a16:creationId xmlns:a16="http://schemas.microsoft.com/office/drawing/2014/main" id="{26F25DA5-A7E8-D544-A479-A1D138582B1D}"/>
              </a:ext>
            </a:extLst>
          </p:cNvPr>
          <p:cNvPicPr>
            <a:picLocks noChangeAspect="1"/>
          </p:cNvPicPr>
          <p:nvPr/>
        </p:nvPicPr>
        <p:blipFill>
          <a:blip r:embed="rId6">
            <a:extLst>
              <a:ext uri="{28A0092B-C50C-407E-A947-70E740481C1C}">
                <a14:useLocalDpi xmlns:a14="http://schemas.microsoft.com/office/drawing/2010/main" val="0"/>
              </a:ext>
            </a:extLst>
          </a:blip>
          <a:srcRect l="20067" r="17831"/>
          <a:stretch>
            <a:fillRect/>
          </a:stretch>
        </p:blipFill>
        <p:spPr bwMode="auto">
          <a:xfrm>
            <a:off x="5670550" y="3675063"/>
            <a:ext cx="29083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5225"/>
      </p:ext>
    </p:extLst>
  </p:cSld>
  <p:clrMapOvr>
    <a:masterClrMapping/>
  </p:clrMapOvr>
  <mc:AlternateContent xmlns:mc="http://schemas.openxmlformats.org/markup-compatibility/2006" xmlns:p14="http://schemas.microsoft.com/office/powerpoint/2010/main">
    <mc:Choice Requires="p14">
      <p:transition spd="slow" p14:dur="2000" advTm="4709"/>
    </mc:Choice>
    <mc:Fallback xmlns="">
      <p:transition spd="slow" advTm="4709"/>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Программное обеспечение</a:t>
            </a:r>
          </a:p>
        </p:txBody>
      </p:sp>
      <p:sp>
        <p:nvSpPr>
          <p:cNvPr id="3" name="Прямоугольник 2"/>
          <p:cNvSpPr/>
          <p:nvPr/>
        </p:nvSpPr>
        <p:spPr>
          <a:xfrm>
            <a:off x="179512" y="548680"/>
            <a:ext cx="8559584" cy="1554977"/>
          </a:xfrm>
          <a:prstGeom prst="rect">
            <a:avLst/>
          </a:prstGeom>
        </p:spPr>
        <p:txBody>
          <a:bodyPr wrap="square">
            <a:spAutoFit/>
          </a:bodyPr>
          <a:lstStyle/>
          <a:p>
            <a:pPr indent="444500" algn="just">
              <a:lnSpc>
                <a:spcPct val="150000"/>
              </a:lnSpc>
            </a:pPr>
            <a:r>
              <a:rPr lang="ru-RU" altLang="ru-RU" sz="2200" dirty="0">
                <a:solidFill>
                  <a:srgbClr val="FF0000"/>
                </a:solidFill>
                <a:latin typeface="Times New Roman" panose="02020603050405020304" pitchFamily="18" charset="0"/>
                <a:cs typeface="Times New Roman" panose="02020603050405020304" pitchFamily="18" charset="0"/>
              </a:rPr>
              <a:t>Программное обеспечение (англ. </a:t>
            </a:r>
            <a:r>
              <a:rPr lang="ru-RU" altLang="ru-RU" sz="2200" dirty="0" err="1">
                <a:solidFill>
                  <a:srgbClr val="FF0000"/>
                </a:solidFill>
                <a:latin typeface="Times New Roman" panose="02020603050405020304" pitchFamily="18" charset="0"/>
                <a:cs typeface="Times New Roman" panose="02020603050405020304" pitchFamily="18" charset="0"/>
              </a:rPr>
              <a:t>software</a:t>
            </a:r>
            <a:r>
              <a:rPr lang="ru-RU" altLang="ru-RU" sz="2200" dirty="0">
                <a:solidFill>
                  <a:srgbClr val="FF0000"/>
                </a:solidFill>
                <a:latin typeface="Times New Roman" panose="02020603050405020304" pitchFamily="18" charset="0"/>
                <a:cs typeface="Times New Roman" panose="02020603050405020304" pitchFamily="18" charset="0"/>
              </a:rPr>
              <a:t>) </a:t>
            </a:r>
            <a:r>
              <a:rPr lang="ru-RU" altLang="ru-RU" sz="2200" dirty="0">
                <a:latin typeface="Times New Roman" panose="02020603050405020304" pitchFamily="18" charset="0"/>
                <a:cs typeface="Times New Roman" panose="02020603050405020304" pitchFamily="18" charset="0"/>
              </a:rPr>
              <a:t>— это совокупность программ, обеспечивающих функционирование компьютеров и решение задач предметных областей.</a:t>
            </a:r>
            <a:endParaRPr lang="ru-RU" sz="2200" dirty="0">
              <a:latin typeface="Times New Roman" panose="02020603050405020304" pitchFamily="18" charset="0"/>
              <a:cs typeface="Times New Roman" pitchFamily="18" charset="0"/>
            </a:endParaRPr>
          </a:p>
        </p:txBody>
      </p:sp>
      <p:sp>
        <p:nvSpPr>
          <p:cNvPr id="7" name="TextBox 6">
            <a:extLst>
              <a:ext uri="{FF2B5EF4-FFF2-40B4-BE49-F238E27FC236}">
                <a16:creationId xmlns:a16="http://schemas.microsoft.com/office/drawing/2014/main" id="{451C9A58-3EA8-544D-AC97-4AB502457038}"/>
              </a:ext>
            </a:extLst>
          </p:cNvPr>
          <p:cNvSpPr txBox="1"/>
          <p:nvPr/>
        </p:nvSpPr>
        <p:spPr>
          <a:xfrm>
            <a:off x="-5135" y="2060848"/>
            <a:ext cx="9109075" cy="492125"/>
          </a:xfrm>
          <a:prstGeom prst="rect">
            <a:avLst/>
          </a:prstGeom>
          <a:solidFill>
            <a:schemeClr val="accent5">
              <a:lumMod val="20000"/>
              <a:lumOff val="80000"/>
            </a:schemeClr>
          </a:solidFill>
          <a:ln>
            <a:solidFill>
              <a:schemeClr val="bg1">
                <a:lumMod val="75000"/>
              </a:schemeClr>
            </a:solidFill>
          </a:ln>
        </p:spPr>
        <p:txBody>
          <a:bodyPr>
            <a:spAutoFit/>
          </a:bodyPr>
          <a:lstStyle/>
          <a:p>
            <a:pPr algn="ctr">
              <a:defRPr/>
            </a:pPr>
            <a:r>
              <a:rPr lang="ru-RU" sz="2600" dirty="0">
                <a:latin typeface="Times New Roman" panose="02020603050405020304" pitchFamily="18" charset="0"/>
                <a:cs typeface="Times New Roman" panose="02020603050405020304" pitchFamily="18" charset="0"/>
              </a:rPr>
              <a:t>ВИДЫ ПО</a:t>
            </a:r>
          </a:p>
        </p:txBody>
      </p:sp>
      <p:sp>
        <p:nvSpPr>
          <p:cNvPr id="9" name="TextBox 8">
            <a:extLst>
              <a:ext uri="{FF2B5EF4-FFF2-40B4-BE49-F238E27FC236}">
                <a16:creationId xmlns:a16="http://schemas.microsoft.com/office/drawing/2014/main" id="{EEC92956-8988-1B4D-8167-8C1FD08025FD}"/>
              </a:ext>
            </a:extLst>
          </p:cNvPr>
          <p:cNvSpPr txBox="1"/>
          <p:nvPr/>
        </p:nvSpPr>
        <p:spPr>
          <a:xfrm flipH="1">
            <a:off x="20680" y="2762557"/>
            <a:ext cx="9072563" cy="830263"/>
          </a:xfrm>
          <a:prstGeom prst="rect">
            <a:avLst/>
          </a:prstGeom>
          <a:noFill/>
          <a:ln w="38100">
            <a:solidFill>
              <a:schemeClr val="accent6">
                <a:lumMod val="75000"/>
              </a:schemeClr>
            </a:solidFill>
          </a:ln>
        </p:spPr>
        <p:txBody>
          <a:bodyPr>
            <a:spAutoFit/>
          </a:bodyPr>
          <a:lstStyle/>
          <a:p>
            <a:pPr algn="just" eaLnBrk="1" hangingPunct="1">
              <a:defRPr/>
            </a:pPr>
            <a:r>
              <a:rPr lang="ru-RU" sz="2400" dirty="0">
                <a:latin typeface="Comic Sans MS" pitchFamily="66" charset="0"/>
              </a:rPr>
              <a:t>	</a:t>
            </a:r>
            <a:r>
              <a:rPr lang="ru-RU" sz="2400" dirty="0">
                <a:solidFill>
                  <a:schemeClr val="accent5">
                    <a:lumMod val="75000"/>
                  </a:schemeClr>
                </a:solidFill>
                <a:latin typeface="Times New Roman" panose="02020603050405020304" pitchFamily="18" charset="0"/>
                <a:cs typeface="Times New Roman" panose="02020603050405020304" pitchFamily="18" charset="0"/>
              </a:rPr>
              <a:t>Системное ПО – </a:t>
            </a:r>
            <a:r>
              <a:rPr lang="ru-RU" sz="2400" dirty="0">
                <a:latin typeface="Times New Roman" panose="02020603050405020304" pitchFamily="18" charset="0"/>
                <a:cs typeface="Times New Roman" panose="02020603050405020304" pitchFamily="18" charset="0"/>
              </a:rPr>
              <a:t>управляет работой компьютера и выполняет различные вспомогательные функции.</a:t>
            </a:r>
          </a:p>
        </p:txBody>
      </p:sp>
      <p:sp>
        <p:nvSpPr>
          <p:cNvPr id="10" name="TextBox 9">
            <a:extLst>
              <a:ext uri="{FF2B5EF4-FFF2-40B4-BE49-F238E27FC236}">
                <a16:creationId xmlns:a16="http://schemas.microsoft.com/office/drawing/2014/main" id="{868B024E-5ED1-314B-8AAC-0180B5017757}"/>
              </a:ext>
            </a:extLst>
          </p:cNvPr>
          <p:cNvSpPr txBox="1"/>
          <p:nvPr/>
        </p:nvSpPr>
        <p:spPr>
          <a:xfrm flipH="1">
            <a:off x="71437" y="3889897"/>
            <a:ext cx="9072563" cy="830262"/>
          </a:xfrm>
          <a:prstGeom prst="rect">
            <a:avLst/>
          </a:prstGeom>
          <a:noFill/>
          <a:ln w="38100">
            <a:solidFill>
              <a:schemeClr val="accent6">
                <a:lumMod val="75000"/>
              </a:schemeClr>
            </a:solidFill>
          </a:ln>
        </p:spPr>
        <p:txBody>
          <a:bodyPr>
            <a:spAutoFit/>
          </a:bodyPr>
          <a:lstStyle/>
          <a:p>
            <a:pPr algn="just" eaLnBrk="1" hangingPunct="1">
              <a:defRPr/>
            </a:pPr>
            <a:r>
              <a:rPr lang="ru-RU" sz="2400" dirty="0">
                <a:latin typeface="Comic Sans MS" pitchFamily="66" charset="0"/>
              </a:rPr>
              <a:t>	</a:t>
            </a:r>
            <a:r>
              <a:rPr lang="ru-RU" sz="2400" dirty="0">
                <a:solidFill>
                  <a:schemeClr val="accent5">
                    <a:lumMod val="75000"/>
                  </a:schemeClr>
                </a:solidFill>
                <a:latin typeface="Times New Roman" panose="02020603050405020304" pitchFamily="18" charset="0"/>
                <a:cs typeface="Times New Roman" panose="02020603050405020304" pitchFamily="18" charset="0"/>
              </a:rPr>
              <a:t>Прикладное ПО – </a:t>
            </a:r>
            <a:r>
              <a:rPr lang="ru-RU" sz="2400" dirty="0">
                <a:latin typeface="Times New Roman" panose="02020603050405020304" pitchFamily="18" charset="0"/>
                <a:cs typeface="Times New Roman" panose="02020603050405020304" pitchFamily="18" charset="0"/>
              </a:rPr>
              <a:t>предназначено для решения конкретных задач пользователя в предметных областях.</a:t>
            </a:r>
          </a:p>
        </p:txBody>
      </p:sp>
      <p:sp>
        <p:nvSpPr>
          <p:cNvPr id="12" name="TextBox 11">
            <a:extLst>
              <a:ext uri="{FF2B5EF4-FFF2-40B4-BE49-F238E27FC236}">
                <a16:creationId xmlns:a16="http://schemas.microsoft.com/office/drawing/2014/main" id="{2AB7F5C8-3819-1748-9973-62A50FCA9984}"/>
              </a:ext>
            </a:extLst>
          </p:cNvPr>
          <p:cNvSpPr txBox="1"/>
          <p:nvPr/>
        </p:nvSpPr>
        <p:spPr>
          <a:xfrm flipH="1">
            <a:off x="71437" y="4942186"/>
            <a:ext cx="9072562" cy="1570038"/>
          </a:xfrm>
          <a:prstGeom prst="rect">
            <a:avLst/>
          </a:prstGeom>
          <a:noFill/>
          <a:ln w="38100">
            <a:solidFill>
              <a:schemeClr val="accent6">
                <a:lumMod val="75000"/>
              </a:schemeClr>
            </a:solidFill>
          </a:ln>
        </p:spPr>
        <p:txBody>
          <a:bodyPr>
            <a:spAutoFit/>
          </a:bodyPr>
          <a:lstStyle/>
          <a:p>
            <a:pPr algn="just" eaLnBrk="1" hangingPunct="1">
              <a:defRPr/>
            </a:pPr>
            <a:r>
              <a:rPr lang="ru-RU" sz="2400" dirty="0">
                <a:latin typeface="Comic Sans MS" pitchFamily="66" charset="0"/>
              </a:rPr>
              <a:t>	</a:t>
            </a:r>
            <a:r>
              <a:rPr lang="ru-RU" sz="2400" dirty="0">
                <a:solidFill>
                  <a:schemeClr val="accent5">
                    <a:lumMod val="75000"/>
                  </a:schemeClr>
                </a:solidFill>
                <a:latin typeface="Times New Roman" panose="02020603050405020304" pitchFamily="18" charset="0"/>
                <a:cs typeface="Times New Roman" panose="02020603050405020304" pitchFamily="18" charset="0"/>
              </a:rPr>
              <a:t>Инструментальное ПО – </a:t>
            </a:r>
            <a:r>
              <a:rPr lang="ru-RU" sz="2400" dirty="0">
                <a:latin typeface="Times New Roman" panose="02020603050405020304" pitchFamily="18" charset="0"/>
                <a:cs typeface="Times New Roman" panose="02020603050405020304" pitchFamily="18" charset="0"/>
              </a:rPr>
              <a:t>это средства создания программного обеспечения и информационных систем (системы программирования, инструментальные среды и системы моделирования).</a:t>
            </a:r>
          </a:p>
        </p:txBody>
      </p:sp>
    </p:spTree>
    <p:extLst>
      <p:ext uri="{BB962C8B-B14F-4D97-AF65-F5344CB8AC3E}">
        <p14:creationId xmlns:p14="http://schemas.microsoft.com/office/powerpoint/2010/main" val="1819933850"/>
      </p:ext>
    </p:extLst>
  </p:cSld>
  <p:clrMapOvr>
    <a:masterClrMapping/>
  </p:clrMapOvr>
  <mc:AlternateContent xmlns:mc="http://schemas.openxmlformats.org/markup-compatibility/2006" xmlns:p14="http://schemas.microsoft.com/office/powerpoint/2010/main">
    <mc:Choice Requires="p14">
      <p:transition spd="slow" p14:dur="2000" advTm="36414"/>
    </mc:Choice>
    <mc:Fallback xmlns="">
      <p:transition spd="slow" advTm="36414"/>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Системное программное обеспечение</a:t>
            </a:r>
          </a:p>
        </p:txBody>
      </p:sp>
      <p:sp>
        <p:nvSpPr>
          <p:cNvPr id="5" name="Прямоугольник 5">
            <a:extLst>
              <a:ext uri="{FF2B5EF4-FFF2-40B4-BE49-F238E27FC236}">
                <a16:creationId xmlns:a16="http://schemas.microsoft.com/office/drawing/2014/main" id="{7C55D5DB-3ED3-DC46-9A8F-2341D518A916}"/>
              </a:ext>
            </a:extLst>
          </p:cNvPr>
          <p:cNvSpPr>
            <a:spLocks noChangeArrowheads="1"/>
          </p:cNvSpPr>
          <p:nvPr/>
        </p:nvSpPr>
        <p:spPr bwMode="auto">
          <a:xfrm>
            <a:off x="0" y="90872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400" dirty="0">
                <a:latin typeface="Comic Sans MS" panose="030F0902030302020204" pitchFamily="66" charset="0"/>
              </a:rPr>
              <a:t>	</a:t>
            </a:r>
            <a:r>
              <a:rPr lang="ru-RU" altLang="ru-RU" sz="2400" dirty="0">
                <a:solidFill>
                  <a:srgbClr val="FF0000"/>
                </a:solidFill>
                <a:latin typeface="Times New Roman" panose="02020603050405020304" pitchFamily="18" charset="0"/>
                <a:cs typeface="Times New Roman" panose="02020603050405020304" pitchFamily="18" charset="0"/>
              </a:rPr>
              <a:t>Системное программное обеспечение </a:t>
            </a:r>
            <a:r>
              <a:rPr lang="ru-RU" altLang="ru-RU" sz="2400" dirty="0">
                <a:latin typeface="Times New Roman" panose="02020603050405020304" pitchFamily="18" charset="0"/>
                <a:cs typeface="Times New Roman" panose="02020603050405020304" pitchFamily="18" charset="0"/>
              </a:rPr>
              <a:t>предназначено для организации  эффективной работы компьютера и пользователя, а также эффективного выполнения прикладных программ.</a:t>
            </a:r>
          </a:p>
        </p:txBody>
      </p:sp>
      <p:sp>
        <p:nvSpPr>
          <p:cNvPr id="6" name="TextBox 5">
            <a:extLst>
              <a:ext uri="{FF2B5EF4-FFF2-40B4-BE49-F238E27FC236}">
                <a16:creationId xmlns:a16="http://schemas.microsoft.com/office/drawing/2014/main" id="{B2DB25E7-8213-2D44-B33C-3CCA720FFBA6}"/>
              </a:ext>
            </a:extLst>
          </p:cNvPr>
          <p:cNvSpPr txBox="1"/>
          <p:nvPr/>
        </p:nvSpPr>
        <p:spPr>
          <a:xfrm flipH="1">
            <a:off x="146050" y="3040063"/>
            <a:ext cx="4281488" cy="460375"/>
          </a:xfrm>
          <a:prstGeom prst="rect">
            <a:avLst/>
          </a:prstGeom>
          <a:noFill/>
          <a:ln w="38100">
            <a:solidFill>
              <a:schemeClr val="accent6">
                <a:lumMod val="75000"/>
              </a:schemeClr>
            </a:solidFill>
          </a:ln>
        </p:spPr>
        <p:txBody>
          <a:bodyPr>
            <a:spAutoFit/>
          </a:bodyPr>
          <a:lstStyle/>
          <a:p>
            <a:pPr algn="ctr" eaLnBrk="1" hangingPunct="1">
              <a:defRPr/>
            </a:pPr>
            <a:r>
              <a:rPr lang="ru-RU" sz="2400" dirty="0">
                <a:latin typeface="Times New Roman" panose="02020603050405020304" pitchFamily="18" charset="0"/>
                <a:cs typeface="Times New Roman" panose="02020603050405020304" pitchFamily="18" charset="0"/>
              </a:rPr>
              <a:t>Операционная система</a:t>
            </a:r>
          </a:p>
        </p:txBody>
      </p:sp>
      <p:sp>
        <p:nvSpPr>
          <p:cNvPr id="9" name="TextBox 8">
            <a:extLst>
              <a:ext uri="{FF2B5EF4-FFF2-40B4-BE49-F238E27FC236}">
                <a16:creationId xmlns:a16="http://schemas.microsoft.com/office/drawing/2014/main" id="{5B45480C-7108-2840-A330-E156C31E625C}"/>
              </a:ext>
            </a:extLst>
          </p:cNvPr>
          <p:cNvSpPr txBox="1"/>
          <p:nvPr/>
        </p:nvSpPr>
        <p:spPr>
          <a:xfrm flipH="1">
            <a:off x="4716463" y="3040063"/>
            <a:ext cx="4330700" cy="460375"/>
          </a:xfrm>
          <a:prstGeom prst="rect">
            <a:avLst/>
          </a:prstGeom>
          <a:noFill/>
          <a:ln w="38100">
            <a:solidFill>
              <a:schemeClr val="accent6">
                <a:lumMod val="75000"/>
              </a:schemeClr>
            </a:solidFill>
          </a:ln>
        </p:spPr>
        <p:txBody>
          <a:bodyPr>
            <a:spAutoFit/>
          </a:bodyPr>
          <a:lstStyle/>
          <a:p>
            <a:pPr algn="ctr" eaLnBrk="1" hangingPunct="1">
              <a:defRPr/>
            </a:pPr>
            <a:r>
              <a:rPr lang="ru-RU" sz="2400" dirty="0">
                <a:latin typeface="Times New Roman" panose="02020603050405020304" pitchFamily="18" charset="0"/>
                <a:cs typeface="Times New Roman" panose="02020603050405020304" pitchFamily="18" charset="0"/>
              </a:rPr>
              <a:t>Сервисные программы</a:t>
            </a:r>
          </a:p>
        </p:txBody>
      </p:sp>
      <p:sp>
        <p:nvSpPr>
          <p:cNvPr id="10" name="Прямоугольник 8">
            <a:extLst>
              <a:ext uri="{FF2B5EF4-FFF2-40B4-BE49-F238E27FC236}">
                <a16:creationId xmlns:a16="http://schemas.microsoft.com/office/drawing/2014/main" id="{C24205B5-03EA-2D41-9800-481B36E826C8}"/>
              </a:ext>
            </a:extLst>
          </p:cNvPr>
          <p:cNvSpPr>
            <a:spLocks noChangeArrowheads="1"/>
          </p:cNvSpPr>
          <p:nvPr/>
        </p:nvSpPr>
        <p:spPr bwMode="auto">
          <a:xfrm>
            <a:off x="12700" y="3848100"/>
            <a:ext cx="9118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400" dirty="0">
                <a:latin typeface="Comic Sans MS" panose="030F0902030302020204" pitchFamily="66" charset="0"/>
              </a:rPr>
              <a:t>	</a:t>
            </a:r>
            <a:r>
              <a:rPr lang="ru-RU" altLang="ru-RU" sz="2400" dirty="0">
                <a:solidFill>
                  <a:srgbClr val="FF0000"/>
                </a:solidFill>
                <a:latin typeface="Times New Roman" panose="02020603050405020304" pitchFamily="18" charset="0"/>
                <a:cs typeface="Times New Roman" panose="02020603050405020304" pitchFamily="18" charset="0"/>
              </a:rPr>
              <a:t>Операционная система (ОС) — </a:t>
            </a:r>
            <a:r>
              <a:rPr lang="ru-RU" altLang="ru-RU" sz="2400" dirty="0">
                <a:latin typeface="Times New Roman" panose="02020603050405020304" pitchFamily="18" charset="0"/>
                <a:cs typeface="Times New Roman" panose="02020603050405020304" pitchFamily="18" charset="0"/>
              </a:rPr>
              <a:t>это комплекс программ, предназначенных для управления загрузкой, запуском и выполнением других пользовательских программ, а также для планирования и управления вычислительными ресурсами компьютера, т.е. управления ее работой с момента включения до момента выключения питания.</a:t>
            </a:r>
          </a:p>
        </p:txBody>
      </p:sp>
    </p:spTree>
    <p:extLst>
      <p:ext uri="{BB962C8B-B14F-4D97-AF65-F5344CB8AC3E}">
        <p14:creationId xmlns:p14="http://schemas.microsoft.com/office/powerpoint/2010/main" val="3030220098"/>
      </p:ext>
    </p:extLst>
  </p:cSld>
  <p:clrMapOvr>
    <a:masterClrMapping/>
  </p:clrMapOvr>
  <mc:AlternateContent xmlns:mc="http://schemas.openxmlformats.org/markup-compatibility/2006" xmlns:p14="http://schemas.microsoft.com/office/powerpoint/2010/main">
    <mc:Choice Requires="p14">
      <p:transition spd="slow" p14:dur="2000" advTm="37772"/>
    </mc:Choice>
    <mc:Fallback xmlns="">
      <p:transition spd="slow" advTm="37772"/>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Операционная система</a:t>
            </a:r>
          </a:p>
        </p:txBody>
      </p:sp>
      <p:sp>
        <p:nvSpPr>
          <p:cNvPr id="2" name="Прямоугольник 1">
            <a:extLst>
              <a:ext uri="{FF2B5EF4-FFF2-40B4-BE49-F238E27FC236}">
                <a16:creationId xmlns:a16="http://schemas.microsoft.com/office/drawing/2014/main" id="{624A20B7-5F3D-BF44-B16F-6204B4866C5B}"/>
              </a:ext>
            </a:extLst>
          </p:cNvPr>
          <p:cNvSpPr/>
          <p:nvPr/>
        </p:nvSpPr>
        <p:spPr>
          <a:xfrm>
            <a:off x="395536" y="620688"/>
            <a:ext cx="8244408" cy="5831853"/>
          </a:xfrm>
          <a:prstGeom prst="rect">
            <a:avLst/>
          </a:prstGeom>
        </p:spPr>
        <p:txBody>
          <a:bodyPr wrap="square">
            <a:spAutoFit/>
          </a:bodyPr>
          <a:lstStyle/>
          <a:p>
            <a:pPr indent="450215" algn="just">
              <a:lnSpc>
                <a:spcPct val="150000"/>
              </a:lnSpc>
            </a:pPr>
            <a:r>
              <a:rPr lang="ru-RU" sz="2800" dirty="0">
                <a:latin typeface="Times New Roman" panose="02020603050405020304" pitchFamily="18" charset="0"/>
                <a:ea typeface="Times New Roman" panose="02020603050405020304" pitchFamily="18" charset="0"/>
              </a:rPr>
              <a:t>Операционная система (ОС) – это комплекс программ, которые обеспечивают возможность рационального использования оборудования компьютера удобным для пользователя образом. Фундаментальным понятием для изучения работы операционных систем является понятие </a:t>
            </a:r>
            <a:r>
              <a:rPr lang="ru-RU" sz="2800" b="1" dirty="0">
                <a:latin typeface="Times New Roman" panose="02020603050405020304" pitchFamily="18" charset="0"/>
                <a:ea typeface="Times New Roman" panose="02020603050405020304" pitchFamily="18" charset="0"/>
              </a:rPr>
              <a:t>процессов</a:t>
            </a:r>
            <a:r>
              <a:rPr lang="ru-RU" sz="2800" dirty="0">
                <a:latin typeface="Times New Roman" panose="02020603050405020304" pitchFamily="18" charset="0"/>
                <a:ea typeface="Times New Roman" panose="02020603050405020304" pitchFamily="18" charset="0"/>
              </a:rPr>
              <a:t> как основных динамических объектов, над которыми системы выполняют определенные действия.</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6783428"/>
      </p:ext>
    </p:extLst>
  </p:cSld>
  <p:clrMapOvr>
    <a:masterClrMapping/>
  </p:clrMapOvr>
  <mc:AlternateContent xmlns:mc="http://schemas.openxmlformats.org/markup-compatibility/2006" xmlns:p14="http://schemas.microsoft.com/office/powerpoint/2010/main">
    <mc:Choice Requires="p14">
      <p:transition spd="slow" p14:dur="2000" advTm="23303"/>
    </mc:Choice>
    <mc:Fallback xmlns="">
      <p:transition spd="slow" advTm="23303"/>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Операционная система</a:t>
            </a:r>
          </a:p>
        </p:txBody>
      </p:sp>
      <p:sp>
        <p:nvSpPr>
          <p:cNvPr id="5" name="Прямоугольник 4">
            <a:extLst>
              <a:ext uri="{FF2B5EF4-FFF2-40B4-BE49-F238E27FC236}">
                <a16:creationId xmlns:a16="http://schemas.microsoft.com/office/drawing/2014/main" id="{896211F7-38BC-A040-AD80-F8D97B5EA458}"/>
              </a:ext>
            </a:extLst>
          </p:cNvPr>
          <p:cNvSpPr/>
          <p:nvPr/>
        </p:nvSpPr>
        <p:spPr>
          <a:xfrm>
            <a:off x="251520" y="415824"/>
            <a:ext cx="8640960" cy="6129050"/>
          </a:xfrm>
          <a:prstGeom prst="rect">
            <a:avLst/>
          </a:prstGeom>
        </p:spPr>
        <p:txBody>
          <a:bodyPr wrap="square">
            <a:spAutoFit/>
          </a:bodyPr>
          <a:lstStyle/>
          <a:p>
            <a:pPr indent="457200">
              <a:lnSpc>
                <a:spcPct val="150000"/>
              </a:lnSpc>
            </a:pPr>
            <a:r>
              <a:rPr lang="ru-RU" sz="2400" dirty="0">
                <a:solidFill>
                  <a:srgbClr val="202122"/>
                </a:solidFill>
                <a:latin typeface="Times New Roman" panose="02020603050405020304" pitchFamily="18" charset="0"/>
                <a:cs typeface="Times New Roman" panose="02020603050405020304" pitchFamily="18" charset="0"/>
              </a:rPr>
              <a:t>На сегодняшний день, операционная система — это первый и основной набор программ, загружающийся в компьютер. Помимо вышеуказанных функций ОС может осуществлять и другие, например, предоставление общего пользовательского интерфейса.</a:t>
            </a:r>
          </a:p>
          <a:p>
            <a:pPr>
              <a:lnSpc>
                <a:spcPct val="150000"/>
              </a:lnSpc>
            </a:pPr>
            <a:r>
              <a:rPr lang="ru-RU" sz="2400" b="1" i="1" dirty="0">
                <a:latin typeface="Times New Roman" panose="02020603050405020304" pitchFamily="18" charset="0"/>
                <a:ea typeface="Times New Roman" panose="02020603050405020304" pitchFamily="18" charset="0"/>
                <a:cs typeface="Times New Roman" panose="02020603050405020304" pitchFamily="18" charset="0"/>
              </a:rPr>
              <a:t>Операционная система - это виртуальная машина.</a:t>
            </a:r>
            <a:r>
              <a:rPr lang="ru-RU" sz="2400" b="1" i="1" dirty="0">
                <a:latin typeface="Times New Roman" panose="02020603050405020304" pitchFamily="18" charset="0"/>
                <a:cs typeface="Times New Roman" panose="02020603050405020304" pitchFamily="18" charset="0"/>
              </a:rPr>
              <a:t> </a:t>
            </a:r>
          </a:p>
          <a:p>
            <a:pPr>
              <a:lnSpc>
                <a:spcPct val="150000"/>
              </a:lnSpc>
            </a:pPr>
            <a:r>
              <a:rPr lang="ru-RU" sz="2400" b="1" i="1" dirty="0">
                <a:latin typeface="Times New Roman" panose="02020603050405020304" pitchFamily="18" charset="0"/>
                <a:cs typeface="Times New Roman" panose="02020603050405020304" pitchFamily="18" charset="0"/>
              </a:rPr>
              <a:t>Операционная система - это менеджер ресурсов.</a:t>
            </a:r>
          </a:p>
          <a:p>
            <a:pPr>
              <a:lnSpc>
                <a:spcPct val="150000"/>
              </a:lnSpc>
            </a:pPr>
            <a:r>
              <a:rPr lang="ru-RU" sz="2400" b="1" i="1" dirty="0">
                <a:latin typeface="Times New Roman" panose="02020603050405020304" pitchFamily="18" charset="0"/>
                <a:cs typeface="Times New Roman" panose="02020603050405020304" pitchFamily="18" charset="0"/>
              </a:rPr>
              <a:t>Операционная система - это защитник пользователей и программ.</a:t>
            </a:r>
          </a:p>
          <a:p>
            <a:pPr>
              <a:lnSpc>
                <a:spcPct val="150000"/>
              </a:lnSpc>
            </a:pPr>
            <a:r>
              <a:rPr lang="ru-RU" sz="2400" b="1" i="1" dirty="0">
                <a:latin typeface="Times New Roman" panose="02020603050405020304" pitchFamily="18" charset="0"/>
                <a:cs typeface="Times New Roman" panose="02020603050405020304" pitchFamily="18" charset="0"/>
              </a:rPr>
              <a:t>Операционная система - это постоянно функционирующее ядро.</a:t>
            </a:r>
          </a:p>
        </p:txBody>
      </p:sp>
    </p:spTree>
    <p:extLst>
      <p:ext uri="{BB962C8B-B14F-4D97-AF65-F5344CB8AC3E}">
        <p14:creationId xmlns:p14="http://schemas.microsoft.com/office/powerpoint/2010/main" val="3757581030"/>
      </p:ext>
    </p:extLst>
  </p:cSld>
  <p:clrMapOvr>
    <a:masterClrMapping/>
  </p:clrMapOvr>
  <mc:AlternateContent xmlns:mc="http://schemas.openxmlformats.org/markup-compatibility/2006" xmlns:p14="http://schemas.microsoft.com/office/powerpoint/2010/main">
    <mc:Choice Requires="p14">
      <p:transition spd="slow" p14:dur="2000" advTm="66394"/>
    </mc:Choice>
    <mc:Fallback xmlns="">
      <p:transition spd="slow" advTm="66394"/>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Понятие процесса</a:t>
            </a:r>
          </a:p>
        </p:txBody>
      </p:sp>
      <p:sp>
        <p:nvSpPr>
          <p:cNvPr id="2" name="Прямоугольник 1">
            <a:extLst>
              <a:ext uri="{FF2B5EF4-FFF2-40B4-BE49-F238E27FC236}">
                <a16:creationId xmlns:a16="http://schemas.microsoft.com/office/drawing/2014/main" id="{624A20B7-5F3D-BF44-B16F-6204B4866C5B}"/>
              </a:ext>
            </a:extLst>
          </p:cNvPr>
          <p:cNvSpPr/>
          <p:nvPr/>
        </p:nvSpPr>
        <p:spPr>
          <a:xfrm>
            <a:off x="395536" y="620688"/>
            <a:ext cx="8352928" cy="5423088"/>
          </a:xfrm>
          <a:prstGeom prst="rect">
            <a:avLst/>
          </a:prstGeom>
        </p:spPr>
        <p:txBody>
          <a:bodyPr wrap="square">
            <a:spAutoFit/>
          </a:bodyPr>
          <a:lstStyle/>
          <a:p>
            <a:pPr indent="450215" algn="just">
              <a:lnSpc>
                <a:spcPct val="150000"/>
              </a:lnSpc>
            </a:pPr>
            <a:r>
              <a:rPr lang="ru-RU" sz="2000" dirty="0">
                <a:latin typeface="Times New Roman" panose="02020603050405020304" pitchFamily="18" charset="0"/>
                <a:cs typeface="Times New Roman" panose="02020603050405020304" pitchFamily="18" charset="0"/>
              </a:rPr>
              <a:t>Понятие </a:t>
            </a:r>
            <a:r>
              <a:rPr lang="ru-RU" sz="2000" b="1" dirty="0">
                <a:latin typeface="Times New Roman" panose="02020603050405020304" pitchFamily="18" charset="0"/>
                <a:cs typeface="Times New Roman" panose="02020603050405020304" pitchFamily="18" charset="0"/>
              </a:rPr>
              <a:t>процесса</a:t>
            </a:r>
            <a:r>
              <a:rPr lang="ru-RU" sz="2000" dirty="0">
                <a:latin typeface="Times New Roman" panose="02020603050405020304" pitchFamily="18" charset="0"/>
                <a:cs typeface="Times New Roman" panose="02020603050405020304" pitchFamily="18" charset="0"/>
              </a:rPr>
              <a:t> для операционной системы является ключевым. </a:t>
            </a:r>
          </a:p>
          <a:p>
            <a:pPr marL="0" indent="0">
              <a:buNone/>
              <a:defRPr/>
            </a:pPr>
            <a:r>
              <a:rPr lang="ru-RU" sz="2000" dirty="0"/>
              <a:t>Процесс - программа и все необходимые ей данные на этапе исполнения в ОС. Стандарт </a:t>
            </a:r>
            <a:r>
              <a:rPr lang="es-419" sz="2000" dirty="0"/>
              <a:t>ISO 9000:2000 </a:t>
            </a:r>
            <a:r>
              <a:rPr lang="ru-RU" sz="2000" dirty="0"/>
              <a:t>определяет процесс как совокупность взаимосвязанных и взаимодействующих действий, преобразующих входящие данные в исходящие.</a:t>
            </a:r>
          </a:p>
          <a:p>
            <a:pPr indent="450215" algn="just">
              <a:lnSpc>
                <a:spcPct val="150000"/>
              </a:lnSpc>
            </a:pPr>
            <a:endParaRPr lang="ru-RU" sz="2000" dirty="0">
              <a:latin typeface="Times New Roman" panose="02020603050405020304" pitchFamily="18" charset="0"/>
              <a:cs typeface="Times New Roman" panose="02020603050405020304" pitchFamily="18" charset="0"/>
            </a:endParaRPr>
          </a:p>
          <a:p>
            <a:pPr indent="450215" algn="just">
              <a:lnSpc>
                <a:spcPct val="150000"/>
              </a:lnSpc>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Процесс – это:</a:t>
            </a:r>
          </a:p>
          <a:p>
            <a:pPr marL="342900" indent="-342900" algn="just">
              <a:lnSpc>
                <a:spcPct val="150000"/>
              </a:lnSpc>
              <a:buFont typeface="Arial" panose="020B0604020202020204" pitchFamily="34" charset="0"/>
              <a:buChar char="•"/>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последовательность исполняющихся команд;</a:t>
            </a:r>
          </a:p>
          <a:p>
            <a:pPr marL="342900" indent="-342900" algn="just">
              <a:lnSpc>
                <a:spcPct val="150000"/>
              </a:lnSpc>
              <a:buFont typeface="Arial" panose="020B0604020202020204" pitchFamily="34" charset="0"/>
              <a:buChar char="•"/>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с</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оответствующие ресурсы (выделенная для выполнения память или адресное пространство, файлы, устройства ввода-вывода и т.д.;</a:t>
            </a:r>
          </a:p>
          <a:p>
            <a:pPr marL="342900" indent="-342900" algn="just">
              <a:lnSpc>
                <a:spcPct val="150000"/>
              </a:lnSpc>
              <a:buFont typeface="Arial" panose="020B0604020202020204" pitchFamily="34" charset="0"/>
              <a:buChar char="•"/>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текущее состояние – состояние программного счетчика и регистра флагов;</a:t>
            </a:r>
          </a:p>
          <a:p>
            <a:pPr marL="342900" indent="-342900" algn="just">
              <a:lnSpc>
                <a:spcPct val="150000"/>
              </a:lnSpc>
              <a:buFont typeface="Arial" panose="020B0604020202020204" pitchFamily="34" charset="0"/>
              <a:buChar char="•"/>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с</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остояние регистра, стеков, рабочих переменных.</a:t>
            </a:r>
          </a:p>
        </p:txBody>
      </p:sp>
    </p:spTree>
    <p:extLst>
      <p:ext uri="{BB962C8B-B14F-4D97-AF65-F5344CB8AC3E}">
        <p14:creationId xmlns:p14="http://schemas.microsoft.com/office/powerpoint/2010/main" val="268700084"/>
      </p:ext>
    </p:extLst>
  </p:cSld>
  <p:clrMapOvr>
    <a:masterClrMapping/>
  </p:clrMapOvr>
  <mc:AlternateContent xmlns:mc="http://schemas.openxmlformats.org/markup-compatibility/2006" xmlns:p14="http://schemas.microsoft.com/office/powerpoint/2010/main">
    <mc:Choice Requires="p14">
      <p:transition spd="slow" p14:dur="2000" advTm="31338"/>
    </mc:Choice>
    <mc:Fallback xmlns="">
      <p:transition spd="slow" advTm="31338"/>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Понятие процесса</a:t>
            </a:r>
          </a:p>
        </p:txBody>
      </p:sp>
      <p:sp>
        <p:nvSpPr>
          <p:cNvPr id="2" name="Прямоугольник 1">
            <a:extLst>
              <a:ext uri="{FF2B5EF4-FFF2-40B4-BE49-F238E27FC236}">
                <a16:creationId xmlns:a16="http://schemas.microsoft.com/office/drawing/2014/main" id="{624A20B7-5F3D-BF44-B16F-6204B4866C5B}"/>
              </a:ext>
            </a:extLst>
          </p:cNvPr>
          <p:cNvSpPr/>
          <p:nvPr/>
        </p:nvSpPr>
        <p:spPr>
          <a:xfrm>
            <a:off x="395536" y="620688"/>
            <a:ext cx="7848872" cy="5019131"/>
          </a:xfrm>
          <a:prstGeom prst="rect">
            <a:avLst/>
          </a:prstGeom>
        </p:spPr>
        <p:txBody>
          <a:bodyPr wrap="square">
            <a:spAutoFit/>
          </a:bodyPr>
          <a:lstStyle/>
          <a:p>
            <a:pPr indent="450215" algn="just">
              <a:lnSpc>
                <a:spcPct val="150000"/>
              </a:lnSpc>
            </a:pPr>
            <a:r>
              <a:rPr lang="ru-RU" sz="2400" dirty="0">
                <a:latin typeface="Times New Roman" panose="02020603050405020304" pitchFamily="18" charset="0"/>
                <a:cs typeface="Times New Roman" panose="02020603050405020304" pitchFamily="18" charset="0"/>
              </a:rPr>
              <a:t>Понятие </a:t>
            </a:r>
            <a:r>
              <a:rPr lang="ru-RU" sz="2400" b="1" dirty="0">
                <a:latin typeface="Times New Roman" panose="02020603050405020304" pitchFamily="18" charset="0"/>
                <a:cs typeface="Times New Roman" panose="02020603050405020304" pitchFamily="18" charset="0"/>
              </a:rPr>
              <a:t>процесса</a:t>
            </a:r>
            <a:r>
              <a:rPr lang="ru-RU" sz="2400" dirty="0">
                <a:latin typeface="Times New Roman" panose="02020603050405020304" pitchFamily="18" charset="0"/>
                <a:cs typeface="Times New Roman" panose="02020603050405020304" pitchFamily="18" charset="0"/>
              </a:rPr>
              <a:t> характеризует некоторую совокупность набора исполняющихся команд, ассоциированных с ним ресурсов (выделенная для исполнения память или адресное пространство, стеки, используемые файлы и устройства ввода-вывода и т. д.) и текущего момента его выполнения (значения регистров, программного счетчика, состояние стека и значения переменных), находящуюся под управлением операционной системы. </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1872756"/>
      </p:ext>
    </p:extLst>
  </p:cSld>
  <p:clrMapOvr>
    <a:masterClrMapping/>
  </p:clrMapOvr>
  <mc:AlternateContent xmlns:mc="http://schemas.openxmlformats.org/markup-compatibility/2006" xmlns:p14="http://schemas.microsoft.com/office/powerpoint/2010/main">
    <mc:Choice Requires="p14">
      <p:transition spd="slow" p14:dur="2000" advTm="26615"/>
    </mc:Choice>
    <mc:Fallback xmlns="">
      <p:transition spd="slow" advTm="2661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Показатели эффективности</a:t>
            </a:r>
          </a:p>
        </p:txBody>
      </p:sp>
      <p:pic>
        <p:nvPicPr>
          <p:cNvPr id="3" name="Рисунок 2">
            <a:extLst>
              <a:ext uri="{FF2B5EF4-FFF2-40B4-BE49-F238E27FC236}">
                <a16:creationId xmlns:a16="http://schemas.microsoft.com/office/drawing/2014/main" id="{EE388273-0B2B-3ECD-6062-C5756FF68986}"/>
              </a:ext>
            </a:extLst>
          </p:cNvPr>
          <p:cNvPicPr>
            <a:picLocks noChangeAspect="1"/>
          </p:cNvPicPr>
          <p:nvPr/>
        </p:nvPicPr>
        <p:blipFill>
          <a:blip r:embed="rId4"/>
          <a:stretch>
            <a:fillRect/>
          </a:stretch>
        </p:blipFill>
        <p:spPr>
          <a:xfrm>
            <a:off x="368000" y="714100"/>
            <a:ext cx="7904274" cy="5732484"/>
          </a:xfrm>
          <a:prstGeom prst="rect">
            <a:avLst/>
          </a:prstGeom>
        </p:spPr>
      </p:pic>
    </p:spTree>
    <p:extLst>
      <p:ext uri="{BB962C8B-B14F-4D97-AF65-F5344CB8AC3E}">
        <p14:creationId xmlns:p14="http://schemas.microsoft.com/office/powerpoint/2010/main" val="3357439808"/>
      </p:ext>
    </p:extLst>
  </p:cSld>
  <p:clrMapOvr>
    <a:masterClrMapping/>
  </p:clrMapOvr>
  <mc:AlternateContent xmlns:mc="http://schemas.openxmlformats.org/markup-compatibility/2006" xmlns:p14="http://schemas.microsoft.com/office/powerpoint/2010/main">
    <mc:Choice Requires="p14">
      <p:transition spd="slow" p14:dur="2000" advTm="51087"/>
    </mc:Choice>
    <mc:Fallback xmlns="">
      <p:transition spd="slow" advTm="51087"/>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Состояния процесса</a:t>
            </a:r>
          </a:p>
        </p:txBody>
      </p:sp>
      <p:sp>
        <p:nvSpPr>
          <p:cNvPr id="2" name="Прямоугольник 1">
            <a:extLst>
              <a:ext uri="{FF2B5EF4-FFF2-40B4-BE49-F238E27FC236}">
                <a16:creationId xmlns:a16="http://schemas.microsoft.com/office/drawing/2014/main" id="{624A20B7-5F3D-BF44-B16F-6204B4866C5B}"/>
              </a:ext>
            </a:extLst>
          </p:cNvPr>
          <p:cNvSpPr/>
          <p:nvPr/>
        </p:nvSpPr>
        <p:spPr>
          <a:xfrm>
            <a:off x="395536" y="457498"/>
            <a:ext cx="7848872" cy="1695144"/>
          </a:xfrm>
          <a:prstGeom prst="rect">
            <a:avLst/>
          </a:prstGeom>
        </p:spPr>
        <p:txBody>
          <a:bodyPr wrap="square">
            <a:spAutoFit/>
          </a:bodyPr>
          <a:lstStyle/>
          <a:p>
            <a:pPr indent="450215" algn="just">
              <a:lnSpc>
                <a:spcPct val="150000"/>
              </a:lnSpc>
            </a:pPr>
            <a:r>
              <a:rPr lang="ru-RU" sz="2400" dirty="0">
                <a:latin typeface="Times New Roman" panose="02020603050405020304" pitchFamily="18" charset="0"/>
                <a:cs typeface="Times New Roman" panose="02020603050405020304" pitchFamily="18" charset="0"/>
              </a:rPr>
              <a:t>Процесс может находиться как минимум в двух состояниях: процесс исполняется и процесс не исполняется.</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85E6085F-4495-3043-9861-B5E4E2DB8D6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173968"/>
            <a:ext cx="5328591" cy="2044209"/>
          </a:xfrm>
          <a:prstGeom prst="rect">
            <a:avLst/>
          </a:prstGeom>
          <a:noFill/>
          <a:ln>
            <a:noFill/>
          </a:ln>
        </p:spPr>
      </p:pic>
      <p:sp>
        <p:nvSpPr>
          <p:cNvPr id="3" name="Прямоугольник 2">
            <a:extLst>
              <a:ext uri="{FF2B5EF4-FFF2-40B4-BE49-F238E27FC236}">
                <a16:creationId xmlns:a16="http://schemas.microsoft.com/office/drawing/2014/main" id="{09A5575E-51FB-F747-8D60-B9A73FB50BF5}"/>
              </a:ext>
            </a:extLst>
          </p:cNvPr>
          <p:cNvSpPr/>
          <p:nvPr/>
        </p:nvSpPr>
        <p:spPr>
          <a:xfrm>
            <a:off x="510096" y="4260128"/>
            <a:ext cx="8244408" cy="2249142"/>
          </a:xfrm>
          <a:prstGeom prst="rect">
            <a:avLst/>
          </a:prstGeom>
        </p:spPr>
        <p:txBody>
          <a:bodyPr wrap="square">
            <a:spAutoFit/>
          </a:bodyPr>
          <a:lstStyle/>
          <a:p>
            <a:pPr indent="457200">
              <a:lnSpc>
                <a:spcPct val="150000"/>
              </a:lnSpc>
            </a:pPr>
            <a:r>
              <a:rPr lang="ru-RU" sz="2400" dirty="0">
                <a:latin typeface="Times New Roman" panose="02020603050405020304" pitchFamily="18" charset="0"/>
                <a:ea typeface="Times New Roman" panose="02020603050405020304" pitchFamily="18" charset="0"/>
              </a:rPr>
              <a:t>Это очень грубая модель, она не учитывает, в частности, того, что процесс, выбранный для исполнения, может все еще ждать события, из-за которого он был приостановлен, и реально к выполнению не готов. </a:t>
            </a:r>
            <a:endParaRPr lang="ru-RU" sz="2400" dirty="0"/>
          </a:p>
        </p:txBody>
      </p:sp>
    </p:spTree>
    <p:extLst>
      <p:ext uri="{BB962C8B-B14F-4D97-AF65-F5344CB8AC3E}">
        <p14:creationId xmlns:p14="http://schemas.microsoft.com/office/powerpoint/2010/main" val="3689159417"/>
      </p:ext>
    </p:extLst>
  </p:cSld>
  <p:clrMapOvr>
    <a:masterClrMapping/>
  </p:clrMapOvr>
  <mc:AlternateContent xmlns:mc="http://schemas.openxmlformats.org/markup-compatibility/2006" xmlns:p14="http://schemas.microsoft.com/office/powerpoint/2010/main">
    <mc:Choice Requires="p14">
      <p:transition spd="slow" p14:dur="2000" advTm="30676"/>
    </mc:Choice>
    <mc:Fallback xmlns="">
      <p:transition spd="slow" advTm="30676"/>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Состояния процесса</a:t>
            </a:r>
          </a:p>
        </p:txBody>
      </p:sp>
      <p:sp>
        <p:nvSpPr>
          <p:cNvPr id="2" name="Прямоугольник 1">
            <a:extLst>
              <a:ext uri="{FF2B5EF4-FFF2-40B4-BE49-F238E27FC236}">
                <a16:creationId xmlns:a16="http://schemas.microsoft.com/office/drawing/2014/main" id="{624A20B7-5F3D-BF44-B16F-6204B4866C5B}"/>
              </a:ext>
            </a:extLst>
          </p:cNvPr>
          <p:cNvSpPr/>
          <p:nvPr/>
        </p:nvSpPr>
        <p:spPr>
          <a:xfrm>
            <a:off x="395536" y="620688"/>
            <a:ext cx="7848872" cy="1695144"/>
          </a:xfrm>
          <a:prstGeom prst="rect">
            <a:avLst/>
          </a:prstGeom>
        </p:spPr>
        <p:txBody>
          <a:bodyPr wrap="square">
            <a:spAutoFit/>
          </a:bodyPr>
          <a:lstStyle/>
          <a:p>
            <a:pPr indent="450215" algn="just">
              <a:lnSpc>
                <a:spcPct val="150000"/>
              </a:lnSpc>
            </a:pPr>
            <a:r>
              <a:rPr lang="ru-RU" sz="2400" dirty="0">
                <a:latin typeface="Times New Roman" panose="02020603050405020304" pitchFamily="18" charset="0"/>
                <a:cs typeface="Times New Roman" panose="02020603050405020304" pitchFamily="18" charset="0"/>
              </a:rPr>
              <a:t>Для того чтобы избежать такой ситуации, разобьем состояние «Процесс не исполняется» на два новых состояния: «Готовность» и «Ожидание».</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09A5575E-51FB-F747-8D60-B9A73FB50BF5}"/>
              </a:ext>
            </a:extLst>
          </p:cNvPr>
          <p:cNvSpPr/>
          <p:nvPr/>
        </p:nvSpPr>
        <p:spPr>
          <a:xfrm>
            <a:off x="251520" y="4941168"/>
            <a:ext cx="8424936" cy="1697068"/>
          </a:xfrm>
          <a:prstGeom prst="rect">
            <a:avLst/>
          </a:prstGeom>
        </p:spPr>
        <p:txBody>
          <a:bodyPr wrap="square">
            <a:spAutoFit/>
          </a:bodyPr>
          <a:lstStyle/>
          <a:p>
            <a:pPr indent="457200">
              <a:lnSpc>
                <a:spcPct val="150000"/>
              </a:lnSpc>
            </a:pPr>
            <a:r>
              <a:rPr lang="ru-RU" sz="2400" dirty="0">
                <a:latin typeface="Times New Roman" panose="02020603050405020304" pitchFamily="18" charset="0"/>
                <a:cs typeface="Times New Roman" panose="02020603050405020304" pitchFamily="18" charset="0"/>
              </a:rPr>
              <a:t>Эта модель хорошо описывает поведение процессов во время их существования, но она не акцентирует внимания на появлении процесса в системе и его исчезновении.</a:t>
            </a:r>
          </a:p>
        </p:txBody>
      </p:sp>
      <p:pic>
        <p:nvPicPr>
          <p:cNvPr id="7" name="Рисунок 6">
            <a:extLst>
              <a:ext uri="{FF2B5EF4-FFF2-40B4-BE49-F238E27FC236}">
                <a16:creationId xmlns:a16="http://schemas.microsoft.com/office/drawing/2014/main" id="{0A850274-BDE9-8747-AA4C-6A0C3822B4A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236862"/>
            <a:ext cx="4024238" cy="2384276"/>
          </a:xfrm>
          <a:prstGeom prst="rect">
            <a:avLst/>
          </a:prstGeom>
          <a:noFill/>
          <a:ln>
            <a:noFill/>
          </a:ln>
        </p:spPr>
      </p:pic>
    </p:spTree>
    <p:extLst>
      <p:ext uri="{BB962C8B-B14F-4D97-AF65-F5344CB8AC3E}">
        <p14:creationId xmlns:p14="http://schemas.microsoft.com/office/powerpoint/2010/main" val="2239115372"/>
      </p:ext>
    </p:extLst>
  </p:cSld>
  <p:clrMapOvr>
    <a:masterClrMapping/>
  </p:clrMapOvr>
  <mc:AlternateContent xmlns:mc="http://schemas.openxmlformats.org/markup-compatibility/2006" xmlns:p14="http://schemas.microsoft.com/office/powerpoint/2010/main">
    <mc:Choice Requires="p14">
      <p:transition spd="slow" p14:dur="2000" advTm="37554"/>
    </mc:Choice>
    <mc:Fallback xmlns="">
      <p:transition spd="slow" advTm="37554"/>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Состояния процесса</a:t>
            </a:r>
          </a:p>
        </p:txBody>
      </p:sp>
      <p:sp>
        <p:nvSpPr>
          <p:cNvPr id="2" name="Прямоугольник 1">
            <a:extLst>
              <a:ext uri="{FF2B5EF4-FFF2-40B4-BE49-F238E27FC236}">
                <a16:creationId xmlns:a16="http://schemas.microsoft.com/office/drawing/2014/main" id="{624A20B7-5F3D-BF44-B16F-6204B4866C5B}"/>
              </a:ext>
            </a:extLst>
          </p:cNvPr>
          <p:cNvSpPr/>
          <p:nvPr/>
        </p:nvSpPr>
        <p:spPr>
          <a:xfrm>
            <a:off x="395536" y="620688"/>
            <a:ext cx="7848872" cy="1695144"/>
          </a:xfrm>
          <a:prstGeom prst="rect">
            <a:avLst/>
          </a:prstGeom>
        </p:spPr>
        <p:txBody>
          <a:bodyPr wrap="square">
            <a:spAutoFit/>
          </a:bodyPr>
          <a:lstStyle/>
          <a:p>
            <a:pPr indent="450215" algn="just">
              <a:lnSpc>
                <a:spcPct val="150000"/>
              </a:lnSpc>
            </a:pPr>
            <a:r>
              <a:rPr lang="ru-RU" sz="2400" dirty="0">
                <a:latin typeface="Times New Roman" panose="02020603050405020304" pitchFamily="18" charset="0"/>
                <a:cs typeface="Times New Roman" panose="02020603050405020304" pitchFamily="18" charset="0"/>
              </a:rPr>
              <a:t>Для полноты картины нам необходимо ввести еще два состояния процессов: «Рождение» и «Закончил исполнение».</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09A5575E-51FB-F747-8D60-B9A73FB50BF5}"/>
              </a:ext>
            </a:extLst>
          </p:cNvPr>
          <p:cNvSpPr/>
          <p:nvPr/>
        </p:nvSpPr>
        <p:spPr>
          <a:xfrm>
            <a:off x="827584" y="5157192"/>
            <a:ext cx="7308812" cy="1200329"/>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Это наиболее полная модель, описанная в учебниках и называемая «минимальный набор состояний процесса..</a:t>
            </a:r>
          </a:p>
        </p:txBody>
      </p:sp>
      <p:pic>
        <p:nvPicPr>
          <p:cNvPr id="8" name="Рисунок 7">
            <a:extLst>
              <a:ext uri="{FF2B5EF4-FFF2-40B4-BE49-F238E27FC236}">
                <a16:creationId xmlns:a16="http://schemas.microsoft.com/office/drawing/2014/main" id="{2125D9A2-C19D-9149-BEBB-B7808B38FA0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26034" y="2252949"/>
            <a:ext cx="3992339" cy="2600176"/>
          </a:xfrm>
          <a:prstGeom prst="rect">
            <a:avLst/>
          </a:prstGeom>
          <a:noFill/>
          <a:ln>
            <a:noFill/>
          </a:ln>
        </p:spPr>
      </p:pic>
    </p:spTree>
    <p:extLst>
      <p:ext uri="{BB962C8B-B14F-4D97-AF65-F5344CB8AC3E}">
        <p14:creationId xmlns:p14="http://schemas.microsoft.com/office/powerpoint/2010/main" val="3673896340"/>
      </p:ext>
    </p:extLst>
  </p:cSld>
  <p:clrMapOvr>
    <a:masterClrMapping/>
  </p:clrMapOvr>
  <mc:AlternateContent xmlns:mc="http://schemas.openxmlformats.org/markup-compatibility/2006" xmlns:p14="http://schemas.microsoft.com/office/powerpoint/2010/main">
    <mc:Choice Requires="p14">
      <p:transition spd="slow" p14:dur="2000" advTm="35920"/>
    </mc:Choice>
    <mc:Fallback xmlns="">
      <p:transition spd="slow" advTm="3592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Состояния процесса</a:t>
            </a:r>
          </a:p>
        </p:txBody>
      </p:sp>
      <p:pic>
        <p:nvPicPr>
          <p:cNvPr id="1026" name="Picture 2" descr="Архитектура UNIX. Процессы">
            <a:extLst>
              <a:ext uri="{FF2B5EF4-FFF2-40B4-BE49-F238E27FC236}">
                <a16:creationId xmlns:a16="http://schemas.microsoft.com/office/drawing/2014/main" id="{DDCDB282-5A0A-1247-AC9D-87FBF9A25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609" y="1292269"/>
            <a:ext cx="8496181" cy="4945043"/>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a:extLst>
              <a:ext uri="{FF2B5EF4-FFF2-40B4-BE49-F238E27FC236}">
                <a16:creationId xmlns:a16="http://schemas.microsoft.com/office/drawing/2014/main" id="{44F403C3-0BB2-D841-9EB2-C7AD5E88B5DF}"/>
              </a:ext>
            </a:extLst>
          </p:cNvPr>
          <p:cNvSpPr/>
          <p:nvPr/>
        </p:nvSpPr>
        <p:spPr>
          <a:xfrm>
            <a:off x="3626773" y="418356"/>
            <a:ext cx="4680357" cy="830997"/>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А это наиболее полная модель состояний процесса в ОС </a:t>
            </a:r>
            <a:r>
              <a:rPr lang="en-US" sz="2400" dirty="0">
                <a:latin typeface="Times New Roman" panose="02020603050405020304" pitchFamily="18" charset="0"/>
                <a:cs typeface="Times New Roman" panose="02020603050405020304" pitchFamily="18" charset="0"/>
              </a:rPr>
              <a:t>UNIX</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63118871"/>
      </p:ext>
    </p:extLst>
  </p:cSld>
  <p:clrMapOvr>
    <a:masterClrMapping/>
  </p:clrMapOvr>
  <mc:AlternateContent xmlns:mc="http://schemas.openxmlformats.org/markup-compatibility/2006" xmlns:p14="http://schemas.microsoft.com/office/powerpoint/2010/main">
    <mc:Choice Requires="p14">
      <p:transition spd="slow" p14:dur="2000" advTm="53775"/>
    </mc:Choice>
    <mc:Fallback xmlns="">
      <p:transition spd="slow" advTm="53775"/>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Состояния процесса</a:t>
            </a:r>
          </a:p>
        </p:txBody>
      </p:sp>
      <p:pic>
        <p:nvPicPr>
          <p:cNvPr id="1026" name="Picture 2" descr="Архитектура UNIX. Процессы">
            <a:extLst>
              <a:ext uri="{FF2B5EF4-FFF2-40B4-BE49-F238E27FC236}">
                <a16:creationId xmlns:a16="http://schemas.microsoft.com/office/drawing/2014/main" id="{DDCDB282-5A0A-1247-AC9D-87FBF9A25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548680"/>
            <a:ext cx="6502400" cy="3784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FA198E8-1F8E-9A42-8307-197D4C96F122}"/>
              </a:ext>
            </a:extLst>
          </p:cNvPr>
          <p:cNvSpPr txBox="1"/>
          <p:nvPr/>
        </p:nvSpPr>
        <p:spPr>
          <a:xfrm>
            <a:off x="247995" y="4591847"/>
            <a:ext cx="8568952" cy="1754326"/>
          </a:xfrm>
          <a:prstGeom prst="rect">
            <a:avLst/>
          </a:prstGeom>
          <a:noFill/>
        </p:spPr>
        <p:txBody>
          <a:bodyPr wrap="square">
            <a:spAutoFit/>
          </a:bodyPr>
          <a:lstStyle/>
          <a:p>
            <a:pPr indent="457200"/>
            <a:r>
              <a:rPr lang="ru-RU" dirty="0">
                <a:latin typeface="Times New Roman" panose="02020603050405020304" pitchFamily="18" charset="0"/>
                <a:cs typeface="Times New Roman" panose="02020603050405020304" pitchFamily="18" charset="0"/>
              </a:rPr>
              <a:t>Большинство этих состояний совпадает с классическим набором состояний процессов в многозадачных операционных системах. Для операционной системы </a:t>
            </a:r>
            <a:r>
              <a:rPr lang="es-419" dirty="0">
                <a:latin typeface="Times New Roman" panose="02020603050405020304" pitchFamily="18" charset="0"/>
                <a:cs typeface="Times New Roman" panose="02020603050405020304" pitchFamily="18" charset="0"/>
              </a:rPr>
              <a:t>UNIX </a:t>
            </a:r>
            <a:r>
              <a:rPr lang="ru-RU" dirty="0">
                <a:latin typeface="Times New Roman" panose="02020603050405020304" pitchFamily="18" charset="0"/>
                <a:cs typeface="Times New Roman" panose="02020603050405020304" pitchFamily="18" charset="0"/>
              </a:rPr>
              <a:t>характерно особое состояние процесса — </a:t>
            </a:r>
            <a:r>
              <a:rPr lang="ru-RU" i="1" dirty="0">
                <a:latin typeface="Times New Roman" panose="02020603050405020304" pitchFamily="18" charset="0"/>
                <a:cs typeface="Times New Roman" panose="02020603050405020304" pitchFamily="18" charset="0"/>
              </a:rPr>
              <a:t>зомби</a:t>
            </a:r>
            <a:r>
              <a:rPr lang="ru-RU" dirty="0">
                <a:latin typeface="Times New Roman" panose="02020603050405020304" pitchFamily="18" charset="0"/>
                <a:cs typeface="Times New Roman" panose="02020603050405020304" pitchFamily="18" charset="0"/>
              </a:rPr>
              <a:t>. Процесс получает это состояние, если он завершился раньше, чем этого ожидал его родительский процесс. В </a:t>
            </a:r>
            <a:r>
              <a:rPr lang="es-419" dirty="0">
                <a:latin typeface="Times New Roman" panose="02020603050405020304" pitchFamily="18" charset="0"/>
                <a:cs typeface="Times New Roman" panose="02020603050405020304" pitchFamily="18" charset="0"/>
              </a:rPr>
              <a:t>UNIX </a:t>
            </a:r>
            <a:r>
              <a:rPr lang="ru-RU" dirty="0">
                <a:latin typeface="Times New Roman" panose="02020603050405020304" pitchFamily="18" charset="0"/>
                <a:cs typeface="Times New Roman" panose="02020603050405020304" pitchFamily="18" charset="0"/>
              </a:rPr>
              <a:t>перевод процессов в состояние зомби служит для корректного завершения группы процессов, освобождения ресурсов и т.п.</a:t>
            </a:r>
          </a:p>
        </p:txBody>
      </p:sp>
    </p:spTree>
    <p:extLst>
      <p:ext uri="{BB962C8B-B14F-4D97-AF65-F5344CB8AC3E}">
        <p14:creationId xmlns:p14="http://schemas.microsoft.com/office/powerpoint/2010/main" val="3797864515"/>
      </p:ext>
    </p:extLst>
  </p:cSld>
  <p:clrMapOvr>
    <a:masterClrMapping/>
  </p:clrMapOvr>
  <mc:AlternateContent xmlns:mc="http://schemas.openxmlformats.org/markup-compatibility/2006" xmlns:p14="http://schemas.microsoft.com/office/powerpoint/2010/main">
    <mc:Choice Requires="p14">
      <p:transition spd="slow" p14:dur="2000" advTm="38947"/>
    </mc:Choice>
    <mc:Fallback xmlns="">
      <p:transition spd="slow" advTm="38947"/>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Операционная система</a:t>
            </a:r>
          </a:p>
        </p:txBody>
      </p:sp>
      <p:sp>
        <p:nvSpPr>
          <p:cNvPr id="6" name="TextBox 5">
            <a:extLst>
              <a:ext uri="{FF2B5EF4-FFF2-40B4-BE49-F238E27FC236}">
                <a16:creationId xmlns:a16="http://schemas.microsoft.com/office/drawing/2014/main" id="{CA33E69B-C380-654E-AA09-4B219D7832AF}"/>
              </a:ext>
            </a:extLst>
          </p:cNvPr>
          <p:cNvSpPr txBox="1"/>
          <p:nvPr/>
        </p:nvSpPr>
        <p:spPr>
          <a:xfrm>
            <a:off x="398627" y="620688"/>
            <a:ext cx="8352928" cy="3349956"/>
          </a:xfrm>
          <a:prstGeom prst="rect">
            <a:avLst/>
          </a:prstGeom>
          <a:noFill/>
        </p:spPr>
        <p:txBody>
          <a:bodyPr wrap="square">
            <a:spAutoFit/>
          </a:bodyPr>
          <a:lstStyle/>
          <a:p>
            <a:pPr indent="457200" algn="l">
              <a:lnSpc>
                <a:spcPct val="150000"/>
              </a:lnSpc>
              <a:defRPr/>
            </a:pPr>
            <a:r>
              <a:rPr lang="ru-RU" sz="2400" dirty="0">
                <a:solidFill>
                  <a:srgbClr val="000066"/>
                </a:solidFill>
                <a:latin typeface="Times New Roman" panose="02020603050405020304" pitchFamily="18" charset="0"/>
              </a:rPr>
              <a:t>Итак, о</a:t>
            </a:r>
            <a:r>
              <a:rPr lang="ru-RU" sz="2400" dirty="0">
                <a:solidFill>
                  <a:srgbClr val="000066"/>
                </a:solidFill>
                <a:latin typeface="Times New Roman" panose="02020603050405020304" pitchFamily="18" charset="0"/>
                <a:ea typeface="+mn-ea"/>
                <a:cs typeface="+mn-cs"/>
              </a:rPr>
              <a:t>перационная система (ОС) — это комплекс программ, предназначенных для управления загрузкой, запуском и выполнением других пользовательских программ, а также для планирования и управления вычислительными ресурсами компьютера, т.е. управления его работой с момента включения до момента выключения питания.</a:t>
            </a:r>
          </a:p>
        </p:txBody>
      </p:sp>
    </p:spTree>
    <p:extLst>
      <p:ext uri="{BB962C8B-B14F-4D97-AF65-F5344CB8AC3E}">
        <p14:creationId xmlns:p14="http://schemas.microsoft.com/office/powerpoint/2010/main" val="1024282045"/>
      </p:ext>
    </p:extLst>
  </p:cSld>
  <p:clrMapOvr>
    <a:masterClrMapping/>
  </p:clrMapOvr>
  <mc:AlternateContent xmlns:mc="http://schemas.openxmlformats.org/markup-compatibility/2006" xmlns:p14="http://schemas.microsoft.com/office/powerpoint/2010/main">
    <mc:Choice Requires="p14">
      <p:transition spd="slow" p14:dur="2000" advTm="19770"/>
    </mc:Choice>
    <mc:Fallback xmlns="">
      <p:transition spd="slow" advTm="1977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Операционная система</a:t>
            </a:r>
          </a:p>
        </p:txBody>
      </p:sp>
      <p:pic>
        <p:nvPicPr>
          <p:cNvPr id="3" name="Рисунок 2">
            <a:extLst>
              <a:ext uri="{FF2B5EF4-FFF2-40B4-BE49-F238E27FC236}">
                <a16:creationId xmlns:a16="http://schemas.microsoft.com/office/drawing/2014/main" id="{E60EEE52-2B90-BC4F-AD43-2A2B92544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95" y="548680"/>
            <a:ext cx="8245883" cy="5400600"/>
          </a:xfrm>
          <a:prstGeom prst="rect">
            <a:avLst/>
          </a:prstGeom>
        </p:spPr>
      </p:pic>
    </p:spTree>
    <p:extLst>
      <p:ext uri="{BB962C8B-B14F-4D97-AF65-F5344CB8AC3E}">
        <p14:creationId xmlns:p14="http://schemas.microsoft.com/office/powerpoint/2010/main" val="2914398413"/>
      </p:ext>
    </p:extLst>
  </p:cSld>
  <p:clrMapOvr>
    <a:masterClrMapping/>
  </p:clrMapOvr>
  <mc:AlternateContent xmlns:mc="http://schemas.openxmlformats.org/markup-compatibility/2006" xmlns:p14="http://schemas.microsoft.com/office/powerpoint/2010/main">
    <mc:Choice Requires="p14">
      <p:transition spd="slow" p14:dur="2000" advTm="31103"/>
    </mc:Choice>
    <mc:Fallback xmlns="">
      <p:transition spd="slow" advTm="31103"/>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Основные компоненты ОС</a:t>
            </a:r>
          </a:p>
        </p:txBody>
      </p:sp>
      <p:sp>
        <p:nvSpPr>
          <p:cNvPr id="6" name="TextBox 5">
            <a:extLst>
              <a:ext uri="{FF2B5EF4-FFF2-40B4-BE49-F238E27FC236}">
                <a16:creationId xmlns:a16="http://schemas.microsoft.com/office/drawing/2014/main" id="{313A167A-4BED-5342-863C-6521024AAA45}"/>
              </a:ext>
            </a:extLst>
          </p:cNvPr>
          <p:cNvSpPr txBox="1"/>
          <p:nvPr/>
        </p:nvSpPr>
        <p:spPr>
          <a:xfrm>
            <a:off x="449796" y="921660"/>
            <a:ext cx="8244408" cy="4457952"/>
          </a:xfrm>
          <a:prstGeom prst="rect">
            <a:avLst/>
          </a:prstGeom>
          <a:noFill/>
        </p:spPr>
        <p:txBody>
          <a:bodyPr wrap="square">
            <a:spAutoFit/>
          </a:bodyPr>
          <a:lstStyle/>
          <a:p>
            <a:pPr marL="457200" indent="-457200" algn="l">
              <a:lnSpc>
                <a:spcPct val="150000"/>
              </a:lnSpc>
              <a:buFont typeface="+mj-lt"/>
              <a:buAutoNum type="arabicPeriod"/>
              <a:defRPr/>
            </a:pPr>
            <a:r>
              <a:rPr lang="ru-RU" sz="2400" dirty="0">
                <a:solidFill>
                  <a:srgbClr val="000066"/>
                </a:solidFill>
                <a:latin typeface="Times New Roman" panose="02020603050405020304" pitchFamily="18" charset="0"/>
                <a:ea typeface="+mn-ea"/>
                <a:cs typeface="+mn-cs"/>
              </a:rPr>
              <a:t>Модуль, управляющий файловой системой. </a:t>
            </a:r>
          </a:p>
          <a:p>
            <a:pPr marL="457200" indent="-457200" algn="l">
              <a:lnSpc>
                <a:spcPct val="150000"/>
              </a:lnSpc>
              <a:buFont typeface="+mj-lt"/>
              <a:buAutoNum type="arabicPeriod"/>
              <a:defRPr/>
            </a:pPr>
            <a:r>
              <a:rPr lang="ru-RU" sz="2400" dirty="0">
                <a:solidFill>
                  <a:srgbClr val="000066"/>
                </a:solidFill>
                <a:latin typeface="Times New Roman" panose="02020603050405020304" pitchFamily="18" charset="0"/>
                <a:ea typeface="+mn-ea"/>
                <a:cs typeface="+mn-cs"/>
              </a:rPr>
              <a:t>Модуль, расшифровывающий и выполняющий команды (командный процессор). </a:t>
            </a:r>
          </a:p>
          <a:p>
            <a:pPr marL="457200" indent="-457200" algn="l">
              <a:lnSpc>
                <a:spcPct val="150000"/>
              </a:lnSpc>
              <a:buFont typeface="+mj-lt"/>
              <a:buAutoNum type="arabicPeriod"/>
              <a:defRPr/>
            </a:pPr>
            <a:r>
              <a:rPr lang="ru-RU" sz="2400" dirty="0">
                <a:solidFill>
                  <a:srgbClr val="000066"/>
                </a:solidFill>
                <a:latin typeface="Times New Roman" panose="02020603050405020304" pitchFamily="18" charset="0"/>
                <a:ea typeface="+mn-ea"/>
                <a:cs typeface="+mn-cs"/>
              </a:rPr>
              <a:t>Драйверы периферийных устройств.  </a:t>
            </a:r>
          </a:p>
          <a:p>
            <a:pPr marL="457200" indent="-457200" algn="l">
              <a:lnSpc>
                <a:spcPct val="150000"/>
              </a:lnSpc>
              <a:buFont typeface="+mj-lt"/>
              <a:buAutoNum type="arabicPeriod"/>
              <a:defRPr/>
            </a:pPr>
            <a:endParaRPr lang="ru-RU" sz="2400" dirty="0">
              <a:solidFill>
                <a:srgbClr val="000066"/>
              </a:solidFill>
              <a:latin typeface="Times New Roman" panose="02020603050405020304" pitchFamily="18" charset="0"/>
            </a:endParaRPr>
          </a:p>
          <a:p>
            <a:pPr indent="457200" algn="l">
              <a:lnSpc>
                <a:spcPct val="150000"/>
              </a:lnSpc>
              <a:defRPr/>
            </a:pPr>
            <a:r>
              <a:rPr lang="ru-RU" sz="2400" dirty="0">
                <a:solidFill>
                  <a:srgbClr val="000066"/>
                </a:solidFill>
                <a:latin typeface="Times New Roman" panose="02020603050405020304" pitchFamily="18" charset="0"/>
                <a:ea typeface="+mn-ea"/>
                <a:cs typeface="+mn-cs"/>
              </a:rPr>
              <a:t>Дополнительным элементом современных операционных систем (надстройкой) являются модули, обеспечивающие пользовательский интерфейс.</a:t>
            </a:r>
          </a:p>
        </p:txBody>
      </p:sp>
    </p:spTree>
    <p:extLst>
      <p:ext uri="{BB962C8B-B14F-4D97-AF65-F5344CB8AC3E}">
        <p14:creationId xmlns:p14="http://schemas.microsoft.com/office/powerpoint/2010/main" val="4218359083"/>
      </p:ext>
    </p:extLst>
  </p:cSld>
  <p:clrMapOvr>
    <a:masterClrMapping/>
  </p:clrMapOvr>
  <mc:AlternateContent xmlns:mc="http://schemas.openxmlformats.org/markup-compatibility/2006" xmlns:p14="http://schemas.microsoft.com/office/powerpoint/2010/main">
    <mc:Choice Requires="p14">
      <p:transition spd="slow" p14:dur="2000" advTm="42820"/>
    </mc:Choice>
    <mc:Fallback xmlns="">
      <p:transition spd="slow" advTm="4282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dirty="0">
                <a:solidFill>
                  <a:prstClr val="white"/>
                </a:solidFill>
                <a:latin typeface="Times New Roman" panose="02020603050405020304" pitchFamily="18" charset="0"/>
                <a:cs typeface="Times New Roman" panose="02020603050405020304" pitchFamily="18" charset="0"/>
              </a:rPr>
              <a:t>Классификация ОС по признакам</a:t>
            </a:r>
            <a:endPar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pic>
        <p:nvPicPr>
          <p:cNvPr id="3" name="Рисунок 2">
            <a:extLst>
              <a:ext uri="{FF2B5EF4-FFF2-40B4-BE49-F238E27FC236}">
                <a16:creationId xmlns:a16="http://schemas.microsoft.com/office/drawing/2014/main" id="{319446FC-14A7-DD4F-AA97-394E5379D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13" y="2060848"/>
            <a:ext cx="8137374" cy="2736304"/>
          </a:xfrm>
          <a:prstGeom prst="rect">
            <a:avLst/>
          </a:prstGeom>
        </p:spPr>
      </p:pic>
    </p:spTree>
    <p:extLst>
      <p:ext uri="{BB962C8B-B14F-4D97-AF65-F5344CB8AC3E}">
        <p14:creationId xmlns:p14="http://schemas.microsoft.com/office/powerpoint/2010/main" val="113029202"/>
      </p:ext>
    </p:extLst>
  </p:cSld>
  <p:clrMapOvr>
    <a:masterClrMapping/>
  </p:clrMapOvr>
  <mc:AlternateContent xmlns:mc="http://schemas.openxmlformats.org/markup-compatibility/2006" xmlns:p14="http://schemas.microsoft.com/office/powerpoint/2010/main">
    <mc:Choice Requires="p14">
      <p:transition spd="slow" p14:dur="2000" advTm="18548"/>
    </mc:Choice>
    <mc:Fallback xmlns="">
      <p:transition spd="slow" advTm="18548"/>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dirty="0">
                <a:solidFill>
                  <a:prstClr val="white"/>
                </a:solidFill>
                <a:latin typeface="Times New Roman" panose="02020603050405020304" pitchFamily="18" charset="0"/>
                <a:cs typeface="Times New Roman" panose="02020603050405020304" pitchFamily="18" charset="0"/>
              </a:rPr>
              <a:t>Свойства ОС</a:t>
            </a:r>
            <a:endPar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TextBox 4">
            <a:extLst>
              <a:ext uri="{FF2B5EF4-FFF2-40B4-BE49-F238E27FC236}">
                <a16:creationId xmlns:a16="http://schemas.microsoft.com/office/drawing/2014/main" id="{E1484854-DD1C-F8A4-8AE6-7E7917C3232E}"/>
              </a:ext>
            </a:extLst>
          </p:cNvPr>
          <p:cNvSpPr txBox="1"/>
          <p:nvPr/>
        </p:nvSpPr>
        <p:spPr>
          <a:xfrm>
            <a:off x="251520" y="652046"/>
            <a:ext cx="8352928" cy="5016758"/>
          </a:xfrm>
          <a:prstGeom prst="rect">
            <a:avLst/>
          </a:prstGeom>
          <a:noFill/>
        </p:spPr>
        <p:txBody>
          <a:bodyPr wrap="square">
            <a:spAutoFit/>
          </a:bodyPr>
          <a:lstStyle/>
          <a:p>
            <a:pPr marL="0" indent="0" algn="just">
              <a:buNone/>
              <a:defRPr/>
            </a:pPr>
            <a:r>
              <a:rPr lang="ru-RU" sz="2000" b="1" dirty="0"/>
              <a:t>Многозадачность</a:t>
            </a:r>
            <a:r>
              <a:rPr lang="ru-RU" sz="2000" dirty="0"/>
              <a:t> - способность операционной системы выполнять несколько программ одновременно, то есть параллельно.</a:t>
            </a:r>
          </a:p>
          <a:p>
            <a:pPr marL="0" indent="0" algn="just">
              <a:buNone/>
              <a:defRPr/>
            </a:pPr>
            <a:r>
              <a:rPr lang="ru-RU" sz="2000" dirty="0"/>
              <a:t>Если аппаратная среда имеет возможность в один момент времени выполнять только одну последовательность команд, а параллельное выполнение нескольких программ достигается за счет ограничения времени исполнения каждого процесса, то такая ситуация называется «псевдопараллельная» многозадачность.</a:t>
            </a:r>
          </a:p>
          <a:p>
            <a:pPr marL="0" indent="0" algn="just">
              <a:buNone/>
              <a:defRPr/>
            </a:pPr>
            <a:r>
              <a:rPr lang="ru-RU" sz="2000" dirty="0"/>
              <a:t>Полноценная многозадачность может быть реализована </a:t>
            </a:r>
            <a:r>
              <a:rPr lang="ru-RU" sz="2000" b="1" dirty="0"/>
              <a:t>только</a:t>
            </a:r>
            <a:r>
              <a:rPr lang="ru-RU" sz="2000" dirty="0"/>
              <a:t> на соответствующей аппаратуре.</a:t>
            </a:r>
          </a:p>
          <a:p>
            <a:pPr marL="0" indent="0" algn="just">
              <a:buNone/>
              <a:defRPr/>
            </a:pPr>
            <a:endParaRPr lang="ru-RU" sz="2000" dirty="0"/>
          </a:p>
          <a:p>
            <a:pPr marL="0" indent="0" algn="just">
              <a:buNone/>
              <a:defRPr/>
            </a:pPr>
            <a:r>
              <a:rPr lang="ru-RU" sz="2000" b="1" dirty="0"/>
              <a:t>Виды многозадачности</a:t>
            </a:r>
          </a:p>
          <a:p>
            <a:pPr marL="285750" indent="-285750" algn="just">
              <a:buFont typeface="Arial" panose="020B0604020202020204" pitchFamily="34" charset="0"/>
              <a:buChar char="•"/>
              <a:defRPr/>
            </a:pPr>
            <a:r>
              <a:rPr lang="ru-RU" sz="2000" dirty="0"/>
              <a:t> Вытесняющая – каждому процессу отводится квант времени ∆</a:t>
            </a:r>
            <a:r>
              <a:rPr lang="es-419" sz="2000" dirty="0"/>
              <a:t>t </a:t>
            </a:r>
            <a:r>
              <a:rPr lang="ru-RU" sz="2000" dirty="0"/>
              <a:t>на выполнение,  после истечения которого ОС прерывает выполнение процесса и запускает планирование.</a:t>
            </a:r>
          </a:p>
          <a:p>
            <a:pPr marL="285750" indent="-285750" algn="just">
              <a:buFont typeface="Arial" panose="020B0604020202020204" pitchFamily="34" charset="0"/>
              <a:buChar char="•"/>
              <a:defRPr/>
            </a:pPr>
            <a:r>
              <a:rPr lang="ru-RU" sz="2000" dirty="0" err="1"/>
              <a:t>Невытесняющая</a:t>
            </a:r>
            <a:r>
              <a:rPr lang="ru-RU" sz="2000" dirty="0"/>
              <a:t> – процесс, выполняющийся самостоятельно решает отдавать управление ОС или нет.</a:t>
            </a:r>
          </a:p>
        </p:txBody>
      </p:sp>
    </p:spTree>
    <p:extLst>
      <p:ext uri="{BB962C8B-B14F-4D97-AF65-F5344CB8AC3E}">
        <p14:creationId xmlns:p14="http://schemas.microsoft.com/office/powerpoint/2010/main" val="3919583797"/>
      </p:ext>
    </p:extLst>
  </p:cSld>
  <p:clrMapOvr>
    <a:masterClrMapping/>
  </p:clrMapOvr>
  <mc:AlternateContent xmlns:mc="http://schemas.openxmlformats.org/markup-compatibility/2006" xmlns:p14="http://schemas.microsoft.com/office/powerpoint/2010/main">
    <mc:Choice Requires="p14">
      <p:transition spd="slow" p14:dur="2000" advTm="18548"/>
    </mc:Choice>
    <mc:Fallback xmlns="">
      <p:transition spd="slow" advTm="18548"/>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2891</TotalTime>
  <Words>6777</Words>
  <Application>Microsoft Office PowerPoint</Application>
  <PresentationFormat>Экран (4:3)</PresentationFormat>
  <Paragraphs>465</Paragraphs>
  <Slides>103</Slides>
  <Notes>37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103</vt:i4>
      </vt:variant>
    </vt:vector>
  </HeadingPairs>
  <TitlesOfParts>
    <vt:vector size="111" baseType="lpstr">
      <vt:lpstr>Arial</vt:lpstr>
      <vt:lpstr>Calibri</vt:lpstr>
      <vt:lpstr>Cambria Math</vt:lpstr>
      <vt:lpstr>Comic Sans MS</vt:lpstr>
      <vt:lpstr>ComicSansMS</vt:lpstr>
      <vt:lpstr>Times</vt:lpstr>
      <vt:lpstr>Times New Roman</vt:lpstr>
      <vt:lpstr>Тема Office</vt:lpstr>
      <vt:lpstr>Федеральное государственное бюджетное образовательное учреждение   высшего образования «МИРЭА – Российский технологический университет» РТУ МИРЭА Институт искусственного интеллекта   Кафедра промышленной Информатики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бюджетное образовательное учреждение   высшего образования «МИРЭА – Российский технологический университет» РТУ МИРЭА Институт Информационных Технологий   Кафедра Промышленной Информатики</dc:title>
  <dc:creator>Alexey Makarov</dc:creator>
  <cp:lastModifiedBy>piculi</cp:lastModifiedBy>
  <cp:revision>188</cp:revision>
  <cp:lastPrinted>2025-10-27T15:12:21Z</cp:lastPrinted>
  <dcterms:created xsi:type="dcterms:W3CDTF">2020-07-18T20:43:39Z</dcterms:created>
  <dcterms:modified xsi:type="dcterms:W3CDTF">2025-11-02T18:44:03Z</dcterms:modified>
</cp:coreProperties>
</file>