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73"/>
  </p:notesMasterIdLst>
  <p:sldIdLst>
    <p:sldId id="256" r:id="rId2"/>
    <p:sldId id="318" r:id="rId3"/>
    <p:sldId id="332" r:id="rId4"/>
    <p:sldId id="410" r:id="rId5"/>
    <p:sldId id="331" r:id="rId6"/>
    <p:sldId id="333" r:id="rId7"/>
    <p:sldId id="334" r:id="rId8"/>
    <p:sldId id="336" r:id="rId9"/>
    <p:sldId id="413" r:id="rId10"/>
    <p:sldId id="415" r:id="rId11"/>
    <p:sldId id="414" r:id="rId12"/>
    <p:sldId id="416" r:id="rId13"/>
    <p:sldId id="417" r:id="rId14"/>
    <p:sldId id="419" r:id="rId15"/>
    <p:sldId id="418" r:id="rId16"/>
    <p:sldId id="420" r:id="rId17"/>
    <p:sldId id="421" r:id="rId18"/>
    <p:sldId id="422" r:id="rId19"/>
    <p:sldId id="337" r:id="rId20"/>
    <p:sldId id="338" r:id="rId21"/>
    <p:sldId id="339" r:id="rId22"/>
    <p:sldId id="340" r:id="rId23"/>
    <p:sldId id="341" r:id="rId24"/>
    <p:sldId id="342" r:id="rId25"/>
    <p:sldId id="343" r:id="rId26"/>
    <p:sldId id="412" r:id="rId27"/>
    <p:sldId id="411" r:id="rId28"/>
    <p:sldId id="344" r:id="rId29"/>
    <p:sldId id="345" r:id="rId30"/>
    <p:sldId id="346" r:id="rId31"/>
    <p:sldId id="347" r:id="rId32"/>
    <p:sldId id="348" r:id="rId33"/>
    <p:sldId id="349" r:id="rId34"/>
    <p:sldId id="353" r:id="rId35"/>
    <p:sldId id="335" r:id="rId36"/>
    <p:sldId id="392" r:id="rId37"/>
    <p:sldId id="393" r:id="rId38"/>
    <p:sldId id="394" r:id="rId39"/>
    <p:sldId id="395" r:id="rId40"/>
    <p:sldId id="396" r:id="rId41"/>
    <p:sldId id="397" r:id="rId42"/>
    <p:sldId id="398" r:id="rId43"/>
    <p:sldId id="399" r:id="rId44"/>
    <p:sldId id="400" r:id="rId45"/>
    <p:sldId id="401" r:id="rId46"/>
    <p:sldId id="360" r:id="rId47"/>
    <p:sldId id="361" r:id="rId48"/>
    <p:sldId id="362" r:id="rId49"/>
    <p:sldId id="363" r:id="rId50"/>
    <p:sldId id="364" r:id="rId51"/>
    <p:sldId id="365" r:id="rId52"/>
    <p:sldId id="366" r:id="rId53"/>
    <p:sldId id="402" r:id="rId54"/>
    <p:sldId id="403" r:id="rId55"/>
    <p:sldId id="404" r:id="rId56"/>
    <p:sldId id="405" r:id="rId57"/>
    <p:sldId id="406" r:id="rId58"/>
    <p:sldId id="407" r:id="rId59"/>
    <p:sldId id="408" r:id="rId60"/>
    <p:sldId id="409" r:id="rId61"/>
    <p:sldId id="354" r:id="rId62"/>
    <p:sldId id="367" r:id="rId63"/>
    <p:sldId id="368" r:id="rId64"/>
    <p:sldId id="369" r:id="rId65"/>
    <p:sldId id="370" r:id="rId66"/>
    <p:sldId id="423" r:id="rId67"/>
    <p:sldId id="371" r:id="rId68"/>
    <p:sldId id="355" r:id="rId69"/>
    <p:sldId id="356" r:id="rId70"/>
    <p:sldId id="357" r:id="rId71"/>
    <p:sldId id="358" r:id="rId72"/>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036" autoAdjust="0"/>
    <p:restoredTop sz="94421" autoAdjust="0"/>
  </p:normalViewPr>
  <p:slideViewPr>
    <p:cSldViewPr>
      <p:cViewPr varScale="1">
        <p:scale>
          <a:sx n="117" d="100"/>
          <a:sy n="117" d="100"/>
        </p:scale>
        <p:origin x="2088"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F1CBA9A-60F7-4C65-BAF6-AD62486CD87E}" type="datetimeFigureOut">
              <a:rPr lang="ru-RU" smtClean="0"/>
              <a:pPr/>
              <a:t>30.11.2025</a:t>
            </a:fld>
            <a:endParaRPr lang="ru-RU"/>
          </a:p>
        </p:txBody>
      </p:sp>
      <p:sp>
        <p:nvSpPr>
          <p:cNvPr id="4" name="Образ слайда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DA81B45D-946D-471E-A406-C77C826DC06E}" type="slidenum">
              <a:rPr lang="ru-RU" smtClean="0"/>
              <a:pPr/>
              <a:t>‹#›</a:t>
            </a:fld>
            <a:endParaRPr lang="ru-RU"/>
          </a:p>
        </p:txBody>
      </p:sp>
    </p:spTree>
    <p:extLst>
      <p:ext uri="{BB962C8B-B14F-4D97-AF65-F5344CB8AC3E}">
        <p14:creationId xmlns:p14="http://schemas.microsoft.com/office/powerpoint/2010/main" val="3109124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DA81B45D-946D-471E-A406-C77C826DC06E}" type="slidenum">
              <a:rPr lang="ru-RU" smtClean="0"/>
              <a:pPr/>
              <a:t>5</a:t>
            </a:fld>
            <a:endParaRPr lang="ru-RU"/>
          </a:p>
        </p:txBody>
      </p:sp>
    </p:spTree>
    <p:extLst>
      <p:ext uri="{BB962C8B-B14F-4D97-AF65-F5344CB8AC3E}">
        <p14:creationId xmlns:p14="http://schemas.microsoft.com/office/powerpoint/2010/main" val="4163604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DA81B45D-946D-471E-A406-C77C826DC06E}" type="slidenum">
              <a:rPr lang="ru-RU" smtClean="0"/>
              <a:pPr/>
              <a:t>6</a:t>
            </a:fld>
            <a:endParaRPr lang="ru-RU"/>
          </a:p>
        </p:txBody>
      </p:sp>
    </p:spTree>
    <p:extLst>
      <p:ext uri="{BB962C8B-B14F-4D97-AF65-F5344CB8AC3E}">
        <p14:creationId xmlns:p14="http://schemas.microsoft.com/office/powerpoint/2010/main" val="2698406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0A934279-95D2-AE4A-864B-AFB44936216A}" type="slidenum">
              <a:rPr lang="ru-RU" smtClean="0"/>
              <a:pPr/>
              <a:t>53</a:t>
            </a:fld>
            <a:endParaRPr lang="ru-RU"/>
          </a:p>
        </p:txBody>
      </p:sp>
    </p:spTree>
    <p:extLst>
      <p:ext uri="{BB962C8B-B14F-4D97-AF65-F5344CB8AC3E}">
        <p14:creationId xmlns:p14="http://schemas.microsoft.com/office/powerpoint/2010/main" val="38349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dirty="0"/>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dirty="0"/>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606147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05275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188363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218898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80170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229421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356119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67704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57013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155546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30.11.2025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487123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dirty="0"/>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30.11.2025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extLst>
      <p:ext uri="{BB962C8B-B14F-4D97-AF65-F5344CB8AC3E}">
        <p14:creationId xmlns:p14="http://schemas.microsoft.com/office/powerpoint/2010/main" val="163872797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liza.kashirskaya@gmail.com"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33.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www.cplusplus.com/reference/clibrary/cstdlib/atoi/" TargetMode="External"/><Relationship Id="rId2" Type="http://schemas.openxmlformats.org/officeDocument/2006/relationships/image" Target="../media/image2.tiff"/><Relationship Id="rId1" Type="http://schemas.openxmlformats.org/officeDocument/2006/relationships/slideLayout" Target="../slideLayouts/slideLayout1.xml"/><Relationship Id="rId4" Type="http://schemas.openxmlformats.org/officeDocument/2006/relationships/hyperlink" Target="http://www.cplusplus.com/reference/clibrary/cstdlib/atof/" TargetMode="External"/></Relationships>
</file>

<file path=ppt/slides/_rels/slide35.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hyperlink" Target="https://www.google.com/search?q=cin&amp;num=10&amp;newwindow=1&amp;sca_esv=74037920de05142e&amp;sxsrf=AE3TifP70_mEe7wa1gI6fxP_N_5D9LZKrQ%3A1764513474236&amp;ei=wlYsaaaSDt2g1fIPp87asQU&amp;ved=2ahUKEwjqkumOjZqRAxWBgSoKHWbHGLQQgK4QegYIAAgAEAM&amp;uact=5&amp;oq=%D1%87%D1%82%D0%BE+%D1%82%D0%B0%D0%BA%D0%BE%D0%B5+getline&amp;gs_lp=Egxnd3Mtd2l6LXNlcnAiGdGH0YLQviDRgtCw0LrQvtC1IGdldGxpbmUyBRAAGIAEMgUQABiABDIFEAAY7wVIm58CUN3CAVi0jgJwCXgBkAEAmAFfoAHLBqoBAjEyuAEDyAEA-AEC-AEBmAIVoAKcB8ICBxAjGLADGCfCAgoQABiwAxjWBBhHwgIOEAAYgAQYsQMYgwEYigXCAggQABiABBixA8ICBxAAGIAEGArCAgkQABiABBgKGAvCAgcQABiABBgNwgIEECMYJ8ICBhAAGBYYHsICCBAAGIAEGKIEmAMAiAYBkAYJkgcEMjAuMaAHikWyBwQxMS4xuAf6BsIHBzAuMTAuMTHIBzk&amp;sclient=gws-wiz-serp" TargetMode="External"/><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hyperlink" Target="http://comp-science.narod.ru/Progr/file_c.htm" TargetMode="External"/><Relationship Id="rId7" Type="http://schemas.openxmlformats.org/officeDocument/2006/relationships/hyperlink" Target="https://foxford.ru/wiki/informatika/otlichiya-yazykov-programmirovaniya-si-i-s/" TargetMode="External"/><Relationship Id="rId2" Type="http://schemas.openxmlformats.org/officeDocument/2006/relationships/image" Target="../media/image2.tiff"/><Relationship Id="rId1" Type="http://schemas.openxmlformats.org/officeDocument/2006/relationships/slideLayout" Target="../slideLayouts/slideLayout1.xml"/><Relationship Id="rId6" Type="http://schemas.openxmlformats.org/officeDocument/2006/relationships/hyperlink" Target="https://code-live.ru/post/cpp-dynamic-arrays/" TargetMode="External"/><Relationship Id="rId5" Type="http://schemas.openxmlformats.org/officeDocument/2006/relationships/hyperlink" Target="http://www.proklondike.com/books/cpp/cplus_dlja_chainikov.html" TargetMode="External"/><Relationship Id="rId4" Type="http://schemas.openxmlformats.org/officeDocument/2006/relationships/hyperlink" Target="http://cppstudio.com/post/446/"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9626"/>
            <a:ext cx="9144000" cy="2358506"/>
          </a:xfr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a:normAutofit/>
          </a:bodyPr>
          <a:lstStyle/>
          <a:p>
            <a:r>
              <a:rPr lang="ru-RU" sz="1400" b="1" dirty="0">
                <a:latin typeface="Arial" panose="020B0604020202020204" pitchFamily="34" charset="0"/>
                <a:cs typeface="Arial" panose="020B0604020202020204" pitchFamily="34" charset="0"/>
              </a:rPr>
              <a:t>Федеральное государственное бюджетное образовательное учреждение </a:t>
            </a:r>
            <a:br>
              <a:rPr lang="ru-RU" sz="1400" b="1" dirty="0">
                <a:latin typeface="Arial" panose="020B0604020202020204" pitchFamily="34" charset="0"/>
                <a:cs typeface="Arial" panose="020B0604020202020204" pitchFamily="34" charset="0"/>
              </a:rPr>
            </a:br>
            <a:r>
              <a:rPr lang="ru-RU" sz="1400" b="1" dirty="0">
                <a:latin typeface="Arial" panose="020B0604020202020204" pitchFamily="34" charset="0"/>
                <a:cs typeface="Arial" panose="020B0604020202020204" pitchFamily="34" charset="0"/>
              </a:rPr>
              <a:t> высшего образования</a:t>
            </a:r>
            <a:br>
              <a:rPr lang="ru-RU" sz="1400" b="1" dirty="0">
                <a:latin typeface="Arial" panose="020B0604020202020204" pitchFamily="34" charset="0"/>
                <a:cs typeface="Arial" panose="020B0604020202020204" pitchFamily="34" charset="0"/>
              </a:rPr>
            </a:br>
            <a:r>
              <a:rPr lang="ru-RU" sz="1400" b="1" dirty="0">
                <a:latin typeface="Arial" panose="020B0604020202020204" pitchFamily="34" charset="0"/>
                <a:cs typeface="Arial" panose="020B0604020202020204" pitchFamily="34" charset="0"/>
              </a:rPr>
              <a:t>«МИРЭА – Российский технологический университет»</a:t>
            </a:r>
            <a:br>
              <a:rPr lang="ru-RU" sz="1400" b="1" dirty="0">
                <a:latin typeface="Arial" panose="020B0604020202020204" pitchFamily="34" charset="0"/>
                <a:cs typeface="Arial" panose="020B0604020202020204" pitchFamily="34" charset="0"/>
              </a:rPr>
            </a:br>
            <a:r>
              <a:rPr lang="ru-RU" sz="1400" b="1" dirty="0">
                <a:latin typeface="Arial" panose="020B0604020202020204" pitchFamily="34" charset="0"/>
                <a:cs typeface="Arial" panose="020B0604020202020204" pitchFamily="34" charset="0"/>
              </a:rPr>
              <a:t>РТУ МИРЭА</a:t>
            </a:r>
            <a:br>
              <a:rPr lang="en-US" sz="1400" b="1" dirty="0">
                <a:latin typeface="Arial" panose="020B0604020202020204" pitchFamily="34" charset="0"/>
                <a:cs typeface="Arial" panose="020B0604020202020204" pitchFamily="34" charset="0"/>
              </a:rPr>
            </a:br>
            <a:r>
              <a:rPr lang="ru-RU" sz="1400" b="1" dirty="0">
                <a:latin typeface="Arial" panose="020B0604020202020204" pitchFamily="34" charset="0"/>
                <a:cs typeface="Arial" panose="020B0604020202020204" pitchFamily="34" charset="0"/>
              </a:rPr>
              <a:t>Институт Информационных Технологий  </a:t>
            </a:r>
            <a:br>
              <a:rPr lang="ru-RU" sz="1400" b="1" dirty="0">
                <a:latin typeface="Arial" panose="020B0604020202020204" pitchFamily="34" charset="0"/>
                <a:cs typeface="Arial" panose="020B0604020202020204" pitchFamily="34" charset="0"/>
              </a:rPr>
            </a:br>
            <a:r>
              <a:rPr lang="ru-RU" sz="1400" b="1" dirty="0">
                <a:latin typeface="Arial" panose="020B0604020202020204" pitchFamily="34" charset="0"/>
                <a:cs typeface="Arial" panose="020B0604020202020204" pitchFamily="34" charset="0"/>
              </a:rPr>
              <a:t>Кафедра Промышленной Информатики</a:t>
            </a:r>
          </a:p>
        </p:txBody>
      </p:sp>
      <p:sp>
        <p:nvSpPr>
          <p:cNvPr id="5" name="Прямоугольник 4"/>
          <p:cNvSpPr/>
          <p:nvPr/>
        </p:nvSpPr>
        <p:spPr>
          <a:xfrm>
            <a:off x="-90010" y="3419129"/>
            <a:ext cx="9144000" cy="1446550"/>
          </a:xfrm>
          <a:prstGeom prst="rect">
            <a:avLst/>
          </a:prstGeom>
        </p:spPr>
        <p:txBody>
          <a:bodyPr wrap="square">
            <a:spAutoFit/>
          </a:bodyPr>
          <a:lstStyle/>
          <a:p>
            <a:pPr algn="ctr"/>
            <a:r>
              <a:rPr lang="ru-RU" sz="2400" dirty="0">
                <a:solidFill>
                  <a:srgbClr val="0070C0"/>
                </a:solidFill>
                <a:latin typeface="Times New Roman" pitchFamily="18" charset="0"/>
                <a:cs typeface="Times New Roman" pitchFamily="18" charset="0"/>
              </a:rPr>
              <a:t>ИНФОРМАТИКА</a:t>
            </a:r>
          </a:p>
          <a:p>
            <a:pPr algn="ctr"/>
            <a:endParaRPr lang="ru-RU" sz="2400" dirty="0">
              <a:solidFill>
                <a:srgbClr val="0070C0"/>
              </a:solidFill>
              <a:latin typeface="Times New Roman" pitchFamily="18" charset="0"/>
              <a:cs typeface="Times New Roman" pitchFamily="18" charset="0"/>
            </a:endParaRPr>
          </a:p>
          <a:p>
            <a:pPr algn="ctr"/>
            <a:r>
              <a:rPr lang="ru-RU" sz="2000" dirty="0">
                <a:solidFill>
                  <a:srgbClr val="0070C0"/>
                </a:solidFill>
                <a:latin typeface="Times New Roman" pitchFamily="18" charset="0"/>
                <a:cs typeface="Times New Roman" pitchFamily="18" charset="0"/>
              </a:rPr>
              <a:t>Тема лекции «РАЗЛИЧИЕ ЯЗЫКОВ С и </a:t>
            </a:r>
            <a:r>
              <a:rPr lang="en-US" sz="2000" dirty="0">
                <a:solidFill>
                  <a:srgbClr val="0070C0"/>
                </a:solidFill>
                <a:latin typeface="Times New Roman" pitchFamily="18" charset="0"/>
                <a:cs typeface="Times New Roman" pitchFamily="18" charset="0"/>
              </a:rPr>
              <a:t>C++</a:t>
            </a:r>
            <a:r>
              <a:rPr lang="ru-RU" sz="2000" dirty="0">
                <a:solidFill>
                  <a:srgbClr val="0070C0"/>
                </a:solidFill>
                <a:latin typeface="Times New Roman" pitchFamily="18" charset="0"/>
                <a:cs typeface="Times New Roman" pitchFamily="18" charset="0"/>
              </a:rPr>
              <a:t>. </a:t>
            </a:r>
          </a:p>
          <a:p>
            <a:pPr algn="ctr"/>
            <a:r>
              <a:rPr lang="ru-RU" sz="2000" dirty="0">
                <a:solidFill>
                  <a:srgbClr val="0070C0"/>
                </a:solidFill>
                <a:latin typeface="Times New Roman" pitchFamily="18" charset="0"/>
                <a:cs typeface="Times New Roman" pitchFamily="18" charset="0"/>
              </a:rPr>
              <a:t>ФАЙЛЫ»</a:t>
            </a:r>
          </a:p>
        </p:txBody>
      </p:sp>
      <p:pic>
        <p:nvPicPr>
          <p:cNvPr id="6" name="Рисунок 5" descr="MIREA_Gerb_Colour.png"/>
          <p:cNvPicPr>
            <a:picLocks noChangeAspect="1"/>
          </p:cNvPicPr>
          <p:nvPr/>
        </p:nvPicPr>
        <p:blipFill>
          <a:blip r:embed="rId2" cstate="print"/>
          <a:stretch>
            <a:fillRect/>
          </a:stretch>
        </p:blipFill>
        <p:spPr>
          <a:xfrm>
            <a:off x="3779912" y="1876698"/>
            <a:ext cx="1404156" cy="1552302"/>
          </a:xfrm>
          <a:prstGeom prst="rect">
            <a:avLst/>
          </a:prstGeom>
        </p:spPr>
      </p:pic>
      <p:sp>
        <p:nvSpPr>
          <p:cNvPr id="3" name="Прямоугольник 2"/>
          <p:cNvSpPr/>
          <p:nvPr/>
        </p:nvSpPr>
        <p:spPr>
          <a:xfrm>
            <a:off x="0" y="4951043"/>
            <a:ext cx="8585584" cy="1477328"/>
          </a:xfrm>
          <a:prstGeom prst="rect">
            <a:avLst/>
          </a:prstGeom>
        </p:spPr>
        <p:txBody>
          <a:bodyPr wrap="square">
            <a:spAutoFit/>
          </a:bodyPr>
          <a:lstStyle/>
          <a:p>
            <a:pPr algn="ctr"/>
            <a:r>
              <a:rPr lang="ru-RU" b="1" dirty="0">
                <a:latin typeface="Times New Roman" panose="02020603050405020304" pitchFamily="18" charset="0"/>
                <a:cs typeface="Times New Roman" panose="02020603050405020304" pitchFamily="18" charset="0"/>
              </a:rPr>
              <a:t>Лектор Каширская Елизавета Натановна</a:t>
            </a:r>
          </a:p>
          <a:p>
            <a:pPr algn="ctr"/>
            <a:r>
              <a:rPr lang="ru-RU" dirty="0">
                <a:latin typeface="Times New Roman" panose="02020603050405020304" pitchFamily="18" charset="0"/>
                <a:cs typeface="Times New Roman" panose="02020603050405020304" pitchFamily="18" charset="0"/>
              </a:rPr>
              <a:t>к.т.н., доцент ФГБОУ ВО «МИРЭА - Российский технологический университет» </a:t>
            </a:r>
          </a:p>
          <a:p>
            <a:pPr algn="ctr"/>
            <a:r>
              <a:rPr lang="en-US" dirty="0">
                <a:latin typeface="Times New Roman" panose="02020603050405020304" pitchFamily="18" charset="0"/>
                <a:cs typeface="Times New Roman" panose="02020603050405020304" pitchFamily="18" charset="0"/>
              </a:rPr>
              <a:t>e-mail: </a:t>
            </a:r>
            <a:r>
              <a:rPr lang="ru-RU" u="sng" dirty="0">
                <a:latin typeface="Times New Roman" panose="02020603050405020304" pitchFamily="18" charset="0"/>
                <a:cs typeface="Times New Roman" panose="02020603050405020304" pitchFamily="18" charset="0"/>
                <a:hlinkClick r:id="rId3"/>
              </a:rPr>
              <a:t>liza.kashirskaya@gmail.com</a:t>
            </a:r>
            <a:endParaRPr lang="en-US" u="sng" dirty="0">
              <a:latin typeface="Times New Roman" panose="02020603050405020304" pitchFamily="18" charset="0"/>
              <a:cs typeface="Times New Roman" panose="02020603050405020304" pitchFamily="18" charset="0"/>
            </a:endParaRPr>
          </a:p>
          <a:p>
            <a:pPr algn="ctr"/>
            <a:endParaRPr lang="ru-RU" b="1" dirty="0">
              <a:latin typeface="Times New Roman" panose="02020603050405020304" pitchFamily="18" charset="0"/>
              <a:cs typeface="Times New Roman" panose="02020603050405020304" pitchFamily="18" charset="0"/>
            </a:endParaRPr>
          </a:p>
          <a:p>
            <a:pPr algn="ctr"/>
            <a:r>
              <a:rPr lang="ru-RU" b="1" dirty="0">
                <a:latin typeface="Times New Roman" panose="02020603050405020304" pitchFamily="18" charset="0"/>
                <a:cs typeface="Times New Roman" panose="02020603050405020304" pitchFamily="18" charset="0"/>
              </a:rPr>
              <a:t>Лекция 7</a:t>
            </a:r>
          </a:p>
        </p:txBody>
      </p:sp>
    </p:spTree>
    <p:extLst>
      <p:ext uri="{BB962C8B-B14F-4D97-AF65-F5344CB8AC3E}">
        <p14:creationId xmlns:p14="http://schemas.microsoft.com/office/powerpoint/2010/main" val="1100842821"/>
      </p:ext>
    </p:extLst>
  </p:cSld>
  <p:clrMapOvr>
    <a:masterClrMapping/>
  </p:clrMapOvr>
  <mc:AlternateContent xmlns:mc="http://schemas.openxmlformats.org/markup-compatibility/2006" xmlns:p14="http://schemas.microsoft.com/office/powerpoint/2010/main">
    <mc:Choice Requires="p14">
      <p:transition spd="slow" p14:dur="2000" advTm="8879"/>
    </mc:Choice>
    <mc:Fallback xmlns="">
      <p:transition spd="slow" advTm="887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07504" y="405998"/>
            <a:ext cx="8928992" cy="5970865"/>
          </a:xfrm>
          <a:prstGeom prst="rect">
            <a:avLst/>
          </a:prstGeom>
          <a:noFill/>
        </p:spPr>
        <p:txBody>
          <a:bodyPr wrap="square" rtlCol="0">
            <a:spAutoFit/>
          </a:bodyPr>
          <a:lstStyle/>
          <a:p>
            <a:pPr algn="l" fontAlgn="base"/>
            <a:r>
              <a:rPr lang="ru-RU" sz="2400" b="1" i="0" dirty="0">
                <a:solidFill>
                  <a:srgbClr val="54595F"/>
                </a:solidFill>
                <a:effectLst/>
                <a:latin typeface="Arial" panose="020B0604020202020204" pitchFamily="34" charset="0"/>
              </a:rPr>
              <a:t>Вывод информации</a:t>
            </a:r>
          </a:p>
          <a:p>
            <a:pPr algn="just" fontAlgn="base"/>
            <a:r>
              <a:rPr lang="ru-RU" sz="2400" b="0" i="0" dirty="0">
                <a:solidFill>
                  <a:srgbClr val="000000"/>
                </a:solidFill>
                <a:effectLst/>
                <a:latin typeface="Arial" panose="020B0604020202020204" pitchFamily="34" charset="0"/>
              </a:rPr>
              <a:t>Функция </a:t>
            </a:r>
            <a:r>
              <a:rPr lang="es-419" sz="2400" b="0" i="0" dirty="0">
                <a:solidFill>
                  <a:srgbClr val="000000"/>
                </a:solidFill>
                <a:effectLst/>
                <a:latin typeface="Consolas" panose="020B0609020204030204" pitchFamily="49" charset="0"/>
              </a:rPr>
              <a:t>printf()</a:t>
            </a:r>
            <a:r>
              <a:rPr lang="es-419" sz="2400" b="0" i="0" dirty="0">
                <a:solidFill>
                  <a:srgbClr val="000000"/>
                </a:solidFill>
                <a:effectLst/>
                <a:latin typeface="Arial" panose="020B0604020202020204" pitchFamily="34" charset="0"/>
              </a:rPr>
              <a:t> </a:t>
            </a:r>
            <a:r>
              <a:rPr lang="ru-RU" sz="2400" b="0" i="0" dirty="0">
                <a:solidFill>
                  <a:srgbClr val="000000"/>
                </a:solidFill>
                <a:effectLst/>
                <a:latin typeface="Arial" panose="020B0604020202020204" pitchFamily="34" charset="0"/>
              </a:rPr>
              <a:t>предназначена для форматированного вывода. Она переводит данные в символьное представление и выводит полученные изображения символов на экран. При этом у программиста имеется возможность форматировать данные, то есть влиять на их представление на экране.</a:t>
            </a:r>
          </a:p>
          <a:p>
            <a:pPr algn="just" fontAlgn="base"/>
            <a:r>
              <a:rPr lang="ru-RU" sz="2400" b="0" i="0" dirty="0">
                <a:solidFill>
                  <a:srgbClr val="000000"/>
                </a:solidFill>
                <a:effectLst/>
                <a:latin typeface="Arial" panose="020B0604020202020204" pitchFamily="34" charset="0"/>
              </a:rPr>
              <a:t>Общая форма записи функции </a:t>
            </a:r>
            <a:r>
              <a:rPr lang="es-419" sz="2400" b="0" i="0" dirty="0">
                <a:solidFill>
                  <a:srgbClr val="000000"/>
                </a:solidFill>
                <a:effectLst/>
                <a:latin typeface="Consolas" panose="020B0609020204030204" pitchFamily="49" charset="0"/>
              </a:rPr>
              <a:t>printf()</a:t>
            </a:r>
            <a:r>
              <a:rPr lang="es-419" sz="2400" b="0" i="0" dirty="0">
                <a:solidFill>
                  <a:srgbClr val="000000"/>
                </a:solidFill>
                <a:effectLst/>
                <a:latin typeface="Arial" panose="020B0604020202020204" pitchFamily="34" charset="0"/>
              </a:rPr>
              <a:t>:</a:t>
            </a:r>
            <a:endParaRPr lang="es-419" sz="2400" b="0" i="0" dirty="0">
              <a:solidFill>
                <a:srgbClr val="000000"/>
              </a:solidFill>
              <a:effectLst/>
              <a:latin typeface="Consolas" panose="020B0609020204030204" pitchFamily="49" charset="0"/>
            </a:endParaRPr>
          </a:p>
          <a:p>
            <a:pPr algn="l"/>
            <a:r>
              <a:rPr lang="es-419" sz="2200" b="0" i="0" dirty="0">
                <a:solidFill>
                  <a:srgbClr val="000000"/>
                </a:solidFill>
                <a:effectLst/>
                <a:latin typeface="Consolas" panose="020B0609020204030204" pitchFamily="49" charset="0"/>
              </a:rPr>
              <a:t>printf(</a:t>
            </a:r>
            <a:r>
              <a:rPr lang="es-419" sz="2200" b="0" i="0" dirty="0">
                <a:solidFill>
                  <a:srgbClr val="800000"/>
                </a:solidFill>
                <a:effectLst/>
                <a:latin typeface="Consolas" panose="020B0609020204030204" pitchFamily="49" charset="0"/>
              </a:rPr>
              <a:t>"</a:t>
            </a:r>
            <a:r>
              <a:rPr lang="ru-RU" sz="2200" b="0" i="0" dirty="0" err="1">
                <a:solidFill>
                  <a:srgbClr val="800000"/>
                </a:solidFill>
                <a:effectLst/>
                <a:latin typeface="Consolas" panose="020B0609020204030204" pitchFamily="49" charset="0"/>
              </a:rPr>
              <a:t>СтрокаФорматов</a:t>
            </a:r>
            <a:r>
              <a:rPr lang="ru-RU" sz="2200" b="0" i="0" dirty="0">
                <a:solidFill>
                  <a:srgbClr val="800000"/>
                </a:solidFill>
                <a:effectLst/>
                <a:latin typeface="Consolas" panose="020B0609020204030204" pitchFamily="49" charset="0"/>
              </a:rPr>
              <a:t>"</a:t>
            </a:r>
            <a:r>
              <a:rPr lang="ru-RU" sz="2200" b="0" i="0" dirty="0">
                <a:solidFill>
                  <a:srgbClr val="000000"/>
                </a:solidFill>
                <a:effectLst/>
                <a:latin typeface="Consolas" panose="020B0609020204030204" pitchFamily="49" charset="0"/>
              </a:rPr>
              <a:t>, объект1, объект2, …, объект</a:t>
            </a:r>
            <a:r>
              <a:rPr lang="es-419" sz="2200" b="0" i="1" dirty="0">
                <a:solidFill>
                  <a:srgbClr val="000000"/>
                </a:solidFill>
                <a:effectLst/>
                <a:latin typeface="Consolas" panose="020B0609020204030204" pitchFamily="49" charset="0"/>
              </a:rPr>
              <a:t>n</a:t>
            </a:r>
            <a:r>
              <a:rPr lang="es-419" sz="2200" b="0" i="0" dirty="0">
                <a:solidFill>
                  <a:srgbClr val="000000"/>
                </a:solidFill>
                <a:effectLst/>
                <a:latin typeface="Consolas" panose="020B0609020204030204" pitchFamily="49" charset="0"/>
              </a:rPr>
              <a:t>);</a:t>
            </a:r>
            <a:br>
              <a:rPr lang="es-419" sz="2400" b="0" i="0" dirty="0">
                <a:solidFill>
                  <a:srgbClr val="000000"/>
                </a:solidFill>
                <a:effectLst/>
                <a:latin typeface="Consolas" panose="020B0609020204030204" pitchFamily="49" charset="0"/>
              </a:rPr>
            </a:br>
            <a:endParaRPr lang="es-419" sz="2400" b="0" i="0" dirty="0">
              <a:solidFill>
                <a:srgbClr val="000000"/>
              </a:solidFill>
              <a:effectLst/>
              <a:latin typeface="Consolas" panose="020B0609020204030204" pitchFamily="49" charset="0"/>
            </a:endParaRPr>
          </a:p>
          <a:p>
            <a:pPr algn="just" fontAlgn="base"/>
            <a:r>
              <a:rPr lang="ru-RU" sz="2400" b="0" i="0" dirty="0">
                <a:solidFill>
                  <a:srgbClr val="800000"/>
                </a:solidFill>
                <a:effectLst/>
                <a:latin typeface="Consolas" panose="020B0609020204030204" pitchFamily="49" charset="0"/>
              </a:rPr>
              <a:t>Строка Форматов</a:t>
            </a:r>
            <a:r>
              <a:rPr lang="ru-RU" sz="2400" b="0" i="0" dirty="0">
                <a:solidFill>
                  <a:srgbClr val="000000"/>
                </a:solidFill>
                <a:effectLst/>
                <a:latin typeface="Arial" panose="020B0604020202020204" pitchFamily="34" charset="0"/>
              </a:rPr>
              <a:t> состоит из следующих элементов:</a:t>
            </a:r>
          </a:p>
          <a:p>
            <a:pPr algn="l" fontAlgn="base">
              <a:buFont typeface="Arial" panose="020B0604020202020204" pitchFamily="34" charset="0"/>
              <a:buChar char="•"/>
            </a:pPr>
            <a:r>
              <a:rPr lang="ru-RU" sz="2400" b="0" i="0" dirty="0">
                <a:solidFill>
                  <a:srgbClr val="000000"/>
                </a:solidFill>
                <a:effectLst/>
                <a:latin typeface="Arial" panose="020B0604020202020204" pitchFamily="34" charset="0"/>
              </a:rPr>
              <a:t>управляющих символов;</a:t>
            </a:r>
          </a:p>
          <a:p>
            <a:pPr algn="l" fontAlgn="base">
              <a:buFont typeface="Arial" panose="020B0604020202020204" pitchFamily="34" charset="0"/>
              <a:buChar char="•"/>
            </a:pPr>
            <a:r>
              <a:rPr lang="ru-RU" sz="2400" b="0" i="0" dirty="0">
                <a:solidFill>
                  <a:srgbClr val="000000"/>
                </a:solidFill>
                <a:effectLst/>
                <a:latin typeface="Arial" panose="020B0604020202020204" pitchFamily="34" charset="0"/>
              </a:rPr>
              <a:t>текста, представленного для непосредственного вывода;</a:t>
            </a:r>
          </a:p>
          <a:p>
            <a:pPr algn="l" fontAlgn="base">
              <a:buFont typeface="Arial" panose="020B0604020202020204" pitchFamily="34" charset="0"/>
              <a:buChar char="•"/>
            </a:pPr>
            <a:r>
              <a:rPr lang="ru-RU" sz="2400" b="0" i="0" dirty="0">
                <a:solidFill>
                  <a:srgbClr val="000000"/>
                </a:solidFill>
                <a:effectLst/>
                <a:latin typeface="Arial" panose="020B0604020202020204" pitchFamily="34" charset="0"/>
              </a:rPr>
              <a:t>форматов, предназначенных для вывода значений переменных различных типов.</a:t>
            </a:r>
          </a:p>
          <a:p>
            <a:pPr algn="l" fontAlgn="base"/>
            <a:r>
              <a:rPr lang="ru-RU" sz="2400" b="0" i="0" dirty="0">
                <a:solidFill>
                  <a:srgbClr val="000000"/>
                </a:solidFill>
                <a:effectLst/>
                <a:latin typeface="Arial" panose="020B0604020202020204" pitchFamily="34" charset="0"/>
              </a:rPr>
              <a:t>Объекты могут отсутствовать.</a:t>
            </a:r>
          </a:p>
        </p:txBody>
      </p:sp>
    </p:spTree>
    <p:extLst>
      <p:ext uri="{BB962C8B-B14F-4D97-AF65-F5344CB8AC3E}">
        <p14:creationId xmlns:p14="http://schemas.microsoft.com/office/powerpoint/2010/main" val="456113417"/>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07504" y="405998"/>
            <a:ext cx="8928992" cy="4154984"/>
          </a:xfrm>
          <a:prstGeom prst="rect">
            <a:avLst/>
          </a:prstGeom>
          <a:noFill/>
        </p:spPr>
        <p:txBody>
          <a:bodyPr wrap="square" rtlCol="0">
            <a:spAutoFit/>
          </a:bodyPr>
          <a:lstStyle/>
          <a:p>
            <a:pPr algn="just" fontAlgn="base"/>
            <a:r>
              <a:rPr lang="ru-RU" sz="2400" b="1" i="0" dirty="0">
                <a:solidFill>
                  <a:srgbClr val="CC3300"/>
                </a:solidFill>
                <a:effectLst/>
                <a:latin typeface="Arial" panose="020B0604020202020204" pitchFamily="34" charset="0"/>
              </a:rPr>
              <a:t>Управляющие символы</a:t>
            </a:r>
            <a:r>
              <a:rPr lang="ru-RU" sz="2400" b="0" i="0" dirty="0">
                <a:solidFill>
                  <a:srgbClr val="000000"/>
                </a:solidFill>
                <a:effectLst/>
                <a:latin typeface="Arial" panose="020B0604020202020204" pitchFamily="34" charset="0"/>
              </a:rPr>
              <a:t> не выводятся на экран, а управляют расположением выводимых символов. Отличительной чертой управляющего символа является наличие обратного слэша </a:t>
            </a:r>
            <a:r>
              <a:rPr lang="ru-RU" sz="2400" b="0" i="0" dirty="0">
                <a:solidFill>
                  <a:srgbClr val="800000"/>
                </a:solidFill>
                <a:effectLst/>
                <a:latin typeface="Consolas" panose="020B0609020204030204" pitchFamily="49" charset="0"/>
              </a:rPr>
              <a:t>'\'</a:t>
            </a:r>
            <a:r>
              <a:rPr lang="ru-RU" sz="2400" b="0" i="0" dirty="0">
                <a:solidFill>
                  <a:srgbClr val="000000"/>
                </a:solidFill>
                <a:effectLst/>
                <a:latin typeface="Arial" panose="020B0604020202020204" pitchFamily="34" charset="0"/>
              </a:rPr>
              <a:t> перед ним.</a:t>
            </a:r>
          </a:p>
          <a:p>
            <a:pPr algn="just" fontAlgn="base"/>
            <a:r>
              <a:rPr lang="ru-RU" sz="2400" b="0" i="0" dirty="0">
                <a:solidFill>
                  <a:srgbClr val="000000"/>
                </a:solidFill>
                <a:effectLst/>
                <a:latin typeface="Arial" panose="020B0604020202020204" pitchFamily="34" charset="0"/>
              </a:rPr>
              <a:t>Основные управляющие символы:</a:t>
            </a:r>
          </a:p>
          <a:p>
            <a:pPr algn="l" fontAlgn="base">
              <a:buFont typeface="Arial" panose="020B0604020202020204" pitchFamily="34" charset="0"/>
              <a:buChar char="•"/>
            </a:pPr>
            <a:r>
              <a:rPr lang="ru-RU" sz="2400" b="0" i="0" dirty="0">
                <a:solidFill>
                  <a:srgbClr val="800000"/>
                </a:solidFill>
                <a:effectLst/>
                <a:latin typeface="Consolas" panose="020B0609020204030204" pitchFamily="49" charset="0"/>
              </a:rPr>
              <a:t>'\</a:t>
            </a:r>
            <a:r>
              <a:rPr lang="es-419" sz="2400" b="0" i="0" dirty="0">
                <a:solidFill>
                  <a:srgbClr val="800000"/>
                </a:solidFill>
                <a:effectLst/>
                <a:latin typeface="Consolas" panose="020B0609020204030204" pitchFamily="49" charset="0"/>
              </a:rPr>
              <a:t>n'</a:t>
            </a:r>
            <a:r>
              <a:rPr lang="es-419" sz="2400" b="0" i="0" dirty="0">
                <a:solidFill>
                  <a:srgbClr val="000000"/>
                </a:solidFill>
                <a:effectLst/>
                <a:latin typeface="Arial" panose="020B0604020202020204" pitchFamily="34" charset="0"/>
              </a:rPr>
              <a:t> — </a:t>
            </a:r>
            <a:r>
              <a:rPr lang="ru-RU" sz="2400" b="0" i="0" dirty="0">
                <a:solidFill>
                  <a:srgbClr val="000000"/>
                </a:solidFill>
                <a:effectLst/>
                <a:latin typeface="Arial" panose="020B0604020202020204" pitchFamily="34" charset="0"/>
              </a:rPr>
              <a:t>перевод строки;</a:t>
            </a:r>
          </a:p>
          <a:p>
            <a:pPr algn="l" fontAlgn="base">
              <a:buFont typeface="Arial" panose="020B0604020202020204" pitchFamily="34" charset="0"/>
              <a:buChar char="•"/>
            </a:pPr>
            <a:r>
              <a:rPr lang="ru-RU" sz="2400" b="0" i="0" dirty="0">
                <a:solidFill>
                  <a:srgbClr val="800000"/>
                </a:solidFill>
                <a:effectLst/>
                <a:latin typeface="Consolas" panose="020B0609020204030204" pitchFamily="49" charset="0"/>
              </a:rPr>
              <a:t>'\</a:t>
            </a:r>
            <a:r>
              <a:rPr lang="es-419" sz="2400" b="0" i="0" dirty="0">
                <a:solidFill>
                  <a:srgbClr val="800000"/>
                </a:solidFill>
                <a:effectLst/>
                <a:latin typeface="Consolas" panose="020B0609020204030204" pitchFamily="49" charset="0"/>
              </a:rPr>
              <a:t>t'</a:t>
            </a:r>
            <a:r>
              <a:rPr lang="es-419" sz="2400" b="0" i="0" dirty="0">
                <a:solidFill>
                  <a:srgbClr val="000000"/>
                </a:solidFill>
                <a:effectLst/>
                <a:latin typeface="Arial" panose="020B0604020202020204" pitchFamily="34" charset="0"/>
              </a:rPr>
              <a:t> — </a:t>
            </a:r>
            <a:r>
              <a:rPr lang="ru-RU" sz="2400" b="0" i="0" dirty="0">
                <a:solidFill>
                  <a:srgbClr val="000000"/>
                </a:solidFill>
                <a:effectLst/>
                <a:latin typeface="Arial" panose="020B0604020202020204" pitchFamily="34" charset="0"/>
              </a:rPr>
              <a:t>горизонтальная табуляция;</a:t>
            </a:r>
          </a:p>
          <a:p>
            <a:pPr algn="l" fontAlgn="base">
              <a:buFont typeface="Arial" panose="020B0604020202020204" pitchFamily="34" charset="0"/>
              <a:buChar char="•"/>
            </a:pPr>
            <a:r>
              <a:rPr lang="ru-RU" sz="2400" b="0" i="0" dirty="0">
                <a:solidFill>
                  <a:srgbClr val="800000"/>
                </a:solidFill>
                <a:effectLst/>
                <a:latin typeface="Consolas" panose="020B0609020204030204" pitchFamily="49" charset="0"/>
              </a:rPr>
              <a:t>'\</a:t>
            </a:r>
            <a:r>
              <a:rPr lang="es-419" sz="2400" b="0" i="0" dirty="0">
                <a:solidFill>
                  <a:srgbClr val="800000"/>
                </a:solidFill>
                <a:effectLst/>
                <a:latin typeface="Consolas" panose="020B0609020204030204" pitchFamily="49" charset="0"/>
              </a:rPr>
              <a:t>v'</a:t>
            </a:r>
            <a:r>
              <a:rPr lang="es-419" sz="2400" b="0" i="0" dirty="0">
                <a:solidFill>
                  <a:srgbClr val="000000"/>
                </a:solidFill>
                <a:effectLst/>
                <a:latin typeface="Arial" panose="020B0604020202020204" pitchFamily="34" charset="0"/>
              </a:rPr>
              <a:t> — </a:t>
            </a:r>
            <a:r>
              <a:rPr lang="ru-RU" sz="2400" b="0" i="0" dirty="0">
                <a:solidFill>
                  <a:srgbClr val="000000"/>
                </a:solidFill>
                <a:effectLst/>
                <a:latin typeface="Arial" panose="020B0604020202020204" pitchFamily="34" charset="0"/>
              </a:rPr>
              <a:t>вертикальная табуляция;</a:t>
            </a:r>
          </a:p>
          <a:p>
            <a:pPr algn="l" fontAlgn="base">
              <a:buFont typeface="Arial" panose="020B0604020202020204" pitchFamily="34" charset="0"/>
              <a:buChar char="•"/>
            </a:pPr>
            <a:r>
              <a:rPr lang="ru-RU" sz="2400" b="0" i="0" dirty="0">
                <a:solidFill>
                  <a:srgbClr val="800000"/>
                </a:solidFill>
                <a:effectLst/>
                <a:latin typeface="Consolas" panose="020B0609020204030204" pitchFamily="49" charset="0"/>
              </a:rPr>
              <a:t>'\</a:t>
            </a:r>
            <a:r>
              <a:rPr lang="es-419" sz="2400" b="0" i="0" dirty="0">
                <a:solidFill>
                  <a:srgbClr val="800000"/>
                </a:solidFill>
                <a:effectLst/>
                <a:latin typeface="Consolas" panose="020B0609020204030204" pitchFamily="49" charset="0"/>
              </a:rPr>
              <a:t>b'</a:t>
            </a:r>
            <a:r>
              <a:rPr lang="es-419" sz="2400" b="0" i="0" dirty="0">
                <a:solidFill>
                  <a:srgbClr val="000000"/>
                </a:solidFill>
                <a:effectLst/>
                <a:latin typeface="Arial" panose="020B0604020202020204" pitchFamily="34" charset="0"/>
              </a:rPr>
              <a:t> — </a:t>
            </a:r>
            <a:r>
              <a:rPr lang="ru-RU" sz="2400" b="0" i="0" dirty="0">
                <a:solidFill>
                  <a:srgbClr val="000000"/>
                </a:solidFill>
                <a:effectLst/>
                <a:latin typeface="Arial" panose="020B0604020202020204" pitchFamily="34" charset="0"/>
              </a:rPr>
              <a:t>возврат на символ;</a:t>
            </a:r>
          </a:p>
          <a:p>
            <a:pPr algn="l" fontAlgn="base">
              <a:buFont typeface="Arial" panose="020B0604020202020204" pitchFamily="34" charset="0"/>
              <a:buChar char="•"/>
            </a:pPr>
            <a:r>
              <a:rPr lang="ru-RU" sz="2400" b="0" i="0" dirty="0">
                <a:solidFill>
                  <a:srgbClr val="800000"/>
                </a:solidFill>
                <a:effectLst/>
                <a:latin typeface="Consolas" panose="020B0609020204030204" pitchFamily="49" charset="0"/>
              </a:rPr>
              <a:t>'\</a:t>
            </a:r>
            <a:r>
              <a:rPr lang="es-419" sz="2400" b="0" i="0" dirty="0">
                <a:solidFill>
                  <a:srgbClr val="800000"/>
                </a:solidFill>
                <a:effectLst/>
                <a:latin typeface="Consolas" panose="020B0609020204030204" pitchFamily="49" charset="0"/>
              </a:rPr>
              <a:t>r'</a:t>
            </a:r>
            <a:r>
              <a:rPr lang="es-419" sz="2400" b="0" i="0" dirty="0">
                <a:solidFill>
                  <a:srgbClr val="000000"/>
                </a:solidFill>
                <a:effectLst/>
                <a:latin typeface="Arial" panose="020B0604020202020204" pitchFamily="34" charset="0"/>
              </a:rPr>
              <a:t> — </a:t>
            </a:r>
            <a:r>
              <a:rPr lang="ru-RU" sz="2400" b="0" i="0" dirty="0">
                <a:solidFill>
                  <a:srgbClr val="000000"/>
                </a:solidFill>
                <a:effectLst/>
                <a:latin typeface="Arial" panose="020B0604020202020204" pitchFamily="34" charset="0"/>
              </a:rPr>
              <a:t>возврат на начало строки;</a:t>
            </a:r>
          </a:p>
          <a:p>
            <a:pPr algn="l" fontAlgn="base">
              <a:buFont typeface="Arial" panose="020B0604020202020204" pitchFamily="34" charset="0"/>
              <a:buChar char="•"/>
            </a:pPr>
            <a:r>
              <a:rPr lang="ru-RU" sz="2400" b="0" i="0" dirty="0">
                <a:solidFill>
                  <a:srgbClr val="800000"/>
                </a:solidFill>
                <a:effectLst/>
                <a:latin typeface="Consolas" panose="020B0609020204030204" pitchFamily="49" charset="0"/>
              </a:rPr>
              <a:t>'\</a:t>
            </a:r>
            <a:r>
              <a:rPr lang="es-419" sz="2400" b="0" i="0" dirty="0">
                <a:solidFill>
                  <a:srgbClr val="800000"/>
                </a:solidFill>
                <a:effectLst/>
                <a:latin typeface="Consolas" panose="020B0609020204030204" pitchFamily="49" charset="0"/>
              </a:rPr>
              <a:t>a'</a:t>
            </a:r>
            <a:r>
              <a:rPr lang="es-419" sz="2400" b="0" i="0" dirty="0">
                <a:solidFill>
                  <a:srgbClr val="000000"/>
                </a:solidFill>
                <a:effectLst/>
                <a:latin typeface="Arial" panose="020B0604020202020204" pitchFamily="34" charset="0"/>
              </a:rPr>
              <a:t> — </a:t>
            </a:r>
            <a:r>
              <a:rPr lang="ru-RU" sz="2400" b="0" i="0" dirty="0">
                <a:solidFill>
                  <a:srgbClr val="000000"/>
                </a:solidFill>
                <a:effectLst/>
                <a:latin typeface="Arial" panose="020B0604020202020204" pitchFamily="34" charset="0"/>
              </a:rPr>
              <a:t>звуковой сигнал.</a:t>
            </a:r>
          </a:p>
        </p:txBody>
      </p:sp>
    </p:spTree>
    <p:extLst>
      <p:ext uri="{BB962C8B-B14F-4D97-AF65-F5344CB8AC3E}">
        <p14:creationId xmlns:p14="http://schemas.microsoft.com/office/powerpoint/2010/main" val="2379996705"/>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07504" y="405998"/>
            <a:ext cx="8928992" cy="6463308"/>
          </a:xfrm>
          <a:prstGeom prst="rect">
            <a:avLst/>
          </a:prstGeom>
          <a:noFill/>
        </p:spPr>
        <p:txBody>
          <a:bodyPr wrap="square" rtlCol="0">
            <a:spAutoFit/>
          </a:bodyPr>
          <a:lstStyle/>
          <a:p>
            <a:pPr algn="l" fontAlgn="base">
              <a:buFont typeface="Arial" panose="020B0604020202020204" pitchFamily="34" charset="0"/>
              <a:buChar char="•"/>
            </a:pPr>
            <a:r>
              <a:rPr lang="ru-RU" b="1" i="0" dirty="0">
                <a:solidFill>
                  <a:srgbClr val="CC3300"/>
                </a:solidFill>
                <a:effectLst/>
                <a:latin typeface="Arial" panose="020B0604020202020204" pitchFamily="34" charset="0"/>
              </a:rPr>
              <a:t>Форматы</a:t>
            </a:r>
            <a:r>
              <a:rPr lang="ru-RU" b="0" i="0" dirty="0">
                <a:solidFill>
                  <a:srgbClr val="000000"/>
                </a:solidFill>
                <a:effectLst/>
                <a:latin typeface="Arial" panose="020B0604020202020204" pitchFamily="34" charset="0"/>
              </a:rPr>
              <a:t> нужны для того, чтобы указывать вид, в котором информация будет выведена на экран. Отличительной чертой формата является наличие символа процент </a:t>
            </a:r>
            <a:r>
              <a:rPr lang="ru-RU" b="0" i="0" dirty="0">
                <a:solidFill>
                  <a:srgbClr val="800000"/>
                </a:solidFill>
                <a:effectLst/>
                <a:latin typeface="Consolas" panose="020B0609020204030204" pitchFamily="49" charset="0"/>
              </a:rPr>
              <a:t>‘%’</a:t>
            </a:r>
            <a:r>
              <a:rPr lang="ru-RU" b="0" i="0" dirty="0">
                <a:solidFill>
                  <a:srgbClr val="000000"/>
                </a:solidFill>
                <a:effectLst/>
                <a:latin typeface="Arial" panose="020B0604020202020204" pitchFamily="34" charset="0"/>
              </a:rPr>
              <a:t> перед ним:</a:t>
            </a:r>
          </a:p>
          <a:p>
            <a:pPr algn="l" fontAlgn="base">
              <a:buFont typeface="Arial" panose="020B0604020202020204" pitchFamily="34" charset="0"/>
              <a:buChar char="•"/>
            </a:pPr>
            <a:r>
              <a:rPr lang="ru-RU" b="1" i="0" dirty="0">
                <a:solidFill>
                  <a:srgbClr val="800000"/>
                </a:solidFill>
                <a:effectLst/>
                <a:latin typeface="Consolas" panose="020B0609020204030204" pitchFamily="49" charset="0"/>
              </a:rPr>
              <a:t>%</a:t>
            </a:r>
            <a:r>
              <a:rPr lang="es-419" b="1" i="0" dirty="0">
                <a:solidFill>
                  <a:srgbClr val="800000"/>
                </a:solidFill>
                <a:effectLst/>
                <a:latin typeface="Consolas" panose="020B0609020204030204" pitchFamily="49" charset="0"/>
              </a:rPr>
              <a:t>d</a:t>
            </a:r>
            <a:r>
              <a:rPr lang="es-419" b="1" i="0" dirty="0">
                <a:solidFill>
                  <a:srgbClr val="000000"/>
                </a:solidFill>
                <a:effectLst/>
                <a:latin typeface="Arial" panose="020B0604020202020204" pitchFamily="34" charset="0"/>
              </a:rPr>
              <a:t> — </a:t>
            </a:r>
            <a:r>
              <a:rPr lang="ru-RU" b="1" i="0" dirty="0">
                <a:solidFill>
                  <a:srgbClr val="000000"/>
                </a:solidFill>
                <a:effectLst/>
                <a:latin typeface="Arial" panose="020B0604020202020204" pitchFamily="34" charset="0"/>
              </a:rPr>
              <a:t>целое число типа </a:t>
            </a:r>
            <a:r>
              <a:rPr lang="es-419" b="1" i="0" dirty="0">
                <a:solidFill>
                  <a:srgbClr val="0000FF"/>
                </a:solidFill>
                <a:effectLst/>
                <a:latin typeface="Consolas" panose="020B0609020204030204" pitchFamily="49" charset="0"/>
              </a:rPr>
              <a:t>int</a:t>
            </a:r>
            <a:r>
              <a:rPr lang="es-419" b="1" i="0" dirty="0">
                <a:solidFill>
                  <a:srgbClr val="000000"/>
                </a:solidFill>
                <a:effectLst/>
                <a:latin typeface="Arial" panose="020B0604020202020204" pitchFamily="34" charset="0"/>
              </a:rPr>
              <a:t> </a:t>
            </a:r>
            <a:r>
              <a:rPr lang="ru-RU" b="1" i="0" dirty="0">
                <a:solidFill>
                  <a:srgbClr val="000000"/>
                </a:solidFill>
                <a:effectLst/>
                <a:latin typeface="Arial" panose="020B0604020202020204" pitchFamily="34" charset="0"/>
              </a:rPr>
              <a:t>со знаком в десятичной системе счисления;</a:t>
            </a:r>
          </a:p>
          <a:p>
            <a:pPr algn="l" fontAlgn="base">
              <a:buFont typeface="Arial" panose="020B0604020202020204" pitchFamily="34" charset="0"/>
              <a:buChar char="•"/>
            </a:pPr>
            <a:r>
              <a:rPr lang="ru-RU" b="0" i="0" dirty="0">
                <a:solidFill>
                  <a:srgbClr val="800000"/>
                </a:solidFill>
                <a:effectLst/>
                <a:latin typeface="Consolas" panose="020B0609020204030204" pitchFamily="49" charset="0"/>
              </a:rPr>
              <a:t>%</a:t>
            </a:r>
            <a:r>
              <a:rPr lang="es-419" b="0" i="0" dirty="0">
                <a:solidFill>
                  <a:srgbClr val="800000"/>
                </a:solidFill>
                <a:effectLst/>
                <a:latin typeface="Consolas" panose="020B0609020204030204" pitchFamily="49" charset="0"/>
              </a:rPr>
              <a:t>u</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целое число типа </a:t>
            </a:r>
            <a:r>
              <a:rPr lang="es-419" b="0" i="0" dirty="0">
                <a:solidFill>
                  <a:srgbClr val="0000FF"/>
                </a:solidFill>
                <a:effectLst/>
                <a:latin typeface="Consolas" panose="020B0609020204030204" pitchFamily="49" charset="0"/>
              </a:rPr>
              <a:t>unsigned int</a:t>
            </a:r>
            <a:r>
              <a:rPr lang="es-419" b="0" i="0" dirty="0">
                <a:solidFill>
                  <a:srgbClr val="000000"/>
                </a:solidFill>
                <a:effectLst/>
                <a:latin typeface="Arial" panose="020B0604020202020204" pitchFamily="34" charset="0"/>
              </a:rPr>
              <a:t>;</a:t>
            </a:r>
          </a:p>
          <a:p>
            <a:pPr algn="l" fontAlgn="base">
              <a:buFont typeface="Arial" panose="020B0604020202020204" pitchFamily="34" charset="0"/>
              <a:buChar char="•"/>
            </a:pPr>
            <a:r>
              <a:rPr lang="es-419" b="0" i="0" dirty="0">
                <a:solidFill>
                  <a:srgbClr val="800000"/>
                </a:solidFill>
                <a:effectLst/>
                <a:latin typeface="Consolas" panose="020B0609020204030204" pitchFamily="49" charset="0"/>
              </a:rPr>
              <a:t>%x</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целое число типа </a:t>
            </a:r>
            <a:r>
              <a:rPr lang="es-419" b="0" i="0" dirty="0">
                <a:solidFill>
                  <a:srgbClr val="0000FF"/>
                </a:solidFill>
                <a:effectLst/>
                <a:latin typeface="Consolas" panose="020B0609020204030204" pitchFamily="49" charset="0"/>
              </a:rPr>
              <a:t>int</a:t>
            </a:r>
            <a:r>
              <a:rPr lang="es-419" b="0" i="0" dirty="0">
                <a:solidFill>
                  <a:srgbClr val="000000"/>
                </a:solidFill>
                <a:effectLst/>
                <a:latin typeface="Arial" panose="020B0604020202020204" pitchFamily="34" charset="0"/>
              </a:rPr>
              <a:t> </a:t>
            </a:r>
            <a:r>
              <a:rPr lang="ru-RU" b="0" i="0" dirty="0">
                <a:solidFill>
                  <a:srgbClr val="000000"/>
                </a:solidFill>
                <a:effectLst/>
                <a:latin typeface="Arial" panose="020B0604020202020204" pitchFamily="34" charset="0"/>
              </a:rPr>
              <a:t>со знаком в шестнадцатеричной системе счисления;</a:t>
            </a:r>
          </a:p>
          <a:p>
            <a:pPr algn="l" fontAlgn="base">
              <a:buFont typeface="Arial" panose="020B0604020202020204" pitchFamily="34" charset="0"/>
              <a:buChar char="•"/>
            </a:pPr>
            <a:r>
              <a:rPr lang="ru-RU" b="0" i="0" dirty="0">
                <a:solidFill>
                  <a:srgbClr val="800000"/>
                </a:solidFill>
                <a:effectLst/>
                <a:latin typeface="Consolas" panose="020B0609020204030204" pitchFamily="49" charset="0"/>
              </a:rPr>
              <a:t>%</a:t>
            </a:r>
            <a:r>
              <a:rPr lang="es-419" b="0" i="0" dirty="0">
                <a:solidFill>
                  <a:srgbClr val="800000"/>
                </a:solidFill>
                <a:effectLst/>
                <a:latin typeface="Consolas" panose="020B0609020204030204" pitchFamily="49" charset="0"/>
              </a:rPr>
              <a:t>o</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целое число типа </a:t>
            </a:r>
            <a:r>
              <a:rPr lang="es-419" b="0" i="0" dirty="0">
                <a:solidFill>
                  <a:srgbClr val="0000FF"/>
                </a:solidFill>
                <a:effectLst/>
                <a:latin typeface="Consolas" panose="020B0609020204030204" pitchFamily="49" charset="0"/>
              </a:rPr>
              <a:t>int</a:t>
            </a:r>
            <a:r>
              <a:rPr lang="es-419" b="0" i="0" dirty="0">
                <a:solidFill>
                  <a:srgbClr val="000000"/>
                </a:solidFill>
                <a:effectLst/>
                <a:latin typeface="Arial" panose="020B0604020202020204" pitchFamily="34" charset="0"/>
              </a:rPr>
              <a:t> </a:t>
            </a:r>
            <a:r>
              <a:rPr lang="ru-RU" b="0" i="0" dirty="0">
                <a:solidFill>
                  <a:srgbClr val="000000"/>
                </a:solidFill>
                <a:effectLst/>
                <a:latin typeface="Arial" panose="020B0604020202020204" pitchFamily="34" charset="0"/>
              </a:rPr>
              <a:t>со знаком в восьмеричной системе счисления;</a:t>
            </a:r>
          </a:p>
          <a:p>
            <a:pPr algn="l" fontAlgn="base">
              <a:buFont typeface="Arial" panose="020B0604020202020204" pitchFamily="34" charset="0"/>
              <a:buChar char="•"/>
            </a:pPr>
            <a:r>
              <a:rPr lang="ru-RU" b="0" i="0" dirty="0">
                <a:solidFill>
                  <a:srgbClr val="800000"/>
                </a:solidFill>
                <a:effectLst/>
                <a:latin typeface="Consolas" panose="020B0609020204030204" pitchFamily="49" charset="0"/>
              </a:rPr>
              <a:t>%</a:t>
            </a:r>
            <a:r>
              <a:rPr lang="es-419" b="0" i="0" dirty="0">
                <a:solidFill>
                  <a:srgbClr val="800000"/>
                </a:solidFill>
                <a:effectLst/>
                <a:latin typeface="Consolas" panose="020B0609020204030204" pitchFamily="49" charset="0"/>
              </a:rPr>
              <a:t>hd</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целое число типа </a:t>
            </a:r>
            <a:r>
              <a:rPr lang="es-419" b="0" i="0" dirty="0">
                <a:solidFill>
                  <a:srgbClr val="0000FF"/>
                </a:solidFill>
                <a:effectLst/>
                <a:latin typeface="Consolas" panose="020B0609020204030204" pitchFamily="49" charset="0"/>
              </a:rPr>
              <a:t>short</a:t>
            </a:r>
            <a:r>
              <a:rPr lang="es-419" b="0" i="0" dirty="0">
                <a:solidFill>
                  <a:srgbClr val="000000"/>
                </a:solidFill>
                <a:effectLst/>
                <a:latin typeface="Arial" panose="020B0604020202020204" pitchFamily="34" charset="0"/>
              </a:rPr>
              <a:t> </a:t>
            </a:r>
            <a:r>
              <a:rPr lang="ru-RU" b="0" i="0" dirty="0">
                <a:solidFill>
                  <a:srgbClr val="000000"/>
                </a:solidFill>
                <a:effectLst/>
                <a:latin typeface="Arial" panose="020B0604020202020204" pitchFamily="34" charset="0"/>
              </a:rPr>
              <a:t>со знаком в десятичной системе счисления;</a:t>
            </a:r>
          </a:p>
          <a:p>
            <a:pPr algn="l" fontAlgn="base">
              <a:buFont typeface="Arial" panose="020B0604020202020204" pitchFamily="34" charset="0"/>
              <a:buChar char="•"/>
            </a:pPr>
            <a:r>
              <a:rPr lang="ru-RU" b="0" i="0" dirty="0">
                <a:solidFill>
                  <a:srgbClr val="800000"/>
                </a:solidFill>
                <a:effectLst/>
                <a:latin typeface="Consolas" panose="020B0609020204030204" pitchFamily="49" charset="0"/>
              </a:rPr>
              <a:t>%</a:t>
            </a:r>
            <a:r>
              <a:rPr lang="es-419" b="0" i="0" dirty="0">
                <a:solidFill>
                  <a:srgbClr val="800000"/>
                </a:solidFill>
                <a:effectLst/>
                <a:latin typeface="Consolas" panose="020B0609020204030204" pitchFamily="49" charset="0"/>
              </a:rPr>
              <a:t>hu</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целое число типа </a:t>
            </a:r>
            <a:r>
              <a:rPr lang="es-419" b="0" i="0" dirty="0">
                <a:solidFill>
                  <a:srgbClr val="0000FF"/>
                </a:solidFill>
                <a:effectLst/>
                <a:latin typeface="Consolas" panose="020B0609020204030204" pitchFamily="49" charset="0"/>
              </a:rPr>
              <a:t>unsigned short</a:t>
            </a:r>
            <a:r>
              <a:rPr lang="es-419" b="0" i="0" dirty="0">
                <a:solidFill>
                  <a:srgbClr val="000000"/>
                </a:solidFill>
                <a:effectLst/>
                <a:latin typeface="Arial" panose="020B0604020202020204" pitchFamily="34" charset="0"/>
              </a:rPr>
              <a:t>;</a:t>
            </a:r>
          </a:p>
          <a:p>
            <a:pPr algn="l" fontAlgn="base">
              <a:buFont typeface="Arial" panose="020B0604020202020204" pitchFamily="34" charset="0"/>
              <a:buChar char="•"/>
            </a:pPr>
            <a:r>
              <a:rPr lang="es-419" b="0" i="0" dirty="0">
                <a:solidFill>
                  <a:srgbClr val="800000"/>
                </a:solidFill>
                <a:effectLst/>
                <a:latin typeface="Consolas" panose="020B0609020204030204" pitchFamily="49" charset="0"/>
              </a:rPr>
              <a:t>%hx</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целое число типа </a:t>
            </a:r>
            <a:r>
              <a:rPr lang="es-419" b="0" i="0" dirty="0">
                <a:solidFill>
                  <a:srgbClr val="0000FF"/>
                </a:solidFill>
                <a:effectLst/>
                <a:latin typeface="Consolas" panose="020B0609020204030204" pitchFamily="49" charset="0"/>
              </a:rPr>
              <a:t>short</a:t>
            </a:r>
            <a:r>
              <a:rPr lang="es-419" b="0" i="0" dirty="0">
                <a:solidFill>
                  <a:srgbClr val="000000"/>
                </a:solidFill>
                <a:effectLst/>
                <a:latin typeface="Arial" panose="020B0604020202020204" pitchFamily="34" charset="0"/>
              </a:rPr>
              <a:t> </a:t>
            </a:r>
            <a:r>
              <a:rPr lang="ru-RU" b="0" i="0" dirty="0">
                <a:solidFill>
                  <a:srgbClr val="000000"/>
                </a:solidFill>
                <a:effectLst/>
                <a:latin typeface="Arial" panose="020B0604020202020204" pitchFamily="34" charset="0"/>
              </a:rPr>
              <a:t>со знаком в шестнадцатеричной системе счисления;</a:t>
            </a:r>
          </a:p>
          <a:p>
            <a:pPr algn="l" fontAlgn="base">
              <a:buFont typeface="Arial" panose="020B0604020202020204" pitchFamily="34" charset="0"/>
              <a:buChar char="•"/>
            </a:pPr>
            <a:r>
              <a:rPr lang="ru-RU" b="0" i="0" dirty="0">
                <a:solidFill>
                  <a:srgbClr val="800000"/>
                </a:solidFill>
                <a:effectLst/>
                <a:latin typeface="Consolas" panose="020B0609020204030204" pitchFamily="49" charset="0"/>
              </a:rPr>
              <a:t>%</a:t>
            </a:r>
            <a:r>
              <a:rPr lang="es-419" b="0" i="0" dirty="0">
                <a:solidFill>
                  <a:srgbClr val="800000"/>
                </a:solidFill>
                <a:effectLst/>
                <a:latin typeface="Consolas" panose="020B0609020204030204" pitchFamily="49" charset="0"/>
              </a:rPr>
              <a:t>ld</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целое число типа </a:t>
            </a:r>
            <a:r>
              <a:rPr lang="es-419" b="0" i="0" dirty="0">
                <a:solidFill>
                  <a:srgbClr val="0000FF"/>
                </a:solidFill>
                <a:effectLst/>
                <a:latin typeface="Consolas" panose="020B0609020204030204" pitchFamily="49" charset="0"/>
              </a:rPr>
              <a:t>long int</a:t>
            </a:r>
            <a:r>
              <a:rPr lang="es-419" b="0" i="0" dirty="0">
                <a:solidFill>
                  <a:srgbClr val="000000"/>
                </a:solidFill>
                <a:effectLst/>
                <a:latin typeface="Arial" panose="020B0604020202020204" pitchFamily="34" charset="0"/>
              </a:rPr>
              <a:t> </a:t>
            </a:r>
            <a:r>
              <a:rPr lang="ru-RU" b="0" i="0" dirty="0">
                <a:solidFill>
                  <a:srgbClr val="000000"/>
                </a:solidFill>
                <a:effectLst/>
                <a:latin typeface="Arial" panose="020B0604020202020204" pitchFamily="34" charset="0"/>
              </a:rPr>
              <a:t>со знаком в десятичной системе счисления;</a:t>
            </a:r>
          </a:p>
          <a:p>
            <a:pPr algn="l" fontAlgn="base">
              <a:buFont typeface="Arial" panose="020B0604020202020204" pitchFamily="34" charset="0"/>
              <a:buChar char="•"/>
            </a:pPr>
            <a:r>
              <a:rPr lang="ru-RU" b="0" i="0" dirty="0">
                <a:solidFill>
                  <a:srgbClr val="800000"/>
                </a:solidFill>
                <a:effectLst/>
                <a:latin typeface="Consolas" panose="020B0609020204030204" pitchFamily="49" charset="0"/>
              </a:rPr>
              <a:t>%</a:t>
            </a:r>
            <a:r>
              <a:rPr lang="es-419" b="0" i="0" dirty="0">
                <a:solidFill>
                  <a:srgbClr val="800000"/>
                </a:solidFill>
                <a:effectLst/>
                <a:latin typeface="Consolas" panose="020B0609020204030204" pitchFamily="49" charset="0"/>
              </a:rPr>
              <a:t>lu</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целое число типа </a:t>
            </a:r>
            <a:r>
              <a:rPr lang="es-419" b="0" i="0" dirty="0">
                <a:solidFill>
                  <a:srgbClr val="0000FF"/>
                </a:solidFill>
                <a:effectLst/>
                <a:latin typeface="Consolas" panose="020B0609020204030204" pitchFamily="49" charset="0"/>
              </a:rPr>
              <a:t>unsigned long int</a:t>
            </a:r>
            <a:r>
              <a:rPr lang="es-419" b="0" i="0" dirty="0">
                <a:solidFill>
                  <a:srgbClr val="000000"/>
                </a:solidFill>
                <a:effectLst/>
                <a:latin typeface="Arial" panose="020B0604020202020204" pitchFamily="34" charset="0"/>
              </a:rPr>
              <a:t>;</a:t>
            </a:r>
          </a:p>
          <a:p>
            <a:pPr algn="l" fontAlgn="base">
              <a:buFont typeface="Arial" panose="020B0604020202020204" pitchFamily="34" charset="0"/>
              <a:buChar char="•"/>
            </a:pPr>
            <a:r>
              <a:rPr lang="es-419" b="0" i="0" dirty="0">
                <a:solidFill>
                  <a:srgbClr val="800000"/>
                </a:solidFill>
                <a:effectLst/>
                <a:latin typeface="Consolas" panose="020B0609020204030204" pitchFamily="49" charset="0"/>
              </a:rPr>
              <a:t>%lx</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целое число типа </a:t>
            </a:r>
            <a:r>
              <a:rPr lang="es-419" b="0" i="0" dirty="0">
                <a:solidFill>
                  <a:srgbClr val="0000FF"/>
                </a:solidFill>
                <a:effectLst/>
                <a:latin typeface="Consolas" panose="020B0609020204030204" pitchFamily="49" charset="0"/>
              </a:rPr>
              <a:t>long int</a:t>
            </a:r>
            <a:r>
              <a:rPr lang="es-419" b="0" i="0" dirty="0">
                <a:solidFill>
                  <a:srgbClr val="000000"/>
                </a:solidFill>
                <a:effectLst/>
                <a:latin typeface="Arial" panose="020B0604020202020204" pitchFamily="34" charset="0"/>
              </a:rPr>
              <a:t> </a:t>
            </a:r>
            <a:r>
              <a:rPr lang="ru-RU" b="0" i="0" dirty="0">
                <a:solidFill>
                  <a:srgbClr val="000000"/>
                </a:solidFill>
                <a:effectLst/>
                <a:latin typeface="Arial" panose="020B0604020202020204" pitchFamily="34" charset="0"/>
              </a:rPr>
              <a:t>со знаком в шестнадцатеричной системе счисления;</a:t>
            </a:r>
          </a:p>
          <a:p>
            <a:pPr algn="l" fontAlgn="base">
              <a:buFont typeface="Arial" panose="020B0604020202020204" pitchFamily="34" charset="0"/>
              <a:buChar char="•"/>
            </a:pPr>
            <a:r>
              <a:rPr lang="ru-RU" b="1" i="0" dirty="0">
                <a:solidFill>
                  <a:srgbClr val="800000"/>
                </a:solidFill>
                <a:effectLst/>
                <a:latin typeface="Consolas" panose="020B0609020204030204" pitchFamily="49" charset="0"/>
              </a:rPr>
              <a:t>%</a:t>
            </a:r>
            <a:r>
              <a:rPr lang="es-419" b="1" i="0" dirty="0">
                <a:solidFill>
                  <a:srgbClr val="800000"/>
                </a:solidFill>
                <a:effectLst/>
                <a:latin typeface="Consolas" panose="020B0609020204030204" pitchFamily="49" charset="0"/>
              </a:rPr>
              <a:t>f</a:t>
            </a:r>
            <a:r>
              <a:rPr lang="es-419" b="1" i="0" dirty="0">
                <a:solidFill>
                  <a:srgbClr val="000000"/>
                </a:solidFill>
                <a:effectLst/>
                <a:latin typeface="Arial" panose="020B0604020202020204" pitchFamily="34" charset="0"/>
              </a:rPr>
              <a:t> — </a:t>
            </a:r>
            <a:r>
              <a:rPr lang="ru-RU" b="1" i="0" dirty="0">
                <a:solidFill>
                  <a:srgbClr val="000000"/>
                </a:solidFill>
                <a:effectLst/>
                <a:latin typeface="Arial" panose="020B0604020202020204" pitchFamily="34" charset="0"/>
              </a:rPr>
              <a:t>вещественный формат (числа с плавающей точкой типа </a:t>
            </a:r>
            <a:r>
              <a:rPr lang="es-419" b="1" i="0" dirty="0">
                <a:solidFill>
                  <a:srgbClr val="0000FF"/>
                </a:solidFill>
                <a:effectLst/>
                <a:latin typeface="Consolas" panose="020B0609020204030204" pitchFamily="49" charset="0"/>
              </a:rPr>
              <a:t>float</a:t>
            </a:r>
            <a:r>
              <a:rPr lang="es-419" b="1" i="0" dirty="0">
                <a:solidFill>
                  <a:srgbClr val="000000"/>
                </a:solidFill>
                <a:effectLst/>
                <a:latin typeface="Arial" panose="020B0604020202020204" pitchFamily="34" charset="0"/>
              </a:rPr>
              <a:t>);</a:t>
            </a:r>
          </a:p>
          <a:p>
            <a:pPr algn="l" fontAlgn="base">
              <a:buFont typeface="Arial" panose="020B0604020202020204" pitchFamily="34" charset="0"/>
              <a:buChar char="•"/>
            </a:pPr>
            <a:r>
              <a:rPr lang="es-419" b="1" i="0" dirty="0">
                <a:solidFill>
                  <a:srgbClr val="800000"/>
                </a:solidFill>
                <a:effectLst/>
                <a:latin typeface="Consolas" panose="020B0609020204030204" pitchFamily="49" charset="0"/>
              </a:rPr>
              <a:t>%lf</a:t>
            </a:r>
            <a:r>
              <a:rPr lang="es-419" b="1" i="0" dirty="0">
                <a:solidFill>
                  <a:srgbClr val="000000"/>
                </a:solidFill>
                <a:effectLst/>
                <a:latin typeface="Arial" panose="020B0604020202020204" pitchFamily="34" charset="0"/>
              </a:rPr>
              <a:t> — </a:t>
            </a:r>
            <a:r>
              <a:rPr lang="ru-RU" b="1" i="0" dirty="0">
                <a:solidFill>
                  <a:srgbClr val="000000"/>
                </a:solidFill>
                <a:effectLst/>
                <a:latin typeface="Arial" panose="020B0604020202020204" pitchFamily="34" charset="0"/>
              </a:rPr>
              <a:t>вещественный формат двойной точности (числа с плавающей точкой типа </a:t>
            </a:r>
            <a:r>
              <a:rPr lang="es-419" b="1" i="0" dirty="0">
                <a:solidFill>
                  <a:srgbClr val="0000FF"/>
                </a:solidFill>
                <a:effectLst/>
                <a:latin typeface="Consolas" panose="020B0609020204030204" pitchFamily="49" charset="0"/>
              </a:rPr>
              <a:t>double</a:t>
            </a:r>
            <a:r>
              <a:rPr lang="es-419" b="1" i="0" dirty="0">
                <a:solidFill>
                  <a:srgbClr val="000000"/>
                </a:solidFill>
                <a:effectLst/>
                <a:latin typeface="Arial" panose="020B0604020202020204" pitchFamily="34" charset="0"/>
              </a:rPr>
              <a:t>);</a:t>
            </a:r>
          </a:p>
          <a:p>
            <a:pPr algn="l" fontAlgn="base">
              <a:buFont typeface="Arial" panose="020B0604020202020204" pitchFamily="34" charset="0"/>
              <a:buChar char="•"/>
            </a:pPr>
            <a:r>
              <a:rPr lang="es-419" b="0" i="0" dirty="0">
                <a:solidFill>
                  <a:srgbClr val="800000"/>
                </a:solidFill>
                <a:effectLst/>
                <a:latin typeface="Consolas" panose="020B0609020204030204" pitchFamily="49" charset="0"/>
              </a:rPr>
              <a:t>%e</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вещественный формат в экспоненциальной форме (числа с плавающей точкой типа </a:t>
            </a:r>
            <a:r>
              <a:rPr lang="es-419" b="0" i="0" dirty="0">
                <a:solidFill>
                  <a:srgbClr val="0000FF"/>
                </a:solidFill>
                <a:effectLst/>
                <a:latin typeface="Consolas" panose="020B0609020204030204" pitchFamily="49" charset="0"/>
              </a:rPr>
              <a:t>float</a:t>
            </a:r>
            <a:r>
              <a:rPr lang="es-419" b="0" i="0" dirty="0">
                <a:solidFill>
                  <a:srgbClr val="000000"/>
                </a:solidFill>
                <a:effectLst/>
                <a:latin typeface="Arial" panose="020B0604020202020204" pitchFamily="34" charset="0"/>
              </a:rPr>
              <a:t> </a:t>
            </a:r>
            <a:r>
              <a:rPr lang="ru-RU" b="0" i="0" dirty="0">
                <a:solidFill>
                  <a:srgbClr val="000000"/>
                </a:solidFill>
                <a:effectLst/>
                <a:latin typeface="Arial" panose="020B0604020202020204" pitchFamily="34" charset="0"/>
              </a:rPr>
              <a:t>в экспоненциальной форме);</a:t>
            </a:r>
          </a:p>
          <a:p>
            <a:pPr algn="l" fontAlgn="base">
              <a:buFont typeface="Arial" panose="020B0604020202020204" pitchFamily="34" charset="0"/>
              <a:buChar char="•"/>
            </a:pPr>
            <a:r>
              <a:rPr lang="ru-RU" b="1" i="0" dirty="0">
                <a:solidFill>
                  <a:srgbClr val="800000"/>
                </a:solidFill>
                <a:effectLst/>
                <a:latin typeface="Consolas" panose="020B0609020204030204" pitchFamily="49" charset="0"/>
              </a:rPr>
              <a:t>%</a:t>
            </a:r>
            <a:r>
              <a:rPr lang="es-419" b="1" i="0" dirty="0">
                <a:solidFill>
                  <a:srgbClr val="800000"/>
                </a:solidFill>
                <a:effectLst/>
                <a:latin typeface="Consolas" panose="020B0609020204030204" pitchFamily="49" charset="0"/>
              </a:rPr>
              <a:t>c</a:t>
            </a:r>
            <a:r>
              <a:rPr lang="es-419" b="1" i="0" dirty="0">
                <a:solidFill>
                  <a:srgbClr val="000000"/>
                </a:solidFill>
                <a:effectLst/>
                <a:latin typeface="Arial" panose="020B0604020202020204" pitchFamily="34" charset="0"/>
              </a:rPr>
              <a:t> — </a:t>
            </a:r>
            <a:r>
              <a:rPr lang="ru-RU" b="1" i="0" dirty="0">
                <a:solidFill>
                  <a:srgbClr val="000000"/>
                </a:solidFill>
                <a:effectLst/>
                <a:latin typeface="Arial" panose="020B0604020202020204" pitchFamily="34" charset="0"/>
              </a:rPr>
              <a:t>символьный формат;</a:t>
            </a:r>
          </a:p>
          <a:p>
            <a:pPr algn="l" fontAlgn="base">
              <a:buFont typeface="Arial" panose="020B0604020202020204" pitchFamily="34" charset="0"/>
              <a:buChar char="•"/>
            </a:pPr>
            <a:r>
              <a:rPr lang="ru-RU" b="1" i="0" dirty="0">
                <a:solidFill>
                  <a:srgbClr val="800000"/>
                </a:solidFill>
                <a:effectLst/>
                <a:latin typeface="Consolas" panose="020B0609020204030204" pitchFamily="49" charset="0"/>
              </a:rPr>
              <a:t>%</a:t>
            </a:r>
            <a:r>
              <a:rPr lang="es-419" b="1" i="0" dirty="0">
                <a:solidFill>
                  <a:srgbClr val="800000"/>
                </a:solidFill>
                <a:effectLst/>
                <a:latin typeface="Consolas" panose="020B0609020204030204" pitchFamily="49" charset="0"/>
              </a:rPr>
              <a:t>s</a:t>
            </a:r>
            <a:r>
              <a:rPr lang="es-419" b="1" i="0" dirty="0">
                <a:solidFill>
                  <a:srgbClr val="000000"/>
                </a:solidFill>
                <a:effectLst/>
                <a:latin typeface="Arial" panose="020B0604020202020204" pitchFamily="34" charset="0"/>
              </a:rPr>
              <a:t> — </a:t>
            </a:r>
            <a:r>
              <a:rPr lang="ru-RU" b="1" i="0" dirty="0">
                <a:solidFill>
                  <a:srgbClr val="000000"/>
                </a:solidFill>
                <a:effectLst/>
                <a:latin typeface="Arial" panose="020B0604020202020204" pitchFamily="34" charset="0"/>
              </a:rPr>
              <a:t>строковый формат;</a:t>
            </a:r>
          </a:p>
          <a:p>
            <a:pPr algn="l" fontAlgn="base">
              <a:buFont typeface="Arial" panose="020B0604020202020204" pitchFamily="34" charset="0"/>
              <a:buChar char="•"/>
            </a:pPr>
            <a:r>
              <a:rPr lang="ru-RU" b="0" i="0" dirty="0">
                <a:solidFill>
                  <a:srgbClr val="800000"/>
                </a:solidFill>
                <a:effectLst/>
                <a:latin typeface="Consolas" panose="020B0609020204030204" pitchFamily="49" charset="0"/>
              </a:rPr>
              <a:t>%</a:t>
            </a:r>
            <a:r>
              <a:rPr lang="es-419" b="0" i="0" dirty="0">
                <a:solidFill>
                  <a:srgbClr val="800000"/>
                </a:solidFill>
                <a:effectLst/>
                <a:latin typeface="Consolas" panose="020B0609020204030204" pitchFamily="49" charset="0"/>
              </a:rPr>
              <a:t>p</a:t>
            </a:r>
            <a:r>
              <a:rPr lang="es-419" b="0" i="0" dirty="0">
                <a:solidFill>
                  <a:srgbClr val="000000"/>
                </a:solidFill>
                <a:effectLst/>
                <a:latin typeface="Arial" panose="020B0604020202020204" pitchFamily="34" charset="0"/>
              </a:rPr>
              <a:t> — </a:t>
            </a:r>
            <a:r>
              <a:rPr lang="ru-RU" b="0" i="0" dirty="0">
                <a:solidFill>
                  <a:srgbClr val="000000"/>
                </a:solidFill>
                <a:effectLst/>
                <a:latin typeface="Arial" panose="020B0604020202020204" pitchFamily="34" charset="0"/>
              </a:rPr>
              <a:t>указатель, вывод адреса переменной.</a:t>
            </a:r>
          </a:p>
        </p:txBody>
      </p:sp>
    </p:spTree>
    <p:extLst>
      <p:ext uri="{BB962C8B-B14F-4D97-AF65-F5344CB8AC3E}">
        <p14:creationId xmlns:p14="http://schemas.microsoft.com/office/powerpoint/2010/main" val="3234610835"/>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07504" y="405998"/>
            <a:ext cx="8928992" cy="5632311"/>
          </a:xfrm>
          <a:prstGeom prst="rect">
            <a:avLst/>
          </a:prstGeom>
          <a:noFill/>
        </p:spPr>
        <p:txBody>
          <a:bodyPr wrap="square" rtlCol="0">
            <a:spAutoFit/>
          </a:bodyPr>
          <a:lstStyle/>
          <a:p>
            <a:pPr algn="just" fontAlgn="base"/>
            <a:r>
              <a:rPr lang="ru-RU" b="0" i="0" dirty="0">
                <a:solidFill>
                  <a:srgbClr val="000000"/>
                </a:solidFill>
                <a:effectLst/>
                <a:latin typeface="Arial" panose="020B0604020202020204" pitchFamily="34" charset="0"/>
              </a:rPr>
              <a:t>Строка форматов содержит форматы для вывода значений. Каждый формат вывода начинается с символа </a:t>
            </a:r>
            <a:r>
              <a:rPr lang="ru-RU" b="0" i="0" dirty="0">
                <a:solidFill>
                  <a:srgbClr val="800000"/>
                </a:solidFill>
                <a:effectLst/>
                <a:latin typeface="Consolas" panose="020B0609020204030204" pitchFamily="49" charset="0"/>
              </a:rPr>
              <a:t>%</a:t>
            </a:r>
            <a:r>
              <a:rPr lang="ru-RU" b="0" i="0" dirty="0">
                <a:solidFill>
                  <a:srgbClr val="000000"/>
                </a:solidFill>
                <a:effectLst/>
                <a:latin typeface="Arial" panose="020B0604020202020204" pitchFamily="34" charset="0"/>
              </a:rPr>
              <a:t>. После строки форматов через запятую указываются имена переменных, которые необходимо вывести. Количество символов </a:t>
            </a:r>
            <a:r>
              <a:rPr lang="ru-RU" b="0" i="0" dirty="0">
                <a:solidFill>
                  <a:srgbClr val="800000"/>
                </a:solidFill>
                <a:effectLst/>
                <a:latin typeface="Consolas" panose="020B0609020204030204" pitchFamily="49" charset="0"/>
              </a:rPr>
              <a:t>%</a:t>
            </a:r>
            <a:r>
              <a:rPr lang="ru-RU" b="0" i="0" dirty="0">
                <a:solidFill>
                  <a:srgbClr val="000000"/>
                </a:solidFill>
                <a:effectLst/>
                <a:latin typeface="Arial" panose="020B0604020202020204" pitchFamily="34" charset="0"/>
              </a:rPr>
              <a:t> в строке формата должно совпадать с количеством переменных для вывода. Тип каждого формата должен совпадать с типом переменной, которая будет выводиться на это место. Замещение форматов вывода значениями переменных происходит в порядке их следования.</a:t>
            </a:r>
            <a:br>
              <a:rPr lang="ru-RU" dirty="0"/>
            </a:br>
            <a:endParaRPr lang="ru-RU" dirty="0"/>
          </a:p>
          <a:p>
            <a:pPr algn="just" fontAlgn="base"/>
            <a:r>
              <a:rPr lang="ru-RU" b="1" i="0" dirty="0">
                <a:solidFill>
                  <a:srgbClr val="CC3300"/>
                </a:solidFill>
                <a:effectLst/>
                <a:latin typeface="Arial" panose="020B0604020202020204" pitchFamily="34" charset="0"/>
              </a:rPr>
              <a:t>Пример на Си</a:t>
            </a:r>
            <a:endParaRPr lang="ru-RU" b="0" i="0" dirty="0">
              <a:solidFill>
                <a:srgbClr val="000000"/>
              </a:solidFill>
              <a:effectLst/>
              <a:latin typeface="Arial" panose="020B0604020202020204" pitchFamily="34" charset="0"/>
            </a:endParaRPr>
          </a:p>
          <a:p>
            <a:pPr algn="l"/>
            <a:r>
              <a:rPr lang="ru-RU" b="0" i="0" dirty="0">
                <a:solidFill>
                  <a:srgbClr val="959595"/>
                </a:solidFill>
                <a:effectLst/>
                <a:latin typeface="Consolas" panose="020B0609020204030204" pitchFamily="49" charset="0"/>
              </a:rPr>
              <a:t>#</a:t>
            </a:r>
            <a:r>
              <a:rPr lang="es-419" b="0" i="0" dirty="0">
                <a:solidFill>
                  <a:srgbClr val="959595"/>
                </a:solidFill>
                <a:effectLst/>
                <a:latin typeface="Consolas" panose="020B0609020204030204" pitchFamily="49" charset="0"/>
              </a:rPr>
              <a:t>include</a:t>
            </a:r>
            <a:r>
              <a:rPr lang="es-419" b="0" i="0" dirty="0">
                <a:solidFill>
                  <a:srgbClr val="000000"/>
                </a:solidFill>
                <a:effectLst/>
                <a:latin typeface="Consolas" panose="020B0609020204030204" pitchFamily="49" charset="0"/>
              </a:rPr>
              <a:t> </a:t>
            </a:r>
            <a:r>
              <a:rPr lang="es-419" b="0" i="0" dirty="0">
                <a:solidFill>
                  <a:srgbClr val="800000"/>
                </a:solidFill>
                <a:effectLst/>
                <a:latin typeface="Consolas" panose="020B0609020204030204" pitchFamily="49" charset="0"/>
              </a:rPr>
              <a:t>&lt;stdio.h&gt;</a:t>
            </a:r>
            <a:br>
              <a:rPr lang="es-419" b="0" i="0" dirty="0">
                <a:solidFill>
                  <a:srgbClr val="000000"/>
                </a:solidFill>
                <a:effectLst/>
                <a:latin typeface="Consolas" panose="020B0609020204030204" pitchFamily="49" charset="0"/>
              </a:rPr>
            </a:br>
            <a:r>
              <a:rPr lang="es-419" b="0" i="0" dirty="0">
                <a:solidFill>
                  <a:srgbClr val="0000FF"/>
                </a:solidFill>
                <a:effectLst/>
                <a:latin typeface="Consolas" panose="020B0609020204030204" pitchFamily="49" charset="0"/>
              </a:rPr>
              <a:t>int</a:t>
            </a:r>
            <a:r>
              <a:rPr lang="es-419" b="0" i="0" dirty="0">
                <a:solidFill>
                  <a:srgbClr val="000000"/>
                </a:solidFill>
                <a:effectLst/>
                <a:latin typeface="Consolas" panose="020B0609020204030204" pitchFamily="49" charset="0"/>
              </a:rPr>
              <a:t> main()</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a:t>
            </a:r>
            <a:br>
              <a:rPr lang="es-419" b="0" i="0" dirty="0">
                <a:solidFill>
                  <a:srgbClr val="000000"/>
                </a:solidFill>
                <a:effectLst/>
                <a:latin typeface="Consolas" panose="020B0609020204030204" pitchFamily="49" charset="0"/>
              </a:rPr>
            </a:br>
            <a:r>
              <a:rPr lang="es-419" b="0" i="0" dirty="0">
                <a:solidFill>
                  <a:srgbClr val="0000FF"/>
                </a:solidFill>
                <a:effectLst/>
                <a:latin typeface="Consolas" panose="020B0609020204030204" pitchFamily="49" charset="0"/>
              </a:rPr>
              <a:t>int</a:t>
            </a:r>
            <a:r>
              <a:rPr lang="es-419" b="0" i="0" dirty="0">
                <a:solidFill>
                  <a:srgbClr val="000000"/>
                </a:solidFill>
                <a:effectLst/>
                <a:latin typeface="Consolas" panose="020B0609020204030204" pitchFamily="49" charset="0"/>
              </a:rPr>
              <a:t> a = 5;</a:t>
            </a:r>
            <a:br>
              <a:rPr lang="es-419" b="0" i="0" dirty="0">
                <a:solidFill>
                  <a:srgbClr val="000000"/>
                </a:solidFill>
                <a:effectLst/>
                <a:latin typeface="Consolas" panose="020B0609020204030204" pitchFamily="49" charset="0"/>
              </a:rPr>
            </a:br>
            <a:r>
              <a:rPr lang="es-419" b="0" i="0" dirty="0">
                <a:solidFill>
                  <a:srgbClr val="0000FF"/>
                </a:solidFill>
                <a:effectLst/>
                <a:latin typeface="Consolas" panose="020B0609020204030204" pitchFamily="49" charset="0"/>
              </a:rPr>
              <a:t>float</a:t>
            </a:r>
            <a:r>
              <a:rPr lang="es-419" b="0" i="0" dirty="0">
                <a:solidFill>
                  <a:srgbClr val="000000"/>
                </a:solidFill>
                <a:effectLst/>
                <a:latin typeface="Consolas" panose="020B0609020204030204" pitchFamily="49" charset="0"/>
              </a:rPr>
              <a:t> x = 2.78;</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printf("a=%d\n", a);</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printf("x=%f\n", x);</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getchar();</a:t>
            </a:r>
            <a:br>
              <a:rPr lang="es-419" b="0" i="0" dirty="0">
                <a:solidFill>
                  <a:srgbClr val="000000"/>
                </a:solidFill>
                <a:effectLst/>
                <a:latin typeface="Consolas" panose="020B0609020204030204" pitchFamily="49" charset="0"/>
              </a:rPr>
            </a:br>
            <a:r>
              <a:rPr lang="es-419" b="0" i="0" dirty="0">
                <a:solidFill>
                  <a:srgbClr val="0000FF"/>
                </a:solidFill>
                <a:effectLst/>
                <a:latin typeface="Consolas" panose="020B0609020204030204" pitchFamily="49" charset="0"/>
              </a:rPr>
              <a:t>return</a:t>
            </a:r>
            <a:r>
              <a:rPr lang="es-419" b="0" i="0" dirty="0">
                <a:solidFill>
                  <a:srgbClr val="000000"/>
                </a:solidFill>
                <a:effectLst/>
                <a:latin typeface="Consolas" panose="020B0609020204030204" pitchFamily="49" charset="0"/>
              </a:rPr>
              <a:t> 0;</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a:t>
            </a:r>
          </a:p>
          <a:p>
            <a:r>
              <a:rPr lang="ru-RU" b="0" i="0" dirty="0">
                <a:solidFill>
                  <a:srgbClr val="000000"/>
                </a:solidFill>
                <a:effectLst/>
                <a:latin typeface="Arial" panose="020B0604020202020204" pitchFamily="34" charset="0"/>
              </a:rPr>
              <a:t>Результат работы программы</a:t>
            </a:r>
          </a:p>
        </p:txBody>
      </p:sp>
      <p:pic>
        <p:nvPicPr>
          <p:cNvPr id="3" name="Рисунок 2">
            <a:extLst>
              <a:ext uri="{FF2B5EF4-FFF2-40B4-BE49-F238E27FC236}">
                <a16:creationId xmlns:a16="http://schemas.microsoft.com/office/drawing/2014/main" id="{2D39BFFE-26E6-0DAE-F83A-ED03A10D31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95936" y="4770710"/>
            <a:ext cx="2921000" cy="1981200"/>
          </a:xfrm>
          <a:prstGeom prst="rect">
            <a:avLst/>
          </a:prstGeom>
        </p:spPr>
      </p:pic>
    </p:spTree>
    <p:extLst>
      <p:ext uri="{BB962C8B-B14F-4D97-AF65-F5344CB8AC3E}">
        <p14:creationId xmlns:p14="http://schemas.microsoft.com/office/powerpoint/2010/main" val="3742205047"/>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323528" y="980728"/>
            <a:ext cx="8928992" cy="6001643"/>
          </a:xfrm>
          <a:prstGeom prst="rect">
            <a:avLst/>
          </a:prstGeom>
          <a:noFill/>
        </p:spPr>
        <p:txBody>
          <a:bodyPr wrap="square" rtlCol="0">
            <a:spAutoFit/>
          </a:bodyPr>
          <a:lstStyle/>
          <a:p>
            <a:pPr algn="just" fontAlgn="base"/>
            <a:r>
              <a:rPr lang="ru-RU" sz="2400" b="0" i="0" dirty="0">
                <a:solidFill>
                  <a:srgbClr val="000000"/>
                </a:solidFill>
                <a:effectLst/>
                <a:latin typeface="Arial" panose="020B0604020202020204" pitchFamily="34" charset="0"/>
              </a:rPr>
              <a:t>Тот же самый код может быть представлен с использованием одного вызова </a:t>
            </a:r>
            <a:r>
              <a:rPr lang="es-419" sz="2400" b="0" i="0" dirty="0">
                <a:solidFill>
                  <a:srgbClr val="000000"/>
                </a:solidFill>
                <a:effectLst/>
                <a:latin typeface="Consolas" panose="020B0609020204030204" pitchFamily="49" charset="0"/>
              </a:rPr>
              <a:t>printf</a:t>
            </a:r>
            <a:r>
              <a:rPr lang="es-419" sz="2400" b="0" i="0" dirty="0">
                <a:solidFill>
                  <a:srgbClr val="000000"/>
                </a:solidFill>
                <a:effectLst/>
                <a:latin typeface="Arial" panose="020B0604020202020204" pitchFamily="34" charset="0"/>
              </a:rPr>
              <a:t>:</a:t>
            </a:r>
          </a:p>
          <a:p>
            <a:pPr algn="l"/>
            <a:r>
              <a:rPr lang="es-419" sz="2400" b="0" i="0" dirty="0">
                <a:solidFill>
                  <a:srgbClr val="959595"/>
                </a:solidFill>
                <a:effectLst/>
                <a:latin typeface="Consolas" panose="020B0609020204030204" pitchFamily="49" charset="0"/>
              </a:rPr>
              <a:t>#include</a:t>
            </a:r>
            <a:r>
              <a:rPr lang="es-419" sz="2400" b="0" i="0" dirty="0">
                <a:solidFill>
                  <a:srgbClr val="000000"/>
                </a:solidFill>
                <a:effectLst/>
                <a:latin typeface="Consolas" panose="020B0609020204030204" pitchFamily="49" charset="0"/>
              </a:rPr>
              <a:t> </a:t>
            </a:r>
            <a:r>
              <a:rPr lang="es-419" sz="2400" b="0" i="0" dirty="0">
                <a:solidFill>
                  <a:srgbClr val="800000"/>
                </a:solidFill>
                <a:effectLst/>
                <a:latin typeface="Consolas" panose="020B0609020204030204" pitchFamily="49" charset="0"/>
              </a:rPr>
              <a:t>&lt;stdio.h&gt;</a:t>
            </a:r>
            <a:br>
              <a:rPr lang="es-419" sz="2400" b="0" i="0" dirty="0">
                <a:solidFill>
                  <a:srgbClr val="000000"/>
                </a:solidFill>
                <a:effectLst/>
                <a:latin typeface="Consolas" panose="020B0609020204030204" pitchFamily="49" charset="0"/>
              </a:rPr>
            </a:br>
            <a:r>
              <a:rPr lang="es-419" sz="2400" b="0" i="0" dirty="0">
                <a:solidFill>
                  <a:srgbClr val="0000FF"/>
                </a:solidFill>
                <a:effectLst/>
                <a:latin typeface="Consolas" panose="020B0609020204030204" pitchFamily="49" charset="0"/>
              </a:rPr>
              <a:t>int</a:t>
            </a:r>
            <a:r>
              <a:rPr lang="es-419" sz="2400" b="0" i="0" dirty="0">
                <a:solidFill>
                  <a:srgbClr val="000000"/>
                </a:solidFill>
                <a:effectLst/>
                <a:latin typeface="Consolas" panose="020B0609020204030204" pitchFamily="49" charset="0"/>
              </a:rPr>
              <a:t> main()</a:t>
            </a:r>
            <a:br>
              <a:rPr lang="es-419" sz="2400" b="0" i="0" dirty="0">
                <a:solidFill>
                  <a:srgbClr val="000000"/>
                </a:solidFill>
                <a:effectLst/>
                <a:latin typeface="Consolas" panose="020B0609020204030204" pitchFamily="49" charset="0"/>
              </a:rPr>
            </a:br>
            <a:r>
              <a:rPr lang="es-419" sz="2400" b="0" i="0" dirty="0">
                <a:solidFill>
                  <a:srgbClr val="000000"/>
                </a:solidFill>
                <a:effectLst/>
                <a:latin typeface="Consolas" panose="020B0609020204030204" pitchFamily="49" charset="0"/>
              </a:rPr>
              <a:t>{</a:t>
            </a:r>
            <a:br>
              <a:rPr lang="es-419" sz="2400" b="0" i="0" dirty="0">
                <a:solidFill>
                  <a:srgbClr val="000000"/>
                </a:solidFill>
                <a:effectLst/>
                <a:latin typeface="Consolas" panose="020B0609020204030204" pitchFamily="49" charset="0"/>
              </a:rPr>
            </a:br>
            <a:r>
              <a:rPr lang="es-419" sz="2400" b="0" i="0" dirty="0">
                <a:solidFill>
                  <a:srgbClr val="000000"/>
                </a:solidFill>
                <a:effectLst/>
                <a:latin typeface="Consolas" panose="020B0609020204030204" pitchFamily="49" charset="0"/>
              </a:rPr>
              <a:t>  </a:t>
            </a:r>
            <a:r>
              <a:rPr lang="es-419" sz="2400" b="0" i="0" dirty="0">
                <a:solidFill>
                  <a:srgbClr val="0000FF"/>
                </a:solidFill>
                <a:effectLst/>
                <a:latin typeface="Consolas" panose="020B0609020204030204" pitchFamily="49" charset="0"/>
              </a:rPr>
              <a:t>int</a:t>
            </a:r>
            <a:r>
              <a:rPr lang="es-419" sz="2400" b="0" i="0" dirty="0">
                <a:solidFill>
                  <a:srgbClr val="000000"/>
                </a:solidFill>
                <a:effectLst/>
                <a:latin typeface="Consolas" panose="020B0609020204030204" pitchFamily="49" charset="0"/>
              </a:rPr>
              <a:t> a = 5;</a:t>
            </a:r>
            <a:br>
              <a:rPr lang="es-419" sz="2400" b="0" i="0" dirty="0">
                <a:solidFill>
                  <a:srgbClr val="000000"/>
                </a:solidFill>
                <a:effectLst/>
                <a:latin typeface="Consolas" panose="020B0609020204030204" pitchFamily="49" charset="0"/>
              </a:rPr>
            </a:br>
            <a:r>
              <a:rPr lang="es-419" sz="2400" b="0" i="0" dirty="0">
                <a:solidFill>
                  <a:srgbClr val="000000"/>
                </a:solidFill>
                <a:effectLst/>
                <a:latin typeface="Consolas" panose="020B0609020204030204" pitchFamily="49" charset="0"/>
              </a:rPr>
              <a:t>  </a:t>
            </a:r>
            <a:r>
              <a:rPr lang="es-419" sz="2400" b="0" i="0" dirty="0">
                <a:solidFill>
                  <a:srgbClr val="0000FF"/>
                </a:solidFill>
                <a:effectLst/>
                <a:latin typeface="Consolas" panose="020B0609020204030204" pitchFamily="49" charset="0"/>
              </a:rPr>
              <a:t>float</a:t>
            </a:r>
            <a:r>
              <a:rPr lang="es-419" sz="2400" b="0" i="0" dirty="0">
                <a:solidFill>
                  <a:srgbClr val="000000"/>
                </a:solidFill>
                <a:effectLst/>
                <a:latin typeface="Consolas" panose="020B0609020204030204" pitchFamily="49" charset="0"/>
              </a:rPr>
              <a:t> x = 2.78;</a:t>
            </a:r>
            <a:br>
              <a:rPr lang="es-419" sz="2400" b="0" i="0" dirty="0">
                <a:solidFill>
                  <a:srgbClr val="000000"/>
                </a:solidFill>
                <a:effectLst/>
                <a:latin typeface="Consolas" panose="020B0609020204030204" pitchFamily="49" charset="0"/>
              </a:rPr>
            </a:br>
            <a:r>
              <a:rPr lang="es-419" sz="2400" b="0" i="0" dirty="0">
                <a:solidFill>
                  <a:srgbClr val="000000"/>
                </a:solidFill>
                <a:effectLst/>
                <a:latin typeface="Consolas" panose="020B0609020204030204" pitchFamily="49" charset="0"/>
              </a:rPr>
              <a:t>  printf(</a:t>
            </a:r>
            <a:r>
              <a:rPr lang="es-419" sz="2400" b="0" i="0" dirty="0">
                <a:solidFill>
                  <a:srgbClr val="800000"/>
                </a:solidFill>
                <a:effectLst/>
                <a:latin typeface="Consolas" panose="020B0609020204030204" pitchFamily="49" charset="0"/>
              </a:rPr>
              <a:t>"a=%d\nx=%f\n"</a:t>
            </a:r>
            <a:r>
              <a:rPr lang="es-419" sz="2400" b="0" i="0" dirty="0">
                <a:solidFill>
                  <a:srgbClr val="000000"/>
                </a:solidFill>
                <a:effectLst/>
                <a:latin typeface="Consolas" panose="020B0609020204030204" pitchFamily="49" charset="0"/>
              </a:rPr>
              <a:t>, a, x);</a:t>
            </a:r>
            <a:br>
              <a:rPr lang="es-419" sz="2400" b="0" i="0" dirty="0">
                <a:solidFill>
                  <a:srgbClr val="000000"/>
                </a:solidFill>
                <a:effectLst/>
                <a:latin typeface="Consolas" panose="020B0609020204030204" pitchFamily="49" charset="0"/>
              </a:rPr>
            </a:br>
            <a:r>
              <a:rPr lang="es-419" sz="2400" b="0" i="0" dirty="0">
                <a:solidFill>
                  <a:srgbClr val="000000"/>
                </a:solidFill>
                <a:effectLst/>
                <a:latin typeface="Consolas" panose="020B0609020204030204" pitchFamily="49" charset="0"/>
              </a:rPr>
              <a:t>  getchar();</a:t>
            </a:r>
            <a:br>
              <a:rPr lang="es-419" sz="2400" b="0" i="0" dirty="0">
                <a:solidFill>
                  <a:srgbClr val="000000"/>
                </a:solidFill>
                <a:effectLst/>
                <a:latin typeface="Consolas" panose="020B0609020204030204" pitchFamily="49" charset="0"/>
              </a:rPr>
            </a:br>
            <a:r>
              <a:rPr lang="es-419" sz="2400" b="0" i="0" dirty="0">
                <a:solidFill>
                  <a:srgbClr val="000000"/>
                </a:solidFill>
                <a:effectLst/>
                <a:latin typeface="Consolas" panose="020B0609020204030204" pitchFamily="49" charset="0"/>
              </a:rPr>
              <a:t>  </a:t>
            </a:r>
            <a:r>
              <a:rPr lang="es-419" sz="2400" b="0" i="0" dirty="0">
                <a:solidFill>
                  <a:srgbClr val="0000FF"/>
                </a:solidFill>
                <a:effectLst/>
                <a:latin typeface="Consolas" panose="020B0609020204030204" pitchFamily="49" charset="0"/>
              </a:rPr>
              <a:t>return</a:t>
            </a:r>
            <a:r>
              <a:rPr lang="es-419" sz="2400" b="0" i="0" dirty="0">
                <a:solidFill>
                  <a:srgbClr val="000000"/>
                </a:solidFill>
                <a:effectLst/>
                <a:latin typeface="Consolas" panose="020B0609020204030204" pitchFamily="49" charset="0"/>
              </a:rPr>
              <a:t> 0;</a:t>
            </a:r>
            <a:br>
              <a:rPr lang="es-419" sz="2400" b="0" i="0" dirty="0">
                <a:solidFill>
                  <a:srgbClr val="000000"/>
                </a:solidFill>
                <a:effectLst/>
                <a:latin typeface="Consolas" panose="020B0609020204030204" pitchFamily="49" charset="0"/>
              </a:rPr>
            </a:br>
            <a:r>
              <a:rPr lang="es-419" sz="2400" b="0" i="0" dirty="0">
                <a:solidFill>
                  <a:srgbClr val="000000"/>
                </a:solidFill>
                <a:effectLst/>
                <a:latin typeface="Consolas" panose="020B0609020204030204" pitchFamily="49" charset="0"/>
              </a:rPr>
              <a:t>}</a:t>
            </a:r>
            <a:endParaRPr lang="ru-RU" sz="2400" b="0" i="0" dirty="0">
              <a:solidFill>
                <a:srgbClr val="000000"/>
              </a:solidFill>
              <a:effectLst/>
              <a:latin typeface="Consolas" panose="020B0609020204030204" pitchFamily="49" charset="0"/>
            </a:endParaRPr>
          </a:p>
          <a:p>
            <a:pPr algn="l"/>
            <a:r>
              <a:rPr lang="es-419" sz="2000" b="0" i="0" dirty="0">
                <a:solidFill>
                  <a:srgbClr val="1F1F1F"/>
                </a:solidFill>
                <a:effectLst/>
                <a:latin typeface="Google Sans"/>
              </a:rPr>
              <a:t>getchar </a:t>
            </a:r>
            <a:r>
              <a:rPr lang="ru-RU" sz="2000" b="0" i="0" dirty="0">
                <a:solidFill>
                  <a:srgbClr val="1F1F1F"/>
                </a:solidFill>
                <a:effectLst/>
                <a:latin typeface="Google Sans"/>
              </a:rPr>
              <a:t>в языке </a:t>
            </a:r>
            <a:r>
              <a:rPr lang="es-419" sz="2000" b="0" i="0" dirty="0">
                <a:solidFill>
                  <a:srgbClr val="1F1F1F"/>
                </a:solidFill>
                <a:effectLst/>
                <a:latin typeface="Google Sans"/>
              </a:rPr>
              <a:t>C </a:t>
            </a:r>
            <a:r>
              <a:rPr lang="ru-RU" sz="2000" b="0" i="0" dirty="0">
                <a:solidFill>
                  <a:srgbClr val="1F1F1F"/>
                </a:solidFill>
                <a:effectLst/>
                <a:latin typeface="Google Sans"/>
              </a:rPr>
              <a:t>считывает один символ со стандартного ввода (обычно с клавиатуры) и возвращает его как целое число. Эта функция ждет, пока пользователь не введет символ и не нажмет клавишу </a:t>
            </a:r>
            <a:r>
              <a:rPr lang="es-419" sz="2000" b="0" i="0" dirty="0">
                <a:solidFill>
                  <a:srgbClr val="1F1F1F"/>
                </a:solidFill>
                <a:effectLst/>
                <a:latin typeface="Google Sans"/>
              </a:rPr>
              <a:t>Enter, </a:t>
            </a:r>
            <a:r>
              <a:rPr lang="ru-RU" sz="2000" b="0" i="0" dirty="0">
                <a:solidFill>
                  <a:srgbClr val="1F1F1F"/>
                </a:solidFill>
                <a:effectLst/>
                <a:latin typeface="Google Sans"/>
              </a:rPr>
              <a:t>после чего обрабатывает первый символ из буфера. Если во время чтения происходит ошибка или достигается конец файла (</a:t>
            </a:r>
            <a:r>
              <a:rPr lang="es-419" sz="2000" b="0" i="0" dirty="0">
                <a:solidFill>
                  <a:srgbClr val="1F1F1F"/>
                </a:solidFill>
                <a:effectLst/>
                <a:latin typeface="Google Sans"/>
              </a:rPr>
              <a:t>EOF), </a:t>
            </a:r>
            <a:r>
              <a:rPr lang="ru-RU" sz="2000" b="0" i="0" dirty="0">
                <a:solidFill>
                  <a:srgbClr val="1F1F1F"/>
                </a:solidFill>
                <a:effectLst/>
                <a:latin typeface="Google Sans"/>
              </a:rPr>
              <a:t>функция возвращает специальное значение </a:t>
            </a:r>
            <a:r>
              <a:rPr lang="es-419" sz="2000" b="0" i="0" dirty="0">
                <a:solidFill>
                  <a:srgbClr val="1F1F1F"/>
                </a:solidFill>
                <a:effectLst/>
                <a:latin typeface="Google Sans"/>
              </a:rPr>
              <a:t>EOF</a:t>
            </a:r>
            <a:r>
              <a:rPr lang="ru-RU" sz="2000" b="0" i="0" dirty="0">
                <a:solidFill>
                  <a:srgbClr val="1F1F1F"/>
                </a:solidFill>
                <a:effectLst/>
                <a:latin typeface="Google Sans"/>
              </a:rPr>
              <a:t>.</a:t>
            </a:r>
            <a:endParaRPr lang="es-419" sz="2000" b="0" i="0" dirty="0">
              <a:solidFill>
                <a:srgbClr val="1C0D0A"/>
              </a:solidFill>
              <a:effectLst/>
              <a:latin typeface="Arial" panose="020B0604020202020204" pitchFamily="34" charset="0"/>
            </a:endParaRPr>
          </a:p>
        </p:txBody>
      </p:sp>
    </p:spTree>
    <p:extLst>
      <p:ext uri="{BB962C8B-B14F-4D97-AF65-F5344CB8AC3E}">
        <p14:creationId xmlns:p14="http://schemas.microsoft.com/office/powerpoint/2010/main" val="2741537461"/>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07504" y="405998"/>
            <a:ext cx="8928992" cy="3416320"/>
          </a:xfrm>
          <a:prstGeom prst="rect">
            <a:avLst/>
          </a:prstGeom>
          <a:noFill/>
        </p:spPr>
        <p:txBody>
          <a:bodyPr wrap="square" rtlCol="0">
            <a:spAutoFit/>
          </a:bodyPr>
          <a:lstStyle/>
          <a:p>
            <a:pPr algn="l" fontAlgn="base"/>
            <a:r>
              <a:rPr lang="ru-RU" b="1" i="0" dirty="0">
                <a:solidFill>
                  <a:srgbClr val="54595F"/>
                </a:solidFill>
                <a:effectLst/>
                <a:latin typeface="Arial" panose="020B0604020202020204" pitchFamily="34" charset="0"/>
              </a:rPr>
              <a:t>Табличный вывод</a:t>
            </a:r>
          </a:p>
          <a:p>
            <a:pPr algn="just" fontAlgn="base"/>
            <a:r>
              <a:rPr lang="ru-RU" b="0" i="0" dirty="0">
                <a:solidFill>
                  <a:srgbClr val="000000"/>
                </a:solidFill>
                <a:effectLst/>
                <a:latin typeface="Arial" panose="020B0604020202020204" pitchFamily="34" charset="0"/>
              </a:rPr>
              <a:t>При указании формата можно явным образом указать общее количество знакомест и количество знакомест, занимаемых дробной частью:</a:t>
            </a:r>
          </a:p>
          <a:p>
            <a:pPr algn="l"/>
            <a:r>
              <a:rPr lang="ru-RU" b="0" i="0" dirty="0">
                <a:solidFill>
                  <a:srgbClr val="959595"/>
                </a:solidFill>
                <a:effectLst/>
                <a:latin typeface="Consolas" panose="020B0609020204030204" pitchFamily="49" charset="0"/>
              </a:rPr>
              <a:t>#</a:t>
            </a:r>
            <a:r>
              <a:rPr lang="es-419" b="0" i="0" dirty="0">
                <a:solidFill>
                  <a:srgbClr val="959595"/>
                </a:solidFill>
                <a:effectLst/>
                <a:latin typeface="Consolas" panose="020B0609020204030204" pitchFamily="49" charset="0"/>
              </a:rPr>
              <a:t>include</a:t>
            </a:r>
            <a:r>
              <a:rPr lang="es-419" b="0" i="0" dirty="0">
                <a:solidFill>
                  <a:srgbClr val="000000"/>
                </a:solidFill>
                <a:effectLst/>
                <a:latin typeface="Consolas" panose="020B0609020204030204" pitchFamily="49" charset="0"/>
              </a:rPr>
              <a:t> </a:t>
            </a:r>
            <a:r>
              <a:rPr lang="es-419" b="0" i="0" dirty="0">
                <a:solidFill>
                  <a:srgbClr val="800000"/>
                </a:solidFill>
                <a:effectLst/>
                <a:latin typeface="Consolas" panose="020B0609020204030204" pitchFamily="49" charset="0"/>
              </a:rPr>
              <a:t>&lt;stdio.h&gt;</a:t>
            </a:r>
            <a:br>
              <a:rPr lang="es-419" b="0" i="0" dirty="0">
                <a:solidFill>
                  <a:srgbClr val="000000"/>
                </a:solidFill>
                <a:effectLst/>
                <a:latin typeface="Consolas" panose="020B0609020204030204" pitchFamily="49" charset="0"/>
              </a:rPr>
            </a:br>
            <a:r>
              <a:rPr lang="es-419" b="0" i="0" dirty="0">
                <a:solidFill>
                  <a:srgbClr val="0000FF"/>
                </a:solidFill>
                <a:effectLst/>
                <a:latin typeface="Consolas" panose="020B0609020204030204" pitchFamily="49" charset="0"/>
              </a:rPr>
              <a:t>int</a:t>
            </a:r>
            <a:r>
              <a:rPr lang="es-419" b="0" i="0" dirty="0">
                <a:solidFill>
                  <a:srgbClr val="000000"/>
                </a:solidFill>
                <a:effectLst/>
                <a:latin typeface="Consolas" panose="020B0609020204030204" pitchFamily="49" charset="0"/>
              </a:rPr>
              <a:t> main()</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  </a:t>
            </a:r>
            <a:r>
              <a:rPr lang="es-419" b="0" i="0" dirty="0">
                <a:solidFill>
                  <a:srgbClr val="0000FF"/>
                </a:solidFill>
                <a:effectLst/>
                <a:latin typeface="Consolas" panose="020B0609020204030204" pitchFamily="49" charset="0"/>
              </a:rPr>
              <a:t>float</a:t>
            </a:r>
            <a:r>
              <a:rPr lang="es-419" b="0" i="0" dirty="0">
                <a:solidFill>
                  <a:srgbClr val="000000"/>
                </a:solidFill>
                <a:effectLst/>
                <a:latin typeface="Consolas" panose="020B0609020204030204" pitchFamily="49" charset="0"/>
              </a:rPr>
              <a:t> x = 1.2345;</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  printf(</a:t>
            </a:r>
            <a:r>
              <a:rPr lang="es-419" b="0" i="0" dirty="0">
                <a:solidFill>
                  <a:srgbClr val="800000"/>
                </a:solidFill>
                <a:effectLst/>
                <a:latin typeface="Consolas" panose="020B0609020204030204" pitchFamily="49" charset="0"/>
              </a:rPr>
              <a:t>"x=%10.5f\n"</a:t>
            </a:r>
            <a:r>
              <a:rPr lang="es-419" b="0" i="0" dirty="0">
                <a:solidFill>
                  <a:srgbClr val="000000"/>
                </a:solidFill>
                <a:effectLst/>
                <a:latin typeface="Consolas" panose="020B0609020204030204" pitchFamily="49" charset="0"/>
              </a:rPr>
              <a:t>, x);</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  getchar();</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  </a:t>
            </a:r>
            <a:r>
              <a:rPr lang="es-419" b="0" i="0" dirty="0">
                <a:solidFill>
                  <a:srgbClr val="0000FF"/>
                </a:solidFill>
                <a:effectLst/>
                <a:latin typeface="Consolas" panose="020B0609020204030204" pitchFamily="49" charset="0"/>
              </a:rPr>
              <a:t>return</a:t>
            </a:r>
            <a:r>
              <a:rPr lang="es-419" b="0" i="0" dirty="0">
                <a:solidFill>
                  <a:srgbClr val="000000"/>
                </a:solidFill>
                <a:effectLst/>
                <a:latin typeface="Consolas" panose="020B0609020204030204" pitchFamily="49" charset="0"/>
              </a:rPr>
              <a:t> 0;</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a:t>
            </a:r>
            <a:endParaRPr lang="ru-RU" b="0" i="0" dirty="0">
              <a:solidFill>
                <a:srgbClr val="000000"/>
              </a:solidFill>
              <a:effectLst/>
              <a:latin typeface="Consolas" panose="020B0609020204030204" pitchFamily="49" charset="0"/>
            </a:endParaRPr>
          </a:p>
          <a:p>
            <a:pPr algn="l"/>
            <a:endParaRPr lang="ru-RU" dirty="0">
              <a:solidFill>
                <a:srgbClr val="000000"/>
              </a:solidFill>
              <a:latin typeface="Consolas" panose="020B0609020204030204" pitchFamily="49" charset="0"/>
            </a:endParaRPr>
          </a:p>
        </p:txBody>
      </p:sp>
      <p:pic>
        <p:nvPicPr>
          <p:cNvPr id="5" name="Рисунок 4">
            <a:extLst>
              <a:ext uri="{FF2B5EF4-FFF2-40B4-BE49-F238E27FC236}">
                <a16:creationId xmlns:a16="http://schemas.microsoft.com/office/drawing/2014/main" id="{AE36FCBC-FA34-D0B5-30D8-08C53C9091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0152" y="2722424"/>
            <a:ext cx="2921000" cy="1727200"/>
          </a:xfrm>
          <a:prstGeom prst="rect">
            <a:avLst/>
          </a:prstGeom>
        </p:spPr>
      </p:pic>
      <p:sp>
        <p:nvSpPr>
          <p:cNvPr id="7" name="TextBox 6">
            <a:extLst>
              <a:ext uri="{FF2B5EF4-FFF2-40B4-BE49-F238E27FC236}">
                <a16:creationId xmlns:a16="http://schemas.microsoft.com/office/drawing/2014/main" id="{F554B1EA-0157-8F1F-7AB8-77874D5BB55F}"/>
              </a:ext>
            </a:extLst>
          </p:cNvPr>
          <p:cNvSpPr txBox="1"/>
          <p:nvPr/>
        </p:nvSpPr>
        <p:spPr>
          <a:xfrm>
            <a:off x="548095" y="3586024"/>
            <a:ext cx="5600486" cy="2862322"/>
          </a:xfrm>
          <a:prstGeom prst="rect">
            <a:avLst/>
          </a:prstGeom>
          <a:noFill/>
        </p:spPr>
        <p:txBody>
          <a:bodyPr wrap="square">
            <a:spAutoFit/>
          </a:bodyPr>
          <a:lstStyle/>
          <a:p>
            <a:pPr algn="just" fontAlgn="base"/>
            <a:r>
              <a:rPr lang="ru-RU" b="0" i="0" dirty="0">
                <a:solidFill>
                  <a:srgbClr val="000000"/>
                </a:solidFill>
                <a:effectLst/>
                <a:latin typeface="Arial" panose="020B0604020202020204" pitchFamily="34" charset="0"/>
              </a:rPr>
              <a:t>В приведенном примере</a:t>
            </a:r>
          </a:p>
          <a:p>
            <a:pPr algn="l" fontAlgn="base">
              <a:buFont typeface="Arial" panose="020B0604020202020204" pitchFamily="34" charset="0"/>
              <a:buChar char="•"/>
            </a:pPr>
            <a:r>
              <a:rPr lang="ru-RU" b="0" i="0" dirty="0">
                <a:solidFill>
                  <a:srgbClr val="000000"/>
                </a:solidFill>
                <a:effectLst/>
                <a:latin typeface="Arial" panose="020B0604020202020204" pitchFamily="34" charset="0"/>
              </a:rPr>
              <a:t>10 — общее количество знакомест, отводимое под значение переменной;</a:t>
            </a:r>
          </a:p>
          <a:p>
            <a:pPr algn="l" fontAlgn="base">
              <a:buFont typeface="Arial" panose="020B0604020202020204" pitchFamily="34" charset="0"/>
              <a:buChar char="•"/>
            </a:pPr>
            <a:r>
              <a:rPr lang="ru-RU" b="0" i="0" dirty="0">
                <a:solidFill>
                  <a:srgbClr val="000000"/>
                </a:solidFill>
                <a:effectLst/>
                <a:latin typeface="Arial" panose="020B0604020202020204" pitchFamily="34" charset="0"/>
              </a:rPr>
              <a:t>5 — количество позиций после разделителя целой и дробной части (после десятичной точки).</a:t>
            </a:r>
          </a:p>
          <a:p>
            <a:pPr algn="just" fontAlgn="base"/>
            <a:r>
              <a:rPr lang="ru-RU" b="0" i="0" dirty="0">
                <a:solidFill>
                  <a:srgbClr val="000000"/>
                </a:solidFill>
                <a:effectLst/>
                <a:latin typeface="Arial" panose="020B0604020202020204" pitchFamily="34" charset="0"/>
              </a:rPr>
              <a:t>В указанном примере количество знакомест в выводимом числе меньше 10, поэтому свободные знакоместа слева от числа заполняются пробелами. Такой способ форматирования часто используется для построения таблиц.</a:t>
            </a:r>
          </a:p>
        </p:txBody>
      </p:sp>
      <p:sp>
        <p:nvSpPr>
          <p:cNvPr id="10" name="TextBox 9">
            <a:extLst>
              <a:ext uri="{FF2B5EF4-FFF2-40B4-BE49-F238E27FC236}">
                <a16:creationId xmlns:a16="http://schemas.microsoft.com/office/drawing/2014/main" id="{CF3A1120-6851-2F76-16B6-448C7D6EA94D}"/>
              </a:ext>
            </a:extLst>
          </p:cNvPr>
          <p:cNvSpPr txBox="1"/>
          <p:nvPr/>
        </p:nvSpPr>
        <p:spPr>
          <a:xfrm>
            <a:off x="6333719" y="2298328"/>
            <a:ext cx="2810457" cy="369332"/>
          </a:xfrm>
          <a:prstGeom prst="rect">
            <a:avLst/>
          </a:prstGeom>
          <a:noFill/>
        </p:spPr>
        <p:txBody>
          <a:bodyPr wrap="square">
            <a:spAutoFit/>
          </a:bodyPr>
          <a:lstStyle/>
          <a:p>
            <a:pPr algn="l"/>
            <a:r>
              <a:rPr lang="ru-RU" b="0" i="0" dirty="0">
                <a:solidFill>
                  <a:srgbClr val="000000"/>
                </a:solidFill>
                <a:effectLst/>
                <a:latin typeface="Arial" panose="020B0604020202020204" pitchFamily="34" charset="0"/>
              </a:rPr>
              <a:t>Результат выполнения</a:t>
            </a:r>
            <a:endParaRPr lang="es-419"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272458692"/>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07504" y="405998"/>
            <a:ext cx="8928992" cy="6001643"/>
          </a:xfrm>
          <a:prstGeom prst="rect">
            <a:avLst/>
          </a:prstGeom>
          <a:noFill/>
        </p:spPr>
        <p:txBody>
          <a:bodyPr wrap="square" rtlCol="0">
            <a:spAutoFit/>
          </a:bodyPr>
          <a:lstStyle/>
          <a:p>
            <a:pPr algn="l" fontAlgn="base"/>
            <a:r>
              <a:rPr lang="ru-RU" sz="2400" b="1" dirty="0">
                <a:solidFill>
                  <a:srgbClr val="54595F"/>
                </a:solidFill>
                <a:effectLst/>
                <a:latin typeface="Arial" panose="020B0604020202020204" pitchFamily="34" charset="0"/>
              </a:rPr>
              <a:t>Ввод информации</a:t>
            </a:r>
          </a:p>
          <a:p>
            <a:pPr algn="just" fontAlgn="base"/>
            <a:r>
              <a:rPr lang="ru-RU" sz="2400" b="0" i="0" dirty="0">
                <a:solidFill>
                  <a:srgbClr val="000000"/>
                </a:solidFill>
                <a:effectLst/>
                <a:latin typeface="Arial" panose="020B0604020202020204" pitchFamily="34" charset="0"/>
              </a:rPr>
              <a:t>Функция форматированного ввода данных с клавиатуры </a:t>
            </a:r>
            <a:r>
              <a:rPr lang="es-419" sz="2400" b="0" i="0" dirty="0">
                <a:solidFill>
                  <a:srgbClr val="000000"/>
                </a:solidFill>
                <a:effectLst/>
                <a:latin typeface="Consolas" panose="020B0609020204030204" pitchFamily="49" charset="0"/>
              </a:rPr>
              <a:t>scanf()</a:t>
            </a:r>
            <a:r>
              <a:rPr lang="es-419" sz="2400" b="0" i="0" dirty="0">
                <a:solidFill>
                  <a:srgbClr val="000000"/>
                </a:solidFill>
                <a:effectLst/>
                <a:latin typeface="Arial" panose="020B0604020202020204" pitchFamily="34" charset="0"/>
              </a:rPr>
              <a:t> </a:t>
            </a:r>
            <a:r>
              <a:rPr lang="ru-RU" sz="2400" b="0" i="0" dirty="0">
                <a:solidFill>
                  <a:srgbClr val="000000"/>
                </a:solidFill>
                <a:effectLst/>
                <a:latin typeface="Arial" panose="020B0604020202020204" pitchFamily="34" charset="0"/>
              </a:rPr>
              <a:t>выполняет чтение данных, вводимых с клавиатуры, преобразует их во внутренний формат и передает вызывающей функции. При этом программист задает правила интерпретации входных данных с помощью спецификаций форматной строки. Общая форма записи функции </a:t>
            </a:r>
            <a:r>
              <a:rPr lang="es-419" sz="2400" b="0" i="0" dirty="0">
                <a:solidFill>
                  <a:srgbClr val="000000"/>
                </a:solidFill>
                <a:effectLst/>
                <a:latin typeface="Arial" panose="020B0604020202020204" pitchFamily="34" charset="0"/>
              </a:rPr>
              <a:t>scanf( ):</a:t>
            </a:r>
          </a:p>
          <a:p>
            <a:pPr algn="ctr"/>
            <a:r>
              <a:rPr lang="es-419" sz="2400" b="0" i="0" dirty="0">
                <a:solidFill>
                  <a:srgbClr val="000000"/>
                </a:solidFill>
                <a:effectLst/>
                <a:latin typeface="Consolas" panose="020B0609020204030204" pitchFamily="49" charset="0"/>
              </a:rPr>
              <a:t> </a:t>
            </a:r>
          </a:p>
          <a:p>
            <a:pPr algn="l"/>
            <a:r>
              <a:rPr lang="es-419" sz="2400" b="0" i="0" dirty="0">
                <a:solidFill>
                  <a:srgbClr val="000000"/>
                </a:solidFill>
                <a:effectLst/>
                <a:latin typeface="Consolas" panose="020B0609020204030204" pitchFamily="49" charset="0"/>
              </a:rPr>
              <a:t>scanf (</a:t>
            </a:r>
            <a:r>
              <a:rPr lang="es-419" sz="2400" b="0" i="0" dirty="0">
                <a:solidFill>
                  <a:srgbClr val="800000"/>
                </a:solidFill>
                <a:effectLst/>
                <a:latin typeface="Consolas" panose="020B0609020204030204" pitchFamily="49" charset="0"/>
              </a:rPr>
              <a:t>"C</a:t>
            </a:r>
            <a:r>
              <a:rPr lang="ru-RU" sz="2400" b="0" i="0" dirty="0" err="1">
                <a:solidFill>
                  <a:srgbClr val="800000"/>
                </a:solidFill>
                <a:effectLst/>
                <a:latin typeface="Consolas" panose="020B0609020204030204" pitchFamily="49" charset="0"/>
              </a:rPr>
              <a:t>трокаФорматов</a:t>
            </a:r>
            <a:r>
              <a:rPr lang="ru-RU" sz="2400" b="0" i="0" dirty="0">
                <a:solidFill>
                  <a:srgbClr val="800000"/>
                </a:solidFill>
                <a:effectLst/>
                <a:latin typeface="Consolas" panose="020B0609020204030204" pitchFamily="49" charset="0"/>
              </a:rPr>
              <a:t>"</a:t>
            </a:r>
            <a:r>
              <a:rPr lang="ru-RU" sz="2400" b="0" i="0" dirty="0">
                <a:solidFill>
                  <a:srgbClr val="000000"/>
                </a:solidFill>
                <a:effectLst/>
                <a:latin typeface="Consolas" panose="020B0609020204030204" pitchFamily="49" charset="0"/>
              </a:rPr>
              <a:t>, адрес1, адрес2,...);</a:t>
            </a:r>
            <a:br>
              <a:rPr lang="ru-RU" sz="2400" b="0" i="0" dirty="0">
                <a:solidFill>
                  <a:srgbClr val="000000"/>
                </a:solidFill>
                <a:effectLst/>
                <a:latin typeface="Consolas" panose="020B0609020204030204" pitchFamily="49" charset="0"/>
              </a:rPr>
            </a:br>
            <a:endParaRPr lang="ru-RU" sz="2400" b="0" i="0" dirty="0">
              <a:solidFill>
                <a:srgbClr val="000000"/>
              </a:solidFill>
              <a:effectLst/>
              <a:latin typeface="Consolas" panose="020B0609020204030204" pitchFamily="49" charset="0"/>
            </a:endParaRPr>
          </a:p>
          <a:p>
            <a:pPr algn="just" fontAlgn="base"/>
            <a:r>
              <a:rPr lang="ru-RU" sz="2400" b="0" i="0" dirty="0">
                <a:solidFill>
                  <a:srgbClr val="000000"/>
                </a:solidFill>
                <a:effectLst/>
                <a:latin typeface="Arial" panose="020B0604020202020204" pitchFamily="34" charset="0"/>
              </a:rPr>
              <a:t>Строка форматов аналогична функции </a:t>
            </a:r>
            <a:r>
              <a:rPr lang="es-419" sz="2400" b="0" i="0" dirty="0">
                <a:solidFill>
                  <a:srgbClr val="000000"/>
                </a:solidFill>
                <a:effectLst/>
                <a:latin typeface="Consolas" panose="020B0609020204030204" pitchFamily="49" charset="0"/>
              </a:rPr>
              <a:t>printf()</a:t>
            </a:r>
            <a:r>
              <a:rPr lang="es-419" sz="2400" b="0" i="0" dirty="0">
                <a:solidFill>
                  <a:srgbClr val="000000"/>
                </a:solidFill>
                <a:effectLst/>
                <a:latin typeface="Arial" panose="020B0604020202020204" pitchFamily="34" charset="0"/>
              </a:rPr>
              <a:t>. </a:t>
            </a:r>
            <a:r>
              <a:rPr lang="ru-RU" sz="2400" b="0" i="0" dirty="0">
                <a:solidFill>
                  <a:srgbClr val="000000"/>
                </a:solidFill>
                <a:effectLst/>
                <a:latin typeface="Arial" panose="020B0604020202020204" pitchFamily="34" charset="0"/>
              </a:rPr>
              <a:t>Для формирования адреса переменной используется символ амперсанд </a:t>
            </a:r>
            <a:r>
              <a:rPr lang="ru-RU" sz="2400" b="0" i="0" dirty="0">
                <a:solidFill>
                  <a:srgbClr val="800000"/>
                </a:solidFill>
                <a:effectLst/>
                <a:latin typeface="Consolas" panose="020B0609020204030204" pitchFamily="49" charset="0"/>
              </a:rPr>
              <a:t>'&amp;'</a:t>
            </a:r>
            <a:r>
              <a:rPr lang="ru-RU" sz="2400" b="0" i="0" dirty="0">
                <a:solidFill>
                  <a:srgbClr val="000000"/>
                </a:solidFill>
                <a:effectLst/>
                <a:latin typeface="Arial" panose="020B0604020202020204" pitchFamily="34" charset="0"/>
              </a:rPr>
              <a:t>: </a:t>
            </a:r>
            <a:r>
              <a:rPr lang="ru-RU" sz="2400" b="1" i="0" dirty="0">
                <a:solidFill>
                  <a:srgbClr val="000000"/>
                </a:solidFill>
                <a:effectLst/>
                <a:latin typeface="Consolas" panose="020B0609020204030204" pitchFamily="49" charset="0"/>
              </a:rPr>
              <a:t>адрес = &amp;объект</a:t>
            </a:r>
            <a:endParaRPr lang="ru-RU" sz="2400" b="0" i="0" dirty="0">
              <a:solidFill>
                <a:srgbClr val="000000"/>
              </a:solidFill>
              <a:effectLst/>
              <a:latin typeface="Arial" panose="020B0604020202020204" pitchFamily="34" charset="0"/>
            </a:endParaRPr>
          </a:p>
          <a:p>
            <a:pPr algn="just" fontAlgn="base"/>
            <a:r>
              <a:rPr lang="ru-RU" sz="2400" b="0" i="0" dirty="0">
                <a:solidFill>
                  <a:srgbClr val="000000"/>
                </a:solidFill>
                <a:effectLst/>
                <a:latin typeface="Arial" panose="020B0604020202020204" pitchFamily="34" charset="0"/>
              </a:rPr>
              <a:t>Строка форматов и список аргументов для функции обязательны.</a:t>
            </a:r>
          </a:p>
        </p:txBody>
      </p:sp>
    </p:spTree>
    <p:extLst>
      <p:ext uri="{BB962C8B-B14F-4D97-AF65-F5344CB8AC3E}">
        <p14:creationId xmlns:p14="http://schemas.microsoft.com/office/powerpoint/2010/main" val="614541999"/>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107504" y="405998"/>
            <a:ext cx="8928992" cy="4801314"/>
          </a:xfrm>
          <a:prstGeom prst="rect">
            <a:avLst/>
          </a:prstGeom>
          <a:noFill/>
        </p:spPr>
        <p:txBody>
          <a:bodyPr wrap="square" rtlCol="0">
            <a:spAutoFit/>
          </a:bodyPr>
          <a:lstStyle/>
          <a:p>
            <a:pPr algn="just" fontAlgn="base"/>
            <a:r>
              <a:rPr lang="ru-RU" b="1" i="0" dirty="0">
                <a:solidFill>
                  <a:srgbClr val="CC3300"/>
                </a:solidFill>
                <a:effectLst/>
                <a:latin typeface="Arial" panose="020B0604020202020204" pitchFamily="34" charset="0"/>
              </a:rPr>
              <a:t>Пример на Си</a:t>
            </a:r>
            <a:endParaRPr lang="ru-RU" b="0" i="0" dirty="0">
              <a:solidFill>
                <a:srgbClr val="000000"/>
              </a:solidFill>
              <a:effectLst/>
              <a:latin typeface="Arial" panose="020B0604020202020204" pitchFamily="34" charset="0"/>
            </a:endParaRPr>
          </a:p>
          <a:p>
            <a:pPr algn="l"/>
            <a:r>
              <a:rPr lang="ru-RU" b="0" i="0" dirty="0">
                <a:solidFill>
                  <a:srgbClr val="959595"/>
                </a:solidFill>
                <a:effectLst/>
                <a:latin typeface="Consolas" panose="020B0609020204030204" pitchFamily="49" charset="0"/>
              </a:rPr>
              <a:t>#</a:t>
            </a:r>
            <a:r>
              <a:rPr lang="es-419" b="0" i="0" dirty="0">
                <a:solidFill>
                  <a:srgbClr val="959595"/>
                </a:solidFill>
                <a:effectLst/>
                <a:latin typeface="Consolas" panose="020B0609020204030204" pitchFamily="49" charset="0"/>
              </a:rPr>
              <a:t>define</a:t>
            </a:r>
            <a:r>
              <a:rPr lang="es-419" b="0" i="0" dirty="0">
                <a:solidFill>
                  <a:srgbClr val="000000"/>
                </a:solidFill>
                <a:effectLst/>
                <a:latin typeface="Consolas" panose="020B0609020204030204" pitchFamily="49" charset="0"/>
              </a:rPr>
              <a:t> </a:t>
            </a:r>
            <a:r>
              <a:rPr lang="es-419" b="0" i="0" dirty="0">
                <a:solidFill>
                  <a:srgbClr val="6F008A"/>
                </a:solidFill>
                <a:effectLst/>
                <a:latin typeface="Consolas" panose="020B0609020204030204" pitchFamily="49" charset="0"/>
              </a:rPr>
              <a:t>_CRT_SECURE_NO_WARNINGS</a:t>
            </a:r>
            <a:r>
              <a:rPr lang="es-419" b="0" i="0" dirty="0">
                <a:solidFill>
                  <a:srgbClr val="000000"/>
                </a:solidFill>
                <a:effectLst/>
                <a:latin typeface="Consolas" panose="020B0609020204030204" pitchFamily="49" charset="0"/>
              </a:rPr>
              <a:t> </a:t>
            </a:r>
            <a:r>
              <a:rPr lang="es-419" b="0" i="0" dirty="0">
                <a:solidFill>
                  <a:srgbClr val="008000"/>
                </a:solidFill>
                <a:effectLst/>
                <a:latin typeface="Consolas" panose="020B0609020204030204" pitchFamily="49" charset="0"/>
              </a:rPr>
              <a:t>/</a:t>
            </a:r>
            <a:r>
              <a:rPr lang="ru-RU" b="0" i="0" dirty="0">
                <a:solidFill>
                  <a:srgbClr val="008000"/>
                </a:solidFill>
                <a:effectLst/>
                <a:latin typeface="Consolas" panose="020B0609020204030204" pitchFamily="49" charset="0"/>
              </a:rPr>
              <a:t>*</a:t>
            </a:r>
            <a:r>
              <a:rPr lang="es-419" b="0" i="0" dirty="0">
                <a:solidFill>
                  <a:srgbClr val="008000"/>
                </a:solidFill>
                <a:effectLst/>
                <a:latin typeface="Consolas" panose="020B0609020204030204" pitchFamily="49" charset="0"/>
              </a:rPr>
              <a:t> </a:t>
            </a:r>
            <a:r>
              <a:rPr lang="ru-RU" b="0" i="0" dirty="0">
                <a:solidFill>
                  <a:srgbClr val="008000"/>
                </a:solidFill>
                <a:effectLst/>
                <a:latin typeface="Consolas" panose="020B0609020204030204" pitchFamily="49" charset="0"/>
              </a:rPr>
              <a:t>для возможности использования </a:t>
            </a:r>
            <a:r>
              <a:rPr lang="es-419" b="0" i="0" dirty="0">
                <a:solidFill>
                  <a:srgbClr val="008000"/>
                </a:solidFill>
                <a:effectLst/>
                <a:latin typeface="Consolas" panose="020B0609020204030204" pitchFamily="49" charset="0"/>
              </a:rPr>
              <a:t>scanf </a:t>
            </a:r>
            <a:r>
              <a:rPr lang="ru-RU" b="0" i="0" dirty="0">
                <a:solidFill>
                  <a:srgbClr val="008000"/>
                </a:solidFill>
                <a:effectLst/>
                <a:latin typeface="Consolas" panose="020B0609020204030204" pitchFamily="49" charset="0"/>
              </a:rPr>
              <a:t>в </a:t>
            </a:r>
            <a:r>
              <a:rPr lang="es-419" b="0" i="0" dirty="0">
                <a:solidFill>
                  <a:srgbClr val="008000"/>
                </a:solidFill>
                <a:effectLst/>
                <a:latin typeface="Consolas" panose="020B0609020204030204" pitchFamily="49" charset="0"/>
              </a:rPr>
              <a:t>Visual Studio</a:t>
            </a:r>
            <a:r>
              <a:rPr lang="ru-RU" b="0" i="0" dirty="0">
                <a:solidFill>
                  <a:srgbClr val="008000"/>
                </a:solidFill>
                <a:effectLst/>
                <a:latin typeface="Consolas" panose="020B0609020204030204" pitchFamily="49" charset="0"/>
              </a:rPr>
              <a:t>*/</a:t>
            </a:r>
            <a:br>
              <a:rPr lang="es-419" b="0" i="0" dirty="0">
                <a:solidFill>
                  <a:srgbClr val="000000"/>
                </a:solidFill>
                <a:effectLst/>
                <a:latin typeface="Consolas" panose="020B0609020204030204" pitchFamily="49" charset="0"/>
              </a:rPr>
            </a:br>
            <a:r>
              <a:rPr lang="es-419" b="0" i="0" dirty="0">
                <a:solidFill>
                  <a:srgbClr val="959595"/>
                </a:solidFill>
                <a:effectLst/>
                <a:latin typeface="Consolas" panose="020B0609020204030204" pitchFamily="49" charset="0"/>
              </a:rPr>
              <a:t>#include</a:t>
            </a:r>
            <a:r>
              <a:rPr lang="es-419" b="0" i="0" dirty="0">
                <a:solidFill>
                  <a:srgbClr val="000000"/>
                </a:solidFill>
                <a:effectLst/>
                <a:latin typeface="Consolas" panose="020B0609020204030204" pitchFamily="49" charset="0"/>
              </a:rPr>
              <a:t> </a:t>
            </a:r>
            <a:r>
              <a:rPr lang="es-419" b="0" i="0" dirty="0">
                <a:solidFill>
                  <a:srgbClr val="800000"/>
                </a:solidFill>
                <a:effectLst/>
                <a:latin typeface="Consolas" panose="020B0609020204030204" pitchFamily="49" charset="0"/>
              </a:rPr>
              <a:t>&lt;stdio.h&gt;</a:t>
            </a:r>
            <a:br>
              <a:rPr lang="es-419" b="0" i="0" dirty="0">
                <a:solidFill>
                  <a:srgbClr val="000000"/>
                </a:solidFill>
                <a:effectLst/>
                <a:latin typeface="Consolas" panose="020B0609020204030204" pitchFamily="49" charset="0"/>
              </a:rPr>
            </a:br>
            <a:r>
              <a:rPr lang="es-419" b="0" i="0" dirty="0">
                <a:solidFill>
                  <a:srgbClr val="959595"/>
                </a:solidFill>
                <a:effectLst/>
                <a:latin typeface="Consolas" panose="020B0609020204030204" pitchFamily="49" charset="0"/>
              </a:rPr>
              <a:t>#include</a:t>
            </a:r>
            <a:r>
              <a:rPr lang="es-419" b="0" i="0" dirty="0">
                <a:solidFill>
                  <a:srgbClr val="000000"/>
                </a:solidFill>
                <a:effectLst/>
                <a:latin typeface="Consolas" panose="020B0609020204030204" pitchFamily="49" charset="0"/>
              </a:rPr>
              <a:t> </a:t>
            </a:r>
            <a:r>
              <a:rPr lang="es-419" b="0" i="0" dirty="0">
                <a:solidFill>
                  <a:srgbClr val="800000"/>
                </a:solidFill>
                <a:effectLst/>
                <a:latin typeface="Consolas" panose="020B0609020204030204" pitchFamily="49" charset="0"/>
              </a:rPr>
              <a:t>&lt;stdlib.h&gt;</a:t>
            </a:r>
            <a:r>
              <a:rPr lang="es-419" b="0" i="0" dirty="0">
                <a:solidFill>
                  <a:srgbClr val="000000"/>
                </a:solidFill>
                <a:effectLst/>
                <a:latin typeface="Consolas" panose="020B0609020204030204" pitchFamily="49" charset="0"/>
              </a:rPr>
              <a:t> </a:t>
            </a:r>
            <a:r>
              <a:rPr lang="es-419" b="0" i="0" dirty="0">
                <a:solidFill>
                  <a:srgbClr val="008000"/>
                </a:solidFill>
                <a:effectLst/>
                <a:latin typeface="Consolas" panose="020B0609020204030204" pitchFamily="49" charset="0"/>
              </a:rPr>
              <a:t>// </a:t>
            </a:r>
            <a:r>
              <a:rPr lang="ru-RU" b="0" i="0" dirty="0">
                <a:solidFill>
                  <a:srgbClr val="008000"/>
                </a:solidFill>
                <a:effectLst/>
                <a:latin typeface="Consolas" panose="020B0609020204030204" pitchFamily="49" charset="0"/>
              </a:rPr>
              <a:t>для перехода на русский язык</a:t>
            </a:r>
            <a:br>
              <a:rPr lang="ru-RU" b="0" i="0" dirty="0">
                <a:solidFill>
                  <a:srgbClr val="000000"/>
                </a:solidFill>
                <a:effectLst/>
                <a:latin typeface="Consolas" panose="020B0609020204030204" pitchFamily="49" charset="0"/>
              </a:rPr>
            </a:br>
            <a:r>
              <a:rPr lang="es-419" b="0" i="0" dirty="0">
                <a:solidFill>
                  <a:srgbClr val="0000FF"/>
                </a:solidFill>
                <a:effectLst/>
                <a:latin typeface="Consolas" panose="020B0609020204030204" pitchFamily="49" charset="0"/>
              </a:rPr>
              <a:t>int</a:t>
            </a:r>
            <a:r>
              <a:rPr lang="es-419" b="0" i="0" dirty="0">
                <a:solidFill>
                  <a:srgbClr val="000000"/>
                </a:solidFill>
                <a:effectLst/>
                <a:latin typeface="Consolas" panose="020B0609020204030204" pitchFamily="49" charset="0"/>
              </a:rPr>
              <a:t> main()</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  </a:t>
            </a:r>
            <a:r>
              <a:rPr lang="es-419" b="0" i="0" dirty="0">
                <a:solidFill>
                  <a:srgbClr val="0000FF"/>
                </a:solidFill>
                <a:effectLst/>
                <a:latin typeface="Consolas" panose="020B0609020204030204" pitchFamily="49" charset="0"/>
              </a:rPr>
              <a:t>float</a:t>
            </a:r>
            <a:r>
              <a:rPr lang="es-419" b="0" i="0" dirty="0">
                <a:solidFill>
                  <a:srgbClr val="000000"/>
                </a:solidFill>
                <a:effectLst/>
                <a:latin typeface="Consolas" panose="020B0609020204030204" pitchFamily="49" charset="0"/>
              </a:rPr>
              <a:t> y;</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  system(</a:t>
            </a:r>
            <a:r>
              <a:rPr lang="es-419" b="0" i="0" dirty="0">
                <a:solidFill>
                  <a:srgbClr val="800000"/>
                </a:solidFill>
                <a:effectLst/>
                <a:latin typeface="Consolas" panose="020B0609020204030204" pitchFamily="49" charset="0"/>
              </a:rPr>
              <a:t>"chcp 1251"</a:t>
            </a:r>
            <a:r>
              <a:rPr lang="es-419" b="0" i="0" dirty="0">
                <a:solidFill>
                  <a:srgbClr val="000000"/>
                </a:solidFill>
                <a:effectLst/>
                <a:latin typeface="Consolas" panose="020B0609020204030204" pitchFamily="49" charset="0"/>
              </a:rPr>
              <a:t>); </a:t>
            </a:r>
            <a:r>
              <a:rPr lang="es-419" b="0" i="0" dirty="0">
                <a:solidFill>
                  <a:srgbClr val="008000"/>
                </a:solidFill>
                <a:effectLst/>
                <a:latin typeface="Consolas" panose="020B0609020204030204" pitchFamily="49" charset="0"/>
              </a:rPr>
              <a:t>// </a:t>
            </a:r>
            <a:r>
              <a:rPr lang="ru-RU" b="0" i="0" dirty="0">
                <a:solidFill>
                  <a:srgbClr val="008000"/>
                </a:solidFill>
                <a:effectLst/>
                <a:latin typeface="Consolas" panose="020B0609020204030204" pitchFamily="49" charset="0"/>
              </a:rPr>
              <a:t>переходим в консоли на русский язык</a:t>
            </a:r>
            <a:br>
              <a:rPr lang="ru-RU" b="0" i="0" dirty="0">
                <a:solidFill>
                  <a:srgbClr val="000000"/>
                </a:solidFill>
                <a:effectLst/>
                <a:latin typeface="Consolas" panose="020B0609020204030204" pitchFamily="49" charset="0"/>
              </a:rPr>
            </a:br>
            <a:r>
              <a:rPr lang="ru-RU" b="0" i="0" dirty="0">
                <a:solidFill>
                  <a:srgbClr val="000000"/>
                </a:solidFill>
                <a:effectLst/>
                <a:latin typeface="Consolas" panose="020B0609020204030204" pitchFamily="49" charset="0"/>
              </a:rPr>
              <a:t>  </a:t>
            </a:r>
            <a:r>
              <a:rPr lang="es-419" b="0" i="0" dirty="0">
                <a:solidFill>
                  <a:srgbClr val="000000"/>
                </a:solidFill>
                <a:effectLst/>
                <a:latin typeface="Consolas" panose="020B0609020204030204" pitchFamily="49" charset="0"/>
              </a:rPr>
              <a:t>system(</a:t>
            </a:r>
            <a:r>
              <a:rPr lang="es-419" b="0" i="0" dirty="0">
                <a:solidFill>
                  <a:srgbClr val="800000"/>
                </a:solidFill>
                <a:effectLst/>
                <a:latin typeface="Consolas" panose="020B0609020204030204" pitchFamily="49" charset="0"/>
              </a:rPr>
              <a:t>"cls"</a:t>
            </a:r>
            <a:r>
              <a:rPr lang="es-419" b="0" i="0" dirty="0">
                <a:solidFill>
                  <a:srgbClr val="000000"/>
                </a:solidFill>
                <a:effectLst/>
                <a:latin typeface="Consolas" panose="020B0609020204030204" pitchFamily="49" charset="0"/>
              </a:rPr>
              <a:t>);       </a:t>
            </a:r>
            <a:r>
              <a:rPr lang="es-419" b="0" i="0" dirty="0">
                <a:solidFill>
                  <a:srgbClr val="008000"/>
                </a:solidFill>
                <a:effectLst/>
                <a:latin typeface="Consolas" panose="020B0609020204030204" pitchFamily="49" charset="0"/>
              </a:rPr>
              <a:t>// </a:t>
            </a:r>
            <a:r>
              <a:rPr lang="ru-RU" b="0" i="0" dirty="0">
                <a:solidFill>
                  <a:srgbClr val="008000"/>
                </a:solidFill>
                <a:effectLst/>
                <a:latin typeface="Consolas" panose="020B0609020204030204" pitchFamily="49" charset="0"/>
              </a:rPr>
              <a:t>очищаем окно консоли</a:t>
            </a:r>
            <a:br>
              <a:rPr lang="ru-RU" b="0" i="0" dirty="0">
                <a:solidFill>
                  <a:srgbClr val="000000"/>
                </a:solidFill>
                <a:effectLst/>
                <a:latin typeface="Consolas" panose="020B0609020204030204" pitchFamily="49" charset="0"/>
              </a:rPr>
            </a:br>
            <a:r>
              <a:rPr lang="ru-RU" b="0" i="0" dirty="0">
                <a:solidFill>
                  <a:srgbClr val="000000"/>
                </a:solidFill>
                <a:effectLst/>
                <a:latin typeface="Consolas" panose="020B0609020204030204" pitchFamily="49" charset="0"/>
              </a:rPr>
              <a:t>  </a:t>
            </a:r>
            <a:r>
              <a:rPr lang="es-419" b="0" i="0" dirty="0">
                <a:solidFill>
                  <a:srgbClr val="000000"/>
                </a:solidFill>
                <a:effectLst/>
                <a:latin typeface="Consolas" panose="020B0609020204030204" pitchFamily="49" charset="0"/>
              </a:rPr>
              <a:t>printf(</a:t>
            </a:r>
            <a:r>
              <a:rPr lang="es-419" b="0" i="0" dirty="0">
                <a:solidFill>
                  <a:srgbClr val="800000"/>
                </a:solidFill>
                <a:effectLst/>
                <a:latin typeface="Consolas" panose="020B0609020204030204" pitchFamily="49" charset="0"/>
              </a:rPr>
              <a:t>"</a:t>
            </a:r>
            <a:r>
              <a:rPr lang="ru-RU" b="0" i="0" dirty="0">
                <a:solidFill>
                  <a:srgbClr val="800000"/>
                </a:solidFill>
                <a:effectLst/>
                <a:latin typeface="Consolas" panose="020B0609020204030204" pitchFamily="49" charset="0"/>
              </a:rPr>
              <a:t>Введите </a:t>
            </a:r>
            <a:r>
              <a:rPr lang="es-419" b="0" i="0" dirty="0">
                <a:solidFill>
                  <a:srgbClr val="800000"/>
                </a:solidFill>
                <a:effectLst/>
                <a:latin typeface="Consolas" panose="020B0609020204030204" pitchFamily="49" charset="0"/>
              </a:rPr>
              <a:t>y: "</a:t>
            </a:r>
            <a:r>
              <a:rPr lang="es-419" b="0" i="0" dirty="0">
                <a:solidFill>
                  <a:srgbClr val="000000"/>
                </a:solidFill>
                <a:effectLst/>
                <a:latin typeface="Consolas" panose="020B0609020204030204" pitchFamily="49" charset="0"/>
              </a:rPr>
              <a:t>); </a:t>
            </a:r>
            <a:r>
              <a:rPr lang="es-419" b="0" i="0" dirty="0">
                <a:solidFill>
                  <a:srgbClr val="008000"/>
                </a:solidFill>
                <a:effectLst/>
                <a:latin typeface="Consolas" panose="020B0609020204030204" pitchFamily="49" charset="0"/>
              </a:rPr>
              <a:t>// </a:t>
            </a:r>
            <a:r>
              <a:rPr lang="ru-RU" b="0" i="0" dirty="0">
                <a:solidFill>
                  <a:srgbClr val="008000"/>
                </a:solidFill>
                <a:effectLst/>
                <a:latin typeface="Consolas" panose="020B0609020204030204" pitchFamily="49" charset="0"/>
              </a:rPr>
              <a:t>выводим сообщение</a:t>
            </a:r>
            <a:br>
              <a:rPr lang="ru-RU" b="0" i="0" dirty="0">
                <a:solidFill>
                  <a:srgbClr val="000000"/>
                </a:solidFill>
                <a:effectLst/>
                <a:latin typeface="Consolas" panose="020B0609020204030204" pitchFamily="49" charset="0"/>
              </a:rPr>
            </a:br>
            <a:r>
              <a:rPr lang="ru-RU" b="0" i="0" dirty="0">
                <a:solidFill>
                  <a:srgbClr val="000000"/>
                </a:solidFill>
                <a:effectLst/>
                <a:latin typeface="Consolas" panose="020B0609020204030204" pitchFamily="49" charset="0"/>
              </a:rPr>
              <a:t>  </a:t>
            </a:r>
            <a:r>
              <a:rPr lang="es-419" b="0" i="0" dirty="0">
                <a:solidFill>
                  <a:srgbClr val="000000"/>
                </a:solidFill>
                <a:effectLst/>
                <a:latin typeface="Consolas" panose="020B0609020204030204" pitchFamily="49" charset="0"/>
              </a:rPr>
              <a:t>scanf(</a:t>
            </a:r>
            <a:r>
              <a:rPr lang="es-419" b="0" i="0" dirty="0">
                <a:solidFill>
                  <a:srgbClr val="800000"/>
                </a:solidFill>
                <a:effectLst/>
                <a:latin typeface="Consolas" panose="020B0609020204030204" pitchFamily="49" charset="0"/>
              </a:rPr>
              <a:t>"%f"</a:t>
            </a:r>
            <a:r>
              <a:rPr lang="es-419" b="0" i="0" dirty="0">
                <a:solidFill>
                  <a:srgbClr val="000000"/>
                </a:solidFill>
                <a:effectLst/>
                <a:latin typeface="Consolas" panose="020B0609020204030204" pitchFamily="49" charset="0"/>
              </a:rPr>
              <a:t>, &amp;y);     </a:t>
            </a:r>
            <a:r>
              <a:rPr lang="es-419" b="0" i="0" dirty="0">
                <a:solidFill>
                  <a:srgbClr val="008000"/>
                </a:solidFill>
                <a:effectLst/>
                <a:latin typeface="Consolas" panose="020B0609020204030204" pitchFamily="49" charset="0"/>
              </a:rPr>
              <a:t>// </a:t>
            </a:r>
            <a:r>
              <a:rPr lang="ru-RU" b="0" i="0" dirty="0">
                <a:solidFill>
                  <a:srgbClr val="008000"/>
                </a:solidFill>
                <a:effectLst/>
                <a:latin typeface="Consolas" panose="020B0609020204030204" pitchFamily="49" charset="0"/>
              </a:rPr>
              <a:t>вводим значения переменной </a:t>
            </a:r>
            <a:r>
              <a:rPr lang="es-419" b="0" i="0" dirty="0">
                <a:solidFill>
                  <a:srgbClr val="008000"/>
                </a:solidFill>
                <a:effectLst/>
                <a:latin typeface="Consolas" panose="020B0609020204030204" pitchFamily="49" charset="0"/>
              </a:rPr>
              <a:t>y</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  printf(</a:t>
            </a:r>
            <a:r>
              <a:rPr lang="es-419" b="0" i="0" dirty="0">
                <a:solidFill>
                  <a:srgbClr val="800000"/>
                </a:solidFill>
                <a:effectLst/>
                <a:latin typeface="Consolas" panose="020B0609020204030204" pitchFamily="49" charset="0"/>
              </a:rPr>
              <a:t>"</a:t>
            </a:r>
            <a:r>
              <a:rPr lang="ru-RU" b="0" i="0" dirty="0">
                <a:solidFill>
                  <a:srgbClr val="800000"/>
                </a:solidFill>
                <a:effectLst/>
                <a:latin typeface="Consolas" panose="020B0609020204030204" pitchFamily="49" charset="0"/>
              </a:rPr>
              <a:t>Значение переменной </a:t>
            </a:r>
            <a:r>
              <a:rPr lang="es-419" b="0" i="0" dirty="0">
                <a:solidFill>
                  <a:srgbClr val="800000"/>
                </a:solidFill>
                <a:effectLst/>
                <a:latin typeface="Consolas" panose="020B0609020204030204" pitchFamily="49" charset="0"/>
              </a:rPr>
              <a:t>y=%f"</a:t>
            </a:r>
            <a:r>
              <a:rPr lang="es-419" b="0" i="0" dirty="0">
                <a:solidFill>
                  <a:srgbClr val="000000"/>
                </a:solidFill>
                <a:effectLst/>
                <a:latin typeface="Consolas" panose="020B0609020204030204" pitchFamily="49" charset="0"/>
              </a:rPr>
              <a:t>, y); </a:t>
            </a:r>
            <a:r>
              <a:rPr lang="es-419" b="0" i="0" dirty="0">
                <a:solidFill>
                  <a:srgbClr val="008000"/>
                </a:solidFill>
                <a:effectLst/>
                <a:latin typeface="Consolas" panose="020B0609020204030204" pitchFamily="49" charset="0"/>
              </a:rPr>
              <a:t>/</a:t>
            </a:r>
            <a:r>
              <a:rPr lang="ru-RU" b="0" i="0" dirty="0">
                <a:solidFill>
                  <a:srgbClr val="008000"/>
                </a:solidFill>
                <a:effectLst/>
                <a:latin typeface="Consolas" panose="020B0609020204030204" pitchFamily="49" charset="0"/>
              </a:rPr>
              <a:t>*</a:t>
            </a:r>
            <a:r>
              <a:rPr lang="es-419" b="0" i="0" dirty="0">
                <a:solidFill>
                  <a:srgbClr val="008000"/>
                </a:solidFill>
                <a:effectLst/>
                <a:latin typeface="Consolas" panose="020B0609020204030204" pitchFamily="49" charset="0"/>
              </a:rPr>
              <a:t> </a:t>
            </a:r>
            <a:r>
              <a:rPr lang="ru-RU" b="0" i="0" dirty="0">
                <a:solidFill>
                  <a:srgbClr val="008000"/>
                </a:solidFill>
                <a:effectLst/>
                <a:latin typeface="Consolas" panose="020B0609020204030204" pitchFamily="49" charset="0"/>
              </a:rPr>
              <a:t>выводим значение переменной </a:t>
            </a:r>
            <a:r>
              <a:rPr lang="es-419" b="0" i="0" dirty="0">
                <a:solidFill>
                  <a:srgbClr val="008000"/>
                </a:solidFill>
                <a:effectLst/>
                <a:latin typeface="Consolas" panose="020B0609020204030204" pitchFamily="49" charset="0"/>
              </a:rPr>
              <a:t>y</a:t>
            </a:r>
            <a:r>
              <a:rPr lang="ru-RU" b="0" i="0" dirty="0">
                <a:solidFill>
                  <a:srgbClr val="008000"/>
                </a:solidFill>
                <a:effectLst/>
                <a:latin typeface="Consolas" panose="020B0609020204030204" pitchFamily="49" charset="0"/>
              </a:rPr>
              <a:t>*/</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  getchar(); getchar();</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  </a:t>
            </a:r>
            <a:r>
              <a:rPr lang="es-419" b="0" i="0" dirty="0">
                <a:solidFill>
                  <a:srgbClr val="0000FF"/>
                </a:solidFill>
                <a:effectLst/>
                <a:latin typeface="Consolas" panose="020B0609020204030204" pitchFamily="49" charset="0"/>
              </a:rPr>
              <a:t>return</a:t>
            </a:r>
            <a:r>
              <a:rPr lang="es-419" b="0" i="0" dirty="0">
                <a:solidFill>
                  <a:srgbClr val="000000"/>
                </a:solidFill>
                <a:effectLst/>
                <a:latin typeface="Consolas" panose="020B0609020204030204" pitchFamily="49" charset="0"/>
              </a:rPr>
              <a:t> 0;</a:t>
            </a:r>
            <a:br>
              <a:rPr lang="es-419" b="0" i="0" dirty="0">
                <a:solidFill>
                  <a:srgbClr val="000000"/>
                </a:solidFill>
                <a:effectLst/>
                <a:latin typeface="Consolas" panose="020B0609020204030204" pitchFamily="49" charset="0"/>
              </a:rPr>
            </a:br>
            <a:r>
              <a:rPr lang="es-419" b="0" i="0" dirty="0">
                <a:solidFill>
                  <a:srgbClr val="000000"/>
                </a:solidFill>
                <a:effectLst/>
                <a:latin typeface="Consolas" panose="020B0609020204030204" pitchFamily="49" charset="0"/>
              </a:rPr>
              <a:t>}</a:t>
            </a:r>
          </a:p>
        </p:txBody>
      </p:sp>
      <p:sp>
        <p:nvSpPr>
          <p:cNvPr id="3" name="TextBox 2">
            <a:extLst>
              <a:ext uri="{FF2B5EF4-FFF2-40B4-BE49-F238E27FC236}">
                <a16:creationId xmlns:a16="http://schemas.microsoft.com/office/drawing/2014/main" id="{56049FCF-F704-AFF2-8B65-0D4616B7EF5F}"/>
              </a:ext>
            </a:extLst>
          </p:cNvPr>
          <p:cNvSpPr txBox="1"/>
          <p:nvPr/>
        </p:nvSpPr>
        <p:spPr>
          <a:xfrm>
            <a:off x="5076056" y="4365104"/>
            <a:ext cx="3466852" cy="369332"/>
          </a:xfrm>
          <a:prstGeom prst="rect">
            <a:avLst/>
          </a:prstGeom>
          <a:noFill/>
        </p:spPr>
        <p:txBody>
          <a:bodyPr wrap="square">
            <a:spAutoFit/>
          </a:bodyPr>
          <a:lstStyle/>
          <a:p>
            <a:r>
              <a:rPr lang="ru-RU" b="0" i="0" dirty="0">
                <a:solidFill>
                  <a:srgbClr val="000000"/>
                </a:solidFill>
                <a:effectLst/>
                <a:latin typeface="Arial" panose="020B0604020202020204" pitchFamily="34" charset="0"/>
              </a:rPr>
              <a:t>Результат работы программы:</a:t>
            </a:r>
            <a:endParaRPr lang="ru-RU" dirty="0"/>
          </a:p>
        </p:txBody>
      </p:sp>
      <p:pic>
        <p:nvPicPr>
          <p:cNvPr id="6" name="Рисунок 5">
            <a:extLst>
              <a:ext uri="{FF2B5EF4-FFF2-40B4-BE49-F238E27FC236}">
                <a16:creationId xmlns:a16="http://schemas.microsoft.com/office/drawing/2014/main" id="{DBC88F36-454D-A96D-FE68-E45B4C51B4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44008" y="5013176"/>
            <a:ext cx="3898900" cy="1727200"/>
          </a:xfrm>
          <a:prstGeom prst="rect">
            <a:avLst/>
          </a:prstGeom>
        </p:spPr>
      </p:pic>
    </p:spTree>
    <p:extLst>
      <p:ext uri="{BB962C8B-B14F-4D97-AF65-F5344CB8AC3E}">
        <p14:creationId xmlns:p14="http://schemas.microsoft.com/office/powerpoint/2010/main" val="3710714923"/>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21704" y="620688"/>
            <a:ext cx="8928992" cy="6232475"/>
          </a:xfrm>
          <a:prstGeom prst="rect">
            <a:avLst/>
          </a:prstGeom>
          <a:noFill/>
        </p:spPr>
        <p:txBody>
          <a:bodyPr wrap="square" rtlCol="0">
            <a:spAutoFit/>
          </a:bodyPr>
          <a:lstStyle/>
          <a:p>
            <a:pPr algn="just" fontAlgn="base"/>
            <a:r>
              <a:rPr lang="ru-RU" sz="1900" b="0" i="0" dirty="0">
                <a:solidFill>
                  <a:srgbClr val="000000"/>
                </a:solidFill>
                <a:effectLst/>
                <a:latin typeface="Arial" panose="020B0604020202020204" pitchFamily="34" charset="0"/>
              </a:rPr>
              <a:t>Функция </a:t>
            </a:r>
            <a:r>
              <a:rPr lang="es-419" sz="1900" b="0" i="0" dirty="0">
                <a:solidFill>
                  <a:srgbClr val="000000"/>
                </a:solidFill>
                <a:effectLst/>
                <a:latin typeface="Arial" panose="020B0604020202020204" pitchFamily="34" charset="0"/>
              </a:rPr>
              <a:t>scanf( ) </a:t>
            </a:r>
            <a:r>
              <a:rPr lang="ru-RU" sz="1900" b="0" i="0" dirty="0">
                <a:solidFill>
                  <a:srgbClr val="000000"/>
                </a:solidFill>
                <a:effectLst/>
                <a:latin typeface="Arial" panose="020B0604020202020204" pitchFamily="34" charset="0"/>
              </a:rPr>
              <a:t>является функцией незащищенного ввода, т.к. появилась она в ранних версиях языка Си. Поэтому чтобы разрешить работу данной функции в современных компиляторах (например, </a:t>
            </a:r>
            <a:r>
              <a:rPr lang="es-419" sz="1900" b="0" i="0" dirty="0">
                <a:solidFill>
                  <a:srgbClr val="000000"/>
                </a:solidFill>
                <a:effectLst/>
                <a:latin typeface="Arial" panose="020B0604020202020204" pitchFamily="34" charset="0"/>
              </a:rPr>
              <a:t>Visual Studio) </a:t>
            </a:r>
            <a:r>
              <a:rPr lang="ru-RU" sz="1900" b="0" i="0" dirty="0">
                <a:solidFill>
                  <a:srgbClr val="000000"/>
                </a:solidFill>
                <a:effectLst/>
                <a:latin typeface="Arial" panose="020B0604020202020204" pitchFamily="34" charset="0"/>
              </a:rPr>
              <a:t>необходимо в начало программы добавить строчку</a:t>
            </a:r>
          </a:p>
          <a:p>
            <a:pPr algn="ctr"/>
            <a:r>
              <a:rPr lang="ru-RU" sz="1900" b="0" i="0" dirty="0">
                <a:solidFill>
                  <a:srgbClr val="000000"/>
                </a:solidFill>
                <a:effectLst/>
                <a:latin typeface="Consolas" panose="020B0609020204030204" pitchFamily="49" charset="0"/>
              </a:rPr>
              <a:t> </a:t>
            </a:r>
          </a:p>
          <a:p>
            <a:pPr algn="l"/>
            <a:r>
              <a:rPr lang="ru-RU" sz="1900" b="0" i="0" dirty="0">
                <a:solidFill>
                  <a:srgbClr val="959595"/>
                </a:solidFill>
                <a:effectLst/>
                <a:latin typeface="Consolas" panose="020B0609020204030204" pitchFamily="49" charset="0"/>
              </a:rPr>
              <a:t>#</a:t>
            </a:r>
            <a:r>
              <a:rPr lang="es-419" sz="1900" b="0" i="0" dirty="0">
                <a:solidFill>
                  <a:srgbClr val="959595"/>
                </a:solidFill>
                <a:effectLst/>
                <a:latin typeface="Consolas" panose="020B0609020204030204" pitchFamily="49" charset="0"/>
              </a:rPr>
              <a:t>define</a:t>
            </a:r>
            <a:r>
              <a:rPr lang="es-419" sz="1900" b="0" i="0" dirty="0">
                <a:solidFill>
                  <a:srgbClr val="000000"/>
                </a:solidFill>
                <a:effectLst/>
                <a:latin typeface="Consolas" panose="020B0609020204030204" pitchFamily="49" charset="0"/>
              </a:rPr>
              <a:t> </a:t>
            </a:r>
            <a:r>
              <a:rPr lang="es-419" sz="1900" b="0" i="0" dirty="0">
                <a:solidFill>
                  <a:srgbClr val="6F008A"/>
                </a:solidFill>
                <a:effectLst/>
                <a:latin typeface="Consolas" panose="020B0609020204030204" pitchFamily="49" charset="0"/>
              </a:rPr>
              <a:t>_CRT_SECURE_NO_WARNINGS</a:t>
            </a:r>
            <a:r>
              <a:rPr lang="es-419" sz="1900" b="0" i="0" dirty="0">
                <a:solidFill>
                  <a:srgbClr val="000000"/>
                </a:solidFill>
                <a:effectLst/>
                <a:latin typeface="Consolas" panose="020B0609020204030204" pitchFamily="49" charset="0"/>
              </a:rPr>
              <a:t> </a:t>
            </a:r>
            <a:r>
              <a:rPr lang="ru-RU" sz="1900" b="0" i="0" dirty="0">
                <a:solidFill>
                  <a:srgbClr val="000000"/>
                </a:solidFill>
                <a:effectLst/>
                <a:latin typeface="Consolas" panose="020B0609020204030204" pitchFamily="49" charset="0"/>
              </a:rPr>
              <a:t>/*отключение предупреждения об опасности использования*/</a:t>
            </a:r>
            <a:br>
              <a:rPr lang="es-419" sz="1900" b="0" i="0" dirty="0">
                <a:solidFill>
                  <a:srgbClr val="000000"/>
                </a:solidFill>
                <a:effectLst/>
                <a:latin typeface="Consolas" panose="020B0609020204030204" pitchFamily="49" charset="0"/>
              </a:rPr>
            </a:br>
            <a:endParaRPr lang="es-419" sz="1900" b="0" i="0" dirty="0">
              <a:solidFill>
                <a:srgbClr val="000000"/>
              </a:solidFill>
              <a:effectLst/>
              <a:latin typeface="Consolas" panose="020B0609020204030204" pitchFamily="49" charset="0"/>
            </a:endParaRPr>
          </a:p>
          <a:p>
            <a:pPr algn="just" fontAlgn="base"/>
            <a:r>
              <a:rPr lang="ru-RU" sz="1900" b="0" i="0" dirty="0">
                <a:solidFill>
                  <a:srgbClr val="000000"/>
                </a:solidFill>
                <a:effectLst/>
                <a:latin typeface="Arial" panose="020B0604020202020204" pitchFamily="34" charset="0"/>
              </a:rPr>
              <a:t>Другой вариант — воспользоваться функцией защищенного ввода </a:t>
            </a:r>
            <a:r>
              <a:rPr lang="es-419" sz="1900" b="0" i="0" dirty="0">
                <a:solidFill>
                  <a:srgbClr val="000000"/>
                </a:solidFill>
                <a:effectLst/>
                <a:latin typeface="Arial" panose="020B0604020202020204" pitchFamily="34" charset="0"/>
              </a:rPr>
              <a:t>scanf_s( ), </a:t>
            </a:r>
            <a:r>
              <a:rPr lang="ru-RU" sz="1900" b="0" i="0" dirty="0">
                <a:solidFill>
                  <a:srgbClr val="000000"/>
                </a:solidFill>
                <a:effectLst/>
                <a:latin typeface="Arial" panose="020B0604020202020204" pitchFamily="34" charset="0"/>
              </a:rPr>
              <a:t>которая появилась несколько позже, но содержит тот же самый список параметров.</a:t>
            </a:r>
          </a:p>
          <a:p>
            <a:pPr algn="l"/>
            <a:r>
              <a:rPr lang="es-419" sz="1900" b="0" i="0" dirty="0">
                <a:solidFill>
                  <a:srgbClr val="959595"/>
                </a:solidFill>
                <a:effectLst/>
                <a:latin typeface="Consolas" panose="020B0609020204030204" pitchFamily="49" charset="0"/>
              </a:rPr>
              <a:t>#include</a:t>
            </a:r>
            <a:r>
              <a:rPr lang="es-419" sz="1900" b="0" i="0" dirty="0">
                <a:solidFill>
                  <a:srgbClr val="000000"/>
                </a:solidFill>
                <a:effectLst/>
                <a:latin typeface="Consolas" panose="020B0609020204030204" pitchFamily="49" charset="0"/>
              </a:rPr>
              <a:t> </a:t>
            </a:r>
            <a:r>
              <a:rPr lang="es-419" sz="1900" b="0" i="0" dirty="0">
                <a:solidFill>
                  <a:srgbClr val="800000"/>
                </a:solidFill>
                <a:effectLst/>
                <a:latin typeface="Consolas" panose="020B0609020204030204" pitchFamily="49" charset="0"/>
              </a:rPr>
              <a:t>&lt;stdio.h&gt;</a:t>
            </a:r>
            <a:br>
              <a:rPr lang="es-419" sz="1900" b="0" i="0" dirty="0">
                <a:solidFill>
                  <a:srgbClr val="000000"/>
                </a:solidFill>
                <a:effectLst/>
                <a:latin typeface="Consolas" panose="020B0609020204030204" pitchFamily="49" charset="0"/>
              </a:rPr>
            </a:br>
            <a:r>
              <a:rPr lang="es-419" sz="1900" b="0" i="0" dirty="0">
                <a:solidFill>
                  <a:srgbClr val="0000FF"/>
                </a:solidFill>
                <a:effectLst/>
                <a:latin typeface="Consolas" panose="020B0609020204030204" pitchFamily="49" charset="0"/>
              </a:rPr>
              <a:t>int</a:t>
            </a:r>
            <a:r>
              <a:rPr lang="es-419" sz="1900" b="0" i="0" dirty="0">
                <a:solidFill>
                  <a:srgbClr val="000000"/>
                </a:solidFill>
                <a:effectLst/>
                <a:latin typeface="Consolas" panose="020B0609020204030204" pitchFamily="49" charset="0"/>
              </a:rPr>
              <a:t> main()</a:t>
            </a:r>
            <a:br>
              <a:rPr lang="es-419" sz="1900" b="0" i="0" dirty="0">
                <a:solidFill>
                  <a:srgbClr val="000000"/>
                </a:solidFill>
                <a:effectLst/>
                <a:latin typeface="Consolas" panose="020B0609020204030204" pitchFamily="49" charset="0"/>
              </a:rPr>
            </a:br>
            <a:r>
              <a:rPr lang="es-419" sz="1900" b="0" i="0" dirty="0">
                <a:solidFill>
                  <a:srgbClr val="000000"/>
                </a:solidFill>
                <a:effectLst/>
                <a:latin typeface="Consolas" panose="020B0609020204030204" pitchFamily="49" charset="0"/>
              </a:rPr>
              <a:t>{</a:t>
            </a:r>
            <a:br>
              <a:rPr lang="es-419" sz="1900" b="0" i="0" dirty="0">
                <a:solidFill>
                  <a:srgbClr val="000000"/>
                </a:solidFill>
                <a:effectLst/>
                <a:latin typeface="Consolas" panose="020B0609020204030204" pitchFamily="49" charset="0"/>
              </a:rPr>
            </a:br>
            <a:r>
              <a:rPr lang="es-419" sz="1900" b="0" i="0" dirty="0">
                <a:solidFill>
                  <a:srgbClr val="000000"/>
                </a:solidFill>
                <a:effectLst/>
                <a:latin typeface="Consolas" panose="020B0609020204030204" pitchFamily="49" charset="0"/>
              </a:rPr>
              <a:t>  </a:t>
            </a:r>
            <a:r>
              <a:rPr lang="es-419" sz="1900" b="0" i="0" dirty="0">
                <a:solidFill>
                  <a:srgbClr val="0000FF"/>
                </a:solidFill>
                <a:effectLst/>
                <a:latin typeface="Consolas" panose="020B0609020204030204" pitchFamily="49" charset="0"/>
              </a:rPr>
              <a:t>int</a:t>
            </a:r>
            <a:r>
              <a:rPr lang="es-419" sz="1900" b="0" i="0" dirty="0">
                <a:solidFill>
                  <a:srgbClr val="000000"/>
                </a:solidFill>
                <a:effectLst/>
                <a:latin typeface="Consolas" panose="020B0609020204030204" pitchFamily="49" charset="0"/>
              </a:rPr>
              <a:t> a;</a:t>
            </a:r>
            <a:br>
              <a:rPr lang="es-419" sz="1900" b="0" i="0" dirty="0">
                <a:solidFill>
                  <a:srgbClr val="000000"/>
                </a:solidFill>
                <a:effectLst/>
                <a:latin typeface="Consolas" panose="020B0609020204030204" pitchFamily="49" charset="0"/>
              </a:rPr>
            </a:br>
            <a:r>
              <a:rPr lang="es-419" sz="1900" b="0" i="0" dirty="0">
                <a:solidFill>
                  <a:srgbClr val="000000"/>
                </a:solidFill>
                <a:effectLst/>
                <a:latin typeface="Consolas" panose="020B0609020204030204" pitchFamily="49" charset="0"/>
              </a:rPr>
              <a:t>  printf(</a:t>
            </a:r>
            <a:r>
              <a:rPr lang="es-419" sz="1900" b="0" i="0" dirty="0">
                <a:solidFill>
                  <a:srgbClr val="800000"/>
                </a:solidFill>
                <a:effectLst/>
                <a:latin typeface="Consolas" panose="020B0609020204030204" pitchFamily="49" charset="0"/>
              </a:rPr>
              <a:t>"a = "</a:t>
            </a:r>
            <a:r>
              <a:rPr lang="es-419" sz="1900" b="0" i="0" dirty="0">
                <a:solidFill>
                  <a:srgbClr val="000000"/>
                </a:solidFill>
                <a:effectLst/>
                <a:latin typeface="Consolas" panose="020B0609020204030204" pitchFamily="49" charset="0"/>
              </a:rPr>
              <a:t>);</a:t>
            </a:r>
            <a:br>
              <a:rPr lang="es-419" sz="1900" b="0" i="0" dirty="0">
                <a:solidFill>
                  <a:srgbClr val="000000"/>
                </a:solidFill>
                <a:effectLst/>
                <a:latin typeface="Consolas" panose="020B0609020204030204" pitchFamily="49" charset="0"/>
              </a:rPr>
            </a:br>
            <a:r>
              <a:rPr lang="es-419" sz="1900" b="0" i="0" dirty="0">
                <a:solidFill>
                  <a:srgbClr val="000000"/>
                </a:solidFill>
                <a:effectLst/>
                <a:latin typeface="Consolas" panose="020B0609020204030204" pitchFamily="49" charset="0"/>
              </a:rPr>
              <a:t>  scanf_s(</a:t>
            </a:r>
            <a:r>
              <a:rPr lang="es-419" sz="1900" b="0" i="0" dirty="0">
                <a:solidFill>
                  <a:srgbClr val="800000"/>
                </a:solidFill>
                <a:effectLst/>
                <a:latin typeface="Consolas" panose="020B0609020204030204" pitchFamily="49" charset="0"/>
              </a:rPr>
              <a:t>"%d"</a:t>
            </a:r>
            <a:r>
              <a:rPr lang="es-419" sz="1900" b="0" i="0" dirty="0">
                <a:solidFill>
                  <a:srgbClr val="000000"/>
                </a:solidFill>
                <a:effectLst/>
                <a:latin typeface="Consolas" panose="020B0609020204030204" pitchFamily="49" charset="0"/>
              </a:rPr>
              <a:t>, &amp;a);</a:t>
            </a:r>
            <a:br>
              <a:rPr lang="es-419" sz="1900" b="0" i="0" dirty="0">
                <a:solidFill>
                  <a:srgbClr val="000000"/>
                </a:solidFill>
                <a:effectLst/>
                <a:latin typeface="Consolas" panose="020B0609020204030204" pitchFamily="49" charset="0"/>
              </a:rPr>
            </a:br>
            <a:r>
              <a:rPr lang="es-419" sz="1900" b="0" i="0" dirty="0">
                <a:solidFill>
                  <a:srgbClr val="000000"/>
                </a:solidFill>
                <a:effectLst/>
                <a:latin typeface="Consolas" panose="020B0609020204030204" pitchFamily="49" charset="0"/>
              </a:rPr>
              <a:t>  printf(</a:t>
            </a:r>
            <a:r>
              <a:rPr lang="es-419" sz="1900" b="0" i="0" dirty="0">
                <a:solidFill>
                  <a:srgbClr val="800000"/>
                </a:solidFill>
                <a:effectLst/>
                <a:latin typeface="Consolas" panose="020B0609020204030204" pitchFamily="49" charset="0"/>
              </a:rPr>
              <a:t>"a = %d"</a:t>
            </a:r>
            <a:r>
              <a:rPr lang="es-419" sz="1900" b="0" i="0" dirty="0">
                <a:solidFill>
                  <a:srgbClr val="000000"/>
                </a:solidFill>
                <a:effectLst/>
                <a:latin typeface="Consolas" panose="020B0609020204030204" pitchFamily="49" charset="0"/>
              </a:rPr>
              <a:t>,a);</a:t>
            </a:r>
            <a:br>
              <a:rPr lang="es-419" sz="1900" b="0" i="0" dirty="0">
                <a:solidFill>
                  <a:srgbClr val="000000"/>
                </a:solidFill>
                <a:effectLst/>
                <a:latin typeface="Consolas" panose="020B0609020204030204" pitchFamily="49" charset="0"/>
              </a:rPr>
            </a:br>
            <a:r>
              <a:rPr lang="es-419" sz="1900" b="0" i="0" dirty="0">
                <a:solidFill>
                  <a:srgbClr val="000000"/>
                </a:solidFill>
                <a:effectLst/>
                <a:latin typeface="Consolas" panose="020B0609020204030204" pitchFamily="49" charset="0"/>
              </a:rPr>
              <a:t>  getchar(); getchar();</a:t>
            </a:r>
            <a:br>
              <a:rPr lang="es-419" sz="1900" b="0" i="0" dirty="0">
                <a:solidFill>
                  <a:srgbClr val="000000"/>
                </a:solidFill>
                <a:effectLst/>
                <a:latin typeface="Consolas" panose="020B0609020204030204" pitchFamily="49" charset="0"/>
              </a:rPr>
            </a:br>
            <a:r>
              <a:rPr lang="es-419" sz="1900" b="0" i="0" dirty="0">
                <a:solidFill>
                  <a:srgbClr val="000000"/>
                </a:solidFill>
                <a:effectLst/>
                <a:latin typeface="Consolas" panose="020B0609020204030204" pitchFamily="49" charset="0"/>
              </a:rPr>
              <a:t>  </a:t>
            </a:r>
            <a:r>
              <a:rPr lang="es-419" sz="1900" b="0" i="0" dirty="0">
                <a:solidFill>
                  <a:srgbClr val="0000FF"/>
                </a:solidFill>
                <a:effectLst/>
                <a:latin typeface="Consolas" panose="020B0609020204030204" pitchFamily="49" charset="0"/>
              </a:rPr>
              <a:t>return</a:t>
            </a:r>
            <a:r>
              <a:rPr lang="es-419" sz="1900" b="0" i="0" dirty="0">
                <a:solidFill>
                  <a:srgbClr val="000000"/>
                </a:solidFill>
                <a:effectLst/>
                <a:latin typeface="Consolas" panose="020B0609020204030204" pitchFamily="49" charset="0"/>
              </a:rPr>
              <a:t> 0;</a:t>
            </a:r>
            <a:br>
              <a:rPr lang="es-419" sz="1900" b="0" i="0" dirty="0">
                <a:solidFill>
                  <a:srgbClr val="000000"/>
                </a:solidFill>
                <a:effectLst/>
                <a:latin typeface="Consolas" panose="020B0609020204030204" pitchFamily="49" charset="0"/>
              </a:rPr>
            </a:br>
            <a:r>
              <a:rPr lang="es-419" sz="1900" b="0" i="0" dirty="0">
                <a:solidFill>
                  <a:srgbClr val="000000"/>
                </a:solidFill>
                <a:effectLst/>
                <a:latin typeface="Consolas" panose="020B0609020204030204" pitchFamily="49" charset="0"/>
              </a:rPr>
              <a:t>}</a:t>
            </a:r>
          </a:p>
        </p:txBody>
      </p:sp>
    </p:spTree>
    <p:extLst>
      <p:ext uri="{BB962C8B-B14F-4D97-AF65-F5344CB8AC3E}">
        <p14:creationId xmlns:p14="http://schemas.microsoft.com/office/powerpoint/2010/main" val="1248697838"/>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386168" y="405998"/>
            <a:ext cx="8352928" cy="5647700"/>
          </a:xfrm>
          <a:prstGeom prst="rect">
            <a:avLst/>
          </a:prstGeom>
          <a:noFill/>
        </p:spPr>
        <p:txBody>
          <a:bodyPr wrap="square" rtlCol="0">
            <a:spAutoFit/>
          </a:bodyPr>
          <a:lstStyle/>
          <a:p>
            <a:pPr indent="457200"/>
            <a:r>
              <a:rPr lang="ru-RU" sz="1900" dirty="0">
                <a:latin typeface="+mj-lt"/>
              </a:rPr>
              <a:t>Для стандартного ввода-вывода в языке C++ используется заголовочный файл </a:t>
            </a:r>
          </a:p>
          <a:p>
            <a:pPr indent="457200"/>
            <a:r>
              <a:rPr lang="en-US" sz="1900" b="1" dirty="0" err="1">
                <a:latin typeface="+mj-lt"/>
              </a:rPr>
              <a:t>i</a:t>
            </a:r>
            <a:r>
              <a:rPr lang="ru-RU" sz="1900" b="1" dirty="0">
                <a:latin typeface="+mj-lt"/>
              </a:rPr>
              <a:t>ostream</a:t>
            </a:r>
            <a:endParaRPr lang="ru-RU" sz="1900" dirty="0">
              <a:latin typeface="+mj-lt"/>
            </a:endParaRPr>
          </a:p>
          <a:p>
            <a:pPr indent="457200"/>
            <a:r>
              <a:rPr lang="ru-RU" sz="1900" b="1" dirty="0">
                <a:latin typeface="+mj-lt"/>
              </a:rPr>
              <a:t> </a:t>
            </a:r>
            <a:endParaRPr lang="ru-RU" sz="1900" dirty="0">
              <a:latin typeface="+mj-lt"/>
            </a:endParaRPr>
          </a:p>
          <a:p>
            <a:pPr indent="457200"/>
            <a:r>
              <a:rPr lang="ru-RU" sz="1900" dirty="0">
                <a:latin typeface="+mj-lt"/>
              </a:rPr>
              <a:t>В нем объявлены объекты</a:t>
            </a:r>
            <a:r>
              <a:rPr lang="en-US" sz="1900" dirty="0">
                <a:latin typeface="+mj-lt"/>
              </a:rPr>
              <a:t>:</a:t>
            </a:r>
            <a:r>
              <a:rPr lang="ru-RU" sz="1900" dirty="0">
                <a:latin typeface="+mj-lt"/>
              </a:rPr>
              <a:t> </a:t>
            </a:r>
          </a:p>
          <a:p>
            <a:pPr marL="285750" indent="457200">
              <a:buFont typeface="Arial" panose="020B0604020202020204" pitchFamily="34" charset="0"/>
              <a:buChar char="•"/>
            </a:pPr>
            <a:r>
              <a:rPr lang="ru-RU" sz="1900" b="1" dirty="0">
                <a:latin typeface="+mj-lt"/>
              </a:rPr>
              <a:t>cin</a:t>
            </a:r>
            <a:r>
              <a:rPr lang="en-US" sz="1900" b="1" dirty="0">
                <a:latin typeface="+mj-lt"/>
              </a:rPr>
              <a:t> </a:t>
            </a:r>
            <a:r>
              <a:rPr lang="ru-RU" sz="1900" dirty="0">
                <a:latin typeface="+mj-lt"/>
              </a:rPr>
              <a:t>для ввода с клавиатуры и </a:t>
            </a:r>
          </a:p>
          <a:p>
            <a:pPr marL="285750" indent="457200">
              <a:buFont typeface="Arial" panose="020B0604020202020204" pitchFamily="34" charset="0"/>
              <a:buChar char="•"/>
            </a:pPr>
            <a:r>
              <a:rPr lang="ru-RU" sz="1900" b="1" dirty="0">
                <a:latin typeface="+mj-lt"/>
              </a:rPr>
              <a:t>cout</a:t>
            </a:r>
            <a:r>
              <a:rPr lang="en-US" sz="1900" b="1" dirty="0">
                <a:latin typeface="+mj-lt"/>
              </a:rPr>
              <a:t> </a:t>
            </a:r>
            <a:r>
              <a:rPr lang="ru-RU" sz="1900" dirty="0">
                <a:latin typeface="+mj-lt"/>
              </a:rPr>
              <a:t>для вывода на экран.</a:t>
            </a:r>
            <a:endParaRPr lang="en-US" sz="1900" dirty="0">
              <a:latin typeface="+mj-lt"/>
            </a:endParaRPr>
          </a:p>
          <a:p>
            <a:pPr indent="457200"/>
            <a:r>
              <a:rPr lang="ru-RU" sz="1900" dirty="0">
                <a:latin typeface="+mj-lt"/>
              </a:rPr>
              <a:t>Чтобы считать со стандартного ввода значения переменных </a:t>
            </a:r>
            <a:r>
              <a:rPr lang="ru-RU" sz="1900" i="1" dirty="0" err="1">
                <a:latin typeface="+mj-lt"/>
              </a:rPr>
              <a:t>a</a:t>
            </a:r>
            <a:r>
              <a:rPr lang="ru-RU" sz="1900" dirty="0">
                <a:latin typeface="+mj-lt"/>
              </a:rPr>
              <a:t>, </a:t>
            </a:r>
            <a:r>
              <a:rPr lang="ru-RU" sz="1900" i="1" dirty="0" err="1">
                <a:latin typeface="+mj-lt"/>
              </a:rPr>
              <a:t>b</a:t>
            </a:r>
            <a:r>
              <a:rPr lang="ru-RU" sz="1900" dirty="0">
                <a:latin typeface="+mj-lt"/>
              </a:rPr>
              <a:t>, </a:t>
            </a:r>
            <a:r>
              <a:rPr lang="ru-RU" sz="1900" i="1" dirty="0">
                <a:latin typeface="+mj-lt"/>
              </a:rPr>
              <a:t>с</a:t>
            </a:r>
            <a:r>
              <a:rPr lang="ru-RU" sz="1900" dirty="0">
                <a:latin typeface="+mj-lt"/>
              </a:rPr>
              <a:t>, нужно написать:</a:t>
            </a:r>
            <a:r>
              <a:rPr lang="en-US" sz="1900" dirty="0">
                <a:latin typeface="+mj-lt"/>
              </a:rPr>
              <a:t> </a:t>
            </a:r>
            <a:r>
              <a:rPr lang="ru-RU" sz="1900" b="1" dirty="0" err="1">
                <a:latin typeface="+mj-lt"/>
              </a:rPr>
              <a:t>std</a:t>
            </a:r>
            <a:r>
              <a:rPr lang="ru-RU" sz="1900" b="1" dirty="0">
                <a:latin typeface="+mj-lt"/>
              </a:rPr>
              <a:t>::cin &gt;&gt; </a:t>
            </a:r>
            <a:r>
              <a:rPr lang="ru-RU" sz="1900" b="1" dirty="0" err="1">
                <a:latin typeface="+mj-lt"/>
              </a:rPr>
              <a:t>a</a:t>
            </a:r>
            <a:r>
              <a:rPr lang="ru-RU" sz="1900" b="1" dirty="0">
                <a:latin typeface="+mj-lt"/>
              </a:rPr>
              <a:t> &gt;&gt; </a:t>
            </a:r>
            <a:r>
              <a:rPr lang="ru-RU" sz="1900" b="1" dirty="0" err="1">
                <a:latin typeface="+mj-lt"/>
              </a:rPr>
              <a:t>b</a:t>
            </a:r>
            <a:r>
              <a:rPr lang="ru-RU" sz="1900" b="1" dirty="0">
                <a:latin typeface="+mj-lt"/>
              </a:rPr>
              <a:t> &gt;&gt; </a:t>
            </a:r>
            <a:r>
              <a:rPr lang="ru-RU" sz="1900" b="1" dirty="0" err="1">
                <a:latin typeface="+mj-lt"/>
              </a:rPr>
              <a:t>c</a:t>
            </a:r>
            <a:r>
              <a:rPr lang="ru-RU" sz="1900" b="1" dirty="0">
                <a:latin typeface="+mj-lt"/>
              </a:rPr>
              <a:t>;</a:t>
            </a:r>
            <a:endParaRPr lang="ru-RU" sz="1900" dirty="0">
              <a:latin typeface="+mj-lt"/>
            </a:endParaRPr>
          </a:p>
          <a:p>
            <a:pPr indent="457200"/>
            <a:r>
              <a:rPr lang="ru-RU" sz="1900" dirty="0">
                <a:latin typeface="+mj-lt"/>
              </a:rPr>
              <a:t> </a:t>
            </a:r>
          </a:p>
          <a:p>
            <a:pPr indent="457200"/>
            <a:r>
              <a:rPr lang="ru-RU" sz="1900" dirty="0">
                <a:latin typeface="+mj-lt"/>
              </a:rPr>
              <a:t>Для вывода на экран этих переменных нужно написать:</a:t>
            </a:r>
            <a:r>
              <a:rPr lang="en-US" sz="1900" dirty="0">
                <a:latin typeface="+mj-lt"/>
              </a:rPr>
              <a:t> </a:t>
            </a:r>
            <a:endParaRPr lang="ru-RU" sz="1900" dirty="0">
              <a:latin typeface="+mj-lt"/>
            </a:endParaRPr>
          </a:p>
          <a:p>
            <a:pPr indent="457200"/>
            <a:r>
              <a:rPr lang="en-US" sz="1900" b="1" dirty="0">
                <a:latin typeface="+mj-lt"/>
              </a:rPr>
              <a:t>std::cout &lt;&lt; a &lt;&lt; b &lt;&lt; </a:t>
            </a:r>
            <a:r>
              <a:rPr lang="ru-RU" sz="1900" b="1" dirty="0">
                <a:latin typeface="+mj-lt"/>
              </a:rPr>
              <a:t>с</a:t>
            </a:r>
            <a:r>
              <a:rPr lang="en-US" sz="1900" b="1" dirty="0">
                <a:latin typeface="+mj-lt"/>
              </a:rPr>
              <a:t>;</a:t>
            </a:r>
            <a:endParaRPr lang="ru-RU" sz="1900" b="1" dirty="0">
              <a:latin typeface="+mj-lt"/>
            </a:endParaRPr>
          </a:p>
          <a:p>
            <a:pPr indent="457200"/>
            <a:r>
              <a:rPr lang="ru-RU" sz="1900" dirty="0">
                <a:latin typeface="+mj-lt"/>
              </a:rPr>
              <a:t>Для разделения значения переменных пробелами нужно выводить строку из одного пробела между ними:</a:t>
            </a:r>
            <a:r>
              <a:rPr lang="en-US" sz="1900" dirty="0">
                <a:latin typeface="+mj-lt"/>
              </a:rPr>
              <a:t> </a:t>
            </a:r>
            <a:r>
              <a:rPr lang="en-US" sz="1900" b="1" dirty="0">
                <a:latin typeface="+mj-lt"/>
              </a:rPr>
              <a:t>std::cout &lt;&lt; a &lt;&lt; " " &lt;&lt; b &lt;&lt; " " &lt;&lt; c;</a:t>
            </a:r>
            <a:endParaRPr lang="ru-RU" sz="1900" dirty="0">
              <a:latin typeface="+mj-lt"/>
            </a:endParaRPr>
          </a:p>
          <a:p>
            <a:pPr indent="457200"/>
            <a:r>
              <a:rPr lang="en-US" sz="1900" dirty="0">
                <a:latin typeface="+mj-lt"/>
              </a:rPr>
              <a:t> </a:t>
            </a:r>
            <a:endParaRPr lang="ru-RU" sz="1900" dirty="0">
              <a:latin typeface="+mj-lt"/>
            </a:endParaRPr>
          </a:p>
          <a:p>
            <a:pPr indent="457200"/>
            <a:r>
              <a:rPr lang="ru-RU" sz="1900" dirty="0">
                <a:latin typeface="+mj-lt"/>
              </a:rPr>
              <a:t>Чтобы вывести конец строки, нужно вывести стандартный объект </a:t>
            </a:r>
            <a:r>
              <a:rPr lang="ru-RU" sz="1900" dirty="0" err="1">
                <a:latin typeface="+mj-lt"/>
              </a:rPr>
              <a:t>endl</a:t>
            </a:r>
            <a:r>
              <a:rPr lang="ru-RU" sz="1900" dirty="0">
                <a:latin typeface="+mj-lt"/>
              </a:rPr>
              <a:t>:</a:t>
            </a:r>
          </a:p>
          <a:p>
            <a:pPr indent="457200"/>
            <a:r>
              <a:rPr lang="ru-RU" sz="1900" b="1" dirty="0" err="1">
                <a:latin typeface="+mj-lt"/>
              </a:rPr>
              <a:t>std</a:t>
            </a:r>
            <a:r>
              <a:rPr lang="ru-RU" sz="1900" b="1" dirty="0">
                <a:latin typeface="+mj-lt"/>
              </a:rPr>
              <a:t>::cout &lt;&lt; </a:t>
            </a:r>
            <a:r>
              <a:rPr lang="ru-RU" sz="1900" b="1" dirty="0" err="1">
                <a:latin typeface="+mj-lt"/>
              </a:rPr>
              <a:t>std</a:t>
            </a:r>
            <a:r>
              <a:rPr lang="ru-RU" sz="1900" b="1" dirty="0">
                <a:latin typeface="+mj-lt"/>
              </a:rPr>
              <a:t>::</a:t>
            </a:r>
            <a:r>
              <a:rPr lang="ru-RU" sz="1900" b="1" dirty="0" err="1">
                <a:latin typeface="+mj-lt"/>
              </a:rPr>
              <a:t>endl</a:t>
            </a:r>
            <a:r>
              <a:rPr lang="ru-RU" sz="1900" b="1" dirty="0">
                <a:latin typeface="+mj-lt"/>
              </a:rPr>
              <a:t>;</a:t>
            </a:r>
            <a:endParaRPr lang="ru-RU" sz="1900" dirty="0">
              <a:latin typeface="+mj-lt"/>
            </a:endParaRPr>
          </a:p>
          <a:p>
            <a:pPr indent="457200"/>
            <a:r>
              <a:rPr lang="ru-RU" sz="1900" dirty="0">
                <a:latin typeface="+mj-lt"/>
              </a:rPr>
              <a:t>Можно не писать </a:t>
            </a:r>
            <a:r>
              <a:rPr lang="en-US" sz="1900" b="1" dirty="0" err="1">
                <a:latin typeface="+mj-lt"/>
              </a:rPr>
              <a:t>std</a:t>
            </a:r>
            <a:r>
              <a:rPr lang="ru-RU" sz="1900" b="1" dirty="0">
                <a:latin typeface="+mj-lt"/>
              </a:rPr>
              <a:t>::</a:t>
            </a:r>
            <a:r>
              <a:rPr lang="ru-RU" sz="1900" dirty="0">
                <a:latin typeface="+mj-lt"/>
              </a:rPr>
              <a:t>, если дать инструкцию </a:t>
            </a:r>
            <a:r>
              <a:rPr lang="ru-RU" sz="1900" b="1" dirty="0">
                <a:latin typeface="+mj-lt"/>
              </a:rPr>
              <a:t>using </a:t>
            </a:r>
            <a:r>
              <a:rPr lang="ru-RU" sz="1900" b="1" dirty="0" err="1">
                <a:latin typeface="+mj-lt"/>
              </a:rPr>
              <a:t>namespace</a:t>
            </a:r>
            <a:r>
              <a:rPr lang="ru-RU" sz="1900" b="1" dirty="0">
                <a:latin typeface="+mj-lt"/>
              </a:rPr>
              <a:t> </a:t>
            </a:r>
            <a:r>
              <a:rPr lang="ru-RU" sz="1900" b="1" dirty="0" err="1">
                <a:latin typeface="+mj-lt"/>
              </a:rPr>
              <a:t>std</a:t>
            </a:r>
            <a:endParaRPr lang="ru-RU" sz="1900" dirty="0">
              <a:latin typeface="+mj-lt"/>
            </a:endParaRPr>
          </a:p>
          <a:p>
            <a:pPr indent="457200"/>
            <a:r>
              <a:rPr lang="ru-RU" sz="1900" dirty="0">
                <a:latin typeface="+mj-lt"/>
              </a:rPr>
              <a:t> в начале программы.</a:t>
            </a:r>
          </a:p>
        </p:txBody>
      </p:sp>
    </p:spTree>
    <p:extLst>
      <p:ext uri="{BB962C8B-B14F-4D97-AF65-F5344CB8AC3E}">
        <p14:creationId xmlns:p14="http://schemas.microsoft.com/office/powerpoint/2010/main" val="3420776383"/>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115614" y="116632"/>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НЕКОТОРЫЕ РАЗЛИЧИЯ ЯЗЫКОВ С И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395536" y="726500"/>
            <a:ext cx="8352928" cy="5509200"/>
          </a:xfrm>
          <a:prstGeom prst="rect">
            <a:avLst/>
          </a:prstGeom>
          <a:noFill/>
        </p:spPr>
        <p:txBody>
          <a:bodyPr wrap="square" rtlCol="0">
            <a:spAutoFit/>
          </a:bodyPr>
          <a:lstStyle/>
          <a:p>
            <a:pPr indent="457200" algn="just"/>
            <a:r>
              <a:rPr lang="ru-RU" sz="2200" dirty="0">
                <a:latin typeface="+mj-lt"/>
              </a:rPr>
              <a:t>C++ - это тот же C, но с некоторыми удобными упрощениями. Часто можно слышать споры на тему: писать на C или на C++? При этом существует расхожее мнение о том, что есть два стиля написания программ: стиль С и стиль C++. Они противопоставляются друг другу. C++ ассоциируется с ООП (объектно-ориентированным программированием), а чистый C - с ПОП (процедурно-ориентированным программированием). ООП и ПОП также противопоставляются.</a:t>
            </a:r>
            <a:endParaRPr lang="en-US" sz="2200" dirty="0">
              <a:latin typeface="+mj-lt"/>
            </a:endParaRPr>
          </a:p>
          <a:p>
            <a:pPr indent="457200"/>
            <a:r>
              <a:rPr lang="ru-RU" sz="2200" dirty="0">
                <a:latin typeface="+mj-lt"/>
              </a:rPr>
              <a:t>На самом деле, все, что есть нового в C++, уже было в C. Только в C++ это записывается чуть по-другому. Так как мы с вами начали изучение процедурно-ориентированного программирования с модификации языка в C++, а не C, необходимо сформулировать главные различия этих языков, а вернее, модификаций одного и того же языка. Я пока не буду рассматривать элементы объектно-ориентированного программирования, а покажу лишь различия в операторной части.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6994786"/>
      </p:ext>
    </p:extLst>
  </p:cSld>
  <p:clrMapOvr>
    <a:masterClrMapping/>
  </p:clrMapOvr>
  <mc:AlternateContent xmlns:mc="http://schemas.openxmlformats.org/markup-compatibility/2006" xmlns:p14="http://schemas.microsoft.com/office/powerpoint/2010/main">
    <mc:Choice Requires="p14">
      <p:transition spd="slow" p14:dur="2000" advTm="67362"/>
    </mc:Choice>
    <mc:Fallback xmlns="">
      <p:transition spd="slow" advTm="6736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Комментарии в тексте программы</a:t>
            </a:r>
          </a:p>
        </p:txBody>
      </p:sp>
      <p:sp>
        <p:nvSpPr>
          <p:cNvPr id="8" name="TextBox 7"/>
          <p:cNvSpPr txBox="1"/>
          <p:nvPr/>
        </p:nvSpPr>
        <p:spPr>
          <a:xfrm>
            <a:off x="563739" y="620688"/>
            <a:ext cx="8352928" cy="5109797"/>
          </a:xfrm>
          <a:prstGeom prst="rect">
            <a:avLst/>
          </a:prstGeom>
          <a:noFill/>
        </p:spPr>
        <p:txBody>
          <a:bodyPr wrap="square" rtlCol="0">
            <a:spAutoFit/>
          </a:bodyPr>
          <a:lstStyle/>
          <a:p>
            <a:pPr>
              <a:lnSpc>
                <a:spcPct val="150000"/>
              </a:lnSpc>
            </a:pPr>
            <a:r>
              <a:rPr lang="ru-RU" sz="2200" dirty="0">
                <a:latin typeface="+mj-lt"/>
              </a:rPr>
              <a:t>В языке C допускались только многострочные комментарии. Начало комментария обозначалось символами /*, конец - символами */.</a:t>
            </a:r>
          </a:p>
          <a:p>
            <a:pPr>
              <a:lnSpc>
                <a:spcPct val="150000"/>
              </a:lnSpc>
            </a:pPr>
            <a:r>
              <a:rPr lang="ru-RU" sz="2200" dirty="0">
                <a:latin typeface="+mj-lt"/>
              </a:rPr>
              <a:t> </a:t>
            </a:r>
          </a:p>
          <a:p>
            <a:pPr>
              <a:lnSpc>
                <a:spcPct val="150000"/>
              </a:lnSpc>
            </a:pPr>
            <a:r>
              <a:rPr lang="ru-RU" sz="2200" i="1" dirty="0">
                <a:latin typeface="+mj-lt"/>
              </a:rPr>
              <a:t>Пример:</a:t>
            </a:r>
            <a:endParaRPr lang="ru-RU" sz="2200" dirty="0">
              <a:latin typeface="+mj-lt"/>
            </a:endParaRPr>
          </a:p>
          <a:p>
            <a:pPr>
              <a:lnSpc>
                <a:spcPct val="150000"/>
              </a:lnSpc>
            </a:pPr>
            <a:r>
              <a:rPr lang="ru-RU" sz="2200" b="1" i="1" dirty="0">
                <a:latin typeface="+mj-lt"/>
              </a:rPr>
              <a:t>/* Это комментарий.</a:t>
            </a:r>
            <a:endParaRPr lang="ru-RU" sz="2200" dirty="0">
              <a:latin typeface="+mj-lt"/>
            </a:endParaRPr>
          </a:p>
          <a:p>
            <a:pPr>
              <a:lnSpc>
                <a:spcPct val="150000"/>
              </a:lnSpc>
            </a:pPr>
            <a:r>
              <a:rPr lang="ru-RU" sz="2200" b="1" i="1" dirty="0">
                <a:latin typeface="+mj-lt"/>
              </a:rPr>
              <a:t>   он может занимать несколько строк */</a:t>
            </a:r>
            <a:endParaRPr lang="ru-RU" sz="2200" dirty="0">
              <a:latin typeface="+mj-lt"/>
            </a:endParaRPr>
          </a:p>
          <a:p>
            <a:pPr>
              <a:lnSpc>
                <a:spcPct val="150000"/>
              </a:lnSpc>
            </a:pPr>
            <a:r>
              <a:rPr lang="ru-RU" sz="2200" dirty="0">
                <a:latin typeface="+mj-lt"/>
              </a:rPr>
              <a:t> </a:t>
            </a:r>
          </a:p>
          <a:p>
            <a:pPr>
              <a:lnSpc>
                <a:spcPct val="150000"/>
              </a:lnSpc>
            </a:pPr>
            <a:r>
              <a:rPr lang="ru-RU" sz="2200" dirty="0">
                <a:latin typeface="+mj-lt"/>
              </a:rPr>
              <a:t>В языке C++ появились однострочные комментарии - они отмечаются символами // и продолжаются до конца строки:</a:t>
            </a:r>
          </a:p>
          <a:p>
            <a:pPr>
              <a:lnSpc>
                <a:spcPct val="150000"/>
              </a:lnSpc>
            </a:pPr>
            <a:r>
              <a:rPr lang="ru-RU" sz="2200" b="1" dirty="0">
                <a:latin typeface="+mj-lt"/>
              </a:rPr>
              <a:t>int </a:t>
            </a:r>
            <a:r>
              <a:rPr lang="ru-RU" sz="2200" b="1" dirty="0" err="1">
                <a:latin typeface="+mj-lt"/>
              </a:rPr>
              <a:t>n</a:t>
            </a:r>
            <a:r>
              <a:rPr lang="ru-RU" sz="2200" b="1" dirty="0">
                <a:latin typeface="+mj-lt"/>
              </a:rPr>
              <a:t>; // Размер считываемого массива</a:t>
            </a:r>
            <a:endParaRPr lang="ru-RU" sz="2200" dirty="0">
              <a:latin typeface="+mj-lt"/>
            </a:endParaRPr>
          </a:p>
        </p:txBody>
      </p:sp>
    </p:spTree>
    <p:extLst>
      <p:ext uri="{BB962C8B-B14F-4D97-AF65-F5344CB8AC3E}">
        <p14:creationId xmlns:p14="http://schemas.microsoft.com/office/powerpoint/2010/main" val="1157979072"/>
      </p:ext>
    </p:extLst>
  </p:cSld>
  <p:clrMapOvr>
    <a:masterClrMapping/>
  </p:clrMapOvr>
  <mc:AlternateContent xmlns:mc="http://schemas.openxmlformats.org/markup-compatibility/2006" xmlns:p14="http://schemas.microsoft.com/office/powerpoint/2010/main">
    <mc:Choice Requires="p14">
      <p:transition spd="slow" p14:dur="2000" advTm="24350"/>
    </mc:Choice>
    <mc:Fallback xmlns="">
      <p:transition spd="slow" advTm="2435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600" b="1" dirty="0">
                <a:solidFill>
                  <a:schemeClr val="bg1"/>
                </a:solidFill>
                <a:latin typeface="Times New Roman" panose="02020603050405020304" pitchFamily="18" charset="0"/>
                <a:cs typeface="Times New Roman" panose="02020603050405020304" pitchFamily="18" charset="0"/>
              </a:rPr>
              <a:t>Const-</a:t>
            </a:r>
            <a:r>
              <a:rPr lang="ru-RU" sz="1600" b="1" dirty="0">
                <a:solidFill>
                  <a:schemeClr val="bg1"/>
                </a:solidFill>
                <a:latin typeface="Times New Roman" panose="02020603050405020304" pitchFamily="18" charset="0"/>
                <a:cs typeface="Times New Roman" panose="02020603050405020304" pitchFamily="18" charset="0"/>
              </a:rPr>
              <a:t>объявления</a:t>
            </a:r>
          </a:p>
        </p:txBody>
      </p:sp>
      <p:sp>
        <p:nvSpPr>
          <p:cNvPr id="8" name="TextBox 7"/>
          <p:cNvSpPr txBox="1"/>
          <p:nvPr/>
        </p:nvSpPr>
        <p:spPr>
          <a:xfrm>
            <a:off x="251520" y="412609"/>
            <a:ext cx="8640960" cy="6179897"/>
          </a:xfrm>
          <a:prstGeom prst="rect">
            <a:avLst/>
          </a:prstGeom>
          <a:noFill/>
        </p:spPr>
        <p:txBody>
          <a:bodyPr wrap="square" rtlCol="0">
            <a:spAutoFit/>
          </a:bodyPr>
          <a:lstStyle/>
          <a:p>
            <a:pPr indent="457200">
              <a:lnSpc>
                <a:spcPct val="150000"/>
              </a:lnSpc>
            </a:pPr>
            <a:r>
              <a:rPr lang="ru-RU" sz="1900" dirty="0">
                <a:latin typeface="+mj-lt"/>
              </a:rPr>
              <a:t>В языке C для объявления констант используются директивы препроцессора </a:t>
            </a:r>
            <a:r>
              <a:rPr lang="ru-RU" sz="1900" b="1" dirty="0">
                <a:latin typeface="+mj-lt"/>
              </a:rPr>
              <a:t>#</a:t>
            </a:r>
            <a:r>
              <a:rPr lang="ru-RU" sz="1900" b="1" dirty="0" err="1">
                <a:latin typeface="+mj-lt"/>
              </a:rPr>
              <a:t>define</a:t>
            </a:r>
            <a:r>
              <a:rPr lang="ru-RU" sz="1900" b="1" dirty="0">
                <a:latin typeface="+mj-lt"/>
              </a:rPr>
              <a:t>. </a:t>
            </a:r>
            <a:endParaRPr lang="ru-RU" sz="1900" dirty="0">
              <a:latin typeface="+mj-lt"/>
            </a:endParaRPr>
          </a:p>
          <a:p>
            <a:pPr indent="457200">
              <a:lnSpc>
                <a:spcPct val="150000"/>
              </a:lnSpc>
            </a:pPr>
            <a:r>
              <a:rPr lang="ru-RU" sz="1900" i="1" dirty="0">
                <a:latin typeface="+mj-lt"/>
              </a:rPr>
              <a:t>Например</a:t>
            </a:r>
            <a:r>
              <a:rPr lang="ru-RU" sz="1900" dirty="0">
                <a:latin typeface="+mj-lt"/>
              </a:rPr>
              <a:t>:</a:t>
            </a:r>
            <a:r>
              <a:rPr lang="en-US" sz="1900" i="1" dirty="0">
                <a:latin typeface="+mj-lt"/>
              </a:rPr>
              <a:t> </a:t>
            </a:r>
            <a:r>
              <a:rPr lang="ru-RU" sz="1900" b="1" i="1" dirty="0">
                <a:latin typeface="+mj-lt"/>
              </a:rPr>
              <a:t>#</a:t>
            </a:r>
            <a:r>
              <a:rPr lang="ru-RU" sz="1900" b="1" i="1" dirty="0" err="1">
                <a:latin typeface="+mj-lt"/>
              </a:rPr>
              <a:t>define</a:t>
            </a:r>
            <a:r>
              <a:rPr lang="ru-RU" sz="1900" b="1" i="1" dirty="0">
                <a:latin typeface="+mj-lt"/>
              </a:rPr>
              <a:t> </a:t>
            </a:r>
            <a:r>
              <a:rPr lang="ru-RU" sz="1900" b="1" i="1" dirty="0" err="1">
                <a:latin typeface="+mj-lt"/>
              </a:rPr>
              <a:t>N</a:t>
            </a:r>
            <a:r>
              <a:rPr lang="ru-RU" sz="1900" b="1" i="1" dirty="0">
                <a:latin typeface="+mj-lt"/>
              </a:rPr>
              <a:t> 100</a:t>
            </a:r>
            <a:endParaRPr lang="ru-RU" sz="1900" dirty="0">
              <a:latin typeface="+mj-lt"/>
            </a:endParaRPr>
          </a:p>
          <a:p>
            <a:pPr indent="457200">
              <a:lnSpc>
                <a:spcPct val="150000"/>
              </a:lnSpc>
            </a:pPr>
            <a:r>
              <a:rPr lang="ru-RU" sz="1900" dirty="0">
                <a:latin typeface="+mj-lt"/>
              </a:rPr>
              <a:t>Это низкоуровневый и опасный механизм. Например, объявленную таким образом константу на самом деле можно переопределить:</a:t>
            </a:r>
            <a:r>
              <a:rPr lang="en-US" sz="1900" dirty="0">
                <a:latin typeface="+mj-lt"/>
              </a:rPr>
              <a:t> </a:t>
            </a:r>
            <a:r>
              <a:rPr lang="ru-RU" sz="1900" b="1" dirty="0">
                <a:latin typeface="+mj-lt"/>
              </a:rPr>
              <a:t>#</a:t>
            </a:r>
            <a:r>
              <a:rPr lang="ru-RU" sz="1900" b="1" dirty="0" err="1">
                <a:latin typeface="+mj-lt"/>
              </a:rPr>
              <a:t>define</a:t>
            </a:r>
            <a:r>
              <a:rPr lang="ru-RU" sz="1900" b="1" dirty="0">
                <a:latin typeface="+mj-lt"/>
              </a:rPr>
              <a:t> </a:t>
            </a:r>
            <a:r>
              <a:rPr lang="ru-RU" sz="1900" b="1" dirty="0" err="1">
                <a:latin typeface="+mj-lt"/>
              </a:rPr>
              <a:t>N</a:t>
            </a:r>
            <a:r>
              <a:rPr lang="ru-RU" sz="1900" b="1" dirty="0">
                <a:latin typeface="+mj-lt"/>
              </a:rPr>
              <a:t> 1000</a:t>
            </a:r>
            <a:endParaRPr lang="ru-RU" sz="1900" dirty="0">
              <a:latin typeface="+mj-lt"/>
            </a:endParaRPr>
          </a:p>
          <a:p>
            <a:pPr indent="457200">
              <a:lnSpc>
                <a:spcPct val="150000"/>
              </a:lnSpc>
            </a:pPr>
            <a:r>
              <a:rPr lang="ru-RU" sz="1900" dirty="0">
                <a:latin typeface="+mj-lt"/>
              </a:rPr>
              <a:t>В языке C++ появились константные выражения, которые нужно использовать вместо </a:t>
            </a:r>
            <a:r>
              <a:rPr lang="ru-RU" sz="1900" b="1" dirty="0">
                <a:latin typeface="+mj-lt"/>
              </a:rPr>
              <a:t>#</a:t>
            </a:r>
            <a:r>
              <a:rPr lang="ru-RU" sz="1900" b="1" dirty="0" err="1">
                <a:latin typeface="+mj-lt"/>
              </a:rPr>
              <a:t>define</a:t>
            </a:r>
            <a:r>
              <a:rPr lang="ru-RU" sz="1900" dirty="0">
                <a:latin typeface="+mj-lt"/>
              </a:rPr>
              <a:t>:</a:t>
            </a:r>
            <a:r>
              <a:rPr lang="en-US" sz="1900" dirty="0">
                <a:latin typeface="+mj-lt"/>
              </a:rPr>
              <a:t> </a:t>
            </a:r>
            <a:r>
              <a:rPr lang="en-US" sz="1900" b="1" dirty="0">
                <a:latin typeface="+mj-lt"/>
              </a:rPr>
              <a:t>const int N</a:t>
            </a:r>
            <a:r>
              <a:rPr lang="ru-RU" sz="1900" b="1" dirty="0">
                <a:latin typeface="+mj-lt"/>
              </a:rPr>
              <a:t> = 100;</a:t>
            </a:r>
            <a:endParaRPr lang="ru-RU" sz="1900" dirty="0">
              <a:latin typeface="+mj-lt"/>
            </a:endParaRPr>
          </a:p>
          <a:p>
            <a:pPr>
              <a:lnSpc>
                <a:spcPct val="150000"/>
              </a:lnSpc>
            </a:pPr>
            <a:r>
              <a:rPr lang="ru-RU" sz="1900" dirty="0">
                <a:latin typeface="+mj-lt"/>
              </a:rPr>
              <a:t>Одним из наиболее важных различий между С и С++ является тот факт, что в С функция, объявленная следующим образом:</a:t>
            </a:r>
            <a:r>
              <a:rPr lang="en-US" sz="1900" dirty="0">
                <a:latin typeface="+mj-lt"/>
              </a:rPr>
              <a:t> </a:t>
            </a:r>
            <a:r>
              <a:rPr lang="ru-RU" sz="1900" b="1" dirty="0">
                <a:latin typeface="+mj-lt"/>
              </a:rPr>
              <a:t>int </a:t>
            </a:r>
            <a:r>
              <a:rPr lang="ru-RU" sz="1900" b="1" dirty="0" err="1">
                <a:latin typeface="+mj-lt"/>
              </a:rPr>
              <a:t>f</a:t>
            </a:r>
            <a:r>
              <a:rPr lang="ru-RU" sz="1900" b="1" dirty="0">
                <a:latin typeface="+mj-lt"/>
              </a:rPr>
              <a:t>();</a:t>
            </a:r>
            <a:br>
              <a:rPr lang="ru-RU" sz="1900" b="1" dirty="0">
                <a:latin typeface="+mj-lt"/>
              </a:rPr>
            </a:br>
            <a:r>
              <a:rPr lang="ru-RU" sz="1900" dirty="0">
                <a:latin typeface="+mj-lt"/>
              </a:rPr>
              <a:t>ничего не говорит о своих параметрах. Это означает, что функция может иметь параметры или не иметь их вовсе. В отличие от этого, в С++ объявленная таким образом функция не имеет параметров. Иными словами, в С++ следующие два объявления эквивалентны:</a:t>
            </a:r>
            <a:br>
              <a:rPr lang="ru-RU" sz="1900" dirty="0">
                <a:latin typeface="+mj-lt"/>
              </a:rPr>
            </a:br>
            <a:r>
              <a:rPr lang="en-US" sz="1900" dirty="0">
                <a:latin typeface="+mj-lt"/>
              </a:rPr>
              <a:t>	</a:t>
            </a:r>
            <a:r>
              <a:rPr lang="ru-RU" sz="1900" b="1" dirty="0">
                <a:latin typeface="+mj-lt"/>
              </a:rPr>
              <a:t>int </a:t>
            </a:r>
            <a:r>
              <a:rPr lang="ru-RU" sz="1900" b="1" dirty="0" err="1">
                <a:latin typeface="+mj-lt"/>
              </a:rPr>
              <a:t>f</a:t>
            </a:r>
            <a:r>
              <a:rPr lang="ru-RU" sz="1900" b="1" dirty="0">
                <a:latin typeface="+mj-lt"/>
              </a:rPr>
              <a:t>();</a:t>
            </a:r>
            <a:r>
              <a:rPr lang="en-US" sz="1900" b="1" dirty="0">
                <a:latin typeface="+mj-lt"/>
              </a:rPr>
              <a:t> 	</a:t>
            </a:r>
            <a:r>
              <a:rPr lang="ru-RU" sz="1900" b="1" dirty="0">
                <a:latin typeface="+mj-lt"/>
              </a:rPr>
              <a:t>int </a:t>
            </a:r>
            <a:r>
              <a:rPr lang="ru-RU" sz="1900" b="1" dirty="0" err="1">
                <a:latin typeface="+mj-lt"/>
              </a:rPr>
              <a:t>f</a:t>
            </a:r>
            <a:r>
              <a:rPr lang="ru-RU" sz="1900" b="1" dirty="0">
                <a:latin typeface="+mj-lt"/>
              </a:rPr>
              <a:t>(void);</a:t>
            </a:r>
            <a:endParaRPr lang="ru-RU" sz="1900" dirty="0">
              <a:latin typeface="+mj-lt"/>
            </a:endParaRPr>
          </a:p>
        </p:txBody>
      </p:sp>
    </p:spTree>
    <p:extLst>
      <p:ext uri="{BB962C8B-B14F-4D97-AF65-F5344CB8AC3E}">
        <p14:creationId xmlns:p14="http://schemas.microsoft.com/office/powerpoint/2010/main" val="1703913078"/>
      </p:ext>
    </p:extLst>
  </p:cSld>
  <p:clrMapOvr>
    <a:masterClrMapping/>
  </p:clrMapOvr>
  <mc:AlternateContent xmlns:mc="http://schemas.openxmlformats.org/markup-compatibility/2006" xmlns:p14="http://schemas.microsoft.com/office/powerpoint/2010/main">
    <mc:Choice Requires="p14">
      <p:transition spd="slow" p14:dur="2000" advTm="70065"/>
    </mc:Choice>
    <mc:Fallback xmlns="">
      <p:transition spd="slow" advTm="70065"/>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Структура программы на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111CC61B-DF88-3447-B08A-785A99E27D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059832" y="548680"/>
            <a:ext cx="3672408" cy="1512168"/>
          </a:xfrm>
          <a:prstGeom prst="rect">
            <a:avLst/>
          </a:prstGeom>
          <a:noFill/>
          <a:ln>
            <a:noFill/>
          </a:ln>
        </p:spPr>
      </p:pic>
      <p:sp>
        <p:nvSpPr>
          <p:cNvPr id="3" name="Прямоугольник 2">
            <a:extLst>
              <a:ext uri="{FF2B5EF4-FFF2-40B4-BE49-F238E27FC236}">
                <a16:creationId xmlns:a16="http://schemas.microsoft.com/office/drawing/2014/main" id="{06DA20CB-95E5-4844-9EA8-F84088698771}"/>
              </a:ext>
            </a:extLst>
          </p:cNvPr>
          <p:cNvSpPr/>
          <p:nvPr/>
        </p:nvSpPr>
        <p:spPr>
          <a:xfrm>
            <a:off x="674200" y="2276872"/>
            <a:ext cx="8064896" cy="3349956"/>
          </a:xfrm>
          <a:prstGeom prst="rect">
            <a:avLst/>
          </a:prstGeom>
        </p:spPr>
        <p:txBody>
          <a:bodyPr wrap="square">
            <a:spAutoFit/>
          </a:bodyPr>
          <a:lstStyle/>
          <a:p>
            <a:pPr marR="1270" indent="450215">
              <a:lnSpc>
                <a:spcPct val="150000"/>
              </a:lnSpc>
              <a:spcAft>
                <a:spcPts val="0"/>
              </a:spcAft>
            </a:pPr>
            <a:r>
              <a:rPr lang="ru-RU" sz="2400" b="1" dirty="0">
                <a:latin typeface="Times New Roman" panose="02020603050405020304" pitchFamily="18" charset="0"/>
                <a:ea typeface="Times New Roman" panose="02020603050405020304" pitchFamily="18" charset="0"/>
              </a:rPr>
              <a:t>Функция </a:t>
            </a:r>
            <a:r>
              <a:rPr lang="en-US" sz="2400" b="1" dirty="0">
                <a:latin typeface="Times New Roman" panose="02020603050405020304" pitchFamily="18" charset="0"/>
                <a:ea typeface="Times New Roman" panose="02020603050405020304" pitchFamily="18" charset="0"/>
              </a:rPr>
              <a:t>main</a:t>
            </a:r>
            <a:r>
              <a:rPr lang="ru-RU" sz="2400" b="1" dirty="0">
                <a:latin typeface="Times New Roman" panose="02020603050405020304" pitchFamily="18" charset="0"/>
                <a:ea typeface="Times New Roman" panose="02020603050405020304" pitchFamily="18" charset="0"/>
              </a:rPr>
              <a:t>():</a:t>
            </a:r>
          </a:p>
          <a:p>
            <a:pPr marR="1270" indent="450215">
              <a:lnSpc>
                <a:spcPct val="150000"/>
              </a:lnSpc>
              <a:spcAft>
                <a:spcPts val="0"/>
              </a:spcAft>
            </a:pPr>
            <a:r>
              <a:rPr lang="ru-RU" sz="2400" dirty="0">
                <a:latin typeface="Times New Roman" panose="02020603050405020304" pitchFamily="18" charset="0"/>
                <a:ea typeface="Times New Roman" panose="02020603050405020304" pitchFamily="18" charset="0"/>
              </a:rPr>
              <a:t>Первым исполненным оператором становится первый оператор функции </a:t>
            </a:r>
            <a:r>
              <a:rPr lang="en-US" sz="2400" dirty="0">
                <a:latin typeface="Times New Roman" panose="02020603050405020304" pitchFamily="18" charset="0"/>
                <a:ea typeface="Times New Roman" panose="02020603050405020304" pitchFamily="18" charset="0"/>
              </a:rPr>
              <a:t>main</a:t>
            </a:r>
            <a:r>
              <a:rPr lang="ru-RU" sz="2400" dirty="0">
                <a:latin typeface="Times New Roman" panose="02020603050405020304" pitchFamily="18" charset="0"/>
                <a:ea typeface="Times New Roman" panose="02020603050405020304" pitchFamily="18" charset="0"/>
              </a:rPr>
              <a:t>(). При запуске программы управление всегда передается функции </a:t>
            </a:r>
            <a:r>
              <a:rPr lang="en-US" sz="2400" dirty="0">
                <a:latin typeface="Times New Roman" panose="02020603050405020304" pitchFamily="18" charset="0"/>
                <a:ea typeface="Times New Roman" panose="02020603050405020304" pitchFamily="18" charset="0"/>
              </a:rPr>
              <a:t>main</a:t>
            </a:r>
            <a:r>
              <a:rPr lang="ru-RU" sz="2400" dirty="0">
                <a:latin typeface="Times New Roman" panose="02020603050405020304" pitchFamily="18" charset="0"/>
                <a:ea typeface="Times New Roman" panose="02020603050405020304" pitchFamily="18" charset="0"/>
              </a:rPr>
              <a:t>(). При попытке запустить программу без данной функции, компилятор выдаст сообщение об ошибке.</a:t>
            </a:r>
          </a:p>
        </p:txBody>
      </p:sp>
    </p:spTree>
    <p:extLst>
      <p:ext uri="{BB962C8B-B14F-4D97-AF65-F5344CB8AC3E}">
        <p14:creationId xmlns:p14="http://schemas.microsoft.com/office/powerpoint/2010/main" val="3628199603"/>
      </p:ext>
    </p:extLst>
  </p:cSld>
  <p:clrMapOvr>
    <a:masterClrMapping/>
  </p:clrMapOvr>
  <mc:AlternateContent xmlns:mc="http://schemas.openxmlformats.org/markup-compatibility/2006" xmlns:p14="http://schemas.microsoft.com/office/powerpoint/2010/main">
    <mc:Choice Requires="p14">
      <p:transition spd="slow" p14:dur="2000" advTm="33780"/>
    </mc:Choice>
    <mc:Fallback xmlns="">
      <p:transition spd="slow" advTm="3378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Директивы</a:t>
            </a:r>
          </a:p>
        </p:txBody>
      </p:sp>
      <p:sp>
        <p:nvSpPr>
          <p:cNvPr id="8" name="TextBox 7"/>
          <p:cNvSpPr txBox="1"/>
          <p:nvPr/>
        </p:nvSpPr>
        <p:spPr>
          <a:xfrm>
            <a:off x="418080" y="908720"/>
            <a:ext cx="8352928" cy="4457952"/>
          </a:xfrm>
          <a:prstGeom prst="rect">
            <a:avLst/>
          </a:prstGeom>
          <a:noFill/>
        </p:spPr>
        <p:txBody>
          <a:bodyPr wrap="square" rtlCol="0">
            <a:spAutoFit/>
          </a:bodyPr>
          <a:lstStyle/>
          <a:p>
            <a:pPr indent="457200">
              <a:lnSpc>
                <a:spcPct val="150000"/>
              </a:lnSpc>
            </a:pPr>
            <a:r>
              <a:rPr lang="ru-RU" sz="2400" dirty="0">
                <a:latin typeface="+mj-lt"/>
              </a:rPr>
              <a:t>Первая строка, с которой начинается верхний код, является директивой. Эта строка – директива препроцессора. </a:t>
            </a:r>
          </a:p>
          <a:p>
            <a:pPr indent="457200">
              <a:lnSpc>
                <a:spcPct val="150000"/>
              </a:lnSpc>
            </a:pPr>
            <a:r>
              <a:rPr lang="ru-RU" sz="2400" dirty="0">
                <a:latin typeface="+mj-lt"/>
              </a:rPr>
              <a:t> </a:t>
            </a:r>
          </a:p>
          <a:p>
            <a:pPr indent="457200">
              <a:lnSpc>
                <a:spcPct val="150000"/>
              </a:lnSpc>
            </a:pPr>
            <a:r>
              <a:rPr lang="ru-RU" sz="2400" b="1" dirty="0">
                <a:latin typeface="+mj-lt"/>
              </a:rPr>
              <a:t>#</a:t>
            </a:r>
            <a:r>
              <a:rPr lang="en-US" sz="2400" b="1" dirty="0">
                <a:latin typeface="+mj-lt"/>
              </a:rPr>
              <a:t>include</a:t>
            </a:r>
            <a:r>
              <a:rPr lang="ru-RU" sz="2400" b="1" dirty="0">
                <a:latin typeface="+mj-lt"/>
              </a:rPr>
              <a:t>&lt;</a:t>
            </a:r>
            <a:r>
              <a:rPr lang="en-US" sz="2400" b="1" dirty="0" err="1">
                <a:latin typeface="+mj-lt"/>
              </a:rPr>
              <a:t>stdio</a:t>
            </a:r>
            <a:r>
              <a:rPr lang="ru-RU" sz="2400" b="1" dirty="0">
                <a:latin typeface="+mj-lt"/>
              </a:rPr>
              <a:t>.</a:t>
            </a:r>
            <a:r>
              <a:rPr lang="en-US" sz="2400" b="1" dirty="0">
                <a:latin typeface="+mj-lt"/>
              </a:rPr>
              <a:t>h</a:t>
            </a:r>
            <a:r>
              <a:rPr lang="ru-RU" sz="2400" b="1" dirty="0">
                <a:latin typeface="+mj-lt"/>
              </a:rPr>
              <a:t>&gt;</a:t>
            </a:r>
            <a:r>
              <a:rPr lang="ru-RU" sz="2400" dirty="0">
                <a:latin typeface="+mj-lt"/>
              </a:rPr>
              <a:t> является директивой препроцессора, и, в отличие от оператора, который дает компьютеру указание что-либо сделать, </a:t>
            </a:r>
            <a:r>
              <a:rPr lang="ru-RU" sz="2400" b="1" dirty="0">
                <a:latin typeface="+mj-lt"/>
              </a:rPr>
              <a:t>директива указывает компилятору</a:t>
            </a:r>
            <a:r>
              <a:rPr lang="ru-RU" sz="2400" dirty="0">
                <a:latin typeface="+mj-lt"/>
              </a:rPr>
              <a:t>. </a:t>
            </a:r>
          </a:p>
          <a:p>
            <a:pPr indent="457200">
              <a:lnSpc>
                <a:spcPct val="150000"/>
              </a:lnSpc>
            </a:pPr>
            <a:r>
              <a:rPr lang="ru-RU" sz="2400" dirty="0">
                <a:latin typeface="+mj-lt"/>
              </a:rPr>
              <a:t>Файл, включаемый с помощью директивы </a:t>
            </a:r>
            <a:r>
              <a:rPr lang="ru-RU" sz="2400" b="1" dirty="0">
                <a:latin typeface="+mj-lt"/>
              </a:rPr>
              <a:t>#</a:t>
            </a:r>
            <a:r>
              <a:rPr lang="en-US" sz="2400" b="1" dirty="0">
                <a:latin typeface="+mj-lt"/>
              </a:rPr>
              <a:t>include</a:t>
            </a:r>
            <a:r>
              <a:rPr lang="ru-RU" sz="2400" dirty="0">
                <a:latin typeface="+mj-lt"/>
              </a:rPr>
              <a:t>, – заголовочный файл.</a:t>
            </a:r>
          </a:p>
        </p:txBody>
      </p:sp>
    </p:spTree>
    <p:extLst>
      <p:ext uri="{BB962C8B-B14F-4D97-AF65-F5344CB8AC3E}">
        <p14:creationId xmlns:p14="http://schemas.microsoft.com/office/powerpoint/2010/main" val="1570080341"/>
      </p:ext>
    </p:extLst>
  </p:cSld>
  <p:clrMapOvr>
    <a:masterClrMapping/>
  </p:clrMapOvr>
  <mc:AlternateContent xmlns:mc="http://schemas.openxmlformats.org/markup-compatibility/2006" xmlns:p14="http://schemas.microsoft.com/office/powerpoint/2010/main">
    <mc:Choice Requires="p14">
      <p:transition spd="slow" p14:dur="2000" advTm="24827"/>
    </mc:Choice>
    <mc:Fallback xmlns="">
      <p:transition spd="slow" advTm="24827"/>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Функции ввода-вывода</a:t>
            </a:r>
          </a:p>
        </p:txBody>
      </p:sp>
      <p:sp>
        <p:nvSpPr>
          <p:cNvPr id="8" name="TextBox 7"/>
          <p:cNvSpPr txBox="1"/>
          <p:nvPr/>
        </p:nvSpPr>
        <p:spPr>
          <a:xfrm>
            <a:off x="386168" y="548680"/>
            <a:ext cx="8352928" cy="4893647"/>
          </a:xfrm>
          <a:prstGeom prst="rect">
            <a:avLst/>
          </a:prstGeom>
          <a:noFill/>
        </p:spPr>
        <p:txBody>
          <a:bodyPr wrap="square" rtlCol="0">
            <a:spAutoFit/>
          </a:bodyPr>
          <a:lstStyle/>
          <a:p>
            <a:pPr indent="457200">
              <a:lnSpc>
                <a:spcPct val="150000"/>
              </a:lnSpc>
            </a:pPr>
            <a:r>
              <a:rPr lang="ru-RU" sz="4000" dirty="0">
                <a:latin typeface="+mj-lt"/>
              </a:rPr>
              <a:t>В языке </a:t>
            </a:r>
            <a:r>
              <a:rPr lang="en-US" sz="4000" dirty="0">
                <a:latin typeface="+mj-lt"/>
              </a:rPr>
              <a:t>C </a:t>
            </a:r>
            <a:r>
              <a:rPr lang="ru-RU" sz="4000" dirty="0">
                <a:latin typeface="+mj-lt"/>
              </a:rPr>
              <a:t>используются функции </a:t>
            </a:r>
            <a:r>
              <a:rPr lang="en-US" sz="4000" b="1" dirty="0" err="1">
                <a:latin typeface="+mj-lt"/>
              </a:rPr>
              <a:t>printf</a:t>
            </a:r>
            <a:r>
              <a:rPr lang="ru-RU" sz="4000" b="1" dirty="0">
                <a:latin typeface="+mj-lt"/>
              </a:rPr>
              <a:t>()</a:t>
            </a:r>
            <a:r>
              <a:rPr lang="ru-RU" sz="4000" dirty="0">
                <a:latin typeface="+mj-lt"/>
              </a:rPr>
              <a:t> и </a:t>
            </a:r>
            <a:r>
              <a:rPr lang="en-US" sz="4000" b="1" dirty="0" err="1">
                <a:latin typeface="+mj-lt"/>
              </a:rPr>
              <a:t>scanf</a:t>
            </a:r>
            <a:r>
              <a:rPr lang="ru-RU" sz="4000" b="1" dirty="0">
                <a:latin typeface="+mj-lt"/>
              </a:rPr>
              <a:t>()</a:t>
            </a:r>
            <a:r>
              <a:rPr lang="ru-RU" sz="4000" dirty="0">
                <a:latin typeface="+mj-lt"/>
              </a:rPr>
              <a:t> для вывода и ввода соответственно. Для того, чтобы эти функции работали, надо подключить библиотеку </a:t>
            </a:r>
            <a:r>
              <a:rPr lang="ru-RU" sz="4000" b="1" dirty="0">
                <a:latin typeface="+mj-lt"/>
              </a:rPr>
              <a:t>&lt;</a:t>
            </a:r>
            <a:r>
              <a:rPr lang="en-US" sz="4000" b="1" dirty="0" err="1">
                <a:latin typeface="+mj-lt"/>
              </a:rPr>
              <a:t>stdio</a:t>
            </a:r>
            <a:r>
              <a:rPr lang="ru-RU" sz="4000" b="1" dirty="0">
                <a:latin typeface="+mj-lt"/>
              </a:rPr>
              <a:t>.</a:t>
            </a:r>
            <a:r>
              <a:rPr lang="en-US" sz="4000" b="1" dirty="0">
                <a:latin typeface="+mj-lt"/>
              </a:rPr>
              <a:t>h</a:t>
            </a:r>
            <a:r>
              <a:rPr lang="ru-RU" sz="4000" b="1" dirty="0">
                <a:latin typeface="+mj-lt"/>
              </a:rPr>
              <a:t>&gt;.</a:t>
            </a:r>
            <a:r>
              <a:rPr lang="ru-RU" sz="4000" dirty="0">
                <a:latin typeface="+mj-lt"/>
              </a:rPr>
              <a:t> </a:t>
            </a:r>
          </a:p>
          <a:p>
            <a:endParaRPr lang="ru-RU" sz="1200" dirty="0">
              <a:latin typeface="+mj-lt"/>
            </a:endParaRPr>
          </a:p>
        </p:txBody>
      </p:sp>
    </p:spTree>
    <p:extLst>
      <p:ext uri="{BB962C8B-B14F-4D97-AF65-F5344CB8AC3E}">
        <p14:creationId xmlns:p14="http://schemas.microsoft.com/office/powerpoint/2010/main" val="3155851744"/>
      </p:ext>
    </p:extLst>
  </p:cSld>
  <p:clrMapOvr>
    <a:masterClrMapping/>
  </p:clrMapOvr>
  <mc:AlternateContent xmlns:mc="http://schemas.openxmlformats.org/markup-compatibility/2006" xmlns:p14="http://schemas.microsoft.com/office/powerpoint/2010/main">
    <mc:Choice Requires="p14">
      <p:transition spd="slow" p14:dur="2000" advTm="11993"/>
    </mc:Choice>
    <mc:Fallback xmlns="">
      <p:transition spd="slow" advTm="11993"/>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Работа с динамической памятью</a:t>
            </a:r>
          </a:p>
        </p:txBody>
      </p:sp>
      <p:sp>
        <p:nvSpPr>
          <p:cNvPr id="8" name="TextBox 7"/>
          <p:cNvSpPr txBox="1"/>
          <p:nvPr/>
        </p:nvSpPr>
        <p:spPr>
          <a:xfrm>
            <a:off x="287524" y="1124744"/>
            <a:ext cx="8568952" cy="3903954"/>
          </a:xfrm>
          <a:prstGeom prst="rect">
            <a:avLst/>
          </a:prstGeom>
          <a:noFill/>
        </p:spPr>
        <p:txBody>
          <a:bodyPr wrap="square" rtlCol="0">
            <a:spAutoFit/>
          </a:bodyPr>
          <a:lstStyle/>
          <a:p>
            <a:pPr indent="457200">
              <a:lnSpc>
                <a:spcPct val="150000"/>
              </a:lnSpc>
            </a:pPr>
            <a:r>
              <a:rPr lang="ru-RU" sz="2400" dirty="0">
                <a:latin typeface="+mj-lt"/>
              </a:rPr>
              <a:t>Для работы с динамической памятью вместо функций </a:t>
            </a:r>
            <a:r>
              <a:rPr lang="ru-RU" sz="2400" b="1" dirty="0" err="1">
                <a:latin typeface="+mj-lt"/>
              </a:rPr>
              <a:t>malloc</a:t>
            </a:r>
            <a:r>
              <a:rPr lang="ru-RU" sz="2400" dirty="0">
                <a:latin typeface="+mj-lt"/>
              </a:rPr>
              <a:t> и </a:t>
            </a:r>
            <a:r>
              <a:rPr lang="ru-RU" sz="2400" b="1" dirty="0" err="1">
                <a:latin typeface="+mj-lt"/>
              </a:rPr>
              <a:t>free</a:t>
            </a:r>
            <a:r>
              <a:rPr lang="ru-RU" sz="2400" dirty="0">
                <a:latin typeface="+mj-lt"/>
              </a:rPr>
              <a:t> языка C в языке C++ введены операторы </a:t>
            </a:r>
            <a:r>
              <a:rPr lang="ru-RU" sz="2400" b="1" dirty="0">
                <a:latin typeface="+mj-lt"/>
              </a:rPr>
              <a:t>new</a:t>
            </a:r>
            <a:r>
              <a:rPr lang="ru-RU" sz="2400" dirty="0">
                <a:latin typeface="+mj-lt"/>
              </a:rPr>
              <a:t> и </a:t>
            </a:r>
            <a:r>
              <a:rPr lang="ru-RU" sz="2400" b="1" dirty="0">
                <a:latin typeface="+mj-lt"/>
              </a:rPr>
              <a:t>delete</a:t>
            </a:r>
            <a:r>
              <a:rPr lang="ru-RU" sz="2400" dirty="0">
                <a:latin typeface="+mj-lt"/>
              </a:rPr>
              <a:t>. Использование функций языка C для работы с динамической памятью не рекомендуется в языке C++.</a:t>
            </a:r>
          </a:p>
          <a:p>
            <a:pPr indent="457200" fontAlgn="base">
              <a:lnSpc>
                <a:spcPct val="150000"/>
              </a:lnSpc>
            </a:pPr>
            <a:r>
              <a:rPr lang="ru-RU" sz="2400" dirty="0">
                <a:latin typeface="+mj-lt"/>
              </a:rPr>
              <a:t>По большей части С++ представляет собой надстройку над стандартным ANSI С, и фактически все программы на С являются также программами и на С++. </a:t>
            </a:r>
          </a:p>
        </p:txBody>
      </p:sp>
    </p:spTree>
    <p:extLst>
      <p:ext uri="{BB962C8B-B14F-4D97-AF65-F5344CB8AC3E}">
        <p14:creationId xmlns:p14="http://schemas.microsoft.com/office/powerpoint/2010/main" val="138456184"/>
      </p:ext>
    </p:extLst>
  </p:cSld>
  <p:clrMapOvr>
    <a:masterClrMapping/>
  </p:clrMapOvr>
  <mc:AlternateContent xmlns:mc="http://schemas.openxmlformats.org/markup-compatibility/2006" xmlns:p14="http://schemas.microsoft.com/office/powerpoint/2010/main">
    <mc:Choice Requires="p14">
      <p:transition spd="slow" p14:dur="2000" advTm="36382"/>
    </mc:Choice>
    <mc:Fallback xmlns="">
      <p:transition spd="slow" advTm="36382"/>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Работа с динамической памятью</a:t>
            </a:r>
          </a:p>
        </p:txBody>
      </p:sp>
      <p:sp>
        <p:nvSpPr>
          <p:cNvPr id="8" name="TextBox 7"/>
          <p:cNvSpPr txBox="1"/>
          <p:nvPr/>
        </p:nvSpPr>
        <p:spPr>
          <a:xfrm>
            <a:off x="287524" y="517803"/>
            <a:ext cx="8568952" cy="6001643"/>
          </a:xfrm>
          <a:prstGeom prst="rect">
            <a:avLst/>
          </a:prstGeom>
          <a:noFill/>
        </p:spPr>
        <p:txBody>
          <a:bodyPr wrap="square" rtlCol="0">
            <a:spAutoFit/>
          </a:bodyPr>
          <a:lstStyle/>
          <a:p>
            <a:pPr indent="457200" algn="l"/>
            <a:r>
              <a:rPr lang="es-419" b="0" i="0" dirty="0">
                <a:solidFill>
                  <a:srgbClr val="0A0A0A"/>
                </a:solidFill>
                <a:effectLst/>
                <a:latin typeface="Google Sans"/>
              </a:rPr>
              <a:t>ANSI C — </a:t>
            </a:r>
            <a:r>
              <a:rPr lang="ru-RU" b="0" i="0" dirty="0">
                <a:solidFill>
                  <a:srgbClr val="0A0A0A"/>
                </a:solidFill>
                <a:effectLst/>
                <a:latin typeface="Google Sans"/>
              </a:rPr>
              <a:t>это стандарт языка программирования </a:t>
            </a:r>
            <a:r>
              <a:rPr lang="es-419" b="0" i="0" dirty="0">
                <a:solidFill>
                  <a:srgbClr val="0A0A0A"/>
                </a:solidFill>
                <a:effectLst/>
                <a:latin typeface="Google Sans"/>
              </a:rPr>
              <a:t>C, </a:t>
            </a:r>
            <a:r>
              <a:rPr lang="ru-RU" b="0" i="0" dirty="0">
                <a:solidFill>
                  <a:srgbClr val="0A0A0A"/>
                </a:solidFill>
                <a:effectLst/>
                <a:latin typeface="Google Sans"/>
              </a:rPr>
              <a:t>разработанный Американским национальным институтом стандартов (</a:t>
            </a:r>
            <a:r>
              <a:rPr lang="es-419" b="0" i="0" dirty="0">
                <a:solidFill>
                  <a:srgbClr val="0A0A0A"/>
                </a:solidFill>
                <a:effectLst/>
                <a:latin typeface="Google Sans"/>
              </a:rPr>
              <a:t>ANSI) </a:t>
            </a:r>
            <a:r>
              <a:rPr lang="ru-RU" b="0" i="0" dirty="0">
                <a:solidFill>
                  <a:srgbClr val="0A0A0A"/>
                </a:solidFill>
                <a:effectLst/>
                <a:latin typeface="Google Sans"/>
              </a:rPr>
              <a:t>для создания переносимых программ. Он определяет синтаксис языка и стандартную библиотеку, включающую функции для ввода-вывода, работы со строками и другие операции. Следование этому стандарту помогает обеспечить совместимость кода на разных платформах. </a:t>
            </a:r>
          </a:p>
          <a:p>
            <a:pPr indent="457200" algn="l"/>
            <a:r>
              <a:rPr lang="es-419" b="0" i="0" dirty="0">
                <a:solidFill>
                  <a:srgbClr val="0A0A0A"/>
                </a:solidFill>
                <a:effectLst/>
                <a:latin typeface="Google Sans"/>
              </a:rPr>
              <a:t>ANSI C </a:t>
            </a:r>
            <a:r>
              <a:rPr lang="ru-RU" b="0" i="0" dirty="0">
                <a:solidFill>
                  <a:srgbClr val="0A0A0A"/>
                </a:solidFill>
                <a:effectLst/>
                <a:latin typeface="Google Sans"/>
              </a:rPr>
              <a:t>является </a:t>
            </a:r>
            <a:r>
              <a:rPr lang="ru-RU" b="1" i="0" dirty="0">
                <a:solidFill>
                  <a:srgbClr val="0A0A0A"/>
                </a:solidFill>
                <a:effectLst/>
                <a:latin typeface="Google Sans"/>
              </a:rPr>
              <a:t>официальным стандартом</a:t>
            </a:r>
            <a:r>
              <a:rPr lang="ru-RU" b="0" i="0" dirty="0">
                <a:solidFill>
                  <a:srgbClr val="0A0A0A"/>
                </a:solidFill>
                <a:effectLst/>
                <a:latin typeface="Google Sans"/>
              </a:rPr>
              <a:t> языка </a:t>
            </a:r>
            <a:r>
              <a:rPr lang="es-419" b="0" i="0" dirty="0">
                <a:solidFill>
                  <a:srgbClr val="0A0A0A"/>
                </a:solidFill>
                <a:effectLst/>
                <a:latin typeface="Google Sans"/>
              </a:rPr>
              <a:t>C, </a:t>
            </a:r>
            <a:r>
              <a:rPr lang="ru-RU" b="0" i="0" dirty="0">
                <a:solidFill>
                  <a:srgbClr val="0A0A0A"/>
                </a:solidFill>
                <a:effectLst/>
                <a:latin typeface="Google Sans"/>
              </a:rPr>
              <a:t>который обеспечивает единообразие для разных компиляторов и операционных систем.</a:t>
            </a:r>
          </a:p>
          <a:p>
            <a:pPr indent="457200" algn="l"/>
            <a:r>
              <a:rPr lang="ru-RU" sz="2000" b="0" i="0" dirty="0">
                <a:solidFill>
                  <a:srgbClr val="0A0A0A"/>
                </a:solidFill>
                <a:effectLst/>
                <a:latin typeface="Google Sans"/>
              </a:rPr>
              <a:t>Следование стандарту позволяет писать программы, которые могут быть скомпилированы и запущены на различных аппаратных и программных платформах без изменений.</a:t>
            </a:r>
          </a:p>
          <a:p>
            <a:pPr indent="457200" algn="l"/>
            <a:r>
              <a:rPr lang="ru-RU" sz="2000" b="0" i="0" dirty="0">
                <a:solidFill>
                  <a:srgbClr val="0A0A0A"/>
                </a:solidFill>
                <a:effectLst/>
                <a:latin typeface="Google Sans"/>
              </a:rPr>
              <a:t>Стандарт </a:t>
            </a:r>
            <a:r>
              <a:rPr lang="es-419" sz="2000" b="0" i="0" dirty="0">
                <a:solidFill>
                  <a:srgbClr val="0A0A0A"/>
                </a:solidFill>
                <a:effectLst/>
                <a:latin typeface="Google Sans"/>
              </a:rPr>
              <a:t>ANSI C (</a:t>
            </a:r>
            <a:r>
              <a:rPr lang="ru-RU" sz="2000" b="0" i="0" dirty="0">
                <a:solidFill>
                  <a:srgbClr val="0A0A0A"/>
                </a:solidFill>
                <a:effectLst/>
                <a:latin typeface="Google Sans"/>
              </a:rPr>
              <a:t>опубликованный в 1989 году и известный как </a:t>
            </a:r>
            <a:r>
              <a:rPr lang="es-419" sz="2000" b="0" i="0" dirty="0">
                <a:solidFill>
                  <a:srgbClr val="0A0A0A"/>
                </a:solidFill>
                <a:effectLst/>
                <a:latin typeface="Google Sans"/>
              </a:rPr>
              <a:t>C89 </a:t>
            </a:r>
            <a:r>
              <a:rPr lang="ru-RU" sz="2000" b="0" i="0" dirty="0">
                <a:solidFill>
                  <a:srgbClr val="0A0A0A"/>
                </a:solidFill>
                <a:effectLst/>
                <a:latin typeface="Google Sans"/>
              </a:rPr>
              <a:t>или </a:t>
            </a:r>
            <a:r>
              <a:rPr lang="es-419" sz="2000" b="0" i="0" dirty="0">
                <a:solidFill>
                  <a:srgbClr val="0A0A0A"/>
                </a:solidFill>
                <a:effectLst/>
                <a:latin typeface="Google Sans"/>
              </a:rPr>
              <a:t>C90) </a:t>
            </a:r>
            <a:r>
              <a:rPr lang="ru-RU" sz="2000" b="0" i="0" dirty="0">
                <a:solidFill>
                  <a:srgbClr val="0A0A0A"/>
                </a:solidFill>
                <a:effectLst/>
                <a:latin typeface="Google Sans"/>
              </a:rPr>
              <a:t>стал международным стандартом (</a:t>
            </a:r>
            <a:r>
              <a:rPr lang="es-419" sz="2000" b="0" i="0" dirty="0">
                <a:solidFill>
                  <a:srgbClr val="0A0A0A"/>
                </a:solidFill>
                <a:effectLst/>
                <a:latin typeface="Google Sans"/>
              </a:rPr>
              <a:t>ISO C) </a:t>
            </a:r>
            <a:r>
              <a:rPr lang="ru-RU" sz="2000" b="0" i="0" dirty="0">
                <a:solidFill>
                  <a:srgbClr val="0A0A0A"/>
                </a:solidFill>
                <a:effectLst/>
                <a:latin typeface="Google Sans"/>
              </a:rPr>
              <a:t>и основой для последующих обновлений языка (таких как </a:t>
            </a:r>
            <a:r>
              <a:rPr lang="es-419" sz="2000" b="0" i="0" dirty="0">
                <a:solidFill>
                  <a:srgbClr val="0A0A0A"/>
                </a:solidFill>
                <a:effectLst/>
                <a:latin typeface="Google Sans"/>
              </a:rPr>
              <a:t>C99, C11, C17). </a:t>
            </a:r>
            <a:endParaRPr lang="ru-RU" sz="2000" b="0" i="0" dirty="0">
              <a:solidFill>
                <a:srgbClr val="0A0A0A"/>
              </a:solidFill>
              <a:effectLst/>
              <a:latin typeface="Google Sans"/>
            </a:endParaRPr>
          </a:p>
          <a:p>
            <a:pPr indent="457200" algn="l"/>
            <a:r>
              <a:rPr lang="ru-RU" sz="2000" b="0" i="0" dirty="0">
                <a:solidFill>
                  <a:srgbClr val="1F1F1F"/>
                </a:solidFill>
                <a:effectLst/>
                <a:latin typeface="Google Sans"/>
              </a:rPr>
              <a:t>С точки зрения применения, </a:t>
            </a:r>
            <a:r>
              <a:rPr lang="es-419" sz="2000" b="0" i="0" dirty="0">
                <a:solidFill>
                  <a:srgbClr val="000000"/>
                </a:solidFill>
                <a:effectLst/>
                <a:latin typeface="Google Sans"/>
              </a:rPr>
              <a:t>ANSI C </a:t>
            </a:r>
            <a:r>
              <a:rPr lang="ru-RU" sz="2000" b="0" i="0" dirty="0">
                <a:solidFill>
                  <a:srgbClr val="000000"/>
                </a:solidFill>
                <a:effectLst/>
                <a:latin typeface="Google Sans"/>
              </a:rPr>
              <a:t>остаётся актуальным в широком спектре приложений, от системного программирования до разработки встраиваемых систем</a:t>
            </a:r>
            <a:r>
              <a:rPr lang="ru-RU" sz="2000" b="0" i="0" dirty="0">
                <a:solidFill>
                  <a:srgbClr val="1F1F1F"/>
                </a:solidFill>
                <a:effectLst/>
                <a:latin typeface="Google Sans"/>
              </a:rPr>
              <a:t>. Его эффективность и контроль над системными ресурсами делают его идеальным выбором для низкоуровневых задач программирования, таких как написание операционных систем, драйверов устройств и систем реального времени.</a:t>
            </a:r>
            <a:endParaRPr lang="ru-RU" sz="2000" dirty="0">
              <a:latin typeface="+mj-lt"/>
            </a:endParaRPr>
          </a:p>
        </p:txBody>
      </p:sp>
    </p:spTree>
    <p:extLst>
      <p:ext uri="{BB962C8B-B14F-4D97-AF65-F5344CB8AC3E}">
        <p14:creationId xmlns:p14="http://schemas.microsoft.com/office/powerpoint/2010/main" val="2318494673"/>
      </p:ext>
    </p:extLst>
  </p:cSld>
  <p:clrMapOvr>
    <a:masterClrMapping/>
  </p:clrMapOvr>
  <mc:AlternateContent xmlns:mc="http://schemas.openxmlformats.org/markup-compatibility/2006" xmlns:p14="http://schemas.microsoft.com/office/powerpoint/2010/main">
    <mc:Choice Requires="p14">
      <p:transition spd="slow" p14:dur="2000" advTm="36382"/>
    </mc:Choice>
    <mc:Fallback xmlns="">
      <p:transition spd="slow" advTm="36382"/>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Работа с динамической памятью</a:t>
            </a:r>
          </a:p>
        </p:txBody>
      </p:sp>
      <p:sp>
        <p:nvSpPr>
          <p:cNvPr id="8" name="TextBox 7"/>
          <p:cNvSpPr txBox="1"/>
          <p:nvPr/>
        </p:nvSpPr>
        <p:spPr>
          <a:xfrm>
            <a:off x="395536" y="1484784"/>
            <a:ext cx="8244408" cy="2795958"/>
          </a:xfrm>
          <a:prstGeom prst="rect">
            <a:avLst/>
          </a:prstGeom>
          <a:noFill/>
        </p:spPr>
        <p:txBody>
          <a:bodyPr wrap="square" rtlCol="0">
            <a:spAutoFit/>
          </a:bodyPr>
          <a:lstStyle/>
          <a:p>
            <a:pPr indent="457200" fontAlgn="base">
              <a:lnSpc>
                <a:spcPct val="150000"/>
              </a:lnSpc>
            </a:pPr>
            <a:r>
              <a:rPr lang="ru-RU" sz="2400" dirty="0">
                <a:latin typeface="+mj-lt"/>
              </a:rPr>
              <a:t>Итак, по большей части С++ представляет собой надстройку над стандартным ANSI С, и фактически все программы на С являются также программами и на С++. Тем не менее между этими языками имеется несколько различий, и наиболее важные из них мы как раз и обсуждаем.</a:t>
            </a:r>
          </a:p>
        </p:txBody>
      </p:sp>
    </p:spTree>
    <p:extLst>
      <p:ext uri="{BB962C8B-B14F-4D97-AF65-F5344CB8AC3E}">
        <p14:creationId xmlns:p14="http://schemas.microsoft.com/office/powerpoint/2010/main" val="1105054542"/>
      </p:ext>
    </p:extLst>
  </p:cSld>
  <p:clrMapOvr>
    <a:masterClrMapping/>
  </p:clrMapOvr>
  <mc:AlternateContent xmlns:mc="http://schemas.openxmlformats.org/markup-compatibility/2006" xmlns:p14="http://schemas.microsoft.com/office/powerpoint/2010/main">
    <mc:Choice Requires="p14">
      <p:transition spd="slow" p14:dur="2000" advTm="36382"/>
    </mc:Choice>
    <mc:Fallback xmlns="">
      <p:transition spd="slow" advTm="36382"/>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УПРАВЛЯЮЩИЕ ПОСЛЕДОВАТЕЛЬНОСТИ ЯЗЫКА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401852" y="476672"/>
            <a:ext cx="8352928" cy="923330"/>
          </a:xfrm>
          <a:prstGeom prst="rect">
            <a:avLst/>
          </a:prstGeom>
          <a:noFill/>
        </p:spPr>
        <p:txBody>
          <a:bodyPr wrap="square" rtlCol="0">
            <a:spAutoFit/>
          </a:bodyPr>
          <a:lstStyle/>
          <a:p>
            <a:r>
              <a:rPr lang="ru-RU" dirty="0">
                <a:latin typeface="+mj-lt"/>
              </a:rPr>
              <a:t>Управляющая последовательность означает, что символ </a:t>
            </a:r>
            <a:r>
              <a:rPr lang="ru-RU" b="1" dirty="0">
                <a:latin typeface="+mj-lt"/>
              </a:rPr>
              <a:t>\</a:t>
            </a:r>
            <a:r>
              <a:rPr lang="ru-RU" dirty="0">
                <a:latin typeface="+mj-lt"/>
              </a:rPr>
              <a:t> «управляет» интерпретацией следующих за ним символов последовательности. </a:t>
            </a:r>
          </a:p>
          <a:p>
            <a:endParaRPr lang="ru-RU" dirty="0">
              <a:latin typeface="+mj-lt"/>
            </a:endParaRPr>
          </a:p>
        </p:txBody>
      </p:sp>
      <p:graphicFrame>
        <p:nvGraphicFramePr>
          <p:cNvPr id="3" name="Таблица 2">
            <a:extLst>
              <a:ext uri="{FF2B5EF4-FFF2-40B4-BE49-F238E27FC236}">
                <a16:creationId xmlns:a16="http://schemas.microsoft.com/office/drawing/2014/main" id="{E0730C36-D2DD-F84B-9684-533A5FC37E2F}"/>
              </a:ext>
            </a:extLst>
          </p:cNvPr>
          <p:cNvGraphicFramePr>
            <a:graphicFrameLocks noGrp="1"/>
          </p:cNvGraphicFramePr>
          <p:nvPr>
            <p:extLst>
              <p:ext uri="{D42A27DB-BD31-4B8C-83A1-F6EECF244321}">
                <p14:modId xmlns:p14="http://schemas.microsoft.com/office/powerpoint/2010/main" val="2616812489"/>
              </p:ext>
            </p:extLst>
          </p:nvPr>
        </p:nvGraphicFramePr>
        <p:xfrm>
          <a:off x="683568" y="1196753"/>
          <a:ext cx="7686284" cy="4752530"/>
        </p:xfrm>
        <a:graphic>
          <a:graphicData uri="http://schemas.openxmlformats.org/drawingml/2006/table">
            <a:tbl>
              <a:tblPr firstRow="1" firstCol="1" bandRow="1">
                <a:tableStyleId>{5C22544A-7EE6-4342-B048-85BDC9FD1C3A}</a:tableStyleId>
              </a:tblPr>
              <a:tblGrid>
                <a:gridCol w="4077144">
                  <a:extLst>
                    <a:ext uri="{9D8B030D-6E8A-4147-A177-3AD203B41FA5}">
                      <a16:colId xmlns:a16="http://schemas.microsoft.com/office/drawing/2014/main" val="3603219580"/>
                    </a:ext>
                  </a:extLst>
                </a:gridCol>
                <a:gridCol w="3609140">
                  <a:extLst>
                    <a:ext uri="{9D8B030D-6E8A-4147-A177-3AD203B41FA5}">
                      <a16:colId xmlns:a16="http://schemas.microsoft.com/office/drawing/2014/main" val="1265917966"/>
                    </a:ext>
                  </a:extLst>
                </a:gridCol>
              </a:tblGrid>
              <a:tr h="890259">
                <a:tc>
                  <a:txBody>
                    <a:bodyPr/>
                    <a:lstStyle/>
                    <a:p>
                      <a:pPr marR="1270">
                        <a:spcAft>
                          <a:spcPts val="0"/>
                        </a:spcAft>
                        <a:tabLst>
                          <a:tab pos="571500" algn="l"/>
                        </a:tabLst>
                      </a:pPr>
                      <a:r>
                        <a:rPr lang="ru-RU" sz="1400" dirty="0">
                          <a:effectLst/>
                        </a:rPr>
                        <a:t>Управляющая последовательность</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indent="450215">
                        <a:spcAft>
                          <a:spcPts val="0"/>
                        </a:spcAft>
                        <a:tabLst>
                          <a:tab pos="571500" algn="l"/>
                        </a:tabLst>
                      </a:pPr>
                      <a:r>
                        <a:rPr lang="ru-RU" sz="1400">
                          <a:effectLst/>
                        </a:rPr>
                        <a:t>Значение</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48218418"/>
                  </a:ext>
                </a:extLst>
              </a:tr>
              <a:tr h="386227">
                <a:tc>
                  <a:txBody>
                    <a:bodyPr/>
                    <a:lstStyle/>
                    <a:p>
                      <a:pPr marR="1270" indent="450215">
                        <a:spcAft>
                          <a:spcPts val="0"/>
                        </a:spcAft>
                        <a:tabLst>
                          <a:tab pos="571500" algn="l"/>
                        </a:tabLst>
                      </a:pPr>
                      <a:r>
                        <a:rPr lang="en-US" sz="1400">
                          <a:effectLst/>
                        </a:rPr>
                        <a:t>\t</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a:spcAft>
                          <a:spcPts val="0"/>
                        </a:spcAft>
                        <a:tabLst>
                          <a:tab pos="571500" algn="l"/>
                        </a:tabLst>
                      </a:pPr>
                      <a:r>
                        <a:rPr lang="ru-RU" sz="1400">
                          <a:effectLst/>
                        </a:rPr>
                        <a:t>Горизонтальная табуляция</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50511433"/>
                  </a:ext>
                </a:extLst>
              </a:tr>
              <a:tr h="386227">
                <a:tc>
                  <a:txBody>
                    <a:bodyPr/>
                    <a:lstStyle/>
                    <a:p>
                      <a:pPr marR="1270" indent="450215">
                        <a:spcAft>
                          <a:spcPts val="0"/>
                        </a:spcAft>
                        <a:tabLst>
                          <a:tab pos="571500" algn="l"/>
                        </a:tabLst>
                      </a:pPr>
                      <a:r>
                        <a:rPr lang="en-US" sz="1400">
                          <a:effectLst/>
                        </a:rPr>
                        <a:t>\n</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a:spcAft>
                          <a:spcPts val="0"/>
                        </a:spcAft>
                        <a:tabLst>
                          <a:tab pos="571500" algn="l"/>
                        </a:tabLst>
                      </a:pPr>
                      <a:r>
                        <a:rPr lang="ru-RU" sz="1400">
                          <a:effectLst/>
                        </a:rPr>
                        <a:t>Переход на новую строку</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99761905"/>
                  </a:ext>
                </a:extLst>
              </a:tr>
              <a:tr h="386227">
                <a:tc>
                  <a:txBody>
                    <a:bodyPr/>
                    <a:lstStyle/>
                    <a:p>
                      <a:pPr marR="1270" indent="450215">
                        <a:spcAft>
                          <a:spcPts val="0"/>
                        </a:spcAft>
                        <a:tabLst>
                          <a:tab pos="571500" algn="l"/>
                        </a:tabLst>
                      </a:pPr>
                      <a:r>
                        <a:rPr lang="en-US" sz="1400">
                          <a:effectLst/>
                        </a:rPr>
                        <a:t>\v</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a:spcAft>
                          <a:spcPts val="0"/>
                        </a:spcAft>
                        <a:tabLst>
                          <a:tab pos="571500" algn="l"/>
                        </a:tabLst>
                      </a:pPr>
                      <a:r>
                        <a:rPr lang="ru-RU" sz="1400">
                          <a:effectLst/>
                        </a:rPr>
                        <a:t>Вертикальная табуляция</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7300154"/>
                  </a:ext>
                </a:extLst>
              </a:tr>
              <a:tr h="386227">
                <a:tc>
                  <a:txBody>
                    <a:bodyPr/>
                    <a:lstStyle/>
                    <a:p>
                      <a:pPr marR="1270" indent="450215">
                        <a:spcAft>
                          <a:spcPts val="0"/>
                        </a:spcAft>
                        <a:tabLst>
                          <a:tab pos="571500" algn="l"/>
                        </a:tabLst>
                      </a:pPr>
                      <a:r>
                        <a:rPr lang="en-US" sz="1400">
                          <a:effectLst/>
                        </a:rPr>
                        <a:t>\r</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a:spcAft>
                          <a:spcPts val="0"/>
                        </a:spcAft>
                        <a:tabLst>
                          <a:tab pos="571500" algn="l"/>
                        </a:tabLst>
                      </a:pPr>
                      <a:r>
                        <a:rPr lang="ru-RU" sz="1400" dirty="0">
                          <a:effectLst/>
                        </a:rPr>
                        <a:t>Возврат каретки</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47239594"/>
                  </a:ext>
                </a:extLst>
              </a:tr>
              <a:tr h="386227">
                <a:tc>
                  <a:txBody>
                    <a:bodyPr/>
                    <a:lstStyle/>
                    <a:p>
                      <a:pPr marR="1270" indent="450215">
                        <a:spcAft>
                          <a:spcPts val="0"/>
                        </a:spcAft>
                        <a:tabLst>
                          <a:tab pos="571500" algn="l"/>
                        </a:tabLst>
                      </a:pPr>
                      <a:r>
                        <a:rPr lang="en-US" sz="1400">
                          <a:effectLst/>
                        </a:rPr>
                        <a:t>\”</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a:spcAft>
                          <a:spcPts val="0"/>
                        </a:spcAft>
                        <a:tabLst>
                          <a:tab pos="571500" algn="l"/>
                        </a:tabLst>
                      </a:pPr>
                      <a:r>
                        <a:rPr lang="ru-RU" sz="1400" dirty="0">
                          <a:effectLst/>
                        </a:rPr>
                        <a:t>Кавычки</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73056168"/>
                  </a:ext>
                </a:extLst>
              </a:tr>
              <a:tr h="386227">
                <a:tc>
                  <a:txBody>
                    <a:bodyPr/>
                    <a:lstStyle/>
                    <a:p>
                      <a:pPr marR="1270" indent="450215">
                        <a:spcAft>
                          <a:spcPts val="0"/>
                        </a:spcAft>
                        <a:tabLst>
                          <a:tab pos="571500" algn="l"/>
                        </a:tabLst>
                      </a:pPr>
                      <a:r>
                        <a:rPr lang="en-US" sz="1400">
                          <a:effectLst/>
                        </a:rPr>
                        <a:t>\’</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a:spcAft>
                          <a:spcPts val="0"/>
                        </a:spcAft>
                        <a:tabLst>
                          <a:tab pos="571500" algn="l"/>
                        </a:tabLst>
                      </a:pPr>
                      <a:r>
                        <a:rPr lang="ru-RU" sz="1400">
                          <a:effectLst/>
                        </a:rPr>
                        <a:t>Апостроф</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69528417"/>
                  </a:ext>
                </a:extLst>
              </a:tr>
              <a:tr h="386227">
                <a:tc>
                  <a:txBody>
                    <a:bodyPr/>
                    <a:lstStyle/>
                    <a:p>
                      <a:pPr marR="1270" indent="450215">
                        <a:spcAft>
                          <a:spcPts val="0"/>
                        </a:spcAft>
                        <a:tabLst>
                          <a:tab pos="571500" algn="l"/>
                        </a:tabLst>
                      </a:pPr>
                      <a:r>
                        <a:rPr lang="en-US" sz="1400">
                          <a:effectLst/>
                        </a:rPr>
                        <a:t>\\</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a:spcAft>
                          <a:spcPts val="0"/>
                        </a:spcAft>
                        <a:tabLst>
                          <a:tab pos="571500" algn="l"/>
                        </a:tabLst>
                      </a:pPr>
                      <a:r>
                        <a:rPr lang="ru-RU" sz="1400">
                          <a:effectLst/>
                        </a:rPr>
                        <a:t>Обратная дробная черта</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63607021"/>
                  </a:ext>
                </a:extLst>
              </a:tr>
              <a:tr h="386227">
                <a:tc>
                  <a:txBody>
                    <a:bodyPr/>
                    <a:lstStyle/>
                    <a:p>
                      <a:pPr marR="1270" indent="450215">
                        <a:spcAft>
                          <a:spcPts val="0"/>
                        </a:spcAft>
                        <a:tabLst>
                          <a:tab pos="571500" algn="l"/>
                        </a:tabLst>
                      </a:pPr>
                      <a:r>
                        <a:rPr lang="en-US" sz="1400">
                          <a:effectLst/>
                        </a:rPr>
                        <a:t>\ddd</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a:spcAft>
                          <a:spcPts val="0"/>
                        </a:spcAft>
                        <a:tabLst>
                          <a:tab pos="571500" algn="l"/>
                        </a:tabLst>
                      </a:pPr>
                      <a:r>
                        <a:rPr lang="ru-RU" sz="1400">
                          <a:effectLst/>
                        </a:rPr>
                        <a:t>Восьмеричный код символа</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08066020"/>
                  </a:ext>
                </a:extLst>
              </a:tr>
              <a:tr h="772455">
                <a:tc>
                  <a:txBody>
                    <a:bodyPr/>
                    <a:lstStyle/>
                    <a:p>
                      <a:pPr marR="1270" indent="450215">
                        <a:spcAft>
                          <a:spcPts val="0"/>
                        </a:spcAft>
                        <a:tabLst>
                          <a:tab pos="571500" algn="l"/>
                        </a:tabLst>
                      </a:pPr>
                      <a:r>
                        <a:rPr lang="en-US" sz="1400">
                          <a:effectLst/>
                        </a:rPr>
                        <a:t>\xddd</a:t>
                      </a:r>
                      <a:endParaRPr lang="ru-RU"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R="1270">
                        <a:spcAft>
                          <a:spcPts val="0"/>
                        </a:spcAft>
                        <a:tabLst>
                          <a:tab pos="571500" algn="l"/>
                        </a:tabLst>
                      </a:pPr>
                      <a:r>
                        <a:rPr lang="ru-RU" sz="1400" dirty="0">
                          <a:effectLst/>
                        </a:rPr>
                        <a:t>Шестнадцатеричный код символа</a:t>
                      </a:r>
                      <a:endParaRPr lang="ru-RU"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67534393"/>
                  </a:ext>
                </a:extLst>
              </a:tr>
            </a:tbl>
          </a:graphicData>
        </a:graphic>
      </p:graphicFrame>
    </p:spTree>
    <p:extLst>
      <p:ext uri="{BB962C8B-B14F-4D97-AF65-F5344CB8AC3E}">
        <p14:creationId xmlns:p14="http://schemas.microsoft.com/office/powerpoint/2010/main" val="3343057729"/>
      </p:ext>
    </p:extLst>
  </p:cSld>
  <p:clrMapOvr>
    <a:masterClrMapping/>
  </p:clrMapOvr>
  <mc:AlternateContent xmlns:mc="http://schemas.openxmlformats.org/markup-compatibility/2006" xmlns:p14="http://schemas.microsoft.com/office/powerpoint/2010/main">
    <mc:Choice Requires="p14">
      <p:transition spd="slow" p14:dur="2000" advTm="20763"/>
    </mc:Choice>
    <mc:Fallback xmlns="">
      <p:transition spd="slow" advTm="20763"/>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Цикл </a:t>
            </a:r>
            <a:r>
              <a:rPr lang="en-US" sz="1600" b="1" dirty="0">
                <a:solidFill>
                  <a:schemeClr val="bg1"/>
                </a:solidFill>
                <a:latin typeface="Times New Roman" panose="02020603050405020304" pitchFamily="18" charset="0"/>
                <a:cs typeface="Times New Roman" panose="02020603050405020304" pitchFamily="18" charset="0"/>
              </a:rPr>
              <a:t>for </a:t>
            </a:r>
            <a:r>
              <a:rPr lang="ru-RU" sz="1600" b="1" dirty="0">
                <a:solidFill>
                  <a:schemeClr val="bg1"/>
                </a:solidFill>
                <a:latin typeface="Times New Roman" panose="02020603050405020304" pitchFamily="18" charset="0"/>
                <a:cs typeface="Times New Roman" panose="02020603050405020304" pitchFamily="18" charset="0"/>
              </a:rPr>
              <a:t>в языке С </a:t>
            </a:r>
          </a:p>
        </p:txBody>
      </p:sp>
      <p:sp>
        <p:nvSpPr>
          <p:cNvPr id="8" name="TextBox 7"/>
          <p:cNvSpPr txBox="1"/>
          <p:nvPr/>
        </p:nvSpPr>
        <p:spPr>
          <a:xfrm>
            <a:off x="386168" y="980728"/>
            <a:ext cx="8352928" cy="4985980"/>
          </a:xfrm>
          <a:prstGeom prst="rect">
            <a:avLst/>
          </a:prstGeom>
          <a:noFill/>
        </p:spPr>
        <p:txBody>
          <a:bodyPr wrap="square" rtlCol="0">
            <a:spAutoFit/>
          </a:bodyPr>
          <a:lstStyle/>
          <a:p>
            <a:r>
              <a:rPr lang="ru-RU" sz="2000" dirty="0">
                <a:latin typeface="+mj-lt"/>
              </a:rPr>
              <a:t>Четырехмерный массив:</a:t>
            </a:r>
          </a:p>
          <a:p>
            <a:r>
              <a:rPr lang="ru-RU" sz="2000" dirty="0">
                <a:latin typeface="+mj-lt"/>
              </a:rPr>
              <a:t>int </a:t>
            </a:r>
            <a:r>
              <a:rPr lang="ru-RU" sz="2000" dirty="0" err="1">
                <a:latin typeface="+mj-lt"/>
              </a:rPr>
              <a:t>x</a:t>
            </a:r>
            <a:r>
              <a:rPr lang="ru-RU" sz="2000" dirty="0">
                <a:latin typeface="+mj-lt"/>
              </a:rPr>
              <a:t>=3,y=3,z=3,t=3;</a:t>
            </a:r>
          </a:p>
          <a:p>
            <a:r>
              <a:rPr lang="ru-RU" sz="2000" dirty="0">
                <a:latin typeface="+mj-lt"/>
              </a:rPr>
              <a:t>int ****arr = new int***[</a:t>
            </a:r>
            <a:r>
              <a:rPr lang="ru-RU" sz="2000" dirty="0" err="1">
                <a:latin typeface="+mj-lt"/>
              </a:rPr>
              <a:t>x</a:t>
            </a:r>
            <a:r>
              <a:rPr lang="ru-RU" sz="2000" dirty="0">
                <a:latin typeface="+mj-lt"/>
              </a:rPr>
              <a:t>];</a:t>
            </a:r>
          </a:p>
          <a:p>
            <a:r>
              <a:rPr lang="en-US" sz="2000" dirty="0">
                <a:latin typeface="+mj-lt"/>
              </a:rPr>
              <a:t>for(int </a:t>
            </a:r>
            <a:r>
              <a:rPr lang="en-US" sz="2000" dirty="0" err="1">
                <a:latin typeface="+mj-lt"/>
              </a:rPr>
              <a:t>i</a:t>
            </a:r>
            <a:r>
              <a:rPr lang="en-US" sz="2000" dirty="0">
                <a:latin typeface="+mj-lt"/>
              </a:rPr>
              <a:t>=0;i&lt;</a:t>
            </a:r>
            <a:r>
              <a:rPr lang="en-US" sz="2000" dirty="0" err="1">
                <a:latin typeface="+mj-lt"/>
              </a:rPr>
              <a:t>x;i</a:t>
            </a:r>
            <a:r>
              <a:rPr lang="en-US" sz="2000" dirty="0">
                <a:latin typeface="+mj-lt"/>
              </a:rPr>
              <a:t>++)</a:t>
            </a:r>
            <a:endParaRPr lang="ru-RU" sz="2000" dirty="0">
              <a:latin typeface="+mj-lt"/>
            </a:endParaRPr>
          </a:p>
          <a:p>
            <a:r>
              <a:rPr lang="ru-RU" sz="2000" dirty="0">
                <a:latin typeface="+mj-lt"/>
              </a:rPr>
              <a:t>	</a:t>
            </a:r>
            <a:r>
              <a:rPr lang="en-US" sz="2000" dirty="0">
                <a:latin typeface="+mj-lt"/>
              </a:rPr>
              <a:t>{</a:t>
            </a:r>
            <a:endParaRPr lang="ru-RU" sz="2000" dirty="0">
              <a:latin typeface="+mj-lt"/>
            </a:endParaRPr>
          </a:p>
          <a:p>
            <a:r>
              <a:rPr lang="ru-RU" sz="2000" dirty="0">
                <a:latin typeface="+mj-lt"/>
              </a:rPr>
              <a:t>	</a:t>
            </a:r>
            <a:r>
              <a:rPr lang="en-US" sz="2000" dirty="0" err="1">
                <a:latin typeface="+mj-lt"/>
              </a:rPr>
              <a:t>arr</a:t>
            </a:r>
            <a:r>
              <a:rPr lang="en-US" sz="2000" dirty="0">
                <a:latin typeface="+mj-lt"/>
              </a:rPr>
              <a:t>[</a:t>
            </a:r>
            <a:r>
              <a:rPr lang="en-US" sz="2000" dirty="0" err="1">
                <a:latin typeface="+mj-lt"/>
              </a:rPr>
              <a:t>i</a:t>
            </a:r>
            <a:r>
              <a:rPr lang="en-US" sz="2000" dirty="0">
                <a:latin typeface="+mj-lt"/>
              </a:rPr>
              <a:t>] = new int**[y];</a:t>
            </a:r>
            <a:endParaRPr lang="ru-RU" sz="2000" dirty="0">
              <a:latin typeface="+mj-lt"/>
            </a:endParaRPr>
          </a:p>
          <a:p>
            <a:r>
              <a:rPr lang="ru-RU" sz="2000" dirty="0">
                <a:latin typeface="+mj-lt"/>
              </a:rPr>
              <a:t>	</a:t>
            </a:r>
            <a:r>
              <a:rPr lang="en-US" sz="2000" dirty="0">
                <a:latin typeface="+mj-lt"/>
              </a:rPr>
              <a:t>for(int j=0;j&lt;</a:t>
            </a:r>
            <a:r>
              <a:rPr lang="en-US" sz="2000" dirty="0" err="1">
                <a:latin typeface="+mj-lt"/>
              </a:rPr>
              <a:t>y;j</a:t>
            </a:r>
            <a:r>
              <a:rPr lang="en-US" sz="2000" dirty="0">
                <a:latin typeface="+mj-lt"/>
              </a:rPr>
              <a:t>++)</a:t>
            </a:r>
            <a:endParaRPr lang="ru-RU" sz="2000" dirty="0">
              <a:latin typeface="+mj-lt"/>
            </a:endParaRPr>
          </a:p>
          <a:p>
            <a:r>
              <a:rPr lang="ru-RU" sz="2000" dirty="0">
                <a:latin typeface="+mj-lt"/>
              </a:rPr>
              <a:t>		</a:t>
            </a:r>
            <a:r>
              <a:rPr lang="en-US" sz="2000" dirty="0">
                <a:latin typeface="+mj-lt"/>
              </a:rPr>
              <a:t>{</a:t>
            </a:r>
            <a:endParaRPr lang="ru-RU" sz="2000" dirty="0">
              <a:latin typeface="+mj-lt"/>
            </a:endParaRPr>
          </a:p>
          <a:p>
            <a:r>
              <a:rPr lang="ru-RU" sz="2000" dirty="0">
                <a:latin typeface="+mj-lt"/>
              </a:rPr>
              <a:t>		</a:t>
            </a:r>
            <a:r>
              <a:rPr lang="en-US" sz="2000" dirty="0" err="1">
                <a:latin typeface="+mj-lt"/>
              </a:rPr>
              <a:t>arr</a:t>
            </a:r>
            <a:r>
              <a:rPr lang="en-US" sz="2000" dirty="0">
                <a:latin typeface="+mj-lt"/>
              </a:rPr>
              <a:t>[</a:t>
            </a:r>
            <a:r>
              <a:rPr lang="en-US" sz="2000" dirty="0" err="1">
                <a:latin typeface="+mj-lt"/>
              </a:rPr>
              <a:t>i</a:t>
            </a:r>
            <a:r>
              <a:rPr lang="en-US" sz="2000" dirty="0">
                <a:latin typeface="+mj-lt"/>
              </a:rPr>
              <a:t>][j] = new int*[z];</a:t>
            </a:r>
            <a:endParaRPr lang="ru-RU" sz="2000" dirty="0">
              <a:latin typeface="+mj-lt"/>
            </a:endParaRPr>
          </a:p>
          <a:p>
            <a:r>
              <a:rPr lang="ru-RU" sz="2000" dirty="0">
                <a:latin typeface="+mj-lt"/>
              </a:rPr>
              <a:t>		</a:t>
            </a:r>
            <a:r>
              <a:rPr lang="en-US" sz="2000" dirty="0">
                <a:latin typeface="+mj-lt"/>
              </a:rPr>
              <a:t>for(int k=0;k&lt;</a:t>
            </a:r>
            <a:r>
              <a:rPr lang="en-US" sz="2000" dirty="0" err="1">
                <a:latin typeface="+mj-lt"/>
              </a:rPr>
              <a:t>z;k</a:t>
            </a:r>
            <a:r>
              <a:rPr lang="en-US" sz="2000" dirty="0">
                <a:latin typeface="+mj-lt"/>
              </a:rPr>
              <a:t>++)</a:t>
            </a:r>
            <a:endParaRPr lang="ru-RU" sz="2000" dirty="0">
              <a:latin typeface="+mj-lt"/>
            </a:endParaRPr>
          </a:p>
          <a:p>
            <a:r>
              <a:rPr lang="ru-RU" sz="2000" dirty="0">
                <a:latin typeface="+mj-lt"/>
              </a:rPr>
              <a:t>			</a:t>
            </a:r>
            <a:r>
              <a:rPr lang="en-US" sz="2000" dirty="0">
                <a:latin typeface="+mj-lt"/>
              </a:rPr>
              <a:t>{</a:t>
            </a:r>
            <a:endParaRPr lang="ru-RU" sz="2000" dirty="0">
              <a:latin typeface="+mj-lt"/>
            </a:endParaRPr>
          </a:p>
          <a:p>
            <a:r>
              <a:rPr lang="ru-RU" sz="2000" dirty="0">
                <a:latin typeface="+mj-lt"/>
              </a:rPr>
              <a:t>			</a:t>
            </a:r>
            <a:r>
              <a:rPr lang="en-US" sz="2000" dirty="0" err="1">
                <a:latin typeface="+mj-lt"/>
              </a:rPr>
              <a:t>arr</a:t>
            </a:r>
            <a:r>
              <a:rPr lang="en-US" sz="2000" dirty="0">
                <a:latin typeface="+mj-lt"/>
              </a:rPr>
              <a:t>[</a:t>
            </a:r>
            <a:r>
              <a:rPr lang="en-US" sz="2000" dirty="0" err="1">
                <a:latin typeface="+mj-lt"/>
              </a:rPr>
              <a:t>i</a:t>
            </a:r>
            <a:r>
              <a:rPr lang="en-US" sz="2000" dirty="0">
                <a:latin typeface="+mj-lt"/>
              </a:rPr>
              <a:t>][j][k] = new int[t];</a:t>
            </a:r>
            <a:endParaRPr lang="ru-RU" sz="2000" dirty="0">
              <a:latin typeface="+mj-lt"/>
            </a:endParaRPr>
          </a:p>
          <a:p>
            <a:r>
              <a:rPr lang="ru-RU" sz="2000" dirty="0">
                <a:latin typeface="+mj-lt"/>
              </a:rPr>
              <a:t>			}</a:t>
            </a:r>
          </a:p>
          <a:p>
            <a:r>
              <a:rPr lang="ru-RU" sz="2000" dirty="0">
                <a:latin typeface="+mj-lt"/>
              </a:rPr>
              <a:t>		}</a:t>
            </a:r>
          </a:p>
          <a:p>
            <a:r>
              <a:rPr lang="ru-RU" sz="2000" dirty="0">
                <a:latin typeface="+mj-lt"/>
              </a:rPr>
              <a:t>	}</a:t>
            </a:r>
          </a:p>
          <a:p>
            <a:endParaRPr lang="ru-RU" dirty="0">
              <a:latin typeface="+mj-lt"/>
            </a:endParaRPr>
          </a:p>
        </p:txBody>
      </p:sp>
    </p:spTree>
    <p:extLst>
      <p:ext uri="{BB962C8B-B14F-4D97-AF65-F5344CB8AC3E}">
        <p14:creationId xmlns:p14="http://schemas.microsoft.com/office/powerpoint/2010/main" val="1641527834"/>
      </p:ext>
    </p:extLst>
  </p:cSld>
  <p:clrMapOvr>
    <a:masterClrMapping/>
  </p:clrMapOvr>
  <mc:AlternateContent xmlns:mc="http://schemas.openxmlformats.org/markup-compatibility/2006" xmlns:p14="http://schemas.microsoft.com/office/powerpoint/2010/main">
    <mc:Choice Requires="p14">
      <p:transition spd="slow" p14:dur="2000" advTm="8277"/>
    </mc:Choice>
    <mc:Fallback xmlns="">
      <p:transition spd="slow" advTm="8277"/>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1369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Концепция языка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4186B83E-7484-0E40-86AA-3795F48D112B}"/>
              </a:ext>
            </a:extLst>
          </p:cNvPr>
          <p:cNvSpPr/>
          <p:nvPr/>
        </p:nvSpPr>
        <p:spPr>
          <a:xfrm>
            <a:off x="323528" y="548680"/>
            <a:ext cx="8190340" cy="6247864"/>
          </a:xfrm>
          <a:prstGeom prst="rect">
            <a:avLst/>
          </a:prstGeom>
        </p:spPr>
        <p:txBody>
          <a:bodyPr wrap="square">
            <a:spAutoFit/>
          </a:bodyPr>
          <a:lstStyle/>
          <a:p>
            <a:pPr indent="457200"/>
            <a:r>
              <a:rPr lang="ru-RU" sz="2400" dirty="0">
                <a:latin typeface="+mj-lt"/>
              </a:rPr>
              <a:t>С++ — язык общего назначения и задуман для того, чтобы настоящие программисты получили удовольствие от самого процесса программирования.</a:t>
            </a:r>
          </a:p>
          <a:p>
            <a:pPr indent="457200"/>
            <a:r>
              <a:rPr lang="ru-RU" sz="2400" dirty="0">
                <a:latin typeface="+mj-lt"/>
              </a:rPr>
              <a:t>Язык программирования С++ задумывался как язык, который будет:</a:t>
            </a:r>
          </a:p>
          <a:p>
            <a:pPr marL="285750" lvl="0" indent="-285750">
              <a:buFont typeface="Arial" panose="020B0604020202020204" pitchFamily="34" charset="0"/>
              <a:buChar char="•"/>
            </a:pPr>
            <a:r>
              <a:rPr lang="ru-RU" sz="2400" dirty="0">
                <a:latin typeface="+mj-lt"/>
              </a:rPr>
              <a:t>лучше и современней языка С;</a:t>
            </a:r>
          </a:p>
          <a:p>
            <a:pPr marL="285750" lvl="0" indent="-285750">
              <a:buFont typeface="Arial" panose="020B0604020202020204" pitchFamily="34" charset="0"/>
              <a:buChar char="•"/>
            </a:pPr>
            <a:r>
              <a:rPr lang="ru-RU" sz="2400" dirty="0">
                <a:latin typeface="+mj-lt"/>
              </a:rPr>
              <a:t>поддерживать абстракцию данных;</a:t>
            </a:r>
          </a:p>
          <a:p>
            <a:pPr marL="285750" lvl="0" indent="-285750">
              <a:buFont typeface="Arial" panose="020B0604020202020204" pitchFamily="34" charset="0"/>
              <a:buChar char="•"/>
            </a:pPr>
            <a:r>
              <a:rPr lang="ru-RU" sz="2400" dirty="0">
                <a:latin typeface="+mj-lt"/>
              </a:rPr>
              <a:t>поддерживать объектно-ориентированное программирование.</a:t>
            </a:r>
          </a:p>
          <a:p>
            <a:pPr marL="285750" lvl="0" indent="-285750">
              <a:buFont typeface="Arial" panose="020B0604020202020204" pitchFamily="34" charset="0"/>
              <a:buChar char="•"/>
            </a:pPr>
            <a:r>
              <a:rPr lang="ru-RU" sz="2400" dirty="0">
                <a:latin typeface="+mj-lt"/>
              </a:rPr>
              <a:t>содержать большую и расширяемую стандартную библиотеку.</a:t>
            </a:r>
            <a:endParaRPr lang="en-US" sz="2400" dirty="0">
              <a:latin typeface="+mj-lt"/>
            </a:endParaRPr>
          </a:p>
          <a:p>
            <a:pPr indent="457200"/>
            <a:r>
              <a:rPr lang="ru-RU" sz="2400" dirty="0">
                <a:latin typeface="+mj-lt"/>
              </a:rPr>
              <a:t>За исключением второстепенных деталей, он практически содержит язык С как подмножество. Язык С++, в свою очередь, является расширением   языка С. </a:t>
            </a:r>
          </a:p>
          <a:p>
            <a:pPr indent="457200"/>
            <a:r>
              <a:rPr lang="ru-RU" sz="1600" b="0" i="0" dirty="0">
                <a:solidFill>
                  <a:srgbClr val="1F1F1F"/>
                </a:solidFill>
                <a:effectLst/>
                <a:latin typeface="Google Sans"/>
              </a:rPr>
              <a:t>Абстракция данных подразумевает </a:t>
            </a:r>
            <a:r>
              <a:rPr lang="ru-RU" sz="1600" b="0" i="0" dirty="0">
                <a:solidFill>
                  <a:srgbClr val="000000"/>
                </a:solidFill>
                <a:effectLst/>
                <a:latin typeface="Google Sans"/>
              </a:rPr>
              <a:t>сокрытие технических (или функциональных) деталей кода от внешнего мира/конечного пользователя</a:t>
            </a:r>
            <a:r>
              <a:rPr lang="ru-RU" sz="1600" b="0" i="0" dirty="0">
                <a:solidFill>
                  <a:srgbClr val="1F1F1F"/>
                </a:solidFill>
                <a:effectLst/>
                <a:latin typeface="Google Sans"/>
              </a:rPr>
              <a:t> . Это достигается с помощью спецификаторов доступа или заголовочных файлов для разделения интерфейса и реализации.</a:t>
            </a:r>
            <a:endParaRPr lang="ru-RU" sz="1600" dirty="0">
              <a:latin typeface="+mj-lt"/>
            </a:endParaRPr>
          </a:p>
        </p:txBody>
      </p:sp>
    </p:spTree>
    <p:extLst>
      <p:ext uri="{BB962C8B-B14F-4D97-AF65-F5344CB8AC3E}">
        <p14:creationId xmlns:p14="http://schemas.microsoft.com/office/powerpoint/2010/main" val="1969955075"/>
      </p:ext>
    </p:extLst>
  </p:cSld>
  <p:clrMapOvr>
    <a:masterClrMapping/>
  </p:clrMapOvr>
  <mc:AlternateContent xmlns:mc="http://schemas.openxmlformats.org/markup-compatibility/2006" xmlns:p14="http://schemas.microsoft.com/office/powerpoint/2010/main">
    <mc:Choice Requires="p14">
      <p:transition spd="slow" p14:dur="2000" advTm="89057"/>
    </mc:Choice>
    <mc:Fallback xmlns="">
      <p:transition spd="slow" advTm="89057"/>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354194"/>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Цикл </a:t>
            </a:r>
            <a:r>
              <a:rPr lang="en-US" sz="1600" b="1" dirty="0">
                <a:solidFill>
                  <a:schemeClr val="bg1"/>
                </a:solidFill>
                <a:latin typeface="Times New Roman" panose="02020603050405020304" pitchFamily="18" charset="0"/>
                <a:cs typeface="Times New Roman" panose="02020603050405020304" pitchFamily="18" charset="0"/>
              </a:rPr>
              <a:t>while </a:t>
            </a:r>
            <a:r>
              <a:rPr lang="ru-RU" sz="1600" b="1" dirty="0">
                <a:solidFill>
                  <a:schemeClr val="bg1"/>
                </a:solidFill>
                <a:latin typeface="Times New Roman" panose="02020603050405020304" pitchFamily="18" charset="0"/>
                <a:cs typeface="Times New Roman" panose="02020603050405020304" pitchFamily="18" charset="0"/>
              </a:rPr>
              <a:t>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DAF8C7C5-7780-4F48-9E3D-4DCF7FFCD8A2}"/>
              </a:ext>
            </a:extLst>
          </p:cNvPr>
          <p:cNvSpPr>
            <a:spLocks noChangeArrowheads="1"/>
          </p:cNvSpPr>
          <p:nvPr/>
        </p:nvSpPr>
        <p:spPr bwMode="auto">
          <a:xfrm>
            <a:off x="-35659" y="98441"/>
            <a:ext cx="227948"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a:t>
            </a:r>
            <a:endParaRPr kumimoji="0" lang="ru-RU" altLang="ru-RU"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pic>
        <p:nvPicPr>
          <p:cNvPr id="2049" name="Рисунок 12">
            <a:extLst>
              <a:ext uri="{FF2B5EF4-FFF2-40B4-BE49-F238E27FC236}">
                <a16:creationId xmlns:a16="http://schemas.microsoft.com/office/drawing/2014/main" id="{F99A8A7E-223F-D840-9A99-EE3B3F42BB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349" y="905271"/>
            <a:ext cx="8502227" cy="281176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E2916C08-9D93-BD49-B416-83882568F65B}"/>
              </a:ext>
            </a:extLst>
          </p:cNvPr>
          <p:cNvSpPr>
            <a:spLocks noChangeArrowheads="1"/>
          </p:cNvSpPr>
          <p:nvPr/>
        </p:nvSpPr>
        <p:spPr bwMode="auto">
          <a:xfrm>
            <a:off x="0" y="2057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102451088"/>
      </p:ext>
    </p:extLst>
  </p:cSld>
  <p:clrMapOvr>
    <a:masterClrMapping/>
  </p:clrMapOvr>
  <mc:AlternateContent xmlns:mc="http://schemas.openxmlformats.org/markup-compatibility/2006" xmlns:p14="http://schemas.microsoft.com/office/powerpoint/2010/main">
    <mc:Choice Requires="p14">
      <p:transition spd="slow" p14:dur="2000" advTm="2300"/>
    </mc:Choice>
    <mc:Fallback xmlns="">
      <p:transition spd="slow" advTm="23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Цикл </a:t>
            </a:r>
            <a:r>
              <a:rPr lang="en-US" sz="1600" b="1" dirty="0">
                <a:solidFill>
                  <a:schemeClr val="bg1"/>
                </a:solidFill>
                <a:latin typeface="Times New Roman" panose="02020603050405020304" pitchFamily="18" charset="0"/>
                <a:cs typeface="Times New Roman" panose="02020603050405020304" pitchFamily="18" charset="0"/>
              </a:rPr>
              <a:t>do </a:t>
            </a:r>
            <a:r>
              <a:rPr lang="ru-RU" sz="1600" b="1" dirty="0">
                <a:solidFill>
                  <a:schemeClr val="bg1"/>
                </a:solidFill>
                <a:latin typeface="Times New Roman" panose="02020603050405020304" pitchFamily="18" charset="0"/>
                <a:cs typeface="Times New Roman" panose="02020603050405020304" pitchFamily="18" charset="0"/>
              </a:rPr>
              <a:t>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35C8ABA0-505C-0848-A0E5-340444F94DDE}"/>
              </a:ext>
            </a:extLst>
          </p:cNvPr>
          <p:cNvPicPr/>
          <p:nvPr/>
        </p:nvPicPr>
        <p:blipFill>
          <a:blip r:embed="rId3"/>
          <a:stretch>
            <a:fillRect/>
          </a:stretch>
        </p:blipFill>
        <p:spPr>
          <a:xfrm>
            <a:off x="683568" y="1196752"/>
            <a:ext cx="7920880" cy="4248472"/>
          </a:xfrm>
          <a:prstGeom prst="rect">
            <a:avLst/>
          </a:prstGeom>
        </p:spPr>
      </p:pic>
    </p:spTree>
    <p:extLst>
      <p:ext uri="{BB962C8B-B14F-4D97-AF65-F5344CB8AC3E}">
        <p14:creationId xmlns:p14="http://schemas.microsoft.com/office/powerpoint/2010/main" val="2741678866"/>
      </p:ext>
    </p:extLst>
  </p:cSld>
  <p:clrMapOvr>
    <a:masterClrMapping/>
  </p:clrMapOvr>
  <mc:AlternateContent xmlns:mc="http://schemas.openxmlformats.org/markup-compatibility/2006" xmlns:p14="http://schemas.microsoft.com/office/powerpoint/2010/main">
    <mc:Choice Requires="p14">
      <p:transition spd="slow" p14:dur="2000" advTm="2627"/>
    </mc:Choice>
    <mc:Fallback xmlns="">
      <p:transition spd="slow" advTm="2627"/>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Оператор </a:t>
            </a:r>
            <a:r>
              <a:rPr lang="en-US" sz="1600" b="1" dirty="0">
                <a:solidFill>
                  <a:schemeClr val="bg1"/>
                </a:solidFill>
                <a:latin typeface="Times New Roman" panose="02020603050405020304" pitchFamily="18" charset="0"/>
                <a:cs typeface="Times New Roman" panose="02020603050405020304" pitchFamily="18" charset="0"/>
              </a:rPr>
              <a:t>if … else  </a:t>
            </a:r>
            <a:r>
              <a:rPr lang="ru-RU" sz="1600" b="1" dirty="0">
                <a:solidFill>
                  <a:schemeClr val="bg1"/>
                </a:solidFill>
                <a:latin typeface="Times New Roman" panose="02020603050405020304" pitchFamily="18" charset="0"/>
                <a:cs typeface="Times New Roman" panose="02020603050405020304" pitchFamily="18" charset="0"/>
              </a:rPr>
              <a:t>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pic>
        <p:nvPicPr>
          <p:cNvPr id="6" name="Рисунок 5">
            <a:extLst>
              <a:ext uri="{FF2B5EF4-FFF2-40B4-BE49-F238E27FC236}">
                <a16:creationId xmlns:a16="http://schemas.microsoft.com/office/drawing/2014/main" id="{F4740E94-D5DD-F74F-8FA2-1144AC0E7865}"/>
              </a:ext>
            </a:extLst>
          </p:cNvPr>
          <p:cNvPicPr/>
          <p:nvPr/>
        </p:nvPicPr>
        <p:blipFill>
          <a:blip r:embed="rId3"/>
          <a:stretch>
            <a:fillRect/>
          </a:stretch>
        </p:blipFill>
        <p:spPr>
          <a:xfrm>
            <a:off x="1115616" y="836712"/>
            <a:ext cx="4320480" cy="2232248"/>
          </a:xfrm>
          <a:prstGeom prst="rect">
            <a:avLst/>
          </a:prstGeom>
        </p:spPr>
      </p:pic>
      <p:pic>
        <p:nvPicPr>
          <p:cNvPr id="7" name="Рисунок 6">
            <a:extLst>
              <a:ext uri="{FF2B5EF4-FFF2-40B4-BE49-F238E27FC236}">
                <a16:creationId xmlns:a16="http://schemas.microsoft.com/office/drawing/2014/main" id="{152698B3-BFA0-724B-9979-B3E97842823B}"/>
              </a:ext>
            </a:extLst>
          </p:cNvPr>
          <p:cNvPicPr/>
          <p:nvPr/>
        </p:nvPicPr>
        <p:blipFill>
          <a:blip r:embed="rId4"/>
          <a:stretch>
            <a:fillRect/>
          </a:stretch>
        </p:blipFill>
        <p:spPr>
          <a:xfrm>
            <a:off x="2843808" y="3356992"/>
            <a:ext cx="4927167" cy="2808312"/>
          </a:xfrm>
          <a:prstGeom prst="rect">
            <a:avLst/>
          </a:prstGeom>
        </p:spPr>
      </p:pic>
    </p:spTree>
    <p:extLst>
      <p:ext uri="{BB962C8B-B14F-4D97-AF65-F5344CB8AC3E}">
        <p14:creationId xmlns:p14="http://schemas.microsoft.com/office/powerpoint/2010/main" val="2867488873"/>
      </p:ext>
    </p:extLst>
  </p:cSld>
  <p:clrMapOvr>
    <a:masterClrMapping/>
  </p:clrMapOvr>
  <mc:AlternateContent xmlns:mc="http://schemas.openxmlformats.org/markup-compatibility/2006" xmlns:p14="http://schemas.microsoft.com/office/powerpoint/2010/main">
    <mc:Choice Requires="p14">
      <p:transition spd="slow" p14:dur="2000" advTm="6721"/>
    </mc:Choice>
    <mc:Fallback xmlns="">
      <p:transition spd="slow" advTm="6721"/>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ПАРАМЕТРЫ КОМАНДНОЙ СТРОКИ</a:t>
            </a:r>
          </a:p>
        </p:txBody>
      </p:sp>
      <p:sp>
        <p:nvSpPr>
          <p:cNvPr id="12" name="Rectangle 5">
            <a:extLst>
              <a:ext uri="{FF2B5EF4-FFF2-40B4-BE49-F238E27FC236}">
                <a16:creationId xmlns:a16="http://schemas.microsoft.com/office/drawing/2014/main" id="{93938C39-F08E-2149-93AF-A7AE4BB5CB93}"/>
              </a:ext>
            </a:extLst>
          </p:cNvPr>
          <p:cNvSpPr>
            <a:spLocks noChangeArrowheads="1"/>
          </p:cNvSpPr>
          <p:nvPr/>
        </p:nvSpPr>
        <p:spPr bwMode="auto">
          <a:xfrm>
            <a:off x="251520" y="686614"/>
            <a:ext cx="8963723" cy="5484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457200" algn="l" defTabSz="914400" rtl="0" eaLnBrk="0" fontAlgn="base" latinLnBrk="0" hangingPunct="0">
              <a:lnSpc>
                <a:spcPct val="150000"/>
              </a:lnSpc>
              <a:spcBef>
                <a:spcPct val="0"/>
              </a:spcBef>
              <a:spcAft>
                <a:spcPct val="0"/>
              </a:spcAft>
              <a:buClrTx/>
              <a:buSzTx/>
              <a:buFontTx/>
              <a:buNone/>
              <a:tabLst/>
            </a:pPr>
            <a:r>
              <a:rPr kumimoji="0" lang="ru-RU" altLang="ru-RU" sz="1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При запуске программы из командной строки, ей можно передавать дополнительные параметры в текстовом виде. Например, следующая команда</a:t>
            </a:r>
            <a:endParaRPr kumimoji="0" lang="ru-RU" altLang="ru-RU" sz="19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Courier New" panose="02070309020205020404" pitchFamily="49"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ru-RU" altLang="ru-RU" sz="19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Courier New" panose="02070309020205020404" pitchFamily="49" charset="0"/>
              </a:rPr>
              <a:t>ping</a:t>
            </a:r>
            <a:r>
              <a:rPr kumimoji="0" lang="ru-RU" altLang="ru-RU" sz="19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Courier New" panose="02070309020205020404" pitchFamily="49" charset="0"/>
              </a:rPr>
              <a:t> -</a:t>
            </a:r>
            <a:r>
              <a:rPr kumimoji="0" lang="ru-RU" altLang="ru-RU" sz="19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Courier New" panose="02070309020205020404" pitchFamily="49" charset="0"/>
              </a:rPr>
              <a:t>t</a:t>
            </a:r>
            <a:r>
              <a:rPr kumimoji="0" lang="ru-RU" altLang="ru-RU" sz="19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Courier New" panose="02070309020205020404" pitchFamily="49" charset="0"/>
              </a:rPr>
              <a:t> </a:t>
            </a:r>
            <a:r>
              <a:rPr kumimoji="0" lang="ru-RU" altLang="ru-RU" sz="19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rPr>
              <a:t>5</a:t>
            </a:r>
            <a:r>
              <a:rPr kumimoji="0" lang="ru-RU" altLang="ru-RU" sz="19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Courier New" panose="02070309020205020404" pitchFamily="49" charset="0"/>
              </a:rPr>
              <a:t> </a:t>
            </a:r>
            <a:r>
              <a:rPr kumimoji="0" lang="ru-RU" altLang="ru-RU" sz="19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Courier New" panose="02070309020205020404" pitchFamily="49" charset="0"/>
              </a:rPr>
              <a:t>google.com</a:t>
            </a:r>
            <a:r>
              <a:rPr kumimoji="0" lang="ru-RU" altLang="ru-RU" sz="1900" b="1" i="0" u="none" strike="noStrike" cap="none" normalizeH="0" baseline="0" dirty="0">
                <a:ln>
                  <a:noFill/>
                </a:ln>
                <a:solidFill>
                  <a:schemeClr val="tx1"/>
                </a:solidFill>
                <a:effectLst/>
              </a:rPr>
              <a:t> </a:t>
            </a:r>
            <a:endParaRPr kumimoji="0" lang="ru-RU" altLang="ru-RU" sz="19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lang="ru-RU" altLang="ru-RU" sz="1900" dirty="0">
                <a:latin typeface="Arial" panose="020B0604020202020204" pitchFamily="34" charset="0"/>
                <a:ea typeface="Times New Roman" panose="02020603050405020304" pitchFamily="18" charset="0"/>
              </a:rPr>
              <a:t>б</a:t>
            </a:r>
            <a:r>
              <a:rPr kumimoji="0" lang="ru-RU" altLang="ru-RU" sz="1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удет отправлять пакеты на адрес </a:t>
            </a:r>
            <a:r>
              <a:rPr kumimoji="0" lang="ru-RU" altLang="ru-RU" sz="19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google.com</a:t>
            </a:r>
            <a:r>
              <a:rPr kumimoji="0" lang="ru-RU" altLang="ru-RU" sz="1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с интервалом в 5 секунд. </a:t>
            </a:r>
          </a:p>
          <a:p>
            <a:pPr marL="0" marR="0" lvl="0" indent="457200" algn="l" defTabSz="914400" rtl="0" eaLnBrk="0" fontAlgn="base" latinLnBrk="0" hangingPunct="0">
              <a:lnSpc>
                <a:spcPct val="150000"/>
              </a:lnSpc>
              <a:spcBef>
                <a:spcPct val="0"/>
              </a:spcBef>
              <a:spcAft>
                <a:spcPct val="0"/>
              </a:spcAft>
              <a:buClrTx/>
              <a:buSzTx/>
              <a:buFontTx/>
              <a:buNone/>
              <a:tabLst/>
            </a:pPr>
            <a:r>
              <a:rPr kumimoji="0" lang="ru-RU" altLang="ru-RU" sz="1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Здесь мы передали команде </a:t>
            </a:r>
            <a:r>
              <a:rPr kumimoji="0" lang="ru-RU" altLang="ru-RU" sz="1900" b="1"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ping</a:t>
            </a:r>
            <a:r>
              <a:rPr kumimoji="0" lang="ru-RU" altLang="ru-RU" sz="19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ru-RU" altLang="ru-RU" sz="1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три параметра: «-</a:t>
            </a:r>
            <a:r>
              <a:rPr kumimoji="0" lang="ru-RU" altLang="ru-RU" sz="19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t</a:t>
            </a:r>
            <a:r>
              <a:rPr kumimoji="0" lang="ru-RU" altLang="ru-RU" sz="1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«5» и «</a:t>
            </a:r>
            <a:r>
              <a:rPr kumimoji="0" lang="ru-RU" altLang="ru-RU" sz="19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rPr>
              <a:t>google.com</a:t>
            </a:r>
            <a:r>
              <a:rPr kumimoji="0" lang="ru-RU" altLang="ru-RU" sz="1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которые программа интерпретирует как задержку между запросами и адрес хоста для обмена пакетами.</a:t>
            </a:r>
            <a:endParaRPr kumimoji="0" lang="en-US" altLang="ru-RU" sz="1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В программе эти параметры из командной строки можно получить через аргументы функции </a:t>
            </a:r>
            <a:r>
              <a:rPr kumimoji="0" lang="ru-RU" altLang="ru-RU" sz="2000" b="1"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main </a:t>
            </a:r>
            <a:r>
              <a:rPr kumimoji="0" lang="ru-RU" altLang="ru-RU" sz="2000" b="0" i="0" u="none" strike="noStrike" cap="none" normalizeH="0" baseline="0" dirty="0">
                <a:ln>
                  <a:noFill/>
                </a:ln>
                <a:solidFill>
                  <a:schemeClr val="tx1"/>
                </a:solidFill>
                <a:effectLst/>
                <a:ea typeface="Times New Roman" panose="02020603050405020304" pitchFamily="18" charset="0"/>
              </a:rPr>
              <a:t>при использовании функции </a:t>
            </a:r>
            <a:r>
              <a:rPr kumimoji="0" lang="ru-RU" altLang="ru-RU" sz="2000" b="0" i="0" u="none" strike="noStrike" cap="none" normalizeH="0" baseline="0" dirty="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rPr>
              <a:t>main</a:t>
            </a:r>
            <a:r>
              <a:rPr kumimoji="0" lang="ru-RU" altLang="ru-RU" sz="2000" b="0" i="0" u="none" strike="noStrike" cap="none" normalizeH="0" baseline="0" dirty="0">
                <a:ln>
                  <a:noFill/>
                </a:ln>
                <a:solidFill>
                  <a:schemeClr val="tx1"/>
                </a:solidFill>
                <a:effectLst/>
                <a:ea typeface="Times New Roman" panose="02020603050405020304" pitchFamily="18" charset="0"/>
              </a:rPr>
              <a:t> в следующей форме:</a:t>
            </a:r>
            <a:endParaRPr kumimoji="0" lang="en-US"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rPr>
              <a:t>int main(int </a:t>
            </a:r>
            <a:r>
              <a:rPr kumimoji="0" lang="en-US" altLang="ru-RU" sz="20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rPr>
              <a:t>argc</a:t>
            </a:r>
            <a:r>
              <a:rPr kumimoji="0" lang="en-US"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rPr>
              <a:t>, char* </a:t>
            </a:r>
            <a:r>
              <a:rPr kumimoji="0" lang="en-US" altLang="ru-RU" sz="2000"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rPr>
              <a:t>argv</a:t>
            </a:r>
            <a:r>
              <a:rPr kumimoji="0" lang="en-US"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rPr>
              <a:t>[]) </a:t>
            </a:r>
            <a:r>
              <a:rPr kumimoji="0" lang="en-US"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Courier New" panose="02070309020205020404" pitchFamily="49" charset="0"/>
              </a:rPr>
              <a:t>{ </a:t>
            </a:r>
            <a:r>
              <a:rPr kumimoji="0" lang="en-US" altLang="ru-RU" sz="2000" b="1"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rPr>
              <a:t>/* ... */</a:t>
            </a:r>
            <a:r>
              <a:rPr kumimoji="0" lang="en-US" altLang="ru-RU"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Courier New" panose="02070309020205020404" pitchFamily="49" charset="0"/>
              </a:rPr>
              <a:t> }</a:t>
            </a:r>
            <a:r>
              <a:rPr kumimoji="0" lang="en-US" altLang="ru-RU" sz="2000" b="1" i="0" u="none" strike="noStrike" cap="none" normalizeH="0" baseline="0" dirty="0">
                <a:ln>
                  <a:noFill/>
                </a:ln>
                <a:solidFill>
                  <a:schemeClr val="tx1"/>
                </a:solidFill>
                <a:effectLst/>
              </a:rPr>
              <a:t> </a:t>
            </a:r>
            <a:endParaRPr kumimoji="0" lang="ru-RU" altLang="ru-RU" sz="2000" b="1" i="0" u="none" strike="noStrike" cap="none" normalizeH="0" baseline="0" dirty="0">
              <a:ln>
                <a:noFill/>
              </a:ln>
              <a:solidFill>
                <a:schemeClr val="tx1"/>
              </a:solidFill>
              <a:effectLst/>
            </a:endParaRPr>
          </a:p>
          <a:p>
            <a:pPr marL="0" marR="0" lvl="0" indent="457200" algn="l" defTabSz="914400" rtl="0" eaLnBrk="0" fontAlgn="base" latinLnBrk="0" hangingPunct="0">
              <a:lnSpc>
                <a:spcPct val="150000"/>
              </a:lnSpc>
              <a:spcBef>
                <a:spcPct val="0"/>
              </a:spcBef>
              <a:spcAft>
                <a:spcPct val="0"/>
              </a:spcAft>
              <a:buClrTx/>
              <a:buSzTx/>
              <a:buFontTx/>
              <a:buNone/>
              <a:tabLst/>
            </a:pPr>
            <a:r>
              <a:rPr lang="es-419" sz="1600" b="0" i="0" dirty="0">
                <a:solidFill>
                  <a:srgbClr val="333D42"/>
                </a:solidFill>
                <a:effectLst/>
                <a:latin typeface="-apple-system"/>
              </a:rPr>
              <a:t>main(int argc, char* argv[]) </a:t>
            </a:r>
            <a:r>
              <a:rPr lang="ru-RU" sz="1600" b="0" i="0" dirty="0">
                <a:solidFill>
                  <a:srgbClr val="333D42"/>
                </a:solidFill>
                <a:effectLst/>
                <a:latin typeface="-apple-system"/>
              </a:rPr>
              <a:t>позволяет вам увидеть, сколько аргументов было передано в командной строке (через </a:t>
            </a:r>
            <a:r>
              <a:rPr lang="es-419" sz="1600" b="0" i="0" dirty="0">
                <a:solidFill>
                  <a:srgbClr val="333D42"/>
                </a:solidFill>
                <a:effectLst/>
                <a:latin typeface="-apple-system"/>
              </a:rPr>
              <a:t>argc) </a:t>
            </a:r>
            <a:r>
              <a:rPr lang="ru-RU" sz="1600" b="0" i="0" dirty="0">
                <a:solidFill>
                  <a:srgbClr val="333D42"/>
                </a:solidFill>
                <a:effectLst/>
                <a:latin typeface="-apple-system"/>
              </a:rPr>
              <a:t>и что это были за аргументы (через </a:t>
            </a:r>
            <a:r>
              <a:rPr lang="es-419" sz="1600" b="0" i="0" dirty="0">
                <a:solidFill>
                  <a:srgbClr val="333D42"/>
                </a:solidFill>
                <a:effectLst/>
                <a:latin typeface="-apple-system"/>
              </a:rPr>
              <a:t>argv).</a:t>
            </a:r>
            <a:endParaRPr kumimoji="0" lang="ru-RU" altLang="ru-RU"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77468823"/>
      </p:ext>
    </p:extLst>
  </p:cSld>
  <p:clrMapOvr>
    <a:masterClrMapping/>
  </p:clrMapOvr>
  <mc:AlternateContent xmlns:mc="http://schemas.openxmlformats.org/markup-compatibility/2006" xmlns:p14="http://schemas.microsoft.com/office/powerpoint/2010/main">
    <mc:Choice Requires="p14">
      <p:transition spd="slow" p14:dur="2000" advTm="44886"/>
    </mc:Choice>
    <mc:Fallback xmlns="">
      <p:transition spd="slow" advTm="44886"/>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0"/>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Параметры командной строки</a:t>
            </a:r>
          </a:p>
        </p:txBody>
      </p:sp>
      <p:sp>
        <p:nvSpPr>
          <p:cNvPr id="21" name="Прямоугольник 20">
            <a:extLst>
              <a:ext uri="{FF2B5EF4-FFF2-40B4-BE49-F238E27FC236}">
                <a16:creationId xmlns:a16="http://schemas.microsoft.com/office/drawing/2014/main" id="{96249AA7-5919-AC40-9242-AFFC780CA153}"/>
              </a:ext>
            </a:extLst>
          </p:cNvPr>
          <p:cNvSpPr/>
          <p:nvPr/>
        </p:nvSpPr>
        <p:spPr>
          <a:xfrm>
            <a:off x="728549" y="1340768"/>
            <a:ext cx="7719764" cy="3785652"/>
          </a:xfrm>
          <a:prstGeom prst="rect">
            <a:avLst/>
          </a:prstGeom>
        </p:spPr>
        <p:txBody>
          <a:bodyPr wrap="square">
            <a:spAutoFit/>
          </a:bodyPr>
          <a:lstStyle/>
          <a:p>
            <a:r>
              <a:rPr lang="ru-RU" sz="4800" dirty="0"/>
              <a:t>Для получения числовых данных из входных параметров, можно использовать функции </a:t>
            </a:r>
            <a:r>
              <a:rPr lang="ru-RU" sz="4800" u="sng" dirty="0">
                <a:hlinkClick r:id="rId3"/>
              </a:rPr>
              <a:t>atoi</a:t>
            </a:r>
            <a:r>
              <a:rPr lang="ru-RU" sz="4800" dirty="0"/>
              <a:t> и </a:t>
            </a:r>
            <a:r>
              <a:rPr lang="ru-RU" sz="4800" u="sng" dirty="0">
                <a:hlinkClick r:id="rId4"/>
              </a:rPr>
              <a:t>atof</a:t>
            </a:r>
            <a:r>
              <a:rPr lang="ru-RU" sz="4800" dirty="0"/>
              <a:t>.</a:t>
            </a:r>
          </a:p>
        </p:txBody>
      </p:sp>
    </p:spTree>
    <p:extLst>
      <p:ext uri="{BB962C8B-B14F-4D97-AF65-F5344CB8AC3E}">
        <p14:creationId xmlns:p14="http://schemas.microsoft.com/office/powerpoint/2010/main" val="1247366729"/>
      </p:ext>
    </p:extLst>
  </p:cSld>
  <p:clrMapOvr>
    <a:masterClrMapping/>
  </p:clrMapOvr>
  <mc:AlternateContent xmlns:mc="http://schemas.openxmlformats.org/markup-compatibility/2006" xmlns:p14="http://schemas.microsoft.com/office/powerpoint/2010/main">
    <mc:Choice Requires="p14">
      <p:transition spd="slow" p14:dur="2000" advTm="9583"/>
    </mc:Choice>
    <mc:Fallback xmlns="">
      <p:transition spd="slow" advTm="9583"/>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РАБОТА С ФАЙЛАМИ в С++</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6036909"/>
          </a:xfrm>
          <a:prstGeom prst="rect">
            <a:avLst/>
          </a:prstGeom>
        </p:spPr>
        <p:txBody>
          <a:bodyPr wrap="square">
            <a:spAutoFit/>
          </a:bodyPr>
          <a:lstStyle/>
          <a:p>
            <a:pPr indent="457200" algn="just">
              <a:lnSpc>
                <a:spcPct val="150000"/>
              </a:lnSpc>
            </a:pPr>
            <a:r>
              <a:rPr lang="ru-RU" sz="2000" dirty="0"/>
              <a:t>Большинство компьютерных программ работают с файлами, и поэтому возникает необходимость создавать, удалять, записывать, читать, открывать файлы. Что же такое файл? </a:t>
            </a:r>
            <a:r>
              <a:rPr lang="ru-RU" sz="2000" b="1" dirty="0"/>
              <a:t>Файл – именованный набор байтов, который может быть сохранен на некотором накопителе. </a:t>
            </a:r>
            <a:r>
              <a:rPr lang="ru-RU" sz="2000" dirty="0"/>
              <a:t>Ясно, что под файлом понимается некоторая последовательность байтов, которая имеет своё, уникальное имя, например </a:t>
            </a:r>
            <a:r>
              <a:rPr lang="ru-RU" sz="2000" dirty="0" err="1"/>
              <a:t>file.txt</a:t>
            </a:r>
            <a:r>
              <a:rPr lang="ru-RU" sz="2000" dirty="0"/>
              <a:t>. В одной директории не могут находиться файлы с одинаковыми именами. Под именем файла понимается не только его название, но и расширение, например: </a:t>
            </a:r>
            <a:r>
              <a:rPr lang="ru-RU" sz="2000" dirty="0" err="1"/>
              <a:t>file.txt</a:t>
            </a:r>
            <a:r>
              <a:rPr lang="ru-RU" sz="2000" dirty="0"/>
              <a:t> и </a:t>
            </a:r>
            <a:r>
              <a:rPr lang="ru-RU" sz="2000" dirty="0" err="1"/>
              <a:t>file.dat</a:t>
            </a:r>
            <a:r>
              <a:rPr lang="ru-RU" sz="2000" dirty="0"/>
              <a:t> — разные файлы, хоть и имеют одинаковые названия. Существует такое понятие, как полное имя файлов – это полный адрес к директории файла с указанием имени файла, например: </a:t>
            </a:r>
            <a:r>
              <a:rPr lang="ru-RU" sz="2000" b="1" dirty="0" err="1"/>
              <a:t>D</a:t>
            </a:r>
            <a:r>
              <a:rPr lang="ru-RU" sz="2000" b="1" dirty="0"/>
              <a:t>:\</a:t>
            </a:r>
            <a:r>
              <a:rPr lang="ru-RU" sz="2000" b="1" dirty="0" err="1"/>
              <a:t>docs</a:t>
            </a:r>
            <a:r>
              <a:rPr lang="ru-RU" sz="2000" b="1" dirty="0"/>
              <a:t>\</a:t>
            </a:r>
            <a:r>
              <a:rPr lang="ru-RU" sz="2000" b="1" dirty="0" err="1"/>
              <a:t>file.tx</a:t>
            </a:r>
            <a:r>
              <a:rPr lang="ru-RU" sz="2000" dirty="0" err="1"/>
              <a:t>t</a:t>
            </a:r>
            <a:r>
              <a:rPr lang="ru-RU" sz="2000" dirty="0"/>
              <a:t>. </a:t>
            </a:r>
          </a:p>
        </p:txBody>
      </p:sp>
    </p:spTree>
    <p:extLst>
      <p:ext uri="{BB962C8B-B14F-4D97-AF65-F5344CB8AC3E}">
        <p14:creationId xmlns:p14="http://schemas.microsoft.com/office/powerpoint/2010/main" val="7559570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РАБОТА С ФАЙЛАМИ</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6273449"/>
          </a:xfrm>
          <a:prstGeom prst="rect">
            <a:avLst/>
          </a:prstGeom>
        </p:spPr>
        <p:txBody>
          <a:bodyPr wrap="square">
            <a:spAutoFit/>
          </a:bodyPr>
          <a:lstStyle/>
          <a:p>
            <a:pPr indent="457200">
              <a:lnSpc>
                <a:spcPct val="150000"/>
              </a:lnSpc>
            </a:pPr>
            <a:r>
              <a:rPr lang="ru-RU" dirty="0"/>
              <a:t>Итак, файлом является способ хранения информации на физическом устройстве. Файл — это понятие, которое применимо ко всему — от файла на диске до терминала.</a:t>
            </a:r>
          </a:p>
          <a:p>
            <a:pPr indent="457200">
              <a:lnSpc>
                <a:spcPct val="150000"/>
              </a:lnSpc>
            </a:pPr>
            <a:r>
              <a:rPr lang="ru-RU" b="1" dirty="0"/>
              <a:t>В C++ отсутствуют операторы для работы с файлами. </a:t>
            </a:r>
            <a:r>
              <a:rPr lang="ru-RU" dirty="0"/>
              <a:t>Все необходимые действия выполняются с помощью функций, включенных в стандартную библиотеку. Они позволяют работать с различными устройствами, такими, как диски, принтер, коммуникационные каналы и т.д. Эти устройства сильно отличаются друг от друга. Однако файловая система преобразует их в единое абстрактное логическое устройство, называемое потоком.</a:t>
            </a:r>
          </a:p>
          <a:p>
            <a:pPr indent="457200">
              <a:lnSpc>
                <a:spcPct val="150000"/>
              </a:lnSpc>
            </a:pPr>
            <a:r>
              <a:rPr lang="ru-RU" u="sng" dirty="0"/>
              <a:t>Текстовый поток</a:t>
            </a:r>
            <a:r>
              <a:rPr lang="ru-RU" dirty="0"/>
              <a:t> — это последовательность символов. При передаче символов из потока на экран часть из них не выводится (например, символ возврата каретки, перевода строки).</a:t>
            </a:r>
          </a:p>
          <a:p>
            <a:pPr indent="457200">
              <a:lnSpc>
                <a:spcPct val="150000"/>
              </a:lnSpc>
            </a:pPr>
            <a:r>
              <a:rPr lang="ru-RU" u="sng" dirty="0"/>
              <a:t>Двоичный поток</a:t>
            </a:r>
            <a:r>
              <a:rPr lang="ru-RU" dirty="0"/>
              <a:t> — это последовательность байтов, которые однозначно соответствуют тому, что находится на внешнем устройстве.</a:t>
            </a:r>
          </a:p>
        </p:txBody>
      </p:sp>
    </p:spTree>
    <p:extLst>
      <p:ext uri="{BB962C8B-B14F-4D97-AF65-F5344CB8AC3E}">
        <p14:creationId xmlns:p14="http://schemas.microsoft.com/office/powerpoint/2010/main" val="25900455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ОРГАНИЗАЦИЯ РАБОТЫ С ФАЙЛАМИ СРЕДСТВАМИ Си</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3477875"/>
          </a:xfrm>
          <a:prstGeom prst="rect">
            <a:avLst/>
          </a:prstGeom>
        </p:spPr>
        <p:txBody>
          <a:bodyPr wrap="square">
            <a:spAutoFit/>
          </a:bodyPr>
          <a:lstStyle/>
          <a:p>
            <a:r>
              <a:rPr lang="ru-RU" sz="2000" dirty="0"/>
              <a:t>Объявление файла:</a:t>
            </a:r>
          </a:p>
          <a:p>
            <a:r>
              <a:rPr lang="ru-RU" sz="2000" dirty="0"/>
              <a:t>	FILE *идентификатор;</a:t>
            </a:r>
          </a:p>
          <a:p>
            <a:endParaRPr lang="ru-RU" sz="2000" i="1" dirty="0"/>
          </a:p>
          <a:p>
            <a:r>
              <a:rPr lang="ru-RU" sz="2000" i="1" dirty="0"/>
              <a:t>Пример. </a:t>
            </a:r>
            <a:r>
              <a:rPr lang="ru-RU" sz="2000" dirty="0"/>
              <a:t>	FILE *</a:t>
            </a:r>
            <a:r>
              <a:rPr lang="ru-RU" sz="2000" dirty="0" err="1"/>
              <a:t>f</a:t>
            </a:r>
            <a:r>
              <a:rPr lang="ru-RU" sz="2000" dirty="0"/>
              <a:t>;</a:t>
            </a:r>
          </a:p>
          <a:p>
            <a:r>
              <a:rPr lang="ru-RU" sz="2000" dirty="0"/>
              <a:t> </a:t>
            </a:r>
          </a:p>
          <a:p>
            <a:r>
              <a:rPr lang="ru-RU" sz="2000" dirty="0"/>
              <a:t>Открытие файла:</a:t>
            </a:r>
          </a:p>
          <a:p>
            <a:r>
              <a:rPr lang="ru-RU" sz="2000" dirty="0"/>
              <a:t>	</a:t>
            </a:r>
            <a:r>
              <a:rPr lang="ru-RU" sz="2000" dirty="0" err="1"/>
              <a:t>fopen</a:t>
            </a:r>
            <a:r>
              <a:rPr lang="ru-RU" sz="2000" dirty="0"/>
              <a:t>(имя физического файла, режим доступа);</a:t>
            </a:r>
          </a:p>
          <a:p>
            <a:r>
              <a:rPr lang="ru-RU" sz="2000" dirty="0"/>
              <a:t>Режим доступа — строка, указывающая </a:t>
            </a:r>
            <a:r>
              <a:rPr lang="ru-RU" sz="2000" u="sng" dirty="0"/>
              <a:t>режим открытия файла и тип файла</a:t>
            </a:r>
            <a:r>
              <a:rPr lang="ru-RU" sz="2000" dirty="0"/>
              <a:t>.</a:t>
            </a:r>
          </a:p>
          <a:p>
            <a:r>
              <a:rPr lang="ru-RU" sz="2000" dirty="0"/>
              <a:t> </a:t>
            </a:r>
          </a:p>
          <a:p>
            <a:r>
              <a:rPr lang="ru-RU" sz="2000" dirty="0"/>
              <a:t>Типы файла: бинарный (</a:t>
            </a:r>
            <a:r>
              <a:rPr lang="ru-RU" sz="2000" dirty="0" err="1"/>
              <a:t>b</a:t>
            </a:r>
            <a:r>
              <a:rPr lang="ru-RU" sz="2000" dirty="0"/>
              <a:t>); текстовый (</a:t>
            </a:r>
            <a:r>
              <a:rPr lang="ru-RU" sz="2000" dirty="0" err="1"/>
              <a:t>t</a:t>
            </a:r>
            <a:r>
              <a:rPr lang="ru-RU" sz="2000" dirty="0"/>
              <a:t>).</a:t>
            </a:r>
          </a:p>
        </p:txBody>
      </p:sp>
    </p:spTree>
    <p:extLst>
      <p:ext uri="{BB962C8B-B14F-4D97-AF65-F5344CB8AC3E}">
        <p14:creationId xmlns:p14="http://schemas.microsoft.com/office/powerpoint/2010/main" val="41825540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ОРГАНИЗАЦИЯ РАБОТЫ С ФАЙЛАМИ СРЕДСТВАМИ С</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369332"/>
          </a:xfrm>
          <a:prstGeom prst="rect">
            <a:avLst/>
          </a:prstGeom>
        </p:spPr>
        <p:txBody>
          <a:bodyPr wrap="square">
            <a:spAutoFit/>
          </a:bodyPr>
          <a:lstStyle/>
          <a:p>
            <a:r>
              <a:rPr lang="ru-RU" b="1" dirty="0"/>
              <a:t>Режимы доступа к файлам: </a:t>
            </a:r>
          </a:p>
        </p:txBody>
      </p:sp>
      <p:sp>
        <p:nvSpPr>
          <p:cNvPr id="3" name="Прямоугольник 2">
            <a:extLst>
              <a:ext uri="{FF2B5EF4-FFF2-40B4-BE49-F238E27FC236}">
                <a16:creationId xmlns:a16="http://schemas.microsoft.com/office/drawing/2014/main" id="{A41FC94D-82F1-844B-A058-C4C35D5345F6}"/>
              </a:ext>
            </a:extLst>
          </p:cNvPr>
          <p:cNvSpPr/>
          <p:nvPr/>
        </p:nvSpPr>
        <p:spPr>
          <a:xfrm>
            <a:off x="2177988" y="4968850"/>
            <a:ext cx="4572000" cy="1383264"/>
          </a:xfrm>
          <a:prstGeom prst="rect">
            <a:avLst/>
          </a:prstGeom>
        </p:spPr>
        <p:txBody>
          <a:bodyPr>
            <a:spAutoFit/>
          </a:bodyPr>
          <a:lstStyle/>
          <a:p>
            <a:pPr algn="just">
              <a:lnSpc>
                <a:spcPct val="120000"/>
              </a:lnSpc>
            </a:pPr>
            <a:r>
              <a:rPr lang="ru-RU" sz="2400" i="1" dirty="0">
                <a:solidFill>
                  <a:srgbClr val="333333"/>
                </a:solidFill>
                <a:latin typeface="Times New Roman" panose="02020603050405020304" pitchFamily="18" charset="0"/>
                <a:ea typeface="Times New Roman" panose="02020603050405020304" pitchFamily="18" charset="0"/>
              </a:rPr>
              <a:t>Например,</a:t>
            </a:r>
            <a:endParaRPr lang="ru-RU" sz="2400" dirty="0">
              <a:latin typeface="Times New Roman" panose="02020603050405020304" pitchFamily="18" charset="0"/>
              <a:ea typeface="Times New Roman" panose="02020603050405020304" pitchFamily="18" charset="0"/>
            </a:endParaRPr>
          </a:p>
          <a:p>
            <a:pPr algn="just">
              <a:lnSpc>
                <a:spcPct val="120000"/>
              </a:lnSpc>
            </a:pPr>
            <a:r>
              <a:rPr lang="en-US" sz="2400" dirty="0">
                <a:solidFill>
                  <a:srgbClr val="333333"/>
                </a:solidFill>
                <a:latin typeface="Times New Roman" panose="02020603050405020304" pitchFamily="18" charset="0"/>
                <a:ea typeface="Times New Roman" panose="02020603050405020304" pitchFamily="18" charset="0"/>
              </a:rPr>
              <a:t>f = </a:t>
            </a:r>
            <a:r>
              <a:rPr lang="en-US" sz="2400" dirty="0" err="1">
                <a:solidFill>
                  <a:srgbClr val="333333"/>
                </a:solidFill>
                <a:latin typeface="Times New Roman" panose="02020603050405020304" pitchFamily="18" charset="0"/>
                <a:ea typeface="Times New Roman" panose="02020603050405020304" pitchFamily="18" charset="0"/>
              </a:rPr>
              <a:t>fopen</a:t>
            </a:r>
            <a:r>
              <a:rPr lang="en-US" sz="2400" dirty="0">
                <a:solidFill>
                  <a:srgbClr val="333333"/>
                </a:solidFill>
                <a:latin typeface="Times New Roman" panose="02020603050405020304" pitchFamily="18" charset="0"/>
                <a:ea typeface="Times New Roman" panose="02020603050405020304" pitchFamily="18" charset="0"/>
              </a:rPr>
              <a:t>(s, "</a:t>
            </a:r>
            <a:r>
              <a:rPr lang="en-US" sz="2400" dirty="0" err="1">
                <a:solidFill>
                  <a:srgbClr val="333333"/>
                </a:solidFill>
                <a:latin typeface="Times New Roman" panose="02020603050405020304" pitchFamily="18" charset="0"/>
                <a:ea typeface="Times New Roman" panose="02020603050405020304" pitchFamily="18" charset="0"/>
              </a:rPr>
              <a:t>wb</a:t>
            </a:r>
            <a:r>
              <a:rPr lang="en-US" sz="2400" dirty="0">
                <a:solidFill>
                  <a:srgbClr val="333333"/>
                </a:solidFill>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algn="just">
              <a:lnSpc>
                <a:spcPct val="120000"/>
              </a:lnSpc>
            </a:pPr>
            <a:r>
              <a:rPr lang="nl-NL" sz="2400" dirty="0">
                <a:solidFill>
                  <a:srgbClr val="333333"/>
                </a:solidFill>
                <a:latin typeface="Times New Roman" panose="02020603050405020304" pitchFamily="18" charset="0"/>
                <a:ea typeface="Times New Roman" panose="02020603050405020304" pitchFamily="18" charset="0"/>
              </a:rPr>
              <a:t>k = </a:t>
            </a:r>
            <a:r>
              <a:rPr lang="nl-NL" sz="2400" dirty="0" err="1">
                <a:solidFill>
                  <a:srgbClr val="333333"/>
                </a:solidFill>
                <a:latin typeface="Times New Roman" panose="02020603050405020304" pitchFamily="18" charset="0"/>
                <a:ea typeface="Times New Roman" panose="02020603050405020304" pitchFamily="18" charset="0"/>
              </a:rPr>
              <a:t>fopen</a:t>
            </a:r>
            <a:r>
              <a:rPr lang="nl-NL" sz="2400" dirty="0">
                <a:solidFill>
                  <a:srgbClr val="333333"/>
                </a:solidFill>
                <a:latin typeface="Times New Roman" panose="02020603050405020304" pitchFamily="18" charset="0"/>
                <a:ea typeface="Times New Roman" panose="02020603050405020304" pitchFamily="18" charset="0"/>
              </a:rPr>
              <a:t>("h:\</a:t>
            </a:r>
            <a:r>
              <a:rPr lang="nl-NL" sz="2400" dirty="0" err="1">
                <a:solidFill>
                  <a:srgbClr val="333333"/>
                </a:solidFill>
                <a:latin typeface="Times New Roman" panose="02020603050405020304" pitchFamily="18" charset="0"/>
                <a:ea typeface="Times New Roman" panose="02020603050405020304" pitchFamily="18" charset="0"/>
              </a:rPr>
              <a:t>ex.dat</a:t>
            </a:r>
            <a:r>
              <a:rPr lang="nl-NL" sz="2400" dirty="0">
                <a:solidFill>
                  <a:srgbClr val="333333"/>
                </a:solidFill>
                <a:latin typeface="Times New Roman" panose="02020603050405020304" pitchFamily="18" charset="0"/>
                <a:ea typeface="Times New Roman" panose="02020603050405020304" pitchFamily="18" charset="0"/>
              </a:rPr>
              <a:t>", "</a:t>
            </a:r>
            <a:r>
              <a:rPr lang="nl-NL" sz="2400" dirty="0" err="1">
                <a:solidFill>
                  <a:srgbClr val="333333"/>
                </a:solidFill>
                <a:latin typeface="Times New Roman" panose="02020603050405020304" pitchFamily="18" charset="0"/>
                <a:ea typeface="Times New Roman" panose="02020603050405020304" pitchFamily="18" charset="0"/>
              </a:rPr>
              <a:t>rb</a:t>
            </a:r>
            <a:r>
              <a:rPr lang="nl-NL" sz="2400" dirty="0">
                <a:solidFill>
                  <a:srgbClr val="333333"/>
                </a:solidFill>
                <a:latin typeface="Times New Roman" panose="02020603050405020304" pitchFamily="18" charset="0"/>
                <a:ea typeface="Times New Roman" panose="02020603050405020304" pitchFamily="18" charset="0"/>
              </a:rPr>
              <a:t>");</a:t>
            </a:r>
            <a:endParaRPr lang="ru-RU" sz="2400" dirty="0">
              <a:effectLst/>
              <a:latin typeface="Times New Roman" panose="02020603050405020304" pitchFamily="18" charset="0"/>
              <a:ea typeface="Times New Roman" panose="02020603050405020304" pitchFamily="18" charset="0"/>
            </a:endParaRPr>
          </a:p>
        </p:txBody>
      </p:sp>
      <p:sp>
        <p:nvSpPr>
          <p:cNvPr id="5" name="Прямоугольник 4">
            <a:extLst>
              <a:ext uri="{FF2B5EF4-FFF2-40B4-BE49-F238E27FC236}">
                <a16:creationId xmlns:a16="http://schemas.microsoft.com/office/drawing/2014/main" id="{C32C1003-A6E2-A144-BEEB-67C7A4EA2881}"/>
              </a:ext>
            </a:extLst>
          </p:cNvPr>
          <p:cNvSpPr/>
          <p:nvPr/>
        </p:nvSpPr>
        <p:spPr>
          <a:xfrm>
            <a:off x="179512" y="889844"/>
            <a:ext cx="8424936" cy="3785652"/>
          </a:xfrm>
          <a:prstGeom prst="rect">
            <a:avLst/>
          </a:prstGeom>
        </p:spPr>
        <p:txBody>
          <a:bodyPr wrap="square">
            <a:spAutoFit/>
          </a:bodyPr>
          <a:lstStyle/>
          <a:p>
            <a:pPr algn="just">
              <a:buFont typeface="Arial" panose="020B0604020202020204" pitchFamily="34" charset="0"/>
              <a:buChar char="•"/>
            </a:pPr>
            <a:r>
              <a:rPr lang="x-none" sz="2000" dirty="0">
                <a:solidFill>
                  <a:srgbClr val="800000"/>
                </a:solidFill>
                <a:latin typeface="Consolas" panose="020B0609020204030204" pitchFamily="49" charset="0"/>
              </a:rPr>
              <a:t>"r"</a:t>
            </a:r>
            <a:r>
              <a:rPr lang="x-none" sz="2000" dirty="0">
                <a:solidFill>
                  <a:srgbClr val="000000"/>
                </a:solidFill>
                <a:latin typeface="Verdana" panose="020B0604030504040204" pitchFamily="34" charset="0"/>
              </a:rPr>
              <a:t> — </a:t>
            </a:r>
            <a:r>
              <a:rPr lang="ru-RU" sz="2000" dirty="0">
                <a:solidFill>
                  <a:srgbClr val="000000"/>
                </a:solidFill>
                <a:latin typeface="Verdana" panose="020B0604030504040204" pitchFamily="34" charset="0"/>
              </a:rPr>
              <a:t>открыть файл для чтения (файл должен существовать);</a:t>
            </a:r>
          </a:p>
          <a:p>
            <a:pPr algn="just">
              <a:buFont typeface="Arial" panose="020B0604020202020204" pitchFamily="34" charset="0"/>
              <a:buChar char="•"/>
            </a:pPr>
            <a:r>
              <a:rPr lang="ru-RU" sz="2000" dirty="0">
                <a:solidFill>
                  <a:srgbClr val="800000"/>
                </a:solidFill>
                <a:latin typeface="Consolas" panose="020B0609020204030204" pitchFamily="49" charset="0"/>
              </a:rPr>
              <a:t>"</a:t>
            </a:r>
            <a:r>
              <a:rPr lang="x-none" sz="2000" dirty="0">
                <a:solidFill>
                  <a:srgbClr val="800000"/>
                </a:solidFill>
                <a:latin typeface="Consolas" panose="020B0609020204030204" pitchFamily="49" charset="0"/>
              </a:rPr>
              <a:t>w"</a:t>
            </a:r>
            <a:r>
              <a:rPr lang="x-none" sz="2000" dirty="0">
                <a:solidFill>
                  <a:srgbClr val="000000"/>
                </a:solidFill>
                <a:latin typeface="Verdana" panose="020B0604030504040204" pitchFamily="34" charset="0"/>
              </a:rPr>
              <a:t> — </a:t>
            </a:r>
            <a:r>
              <a:rPr lang="ru-RU" sz="2000" dirty="0">
                <a:solidFill>
                  <a:srgbClr val="000000"/>
                </a:solidFill>
                <a:latin typeface="Verdana" panose="020B0604030504040204" pitchFamily="34" charset="0"/>
              </a:rPr>
              <a:t>открыть пустой файл для записи; если файл существует, то его содержимое теряется;</a:t>
            </a:r>
          </a:p>
          <a:p>
            <a:pPr algn="just">
              <a:buFont typeface="Arial" panose="020B0604020202020204" pitchFamily="34" charset="0"/>
              <a:buChar char="•"/>
            </a:pPr>
            <a:r>
              <a:rPr lang="ru-RU" sz="2000" dirty="0">
                <a:solidFill>
                  <a:srgbClr val="800000"/>
                </a:solidFill>
                <a:latin typeface="Consolas" panose="020B0609020204030204" pitchFamily="49" charset="0"/>
              </a:rPr>
              <a:t>"</a:t>
            </a:r>
            <a:r>
              <a:rPr lang="x-none" sz="2000" dirty="0">
                <a:solidFill>
                  <a:srgbClr val="800000"/>
                </a:solidFill>
                <a:latin typeface="Consolas" panose="020B0609020204030204" pitchFamily="49" charset="0"/>
              </a:rPr>
              <a:t>a"</a:t>
            </a:r>
            <a:r>
              <a:rPr lang="x-none" sz="2000" dirty="0">
                <a:solidFill>
                  <a:srgbClr val="000000"/>
                </a:solidFill>
                <a:latin typeface="Verdana" panose="020B0604030504040204" pitchFamily="34" charset="0"/>
              </a:rPr>
              <a:t> — </a:t>
            </a:r>
            <a:r>
              <a:rPr lang="ru-RU" sz="2000" dirty="0">
                <a:solidFill>
                  <a:srgbClr val="000000"/>
                </a:solidFill>
                <a:latin typeface="Verdana" panose="020B0604030504040204" pitchFamily="34" charset="0"/>
              </a:rPr>
              <a:t>открыть файл для записи в конец (для добавления); файл создается, если он не существует;</a:t>
            </a:r>
          </a:p>
          <a:p>
            <a:pPr algn="just">
              <a:buFont typeface="Arial" panose="020B0604020202020204" pitchFamily="34" charset="0"/>
              <a:buChar char="•"/>
            </a:pPr>
            <a:r>
              <a:rPr lang="ru-RU" sz="2000" dirty="0">
                <a:solidFill>
                  <a:srgbClr val="800000"/>
                </a:solidFill>
                <a:latin typeface="Consolas" panose="020B0609020204030204" pitchFamily="49" charset="0"/>
              </a:rPr>
              <a:t>"</a:t>
            </a:r>
            <a:r>
              <a:rPr lang="x-none" sz="2000" dirty="0">
                <a:solidFill>
                  <a:srgbClr val="800000"/>
                </a:solidFill>
                <a:latin typeface="Consolas" panose="020B0609020204030204" pitchFamily="49" charset="0"/>
              </a:rPr>
              <a:t>r+"</a:t>
            </a:r>
            <a:r>
              <a:rPr lang="x-none" sz="2000" dirty="0">
                <a:solidFill>
                  <a:srgbClr val="000000"/>
                </a:solidFill>
                <a:latin typeface="Verdana" panose="020B0604030504040204" pitchFamily="34" charset="0"/>
              </a:rPr>
              <a:t> — </a:t>
            </a:r>
            <a:r>
              <a:rPr lang="ru-RU" sz="2000" dirty="0">
                <a:solidFill>
                  <a:srgbClr val="000000"/>
                </a:solidFill>
                <a:latin typeface="Verdana" panose="020B0604030504040204" pitchFamily="34" charset="0"/>
              </a:rPr>
              <a:t>открыть файл для чтения и записи (файл должен существовать);</a:t>
            </a:r>
          </a:p>
          <a:p>
            <a:pPr algn="just">
              <a:buFont typeface="Arial" panose="020B0604020202020204" pitchFamily="34" charset="0"/>
              <a:buChar char="•"/>
            </a:pPr>
            <a:r>
              <a:rPr lang="ru-RU" sz="2000" dirty="0">
                <a:solidFill>
                  <a:srgbClr val="800000"/>
                </a:solidFill>
                <a:latin typeface="Consolas" panose="020B0609020204030204" pitchFamily="49" charset="0"/>
              </a:rPr>
              <a:t>"</a:t>
            </a:r>
            <a:r>
              <a:rPr lang="x-none" sz="2000" dirty="0">
                <a:solidFill>
                  <a:srgbClr val="800000"/>
                </a:solidFill>
                <a:latin typeface="Consolas" panose="020B0609020204030204" pitchFamily="49" charset="0"/>
              </a:rPr>
              <a:t>w+"</a:t>
            </a:r>
            <a:r>
              <a:rPr lang="x-none" sz="2000" dirty="0">
                <a:solidFill>
                  <a:srgbClr val="000000"/>
                </a:solidFill>
                <a:latin typeface="Verdana" panose="020B0604030504040204" pitchFamily="34" charset="0"/>
              </a:rPr>
              <a:t> — </a:t>
            </a:r>
            <a:r>
              <a:rPr lang="ru-RU" sz="2000" dirty="0">
                <a:solidFill>
                  <a:srgbClr val="000000"/>
                </a:solidFill>
                <a:latin typeface="Verdana" panose="020B0604030504040204" pitchFamily="34" charset="0"/>
              </a:rPr>
              <a:t>открыть пустой файл для чтения и записи; если файл существует, то его содержимое теряется;</a:t>
            </a:r>
          </a:p>
          <a:p>
            <a:pPr algn="just">
              <a:buFont typeface="Arial" panose="020B0604020202020204" pitchFamily="34" charset="0"/>
              <a:buChar char="•"/>
            </a:pPr>
            <a:r>
              <a:rPr lang="ru-RU" sz="2000" dirty="0">
                <a:solidFill>
                  <a:srgbClr val="800000"/>
                </a:solidFill>
                <a:latin typeface="Consolas" panose="020B0609020204030204" pitchFamily="49" charset="0"/>
              </a:rPr>
              <a:t>"</a:t>
            </a:r>
            <a:r>
              <a:rPr lang="x-none" sz="2000" dirty="0">
                <a:solidFill>
                  <a:srgbClr val="800000"/>
                </a:solidFill>
                <a:latin typeface="Consolas" panose="020B0609020204030204" pitchFamily="49" charset="0"/>
              </a:rPr>
              <a:t>a+"</a:t>
            </a:r>
            <a:r>
              <a:rPr lang="x-none" sz="2000" dirty="0">
                <a:solidFill>
                  <a:srgbClr val="000000"/>
                </a:solidFill>
                <a:latin typeface="Verdana" panose="020B0604030504040204" pitchFamily="34" charset="0"/>
              </a:rPr>
              <a:t> — </a:t>
            </a:r>
            <a:r>
              <a:rPr lang="ru-RU" sz="2000" dirty="0">
                <a:solidFill>
                  <a:srgbClr val="000000"/>
                </a:solidFill>
                <a:latin typeface="Verdana" panose="020B0604030504040204" pitchFamily="34" charset="0"/>
              </a:rPr>
              <a:t>открыть файл для чтения и дополнения, если файл не существует, то он создаётся.</a:t>
            </a:r>
            <a:endParaRPr lang="ru-RU" sz="20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18973953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Неформатированный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5509200"/>
          </a:xfrm>
          <a:prstGeom prst="rect">
            <a:avLst/>
          </a:prstGeom>
        </p:spPr>
        <p:txBody>
          <a:bodyPr wrap="square">
            <a:spAutoFit/>
          </a:bodyPr>
          <a:lstStyle/>
          <a:p>
            <a:r>
              <a:rPr lang="en-US" sz="2200" b="1" dirty="0" err="1"/>
              <a:t>Запись</a:t>
            </a:r>
            <a:r>
              <a:rPr lang="en-US" sz="2200" b="1" dirty="0"/>
              <a:t> </a:t>
            </a:r>
            <a:r>
              <a:rPr lang="en-US" sz="2200" b="1" dirty="0" err="1"/>
              <a:t>в</a:t>
            </a:r>
            <a:r>
              <a:rPr lang="en-US" sz="2200" b="1" dirty="0"/>
              <a:t> </a:t>
            </a:r>
            <a:r>
              <a:rPr lang="en-US" sz="2200" b="1" dirty="0" err="1"/>
              <a:t>файл</a:t>
            </a:r>
            <a:r>
              <a:rPr lang="ru-RU" sz="2200" b="1" dirty="0"/>
              <a:t>:</a:t>
            </a:r>
          </a:p>
          <a:p>
            <a:r>
              <a:rPr lang="en-US" sz="2200" dirty="0"/>
              <a:t>	</a:t>
            </a:r>
            <a:r>
              <a:rPr lang="en-US" sz="2200" dirty="0" err="1"/>
              <a:t>fwrite</a:t>
            </a:r>
            <a:r>
              <a:rPr lang="ru-RU" sz="2200" dirty="0"/>
              <a:t>(адрес записываемой величины, размер одного экземпляра, количество записываемых величин, имя логического файла);</a:t>
            </a:r>
          </a:p>
          <a:p>
            <a:r>
              <a:rPr lang="en-US" sz="2200" i="1" dirty="0" err="1"/>
              <a:t>Например</a:t>
            </a:r>
            <a:r>
              <a:rPr lang="en-US" sz="2200" i="1" dirty="0"/>
              <a:t>,</a:t>
            </a:r>
            <a:endParaRPr lang="ru-RU" sz="2200" dirty="0"/>
          </a:p>
          <a:p>
            <a:r>
              <a:rPr lang="en-US" sz="2200" dirty="0"/>
              <a:t>	</a:t>
            </a:r>
            <a:r>
              <a:rPr lang="en-US" sz="2200" dirty="0" err="1"/>
              <a:t>fwrite</a:t>
            </a:r>
            <a:r>
              <a:rPr lang="en-US" sz="2200" dirty="0"/>
              <a:t>(&amp;</a:t>
            </a:r>
            <a:r>
              <a:rPr lang="en-US" sz="2200" dirty="0" err="1"/>
              <a:t>dat</a:t>
            </a:r>
            <a:r>
              <a:rPr lang="en-US" sz="2200" dirty="0"/>
              <a:t>, </a:t>
            </a:r>
            <a:r>
              <a:rPr lang="en-US" sz="2200" dirty="0" err="1"/>
              <a:t>sizeof</a:t>
            </a:r>
            <a:r>
              <a:rPr lang="en-US" sz="2200" dirty="0"/>
              <a:t>(int), 1, f);</a:t>
            </a:r>
            <a:endParaRPr lang="ru-RU" sz="2200" dirty="0"/>
          </a:p>
          <a:p>
            <a:r>
              <a:rPr lang="en-US" sz="2200" dirty="0"/>
              <a:t> </a:t>
            </a:r>
            <a:endParaRPr lang="ru-RU" sz="2200" dirty="0"/>
          </a:p>
          <a:p>
            <a:r>
              <a:rPr lang="ru-RU" sz="2200" b="1" dirty="0"/>
              <a:t>Чтение из файла:</a:t>
            </a:r>
          </a:p>
          <a:p>
            <a:r>
              <a:rPr lang="ru-RU" sz="2200" dirty="0"/>
              <a:t>	</a:t>
            </a:r>
            <a:r>
              <a:rPr lang="en-US" sz="2200" dirty="0" err="1"/>
              <a:t>fread</a:t>
            </a:r>
            <a:r>
              <a:rPr lang="ru-RU" sz="2200" dirty="0"/>
              <a:t>(адрес величины, размер одного экземпляра, количество считываемых величин, имя логического файла);</a:t>
            </a:r>
          </a:p>
          <a:p>
            <a:r>
              <a:rPr lang="en-US" sz="2200" i="1" dirty="0" err="1"/>
              <a:t>Например</a:t>
            </a:r>
            <a:r>
              <a:rPr lang="en-US" sz="2200" i="1" dirty="0"/>
              <a:t>,</a:t>
            </a:r>
            <a:endParaRPr lang="ru-RU" sz="2200" dirty="0"/>
          </a:p>
          <a:p>
            <a:r>
              <a:rPr lang="en-US" sz="2200" dirty="0"/>
              <a:t>	</a:t>
            </a:r>
            <a:r>
              <a:rPr lang="en-US" sz="2200" dirty="0" err="1"/>
              <a:t>fread</a:t>
            </a:r>
            <a:r>
              <a:rPr lang="en-US" sz="2200" dirty="0"/>
              <a:t>(&amp;</a:t>
            </a:r>
            <a:r>
              <a:rPr lang="en-US" sz="2200" dirty="0" err="1"/>
              <a:t>dat</a:t>
            </a:r>
            <a:r>
              <a:rPr lang="en-US" sz="2200" dirty="0"/>
              <a:t>, </a:t>
            </a:r>
            <a:r>
              <a:rPr lang="en-US" sz="2200" dirty="0" err="1"/>
              <a:t>sizeof</a:t>
            </a:r>
            <a:r>
              <a:rPr lang="en-US" sz="2200" dirty="0"/>
              <a:t>(int), 1, f);</a:t>
            </a:r>
            <a:endParaRPr lang="ru-RU" sz="2200" dirty="0"/>
          </a:p>
          <a:p>
            <a:r>
              <a:rPr lang="en-US" sz="2200" dirty="0"/>
              <a:t> </a:t>
            </a:r>
            <a:endParaRPr lang="ru-RU" sz="2200" dirty="0"/>
          </a:p>
          <a:p>
            <a:r>
              <a:rPr lang="ru-RU" sz="2200" b="1" dirty="0"/>
              <a:t>Закрытие файла:</a:t>
            </a:r>
          </a:p>
          <a:p>
            <a:r>
              <a:rPr lang="ru-RU" sz="2200" dirty="0"/>
              <a:t>	</a:t>
            </a:r>
            <a:r>
              <a:rPr lang="en-US" sz="2200" dirty="0" err="1"/>
              <a:t>fclose</a:t>
            </a:r>
            <a:r>
              <a:rPr lang="ru-RU" sz="2200" dirty="0"/>
              <a:t>(имя логического файла);</a:t>
            </a:r>
          </a:p>
        </p:txBody>
      </p:sp>
    </p:spTree>
    <p:extLst>
      <p:ext uri="{BB962C8B-B14F-4D97-AF65-F5344CB8AC3E}">
        <p14:creationId xmlns:p14="http://schemas.microsoft.com/office/powerpoint/2010/main" val="722925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1369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Концепция языка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4186B83E-7484-0E40-86AA-3795F48D112B}"/>
              </a:ext>
            </a:extLst>
          </p:cNvPr>
          <p:cNvSpPr/>
          <p:nvPr/>
        </p:nvSpPr>
        <p:spPr>
          <a:xfrm>
            <a:off x="323528" y="548680"/>
            <a:ext cx="8190340" cy="6001643"/>
          </a:xfrm>
          <a:prstGeom prst="rect">
            <a:avLst/>
          </a:prstGeom>
        </p:spPr>
        <p:txBody>
          <a:bodyPr wrap="square">
            <a:spAutoFit/>
          </a:bodyPr>
          <a:lstStyle/>
          <a:p>
            <a:pPr indent="457200"/>
            <a:r>
              <a:rPr lang="ru-RU" sz="2400" dirty="0">
                <a:latin typeface="+mj-lt"/>
              </a:rPr>
              <a:t>Программист может структурировать свою задачу, определив новые типы, которые точно соответствуют понятиям предметной области задачи. Такой метод построения программы обычно называют абстракцией данных. Информация о типах содержится в некоторых объектах типов, определенных пользователем. С такими объектами можно работать надежно и просто даже в тех случаях, когда их тип нельзя установить на стадии трансляции. Программирование с использованием таких объектов обычно называют объектно-ориентированным. Если этот метод применяется правильно, то программы становятся короче и понятнее, а сопровождение их упрощается.</a:t>
            </a:r>
            <a:endParaRPr lang="en-US" sz="2400" dirty="0">
              <a:latin typeface="+mj-lt"/>
            </a:endParaRPr>
          </a:p>
          <a:p>
            <a:pPr indent="457200"/>
            <a:r>
              <a:rPr lang="ru-RU" sz="2400" dirty="0">
                <a:latin typeface="+mj-lt"/>
              </a:rPr>
              <a:t>Можно сказать, что Си и С++ сосуществуют между собой. Когда в 2011 году вышел новый стандарт языка С++ — С++11, вместе с ним вышел и стандарт языка Си — С11.</a:t>
            </a:r>
          </a:p>
        </p:txBody>
      </p:sp>
    </p:spTree>
    <p:extLst>
      <p:ext uri="{BB962C8B-B14F-4D97-AF65-F5344CB8AC3E}">
        <p14:creationId xmlns:p14="http://schemas.microsoft.com/office/powerpoint/2010/main" val="975176146"/>
      </p:ext>
    </p:extLst>
  </p:cSld>
  <p:clrMapOvr>
    <a:masterClrMapping/>
  </p:clrMapOvr>
  <mc:AlternateContent xmlns:mc="http://schemas.openxmlformats.org/markup-compatibility/2006" xmlns:p14="http://schemas.microsoft.com/office/powerpoint/2010/main">
    <mc:Choice Requires="p14">
      <p:transition spd="slow" p14:dur="2000" advTm="89057"/>
    </mc:Choice>
    <mc:Fallback xmlns="">
      <p:transition spd="slow" advTm="89057"/>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Неформатированный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8496944" cy="6247864"/>
          </a:xfrm>
          <a:prstGeom prst="rect">
            <a:avLst/>
          </a:prstGeom>
        </p:spPr>
        <p:txBody>
          <a:bodyPr wrap="square">
            <a:spAutoFit/>
          </a:bodyPr>
          <a:lstStyle/>
          <a:p>
            <a:r>
              <a:rPr lang="ru-RU" b="1" i="1" dirty="0"/>
              <a:t>Пример </a:t>
            </a:r>
            <a:r>
              <a:rPr lang="ru-RU" b="1" dirty="0"/>
              <a:t>1. Заполнить файл некоторым количеством целых случайных чисел.</a:t>
            </a:r>
          </a:p>
          <a:p>
            <a:r>
              <a:rPr lang="ru-RU" sz="1400" dirty="0"/>
              <a:t>/* Заполнить файл некоторым количеством целых случайных чисел. </a:t>
            </a:r>
            <a:r>
              <a:rPr lang="en-US" sz="1400" dirty="0"/>
              <a:t>*/</a:t>
            </a:r>
            <a:endParaRPr lang="ru-RU" sz="1400" dirty="0"/>
          </a:p>
          <a:p>
            <a:r>
              <a:rPr lang="en-US" sz="1400" dirty="0"/>
              <a:t> </a:t>
            </a:r>
            <a:endParaRPr lang="ru-RU" sz="1400" dirty="0"/>
          </a:p>
          <a:p>
            <a:r>
              <a:rPr lang="en-US" sz="1400" dirty="0"/>
              <a:t>/* Dev-C++ */</a:t>
            </a:r>
            <a:endParaRPr lang="ru-RU" sz="1400" dirty="0"/>
          </a:p>
          <a:p>
            <a:r>
              <a:rPr lang="en-US" sz="1400" dirty="0"/>
              <a:t>#include &lt;</a:t>
            </a:r>
            <a:r>
              <a:rPr lang="en-US" sz="1400" dirty="0" err="1"/>
              <a:t>cstdlib</a:t>
            </a:r>
            <a:r>
              <a:rPr lang="en-US" sz="1400" dirty="0"/>
              <a:t>&gt;</a:t>
            </a:r>
            <a:endParaRPr lang="ru-RU" sz="1400" dirty="0"/>
          </a:p>
          <a:p>
            <a:r>
              <a:rPr lang="en-US" sz="1400" dirty="0"/>
              <a:t>#include &lt;iostream&gt;</a:t>
            </a:r>
            <a:endParaRPr lang="ru-RU" sz="1400" dirty="0"/>
          </a:p>
          <a:p>
            <a:r>
              <a:rPr lang="en-US" sz="1400" dirty="0"/>
              <a:t> </a:t>
            </a:r>
            <a:endParaRPr lang="ru-RU" sz="1400" dirty="0"/>
          </a:p>
          <a:p>
            <a:r>
              <a:rPr lang="en-US" sz="1400" dirty="0"/>
              <a:t>using namespace std;</a:t>
            </a:r>
            <a:endParaRPr lang="ru-RU" sz="1400" dirty="0"/>
          </a:p>
          <a:p>
            <a:r>
              <a:rPr lang="en-US" sz="1400" dirty="0"/>
              <a:t> </a:t>
            </a:r>
            <a:endParaRPr lang="ru-RU" sz="1400" dirty="0"/>
          </a:p>
          <a:p>
            <a:r>
              <a:rPr lang="en-US" sz="1400" dirty="0"/>
              <a:t>int main()</a:t>
            </a:r>
            <a:endParaRPr lang="ru-RU" sz="1400" dirty="0"/>
          </a:p>
          <a:p>
            <a:r>
              <a:rPr lang="en-US" sz="1400" dirty="0"/>
              <a:t>{</a:t>
            </a:r>
            <a:endParaRPr lang="ru-RU" sz="1400" dirty="0"/>
          </a:p>
          <a:p>
            <a:r>
              <a:rPr lang="en-US" sz="1400" dirty="0"/>
              <a:t> FILE *f; int </a:t>
            </a:r>
            <a:r>
              <a:rPr lang="en-US" sz="1400" dirty="0" err="1"/>
              <a:t>dat</a:t>
            </a:r>
            <a:r>
              <a:rPr lang="en-US" sz="1400" dirty="0"/>
              <a:t>;</a:t>
            </a:r>
            <a:endParaRPr lang="ru-RU" sz="1400" dirty="0"/>
          </a:p>
          <a:p>
            <a:r>
              <a:rPr lang="en-US" sz="1400" dirty="0"/>
              <a:t> </a:t>
            </a:r>
            <a:r>
              <a:rPr lang="en-US" sz="1400" dirty="0" err="1"/>
              <a:t>srand</a:t>
            </a:r>
            <a:r>
              <a:rPr lang="en-US" sz="1400" dirty="0"/>
              <a:t>(time(0));</a:t>
            </a:r>
            <a:endParaRPr lang="ru-RU" sz="1400" dirty="0"/>
          </a:p>
          <a:p>
            <a:r>
              <a:rPr lang="en-US" sz="1400" dirty="0"/>
              <a:t> int n=rand()%30 + 1;</a:t>
            </a:r>
            <a:endParaRPr lang="ru-RU" sz="1400" dirty="0"/>
          </a:p>
          <a:p>
            <a:r>
              <a:rPr lang="en-US" sz="1400" dirty="0"/>
              <a:t> </a:t>
            </a:r>
            <a:r>
              <a:rPr lang="en-US" sz="1400" dirty="0" err="1"/>
              <a:t>cout</a:t>
            </a:r>
            <a:r>
              <a:rPr lang="en-US" sz="1400" dirty="0"/>
              <a:t> &lt;&lt; "File name? ";</a:t>
            </a:r>
            <a:endParaRPr lang="ru-RU" sz="1400" dirty="0"/>
          </a:p>
          <a:p>
            <a:r>
              <a:rPr lang="en-US" sz="1400" dirty="0"/>
              <a:t> char s[20];</a:t>
            </a:r>
            <a:endParaRPr lang="ru-RU" sz="1400" dirty="0"/>
          </a:p>
          <a:p>
            <a:r>
              <a:rPr lang="en-US" sz="1400" dirty="0"/>
              <a:t> </a:t>
            </a:r>
            <a:r>
              <a:rPr lang="en-US" sz="1400" dirty="0" err="1"/>
              <a:t>cin.getline</a:t>
            </a:r>
            <a:r>
              <a:rPr lang="en-US" sz="1400" dirty="0"/>
              <a:t>(s, 20);</a:t>
            </a:r>
            <a:endParaRPr lang="ru-RU" sz="1400" dirty="0"/>
          </a:p>
          <a:p>
            <a:r>
              <a:rPr lang="en-US" sz="1400" dirty="0"/>
              <a:t> f=</a:t>
            </a:r>
            <a:r>
              <a:rPr lang="en-US" sz="1400" dirty="0" err="1"/>
              <a:t>fopen</a:t>
            </a:r>
            <a:r>
              <a:rPr lang="en-US" sz="1400" dirty="0"/>
              <a:t>(s, "</a:t>
            </a:r>
            <a:r>
              <a:rPr lang="en-US" sz="1400" dirty="0" err="1"/>
              <a:t>wb</a:t>
            </a:r>
            <a:r>
              <a:rPr lang="en-US" sz="1400" dirty="0"/>
              <a:t>");</a:t>
            </a:r>
            <a:endParaRPr lang="ru-RU" sz="1400" dirty="0"/>
          </a:p>
          <a:p>
            <a:r>
              <a:rPr lang="en-US" sz="1400" dirty="0"/>
              <a:t> for (int </a:t>
            </a:r>
            <a:r>
              <a:rPr lang="en-US" sz="1400" dirty="0" err="1"/>
              <a:t>i</a:t>
            </a:r>
            <a:r>
              <a:rPr lang="en-US" sz="1400" dirty="0"/>
              <a:t>=1; </a:t>
            </a:r>
            <a:r>
              <a:rPr lang="en-US" sz="1400" dirty="0" err="1"/>
              <a:t>i</a:t>
            </a:r>
            <a:r>
              <a:rPr lang="en-US" sz="1400" dirty="0"/>
              <a:t>&lt;=n; </a:t>
            </a:r>
            <a:r>
              <a:rPr lang="en-US" sz="1400" dirty="0" err="1"/>
              <a:t>i</a:t>
            </a:r>
            <a:r>
              <a:rPr lang="en-US" sz="1400" dirty="0"/>
              <a:t>++)</a:t>
            </a:r>
            <a:endParaRPr lang="ru-RU" sz="1400" dirty="0"/>
          </a:p>
          <a:p>
            <a:r>
              <a:rPr lang="en-US" sz="1400" dirty="0"/>
              <a:t> { </a:t>
            </a:r>
            <a:r>
              <a:rPr lang="en-US" sz="1400" dirty="0" err="1"/>
              <a:t>dat</a:t>
            </a:r>
            <a:r>
              <a:rPr lang="en-US" sz="1400" dirty="0"/>
              <a:t> = rand()%101 - 50;</a:t>
            </a:r>
            <a:endParaRPr lang="ru-RU" sz="1400" dirty="0"/>
          </a:p>
          <a:p>
            <a:r>
              <a:rPr lang="en-US" sz="1400" dirty="0"/>
              <a:t>   </a:t>
            </a:r>
            <a:r>
              <a:rPr lang="en-US" sz="1400" dirty="0" err="1"/>
              <a:t>cout</a:t>
            </a:r>
            <a:r>
              <a:rPr lang="en-US" sz="1400" dirty="0"/>
              <a:t> &lt;&lt; </a:t>
            </a:r>
            <a:r>
              <a:rPr lang="en-US" sz="1400" dirty="0" err="1"/>
              <a:t>dat</a:t>
            </a:r>
            <a:r>
              <a:rPr lang="en-US" sz="1400" dirty="0"/>
              <a:t> &lt;&lt; " ";</a:t>
            </a:r>
            <a:endParaRPr lang="ru-RU" sz="1400" dirty="0"/>
          </a:p>
          <a:p>
            <a:r>
              <a:rPr lang="en-US" sz="1400" dirty="0"/>
              <a:t>   </a:t>
            </a:r>
            <a:r>
              <a:rPr lang="en-US" sz="1400" dirty="0" err="1"/>
              <a:t>fwrite</a:t>
            </a:r>
            <a:r>
              <a:rPr lang="en-US" sz="1400" dirty="0"/>
              <a:t>(&amp;</a:t>
            </a:r>
            <a:r>
              <a:rPr lang="en-US" sz="1400" dirty="0" err="1"/>
              <a:t>dat</a:t>
            </a:r>
            <a:r>
              <a:rPr lang="en-US" sz="1400" dirty="0"/>
              <a:t>, </a:t>
            </a:r>
            <a:r>
              <a:rPr lang="en-US" sz="1400" dirty="0" err="1"/>
              <a:t>sizeof</a:t>
            </a:r>
            <a:r>
              <a:rPr lang="en-US" sz="1400" dirty="0"/>
              <a:t>(int), 1, f);</a:t>
            </a:r>
            <a:endParaRPr lang="ru-RU" sz="1400" dirty="0"/>
          </a:p>
          <a:p>
            <a:r>
              <a:rPr lang="en-US" sz="1400" dirty="0"/>
              <a:t> }</a:t>
            </a:r>
            <a:endParaRPr lang="ru-RU" sz="1400" dirty="0"/>
          </a:p>
          <a:p>
            <a:r>
              <a:rPr lang="en-US" sz="1400" dirty="0"/>
              <a:t> </a:t>
            </a:r>
            <a:r>
              <a:rPr lang="en-US" sz="1400" dirty="0" err="1"/>
              <a:t>cout</a:t>
            </a:r>
            <a:r>
              <a:rPr lang="en-US" sz="1400" dirty="0"/>
              <a:t> &lt;&lt; </a:t>
            </a:r>
            <a:r>
              <a:rPr lang="en-US" sz="1400" dirty="0" err="1"/>
              <a:t>endl</a:t>
            </a:r>
            <a:r>
              <a:rPr lang="en-US" sz="1400" dirty="0"/>
              <a:t>;</a:t>
            </a:r>
            <a:endParaRPr lang="ru-RU" sz="1400" dirty="0"/>
          </a:p>
          <a:p>
            <a:r>
              <a:rPr lang="en-US" sz="1400" dirty="0"/>
              <a:t> </a:t>
            </a:r>
            <a:r>
              <a:rPr lang="en-US" sz="1400" dirty="0" err="1"/>
              <a:t>fclose</a:t>
            </a:r>
            <a:r>
              <a:rPr lang="en-US" sz="1400" dirty="0"/>
              <a:t>(f);</a:t>
            </a:r>
            <a:endParaRPr lang="ru-RU" sz="1400" dirty="0"/>
          </a:p>
          <a:p>
            <a:r>
              <a:rPr lang="en-US" sz="1400" dirty="0"/>
              <a:t> </a:t>
            </a:r>
            <a:r>
              <a:rPr lang="ru-RU" sz="1400" dirty="0" err="1"/>
              <a:t>return</a:t>
            </a:r>
            <a:r>
              <a:rPr lang="ru-RU" sz="1400" dirty="0"/>
              <a:t> EXIT_SUCCESS;</a:t>
            </a:r>
          </a:p>
          <a:p>
            <a:r>
              <a:rPr lang="ru-RU" sz="1400" dirty="0"/>
              <a:t>}</a:t>
            </a:r>
          </a:p>
        </p:txBody>
      </p:sp>
      <p:sp>
        <p:nvSpPr>
          <p:cNvPr id="3" name="TextBox 2">
            <a:extLst>
              <a:ext uri="{FF2B5EF4-FFF2-40B4-BE49-F238E27FC236}">
                <a16:creationId xmlns:a16="http://schemas.microsoft.com/office/drawing/2014/main" id="{060CEBA9-9697-66DA-7429-EF96DA3CD501}"/>
              </a:ext>
            </a:extLst>
          </p:cNvPr>
          <p:cNvSpPr txBox="1"/>
          <p:nvPr/>
        </p:nvSpPr>
        <p:spPr>
          <a:xfrm>
            <a:off x="2987824" y="1413063"/>
            <a:ext cx="5409011" cy="5262979"/>
          </a:xfrm>
          <a:prstGeom prst="rect">
            <a:avLst/>
          </a:prstGeom>
          <a:noFill/>
        </p:spPr>
        <p:txBody>
          <a:bodyPr wrap="square">
            <a:spAutoFit/>
          </a:bodyPr>
          <a:lstStyle/>
          <a:p>
            <a:r>
              <a:rPr lang="es-419" sz="1600" b="1" dirty="0"/>
              <a:t>include &lt;cstdlib&gt;</a:t>
            </a:r>
            <a:r>
              <a:rPr lang="es-419" sz="1600" b="1" i="0" dirty="0">
                <a:solidFill>
                  <a:srgbClr val="0A0A0A"/>
                </a:solidFill>
                <a:effectLst/>
                <a:latin typeface="Google Sans"/>
              </a:rPr>
              <a:t> </a:t>
            </a:r>
            <a:r>
              <a:rPr lang="es-419" sz="1600" b="0" i="0" dirty="0">
                <a:solidFill>
                  <a:srgbClr val="0A0A0A"/>
                </a:solidFill>
                <a:effectLst/>
                <a:latin typeface="Google Sans"/>
              </a:rPr>
              <a:t>— </a:t>
            </a:r>
            <a:r>
              <a:rPr lang="ru-RU" sz="1600" b="0" i="0" dirty="0">
                <a:solidFill>
                  <a:srgbClr val="0A0A0A"/>
                </a:solidFill>
                <a:effectLst/>
                <a:latin typeface="Google Sans"/>
              </a:rPr>
              <a:t>это </a:t>
            </a:r>
            <a:r>
              <a:rPr lang="ru-RU" sz="1600" dirty="0"/>
              <a:t>директива препроцессора в </a:t>
            </a:r>
            <a:r>
              <a:rPr lang="es-419" sz="1600" dirty="0"/>
              <a:t>C++, </a:t>
            </a:r>
            <a:r>
              <a:rPr lang="ru-RU" sz="1600" dirty="0"/>
              <a:t>которая подключает заголовочный файл стандартной библиотеки </a:t>
            </a:r>
            <a:r>
              <a:rPr lang="es-419" sz="1600" dirty="0"/>
              <a:t>C, </a:t>
            </a:r>
            <a:r>
              <a:rPr lang="ru-RU" sz="1600" dirty="0"/>
              <a:t>содержащий объявления функций общего назначения, таких как управление памятью, преобразование типов, генерация случайных чисел и другие</a:t>
            </a:r>
            <a:r>
              <a:rPr lang="ru-RU" sz="1600" b="0" i="0" dirty="0">
                <a:solidFill>
                  <a:srgbClr val="0A0A0A"/>
                </a:solidFill>
                <a:effectLst/>
                <a:latin typeface="Google Sans"/>
              </a:rPr>
              <a:t>. В отличие от </a:t>
            </a:r>
            <a:r>
              <a:rPr lang="es-419" sz="1600" dirty="0"/>
              <a:t>stdlib.h</a:t>
            </a:r>
            <a:r>
              <a:rPr lang="es-419" sz="1600" b="0" i="0" dirty="0">
                <a:solidFill>
                  <a:srgbClr val="0A0A0A"/>
                </a:solidFill>
                <a:effectLst/>
                <a:latin typeface="Google Sans"/>
              </a:rPr>
              <a:t> </a:t>
            </a:r>
            <a:r>
              <a:rPr lang="ru-RU" sz="1600" b="0" i="0" dirty="0">
                <a:solidFill>
                  <a:srgbClr val="0A0A0A"/>
                </a:solidFill>
                <a:effectLst/>
                <a:latin typeface="Google Sans"/>
              </a:rPr>
              <a:t>для </a:t>
            </a:r>
            <a:r>
              <a:rPr lang="es-419" sz="1600" b="0" i="0" dirty="0">
                <a:solidFill>
                  <a:srgbClr val="0A0A0A"/>
                </a:solidFill>
                <a:effectLst/>
                <a:latin typeface="Google Sans"/>
              </a:rPr>
              <a:t>C, </a:t>
            </a:r>
            <a:r>
              <a:rPr lang="es-419" sz="1600" dirty="0"/>
              <a:t>&lt;cstdlib&gt;</a:t>
            </a:r>
            <a:r>
              <a:rPr lang="es-419" sz="1600" b="0" i="0" dirty="0">
                <a:solidFill>
                  <a:srgbClr val="0A0A0A"/>
                </a:solidFill>
                <a:effectLst/>
                <a:latin typeface="Google Sans"/>
              </a:rPr>
              <a:t> </a:t>
            </a:r>
            <a:r>
              <a:rPr lang="ru-RU" sz="1600" b="0" i="0" dirty="0">
                <a:solidFill>
                  <a:srgbClr val="0A0A0A"/>
                </a:solidFill>
                <a:effectLst/>
                <a:latin typeface="Google Sans"/>
              </a:rPr>
              <a:t>гарантирует, что эти объявления доступны в пространстве имен </a:t>
            </a:r>
            <a:r>
              <a:rPr lang="es-419" sz="1600" dirty="0"/>
              <a:t>std</a:t>
            </a:r>
            <a:r>
              <a:rPr lang="es-419" sz="1600" b="0" i="0" dirty="0">
                <a:solidFill>
                  <a:srgbClr val="0A0A0A"/>
                </a:solidFill>
                <a:effectLst/>
                <a:latin typeface="Google Sans"/>
              </a:rPr>
              <a:t>. </a:t>
            </a:r>
            <a:endParaRPr lang="ru-RU" sz="1600" b="0" i="0" dirty="0">
              <a:solidFill>
                <a:srgbClr val="0A0A0A"/>
              </a:solidFill>
              <a:effectLst/>
              <a:latin typeface="Google Sans"/>
            </a:endParaRPr>
          </a:p>
          <a:p>
            <a:endParaRPr lang="ru-RU" sz="1600" dirty="0">
              <a:solidFill>
                <a:srgbClr val="0A0A0A"/>
              </a:solidFill>
              <a:latin typeface="Google Sans"/>
            </a:endParaRPr>
          </a:p>
          <a:p>
            <a:r>
              <a:rPr lang="es-419" sz="1600" b="1" dirty="0"/>
              <a:t>srand(time(0));</a:t>
            </a:r>
            <a:r>
              <a:rPr lang="es-419" sz="1600" b="1" i="0" dirty="0">
                <a:solidFill>
                  <a:srgbClr val="0A0A0A"/>
                </a:solidFill>
                <a:effectLst/>
                <a:latin typeface="Google Sans"/>
              </a:rPr>
              <a:t> </a:t>
            </a:r>
            <a:r>
              <a:rPr lang="es-419" sz="1600" b="0" i="0" dirty="0">
                <a:solidFill>
                  <a:srgbClr val="0A0A0A"/>
                </a:solidFill>
                <a:effectLst/>
                <a:latin typeface="Google Sans"/>
              </a:rPr>
              <a:t>— </a:t>
            </a:r>
            <a:r>
              <a:rPr lang="ru-RU" sz="1600" b="0" i="0" dirty="0">
                <a:solidFill>
                  <a:srgbClr val="0A0A0A"/>
                </a:solidFill>
                <a:effectLst/>
                <a:latin typeface="Google Sans"/>
              </a:rPr>
              <a:t>это </a:t>
            </a:r>
            <a:r>
              <a:rPr lang="ru-RU" sz="1600" dirty="0"/>
              <a:t>строка кода на </a:t>
            </a:r>
            <a:r>
              <a:rPr lang="es-419" sz="1600" dirty="0"/>
              <a:t>C/C++, </a:t>
            </a:r>
            <a:r>
              <a:rPr lang="ru-RU" sz="1600" dirty="0"/>
              <a:t>которая </a:t>
            </a:r>
            <a:r>
              <a:rPr lang="ru-RU" sz="1600" b="1" dirty="0">
                <a:effectLst/>
              </a:rPr>
              <a:t>инициализирует генератор псевдослучайных чисел</a:t>
            </a:r>
            <a:r>
              <a:rPr lang="ru-RU" sz="1600" dirty="0"/>
              <a:t> текущим временем, чтобы обеспечить разные последовательности случайных чисел при каждом запуске программы</a:t>
            </a:r>
            <a:r>
              <a:rPr lang="ru-RU" sz="1600" b="0" i="0" dirty="0">
                <a:solidFill>
                  <a:srgbClr val="0A0A0A"/>
                </a:solidFill>
                <a:effectLst/>
                <a:latin typeface="Google Sans"/>
              </a:rPr>
              <a:t>. </a:t>
            </a:r>
            <a:endParaRPr lang="en-US" sz="1600" b="0" i="0" dirty="0">
              <a:solidFill>
                <a:srgbClr val="0A0A0A"/>
              </a:solidFill>
              <a:effectLst/>
              <a:latin typeface="Google Sans"/>
            </a:endParaRPr>
          </a:p>
          <a:p>
            <a:endParaRPr lang="en-US" sz="1600" dirty="0">
              <a:solidFill>
                <a:srgbClr val="0A0A0A"/>
              </a:solidFill>
              <a:latin typeface="Google Sans"/>
            </a:endParaRPr>
          </a:p>
          <a:p>
            <a:r>
              <a:rPr lang="es-419" sz="1600" b="1" dirty="0"/>
              <a:t>getline</a:t>
            </a:r>
            <a:r>
              <a:rPr lang="es-419" sz="1600" b="1" i="0" dirty="0">
                <a:solidFill>
                  <a:srgbClr val="0A0A0A"/>
                </a:solidFill>
                <a:effectLst/>
                <a:latin typeface="Google Sans"/>
              </a:rPr>
              <a:t> </a:t>
            </a:r>
            <a:r>
              <a:rPr lang="es-419" sz="1600" b="0" i="0" dirty="0">
                <a:solidFill>
                  <a:srgbClr val="0A0A0A"/>
                </a:solidFill>
                <a:effectLst/>
                <a:latin typeface="Google Sans"/>
              </a:rPr>
              <a:t>— </a:t>
            </a:r>
            <a:r>
              <a:rPr lang="ru-RU" sz="1600" b="0" i="0" dirty="0">
                <a:solidFill>
                  <a:srgbClr val="0A0A0A"/>
                </a:solidFill>
                <a:effectLst/>
                <a:latin typeface="Google Sans"/>
              </a:rPr>
              <a:t>это функция в </a:t>
            </a:r>
            <a:r>
              <a:rPr lang="es-419" sz="1600" b="0" i="0" dirty="0">
                <a:solidFill>
                  <a:srgbClr val="0A0A0A"/>
                </a:solidFill>
                <a:effectLst/>
                <a:latin typeface="Google Sans"/>
              </a:rPr>
              <a:t>C++, </a:t>
            </a:r>
            <a:r>
              <a:rPr lang="ru-RU" sz="1600" b="0" i="0" dirty="0">
                <a:solidFill>
                  <a:srgbClr val="0A0A0A"/>
                </a:solidFill>
                <a:effectLst/>
                <a:latin typeface="Google Sans"/>
              </a:rPr>
              <a:t>которая используется для считывания </a:t>
            </a:r>
            <a:r>
              <a:rPr lang="ru-RU" sz="1600" b="1" i="0" dirty="0">
                <a:solidFill>
                  <a:srgbClr val="0A0A0A"/>
                </a:solidFill>
                <a:effectLst/>
                <a:latin typeface="Google Sans"/>
              </a:rPr>
              <a:t>целой строки</a:t>
            </a:r>
            <a:r>
              <a:rPr lang="ru-RU" sz="1600" b="0" i="0" dirty="0">
                <a:solidFill>
                  <a:srgbClr val="0A0A0A"/>
                </a:solidFill>
                <a:effectLst/>
                <a:latin typeface="Google Sans"/>
              </a:rPr>
              <a:t> из входного потока (например, из консоли (</a:t>
            </a:r>
            <a:r>
              <a:rPr lang="es-419" sz="1600" b="0" i="0" dirty="0">
                <a:effectLst/>
                <a:latin typeface="Google Sans"/>
                <a:hlinkClick r:id="rId3"/>
              </a:rPr>
              <a:t>cin</a:t>
            </a:r>
            <a:r>
              <a:rPr lang="es-419" sz="1600" b="0" i="0" dirty="0">
                <a:solidFill>
                  <a:srgbClr val="0A0A0A"/>
                </a:solidFill>
                <a:effectLst/>
                <a:latin typeface="Google Sans"/>
              </a:rPr>
              <a:t>) </a:t>
            </a:r>
            <a:r>
              <a:rPr lang="ru-RU" sz="1600" b="0" i="0" dirty="0">
                <a:solidFill>
                  <a:srgbClr val="0A0A0A"/>
                </a:solidFill>
                <a:effectLst/>
                <a:latin typeface="Google Sans"/>
              </a:rPr>
              <a:t>или файла) в переменную типа </a:t>
            </a:r>
            <a:r>
              <a:rPr lang="es-419" sz="1600" dirty="0"/>
              <a:t>string</a:t>
            </a:r>
            <a:r>
              <a:rPr lang="es-419" sz="1600" b="0" i="0" dirty="0">
                <a:solidFill>
                  <a:srgbClr val="0A0A0A"/>
                </a:solidFill>
                <a:effectLst/>
                <a:latin typeface="Google Sans"/>
              </a:rPr>
              <a:t>, </a:t>
            </a:r>
            <a:r>
              <a:rPr lang="ru-RU" sz="1600" b="0" i="0" dirty="0">
                <a:solidFill>
                  <a:srgbClr val="0A0A0A"/>
                </a:solidFill>
                <a:effectLst/>
                <a:latin typeface="Google Sans"/>
              </a:rPr>
              <a:t>включая пробелы. Эта функция по умолчанию останавливает чтение, когда находит символ новой строки, который затем удаляет из потока. </a:t>
            </a:r>
            <a:endParaRPr lang="ru-RU" sz="1600" dirty="0"/>
          </a:p>
        </p:txBody>
      </p:sp>
    </p:spTree>
    <p:extLst>
      <p:ext uri="{BB962C8B-B14F-4D97-AF65-F5344CB8AC3E}">
        <p14:creationId xmlns:p14="http://schemas.microsoft.com/office/powerpoint/2010/main" val="41934290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Неформатированный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8496944" cy="6617196"/>
          </a:xfrm>
          <a:prstGeom prst="rect">
            <a:avLst/>
          </a:prstGeom>
        </p:spPr>
        <p:txBody>
          <a:bodyPr wrap="square">
            <a:spAutoFit/>
          </a:bodyPr>
          <a:lstStyle/>
          <a:p>
            <a:r>
              <a:rPr lang="ru-RU" sz="1600" b="1" i="1" dirty="0"/>
              <a:t>Пример</a:t>
            </a:r>
            <a:r>
              <a:rPr lang="ru-RU" sz="1600" b="1" dirty="0"/>
              <a:t> 2. Найти сумму и количество целых чисел, записанных в бинарный файл.</a:t>
            </a:r>
          </a:p>
          <a:p>
            <a:r>
              <a:rPr lang="ru-RU" sz="1400" dirty="0"/>
              <a:t>/* Найти сумму и количество целых чисел, записанных в бинарный файл. </a:t>
            </a:r>
            <a:r>
              <a:rPr lang="en-US" sz="1400" dirty="0"/>
              <a:t>*/</a:t>
            </a:r>
            <a:endParaRPr lang="ru-RU" sz="1400" dirty="0"/>
          </a:p>
          <a:p>
            <a:r>
              <a:rPr lang="en-US" sz="1400" dirty="0"/>
              <a:t>/* Dev-C++ */</a:t>
            </a:r>
            <a:endParaRPr lang="ru-RU" sz="1400" dirty="0"/>
          </a:p>
          <a:p>
            <a:r>
              <a:rPr lang="en-US" sz="1400" dirty="0"/>
              <a:t>#include &lt;</a:t>
            </a:r>
            <a:r>
              <a:rPr lang="en-US" sz="1400" dirty="0" err="1"/>
              <a:t>cstdlib</a:t>
            </a:r>
            <a:r>
              <a:rPr lang="en-US" sz="1400" dirty="0"/>
              <a:t>&gt;</a:t>
            </a:r>
            <a:endParaRPr lang="ru-RU" sz="1400" dirty="0"/>
          </a:p>
          <a:p>
            <a:r>
              <a:rPr lang="en-US" sz="1400" dirty="0"/>
              <a:t>#include &lt;iostream&gt;</a:t>
            </a:r>
            <a:endParaRPr lang="ru-RU" sz="1400" dirty="0"/>
          </a:p>
          <a:p>
            <a:r>
              <a:rPr lang="en-US" sz="1400" dirty="0"/>
              <a:t> </a:t>
            </a:r>
            <a:endParaRPr lang="ru-RU" sz="1400" dirty="0"/>
          </a:p>
          <a:p>
            <a:r>
              <a:rPr lang="en-US" sz="1400" dirty="0"/>
              <a:t>using namespace std;</a:t>
            </a:r>
            <a:endParaRPr lang="ru-RU" sz="1400" dirty="0"/>
          </a:p>
          <a:p>
            <a:r>
              <a:rPr lang="en-US" sz="1400" dirty="0"/>
              <a:t> </a:t>
            </a:r>
            <a:endParaRPr lang="ru-RU" sz="1400" dirty="0"/>
          </a:p>
          <a:p>
            <a:r>
              <a:rPr lang="en-US" sz="1400" dirty="0"/>
              <a:t>int main()</a:t>
            </a:r>
            <a:endParaRPr lang="ru-RU" sz="1400" dirty="0"/>
          </a:p>
          <a:p>
            <a:r>
              <a:rPr lang="en-US" sz="1400" dirty="0"/>
              <a:t>{</a:t>
            </a:r>
            <a:endParaRPr lang="ru-RU" sz="1400" dirty="0"/>
          </a:p>
          <a:p>
            <a:r>
              <a:rPr lang="en-US" sz="1400" dirty="0"/>
              <a:t> FILE *f;</a:t>
            </a:r>
            <a:endParaRPr lang="ru-RU" sz="1400" dirty="0"/>
          </a:p>
          <a:p>
            <a:r>
              <a:rPr lang="en-US" sz="1400" dirty="0"/>
              <a:t> int </a:t>
            </a:r>
            <a:r>
              <a:rPr lang="en-US" sz="1400" dirty="0" err="1"/>
              <a:t>dat</a:t>
            </a:r>
            <a:r>
              <a:rPr lang="en-US" sz="1400" dirty="0"/>
              <a:t>, n=0, sum=0;</a:t>
            </a:r>
            <a:endParaRPr lang="ru-RU" sz="1400" dirty="0"/>
          </a:p>
          <a:p>
            <a:r>
              <a:rPr lang="en-US" sz="1400" dirty="0"/>
              <a:t> </a:t>
            </a:r>
            <a:endParaRPr lang="ru-RU" sz="1400" dirty="0"/>
          </a:p>
          <a:p>
            <a:r>
              <a:rPr lang="en-US" sz="1400" dirty="0"/>
              <a:t> </a:t>
            </a:r>
            <a:r>
              <a:rPr lang="en-US" sz="1400" dirty="0" err="1"/>
              <a:t>cout</a:t>
            </a:r>
            <a:r>
              <a:rPr lang="en-US" sz="1400" dirty="0"/>
              <a:t> &lt;&lt; "File name? ";</a:t>
            </a:r>
            <a:endParaRPr lang="ru-RU" sz="1400" dirty="0"/>
          </a:p>
          <a:p>
            <a:r>
              <a:rPr lang="en-US" sz="1400" dirty="0"/>
              <a:t> char s[20];</a:t>
            </a:r>
            <a:endParaRPr lang="ru-RU" sz="1400" dirty="0"/>
          </a:p>
          <a:p>
            <a:r>
              <a:rPr lang="en-US" sz="1400" dirty="0"/>
              <a:t> </a:t>
            </a:r>
            <a:r>
              <a:rPr lang="en-US" sz="1400" dirty="0" err="1"/>
              <a:t>cin.getline</a:t>
            </a:r>
            <a:r>
              <a:rPr lang="en-US" sz="1400" dirty="0"/>
              <a:t>(s, 20);</a:t>
            </a:r>
            <a:endParaRPr lang="ru-RU" sz="1400" dirty="0"/>
          </a:p>
          <a:p>
            <a:r>
              <a:rPr lang="en-US" sz="1400" dirty="0"/>
              <a:t> f=</a:t>
            </a:r>
            <a:r>
              <a:rPr lang="en-US" sz="1400" dirty="0" err="1"/>
              <a:t>fopen</a:t>
            </a:r>
            <a:r>
              <a:rPr lang="en-US" sz="1400" dirty="0"/>
              <a:t>(s, "</a:t>
            </a:r>
            <a:r>
              <a:rPr lang="en-US" sz="1400" dirty="0" err="1"/>
              <a:t>rb</a:t>
            </a:r>
            <a:r>
              <a:rPr lang="en-US" sz="1400" dirty="0"/>
              <a:t>");</a:t>
            </a:r>
            <a:endParaRPr lang="ru-RU" sz="1400" dirty="0"/>
          </a:p>
          <a:p>
            <a:r>
              <a:rPr lang="en-US" sz="1400" dirty="0"/>
              <a:t> while (</a:t>
            </a:r>
            <a:r>
              <a:rPr lang="en-US" sz="1400" dirty="0" err="1"/>
              <a:t>fread</a:t>
            </a:r>
            <a:r>
              <a:rPr lang="en-US" sz="1400" dirty="0"/>
              <a:t>(&amp;</a:t>
            </a:r>
            <a:r>
              <a:rPr lang="en-US" sz="1400" dirty="0" err="1"/>
              <a:t>dat</a:t>
            </a:r>
            <a:r>
              <a:rPr lang="en-US" sz="1400" dirty="0"/>
              <a:t>, </a:t>
            </a:r>
            <a:r>
              <a:rPr lang="en-US" sz="1400" dirty="0" err="1"/>
              <a:t>sizeof</a:t>
            </a:r>
            <a:r>
              <a:rPr lang="en-US" sz="1400" dirty="0"/>
              <a:t>(int), 1, f))</a:t>
            </a:r>
            <a:endParaRPr lang="ru-RU" sz="1400" dirty="0"/>
          </a:p>
          <a:p>
            <a:r>
              <a:rPr lang="en-US" sz="1400" dirty="0"/>
              <a:t>       {n++;</a:t>
            </a:r>
            <a:endParaRPr lang="ru-RU" sz="1400" dirty="0"/>
          </a:p>
          <a:p>
            <a:r>
              <a:rPr lang="en-US" sz="1400" dirty="0"/>
              <a:t>        </a:t>
            </a:r>
            <a:r>
              <a:rPr lang="en-US" sz="1400" dirty="0" err="1"/>
              <a:t>cout</a:t>
            </a:r>
            <a:r>
              <a:rPr lang="en-US" sz="1400" dirty="0"/>
              <a:t> &lt;&lt; </a:t>
            </a:r>
            <a:r>
              <a:rPr lang="en-US" sz="1400" dirty="0" err="1"/>
              <a:t>dat</a:t>
            </a:r>
            <a:r>
              <a:rPr lang="en-US" sz="1400" dirty="0"/>
              <a:t> &lt;&lt; " ";</a:t>
            </a:r>
            <a:endParaRPr lang="ru-RU" sz="1400" dirty="0"/>
          </a:p>
          <a:p>
            <a:r>
              <a:rPr lang="en-US" sz="1400" dirty="0"/>
              <a:t>        sum+=</a:t>
            </a:r>
            <a:r>
              <a:rPr lang="en-US" sz="1400" dirty="0" err="1"/>
              <a:t>dat</a:t>
            </a:r>
            <a:r>
              <a:rPr lang="en-US" sz="1400" dirty="0"/>
              <a:t>;</a:t>
            </a:r>
            <a:endParaRPr lang="ru-RU" sz="1400" dirty="0"/>
          </a:p>
          <a:p>
            <a:r>
              <a:rPr lang="en-US" sz="1400" dirty="0"/>
              <a:t>       }</a:t>
            </a:r>
            <a:endParaRPr lang="ru-RU" sz="1400" dirty="0"/>
          </a:p>
          <a:p>
            <a:r>
              <a:rPr lang="en-US" sz="1400" dirty="0"/>
              <a:t> </a:t>
            </a:r>
            <a:r>
              <a:rPr lang="en-US" sz="1400" dirty="0" err="1"/>
              <a:t>cout</a:t>
            </a:r>
            <a:r>
              <a:rPr lang="en-US" sz="1400" dirty="0"/>
              <a:t> &lt;&lt; </a:t>
            </a:r>
            <a:r>
              <a:rPr lang="en-US" sz="1400" dirty="0" err="1"/>
              <a:t>endl</a:t>
            </a:r>
            <a:r>
              <a:rPr lang="en-US" sz="1400" dirty="0"/>
              <a:t>;</a:t>
            </a:r>
            <a:endParaRPr lang="ru-RU" sz="1400" dirty="0"/>
          </a:p>
          <a:p>
            <a:r>
              <a:rPr lang="en-US" sz="1400" dirty="0"/>
              <a:t> </a:t>
            </a:r>
            <a:r>
              <a:rPr lang="en-US" sz="1400" dirty="0" err="1"/>
              <a:t>cout</a:t>
            </a:r>
            <a:r>
              <a:rPr lang="en-US" sz="1400" dirty="0"/>
              <a:t> &lt;&lt; "sum: " &lt;&lt; sum &lt;&lt; "; number: " &lt;&lt; n &lt;&lt; </a:t>
            </a:r>
            <a:r>
              <a:rPr lang="en-US" sz="1400" dirty="0" err="1"/>
              <a:t>endl</a:t>
            </a:r>
            <a:r>
              <a:rPr lang="en-US" sz="1400" dirty="0"/>
              <a:t>;</a:t>
            </a:r>
            <a:endParaRPr lang="ru-RU" sz="1400" dirty="0"/>
          </a:p>
          <a:p>
            <a:r>
              <a:rPr lang="en-US" sz="1400" dirty="0"/>
              <a:t> </a:t>
            </a:r>
            <a:r>
              <a:rPr lang="en-US" sz="1400" dirty="0" err="1"/>
              <a:t>fclose</a:t>
            </a:r>
            <a:r>
              <a:rPr lang="en-US" sz="1400" dirty="0"/>
              <a:t>(f);</a:t>
            </a:r>
            <a:endParaRPr lang="ru-RU" sz="1400" dirty="0"/>
          </a:p>
          <a:p>
            <a:r>
              <a:rPr lang="en-US" sz="1400" dirty="0"/>
              <a:t> system("PAUSE");</a:t>
            </a:r>
            <a:endParaRPr lang="ru-RU" sz="1400" dirty="0"/>
          </a:p>
          <a:p>
            <a:r>
              <a:rPr lang="en-US" sz="1400" dirty="0"/>
              <a:t> return EXIT_SUCCESS;</a:t>
            </a:r>
            <a:endParaRPr lang="ru-RU" sz="1400" dirty="0"/>
          </a:p>
          <a:p>
            <a:r>
              <a:rPr lang="ru-RU" sz="1400" dirty="0"/>
              <a:t>}</a:t>
            </a:r>
          </a:p>
        </p:txBody>
      </p:sp>
      <p:sp>
        <p:nvSpPr>
          <p:cNvPr id="3" name="TextBox 2">
            <a:extLst>
              <a:ext uri="{FF2B5EF4-FFF2-40B4-BE49-F238E27FC236}">
                <a16:creationId xmlns:a16="http://schemas.microsoft.com/office/drawing/2014/main" id="{FF7A152C-86EB-195E-4110-6F80DD6A66DC}"/>
              </a:ext>
            </a:extLst>
          </p:cNvPr>
          <p:cNvSpPr txBox="1"/>
          <p:nvPr/>
        </p:nvSpPr>
        <p:spPr>
          <a:xfrm>
            <a:off x="3797852" y="1700808"/>
            <a:ext cx="4572000" cy="3693319"/>
          </a:xfrm>
          <a:prstGeom prst="rect">
            <a:avLst/>
          </a:prstGeom>
          <a:noFill/>
        </p:spPr>
        <p:txBody>
          <a:bodyPr wrap="square">
            <a:spAutoFit/>
          </a:bodyPr>
          <a:lstStyle/>
          <a:p>
            <a:r>
              <a:rPr lang="es-419" dirty="0"/>
              <a:t>return EXIT_SUCCESS</a:t>
            </a:r>
            <a:r>
              <a:rPr lang="es-419" b="0" i="0" dirty="0">
                <a:solidFill>
                  <a:srgbClr val="0A0A0A"/>
                </a:solidFill>
                <a:effectLst/>
                <a:latin typeface="Google Sans"/>
              </a:rPr>
              <a:t> — </a:t>
            </a:r>
            <a:r>
              <a:rPr lang="ru-RU" b="0" i="0" dirty="0">
                <a:solidFill>
                  <a:srgbClr val="0A0A0A"/>
                </a:solidFill>
                <a:effectLst/>
                <a:latin typeface="Google Sans"/>
              </a:rPr>
              <a:t>это </a:t>
            </a:r>
            <a:r>
              <a:rPr lang="ru-RU" dirty="0"/>
              <a:t>выражение, используемое в языках программирования </a:t>
            </a:r>
            <a:r>
              <a:rPr lang="es-419" dirty="0"/>
              <a:t>C </a:t>
            </a:r>
            <a:r>
              <a:rPr lang="ru-RU" dirty="0"/>
              <a:t>и </a:t>
            </a:r>
            <a:r>
              <a:rPr lang="es-419" dirty="0"/>
              <a:t>C++, </a:t>
            </a:r>
            <a:r>
              <a:rPr lang="ru-RU" dirty="0"/>
              <a:t>которое </a:t>
            </a:r>
            <a:r>
              <a:rPr lang="ru-RU" b="1" dirty="0">
                <a:effectLst/>
              </a:rPr>
              <a:t>завершает выполнение программы, сообщая операционной системе, что она завершилась успешно</a:t>
            </a:r>
            <a:r>
              <a:rPr lang="ru-RU" b="0" i="0" dirty="0">
                <a:solidFill>
                  <a:srgbClr val="0A0A0A"/>
                </a:solidFill>
                <a:effectLst/>
                <a:latin typeface="Google Sans"/>
              </a:rPr>
              <a:t>. Это эквивалентно </a:t>
            </a:r>
            <a:r>
              <a:rPr lang="es-419" dirty="0"/>
              <a:t>return 0</a:t>
            </a:r>
            <a:r>
              <a:rPr lang="es-419" b="0" i="0" dirty="0">
                <a:solidFill>
                  <a:srgbClr val="0A0A0A"/>
                </a:solidFill>
                <a:effectLst/>
                <a:latin typeface="Google Sans"/>
              </a:rPr>
              <a:t>, </a:t>
            </a:r>
            <a:r>
              <a:rPr lang="ru-RU" b="0" i="0" dirty="0">
                <a:solidFill>
                  <a:srgbClr val="0A0A0A"/>
                </a:solidFill>
                <a:effectLst/>
                <a:latin typeface="Google Sans"/>
              </a:rPr>
              <a:t>поскольку </a:t>
            </a:r>
            <a:r>
              <a:rPr lang="es-419" dirty="0"/>
              <a:t>EXIT_SUCCESS</a:t>
            </a:r>
            <a:r>
              <a:rPr lang="es-419" b="0" i="0" dirty="0">
                <a:solidFill>
                  <a:srgbClr val="0A0A0A"/>
                </a:solidFill>
                <a:effectLst/>
                <a:latin typeface="Google Sans"/>
              </a:rPr>
              <a:t> — </a:t>
            </a:r>
            <a:r>
              <a:rPr lang="ru-RU" b="0" i="0" dirty="0">
                <a:solidFill>
                  <a:srgbClr val="0A0A0A"/>
                </a:solidFill>
                <a:effectLst/>
                <a:latin typeface="Google Sans"/>
              </a:rPr>
              <a:t>это макрос, который обычно определяется как 0 в заголовочных файлах, таких как </a:t>
            </a:r>
            <a:r>
              <a:rPr lang="ru-RU" dirty="0"/>
              <a:t>&lt;</a:t>
            </a:r>
            <a:r>
              <a:rPr lang="es-419" dirty="0"/>
              <a:t>stdlib.h&gt;</a:t>
            </a:r>
            <a:r>
              <a:rPr lang="es-419" b="0" i="0" dirty="0">
                <a:solidFill>
                  <a:srgbClr val="0A0A0A"/>
                </a:solidFill>
                <a:effectLst/>
                <a:latin typeface="Google Sans"/>
              </a:rPr>
              <a:t>. </a:t>
            </a:r>
            <a:r>
              <a:rPr lang="ru-RU" b="0" i="0" dirty="0">
                <a:solidFill>
                  <a:srgbClr val="0A0A0A"/>
                </a:solidFill>
                <a:effectLst/>
                <a:latin typeface="Google Sans"/>
              </a:rPr>
              <a:t>Использование </a:t>
            </a:r>
            <a:r>
              <a:rPr lang="es-419" dirty="0"/>
              <a:t>EXIT_SUCCESS</a:t>
            </a:r>
            <a:r>
              <a:rPr lang="es-419" b="0" i="0" dirty="0">
                <a:solidFill>
                  <a:srgbClr val="0A0A0A"/>
                </a:solidFill>
                <a:effectLst/>
                <a:latin typeface="Google Sans"/>
              </a:rPr>
              <a:t> </a:t>
            </a:r>
            <a:r>
              <a:rPr lang="ru-RU" b="0" i="0" dirty="0">
                <a:solidFill>
                  <a:srgbClr val="0A0A0A"/>
                </a:solidFill>
                <a:effectLst/>
                <a:latin typeface="Google Sans"/>
              </a:rPr>
              <a:t>считается более читаемым и переносимым способом указать на успешное завершение. </a:t>
            </a:r>
            <a:endParaRPr lang="ru-RU" dirty="0"/>
          </a:p>
        </p:txBody>
      </p:sp>
    </p:spTree>
    <p:extLst>
      <p:ext uri="{BB962C8B-B14F-4D97-AF65-F5344CB8AC3E}">
        <p14:creationId xmlns:p14="http://schemas.microsoft.com/office/powerpoint/2010/main" val="33862466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Неформатированный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8460432" cy="6294031"/>
          </a:xfrm>
          <a:prstGeom prst="rect">
            <a:avLst/>
          </a:prstGeom>
        </p:spPr>
        <p:txBody>
          <a:bodyPr wrap="square">
            <a:spAutoFit/>
          </a:bodyPr>
          <a:lstStyle/>
          <a:p>
            <a:r>
              <a:rPr lang="ru-RU" sz="1300" b="1" i="1" dirty="0"/>
              <a:t>Пример</a:t>
            </a:r>
            <a:r>
              <a:rPr lang="ru-RU" sz="1300" b="1" dirty="0"/>
              <a:t> 3. Поместить в файл </a:t>
            </a:r>
            <a:r>
              <a:rPr lang="ru-RU" sz="1300" b="1" dirty="0" err="1"/>
              <a:t>n</a:t>
            </a:r>
            <a:r>
              <a:rPr lang="ru-RU" sz="1300" b="1" dirty="0"/>
              <a:t> записей, содержащих сведения о кроликах в хозяйстве: пол (</a:t>
            </a:r>
            <a:r>
              <a:rPr lang="ru-RU" sz="1300" b="1" dirty="0" err="1"/>
              <a:t>m</a:t>
            </a:r>
            <a:r>
              <a:rPr lang="ru-RU" sz="1300" b="1" dirty="0"/>
              <a:t>/</a:t>
            </a:r>
            <a:r>
              <a:rPr lang="ru-RU" sz="1300" b="1" dirty="0" err="1"/>
              <a:t>f</a:t>
            </a:r>
            <a:r>
              <a:rPr lang="ru-RU" sz="1300" b="1" dirty="0"/>
              <a:t>), возраст (в месяцах), масса.</a:t>
            </a:r>
          </a:p>
          <a:p>
            <a:r>
              <a:rPr lang="ru-RU" sz="1300" dirty="0"/>
              <a:t>/* Поместить в файл </a:t>
            </a:r>
            <a:r>
              <a:rPr lang="ru-RU" sz="1300" dirty="0" err="1"/>
              <a:t>n</a:t>
            </a:r>
            <a:r>
              <a:rPr lang="ru-RU" sz="1300" dirty="0"/>
              <a:t> записей, содержащих сведения о кроликах, содержащихся в хозяйстве:</a:t>
            </a:r>
          </a:p>
          <a:p>
            <a:r>
              <a:rPr lang="ru-RU" sz="1300" dirty="0"/>
              <a:t>   пол (</a:t>
            </a:r>
            <a:r>
              <a:rPr lang="ru-RU" sz="1300" dirty="0" err="1"/>
              <a:t>m</a:t>
            </a:r>
            <a:r>
              <a:rPr lang="ru-RU" sz="1300" dirty="0"/>
              <a:t>/</a:t>
            </a:r>
            <a:r>
              <a:rPr lang="ru-RU" sz="1300" dirty="0" err="1"/>
              <a:t>f</a:t>
            </a:r>
            <a:r>
              <a:rPr lang="ru-RU" sz="1300" dirty="0"/>
              <a:t>), возраст (в мес.), масса. </a:t>
            </a:r>
            <a:r>
              <a:rPr lang="en-US" sz="1300" dirty="0"/>
              <a:t>*/</a:t>
            </a:r>
            <a:endParaRPr lang="ru-RU" sz="1300" dirty="0"/>
          </a:p>
          <a:p>
            <a:r>
              <a:rPr lang="en-US" sz="1300" dirty="0"/>
              <a:t> </a:t>
            </a:r>
            <a:endParaRPr lang="ru-RU" sz="1300" dirty="0"/>
          </a:p>
          <a:p>
            <a:r>
              <a:rPr lang="en-US" sz="1300" dirty="0"/>
              <a:t>/* Dev-C++ */</a:t>
            </a:r>
            <a:endParaRPr lang="ru-RU" sz="1300" dirty="0"/>
          </a:p>
          <a:p>
            <a:r>
              <a:rPr lang="en-US" sz="1300" dirty="0"/>
              <a:t>#include &lt;</a:t>
            </a:r>
            <a:r>
              <a:rPr lang="en-US" sz="1300" dirty="0" err="1"/>
              <a:t>cstdlib</a:t>
            </a:r>
            <a:r>
              <a:rPr lang="en-US" sz="1300" dirty="0"/>
              <a:t>&gt;</a:t>
            </a:r>
            <a:endParaRPr lang="ru-RU" sz="1300" dirty="0"/>
          </a:p>
          <a:p>
            <a:r>
              <a:rPr lang="en-US" sz="1300" dirty="0"/>
              <a:t>#include &lt;iostream&gt;</a:t>
            </a:r>
            <a:endParaRPr lang="ru-RU" sz="1300" dirty="0"/>
          </a:p>
          <a:p>
            <a:r>
              <a:rPr lang="en-US" sz="1300" dirty="0"/>
              <a:t> </a:t>
            </a:r>
            <a:endParaRPr lang="ru-RU" sz="1300" dirty="0"/>
          </a:p>
          <a:p>
            <a:r>
              <a:rPr lang="en-US" sz="1300" dirty="0"/>
              <a:t>using namespace std;</a:t>
            </a:r>
            <a:endParaRPr lang="ru-RU" sz="1300" dirty="0"/>
          </a:p>
          <a:p>
            <a:r>
              <a:rPr lang="en-US" sz="1300" dirty="0"/>
              <a:t> </a:t>
            </a:r>
            <a:endParaRPr lang="ru-RU" sz="1300" dirty="0"/>
          </a:p>
          <a:p>
            <a:r>
              <a:rPr lang="en-US" sz="1300" dirty="0"/>
              <a:t>struct </a:t>
            </a:r>
            <a:r>
              <a:rPr lang="en-US" sz="1300" dirty="0" err="1"/>
              <a:t>krolik</a:t>
            </a:r>
            <a:r>
              <a:rPr lang="en-US" sz="1300" dirty="0"/>
              <a:t> {char pol; int </a:t>
            </a:r>
            <a:r>
              <a:rPr lang="en-US" sz="1300" dirty="0" err="1"/>
              <a:t>vozrast</a:t>
            </a:r>
            <a:r>
              <a:rPr lang="en-US" sz="1300" dirty="0"/>
              <a:t>; double </a:t>
            </a:r>
            <a:r>
              <a:rPr lang="en-US" sz="1300" dirty="0" err="1"/>
              <a:t>massa</a:t>
            </a:r>
            <a:r>
              <a:rPr lang="en-US" sz="1300" dirty="0"/>
              <a:t>;};</a:t>
            </a:r>
            <a:endParaRPr lang="ru-RU" sz="1300" dirty="0"/>
          </a:p>
          <a:p>
            <a:r>
              <a:rPr lang="en-US" sz="1300" dirty="0"/>
              <a:t> </a:t>
            </a:r>
            <a:endParaRPr lang="ru-RU" sz="1300" dirty="0"/>
          </a:p>
          <a:p>
            <a:r>
              <a:rPr lang="en-US" sz="1300" dirty="0"/>
              <a:t>int main()</a:t>
            </a:r>
            <a:endParaRPr lang="ru-RU" sz="1300" dirty="0"/>
          </a:p>
          <a:p>
            <a:r>
              <a:rPr lang="en-US" sz="1300" dirty="0"/>
              <a:t>{</a:t>
            </a:r>
            <a:endParaRPr lang="ru-RU" sz="1300" dirty="0"/>
          </a:p>
          <a:p>
            <a:r>
              <a:rPr lang="en-US" sz="1300" dirty="0"/>
              <a:t> FILE *f; </a:t>
            </a:r>
            <a:r>
              <a:rPr lang="en-US" sz="1300" dirty="0" err="1"/>
              <a:t>krolik</a:t>
            </a:r>
            <a:r>
              <a:rPr lang="en-US" sz="1300" dirty="0"/>
              <a:t> </a:t>
            </a:r>
            <a:r>
              <a:rPr lang="en-US" sz="1300" dirty="0" err="1"/>
              <a:t>dat</a:t>
            </a:r>
            <a:r>
              <a:rPr lang="en-US" sz="1300" dirty="0"/>
              <a:t>; int n;</a:t>
            </a:r>
            <a:endParaRPr lang="ru-RU" sz="1300" dirty="0"/>
          </a:p>
          <a:p>
            <a:r>
              <a:rPr lang="en-US" sz="1300" dirty="0"/>
              <a:t> </a:t>
            </a:r>
            <a:r>
              <a:rPr lang="en-US" sz="1300" dirty="0" err="1"/>
              <a:t>cout</a:t>
            </a:r>
            <a:r>
              <a:rPr lang="en-US" sz="1300" dirty="0"/>
              <a:t> &lt;&lt; "File name? ";</a:t>
            </a:r>
            <a:endParaRPr lang="ru-RU" sz="1300" dirty="0"/>
          </a:p>
          <a:p>
            <a:r>
              <a:rPr lang="en-US" sz="1300" dirty="0"/>
              <a:t> char s[20];</a:t>
            </a:r>
            <a:endParaRPr lang="ru-RU" sz="1300" dirty="0"/>
          </a:p>
          <a:p>
            <a:r>
              <a:rPr lang="en-US" sz="1300" dirty="0"/>
              <a:t> </a:t>
            </a:r>
            <a:r>
              <a:rPr lang="en-US" sz="1300" dirty="0" err="1"/>
              <a:t>cin.getline</a:t>
            </a:r>
            <a:r>
              <a:rPr lang="en-US" sz="1300" dirty="0"/>
              <a:t>(s, 20);</a:t>
            </a:r>
            <a:endParaRPr lang="ru-RU" sz="1300" dirty="0"/>
          </a:p>
          <a:p>
            <a:r>
              <a:rPr lang="en-US" sz="1300" dirty="0"/>
              <a:t> f=</a:t>
            </a:r>
            <a:r>
              <a:rPr lang="en-US" sz="1300" dirty="0" err="1"/>
              <a:t>fopen</a:t>
            </a:r>
            <a:r>
              <a:rPr lang="en-US" sz="1300" dirty="0"/>
              <a:t>(s, "</a:t>
            </a:r>
            <a:r>
              <a:rPr lang="en-US" sz="1300" dirty="0" err="1"/>
              <a:t>wb</a:t>
            </a:r>
            <a:r>
              <a:rPr lang="en-US" sz="1300" dirty="0"/>
              <a:t>");</a:t>
            </a:r>
            <a:endParaRPr lang="ru-RU" sz="1300" dirty="0"/>
          </a:p>
          <a:p>
            <a:r>
              <a:rPr lang="en-US" sz="1300" dirty="0"/>
              <a:t> </a:t>
            </a:r>
            <a:r>
              <a:rPr lang="en-US" sz="1300" dirty="0" err="1"/>
              <a:t>cout</a:t>
            </a:r>
            <a:r>
              <a:rPr lang="en-US" sz="1300" dirty="0"/>
              <a:t> &lt;&lt; "How many rabbits? "; </a:t>
            </a:r>
            <a:r>
              <a:rPr lang="en-US" sz="1300" dirty="0" err="1"/>
              <a:t>cin</a:t>
            </a:r>
            <a:r>
              <a:rPr lang="en-US" sz="1300" dirty="0"/>
              <a:t> &gt;&gt; n;</a:t>
            </a:r>
            <a:endParaRPr lang="ru-RU" sz="1300" dirty="0"/>
          </a:p>
          <a:p>
            <a:r>
              <a:rPr lang="en-US" sz="1300" dirty="0"/>
              <a:t> for (int </a:t>
            </a:r>
            <a:r>
              <a:rPr lang="en-US" sz="1300" dirty="0" err="1"/>
              <a:t>i</a:t>
            </a:r>
            <a:r>
              <a:rPr lang="en-US" sz="1300" dirty="0"/>
              <a:t>=1; </a:t>
            </a:r>
            <a:r>
              <a:rPr lang="en-US" sz="1300" dirty="0" err="1"/>
              <a:t>i</a:t>
            </a:r>
            <a:r>
              <a:rPr lang="en-US" sz="1300" dirty="0"/>
              <a:t>&lt;=n; </a:t>
            </a:r>
            <a:r>
              <a:rPr lang="en-US" sz="1300" dirty="0" err="1"/>
              <a:t>i</a:t>
            </a:r>
            <a:r>
              <a:rPr lang="en-US" sz="1300" dirty="0"/>
              <a:t>++)</a:t>
            </a:r>
            <a:endParaRPr lang="ru-RU" sz="1300" dirty="0"/>
          </a:p>
          <a:p>
            <a:r>
              <a:rPr lang="en-US" sz="1300" dirty="0"/>
              <a:t> { </a:t>
            </a:r>
            <a:r>
              <a:rPr lang="en-US" sz="1300" dirty="0" err="1"/>
              <a:t>cout</a:t>
            </a:r>
            <a:r>
              <a:rPr lang="en-US" sz="1300" dirty="0"/>
              <a:t> &lt;&lt; "What sex " &lt;&lt; </a:t>
            </a:r>
            <a:r>
              <a:rPr lang="en-US" sz="1300" dirty="0" err="1"/>
              <a:t>i</a:t>
            </a:r>
            <a:r>
              <a:rPr lang="en-US" sz="1300" dirty="0"/>
              <a:t> &lt;&lt; "</a:t>
            </a:r>
            <a:r>
              <a:rPr lang="en-US" sz="1300" dirty="0" err="1"/>
              <a:t>th</a:t>
            </a:r>
            <a:r>
              <a:rPr lang="en-US" sz="1300" dirty="0"/>
              <a:t> rabbit? "; </a:t>
            </a:r>
            <a:r>
              <a:rPr lang="en-US" sz="1300" dirty="0" err="1"/>
              <a:t>cin</a:t>
            </a:r>
            <a:r>
              <a:rPr lang="en-US" sz="1300" dirty="0"/>
              <a:t> &gt;&gt; </a:t>
            </a:r>
            <a:r>
              <a:rPr lang="en-US" sz="1300" dirty="0" err="1"/>
              <a:t>dat.pol</a:t>
            </a:r>
            <a:r>
              <a:rPr lang="en-US" sz="1300" dirty="0"/>
              <a:t>;</a:t>
            </a:r>
            <a:endParaRPr lang="ru-RU" sz="1300" dirty="0"/>
          </a:p>
          <a:p>
            <a:r>
              <a:rPr lang="en-US" sz="1300" dirty="0"/>
              <a:t>   </a:t>
            </a:r>
            <a:r>
              <a:rPr lang="en-US" sz="1300" dirty="0" err="1"/>
              <a:t>cout</a:t>
            </a:r>
            <a:r>
              <a:rPr lang="en-US" sz="1300" dirty="0"/>
              <a:t> &lt;&lt; "How old " &lt;&lt; </a:t>
            </a:r>
            <a:r>
              <a:rPr lang="en-US" sz="1300" dirty="0" err="1"/>
              <a:t>i</a:t>
            </a:r>
            <a:r>
              <a:rPr lang="en-US" sz="1300" dirty="0"/>
              <a:t> &lt;&lt; "</a:t>
            </a:r>
            <a:r>
              <a:rPr lang="en-US" sz="1300" dirty="0" err="1"/>
              <a:t>th</a:t>
            </a:r>
            <a:r>
              <a:rPr lang="en-US" sz="1300" dirty="0"/>
              <a:t> rabbit? "; </a:t>
            </a:r>
            <a:r>
              <a:rPr lang="en-US" sz="1300" dirty="0" err="1"/>
              <a:t>cin</a:t>
            </a:r>
            <a:r>
              <a:rPr lang="en-US" sz="1300" dirty="0"/>
              <a:t> &gt;&gt; </a:t>
            </a:r>
            <a:r>
              <a:rPr lang="en-US" sz="1300" dirty="0" err="1"/>
              <a:t>dat.vozrast</a:t>
            </a:r>
            <a:r>
              <a:rPr lang="en-US" sz="1300" dirty="0"/>
              <a:t>;</a:t>
            </a:r>
            <a:endParaRPr lang="ru-RU" sz="1300" dirty="0"/>
          </a:p>
          <a:p>
            <a:r>
              <a:rPr lang="en-US" sz="1300" dirty="0"/>
              <a:t>   </a:t>
            </a:r>
            <a:r>
              <a:rPr lang="en-US" sz="1300" dirty="0" err="1"/>
              <a:t>cout</a:t>
            </a:r>
            <a:r>
              <a:rPr lang="en-US" sz="1300" dirty="0"/>
              <a:t> &lt;&lt; "What is the mass of the " &lt;&lt; </a:t>
            </a:r>
            <a:r>
              <a:rPr lang="en-US" sz="1300" dirty="0" err="1"/>
              <a:t>i</a:t>
            </a:r>
            <a:r>
              <a:rPr lang="en-US" sz="1300" dirty="0"/>
              <a:t> &lt;&lt; "</a:t>
            </a:r>
            <a:r>
              <a:rPr lang="en-US" sz="1300" dirty="0" err="1"/>
              <a:t>th</a:t>
            </a:r>
            <a:r>
              <a:rPr lang="en-US" sz="1300" dirty="0"/>
              <a:t> rabbit? "; </a:t>
            </a:r>
            <a:r>
              <a:rPr lang="en-US" sz="1300" dirty="0" err="1"/>
              <a:t>cin</a:t>
            </a:r>
            <a:r>
              <a:rPr lang="en-US" sz="1300" dirty="0"/>
              <a:t> &gt;&gt; </a:t>
            </a:r>
            <a:r>
              <a:rPr lang="en-US" sz="1300" dirty="0" err="1"/>
              <a:t>dat.massa</a:t>
            </a:r>
            <a:r>
              <a:rPr lang="en-US" sz="1300" dirty="0"/>
              <a:t>;</a:t>
            </a:r>
            <a:endParaRPr lang="ru-RU" sz="1300" dirty="0"/>
          </a:p>
          <a:p>
            <a:r>
              <a:rPr lang="en-US" sz="1300" dirty="0"/>
              <a:t>   </a:t>
            </a:r>
            <a:r>
              <a:rPr lang="en-US" sz="1300" dirty="0" err="1"/>
              <a:t>fwrite</a:t>
            </a:r>
            <a:r>
              <a:rPr lang="en-US" sz="1300" dirty="0"/>
              <a:t>(&amp;</a:t>
            </a:r>
            <a:r>
              <a:rPr lang="en-US" sz="1300" dirty="0" err="1"/>
              <a:t>dat</a:t>
            </a:r>
            <a:r>
              <a:rPr lang="en-US" sz="1300" dirty="0"/>
              <a:t>, </a:t>
            </a:r>
            <a:r>
              <a:rPr lang="en-US" sz="1300" dirty="0" err="1"/>
              <a:t>sizeof</a:t>
            </a:r>
            <a:r>
              <a:rPr lang="en-US" sz="1300" dirty="0"/>
              <a:t>(</a:t>
            </a:r>
            <a:r>
              <a:rPr lang="en-US" sz="1300" dirty="0" err="1"/>
              <a:t>krolik</a:t>
            </a:r>
            <a:r>
              <a:rPr lang="en-US" sz="1300" dirty="0"/>
              <a:t>), 1, f);</a:t>
            </a:r>
            <a:endParaRPr lang="ru-RU" sz="1300" dirty="0"/>
          </a:p>
          <a:p>
            <a:r>
              <a:rPr lang="en-US" sz="1300" dirty="0"/>
              <a:t> }</a:t>
            </a:r>
            <a:endParaRPr lang="ru-RU" sz="1300" dirty="0"/>
          </a:p>
          <a:p>
            <a:r>
              <a:rPr lang="en-US" sz="1300" dirty="0"/>
              <a:t> </a:t>
            </a:r>
            <a:r>
              <a:rPr lang="en-US" sz="1300" dirty="0" err="1"/>
              <a:t>fclose</a:t>
            </a:r>
            <a:r>
              <a:rPr lang="en-US" sz="1300" dirty="0"/>
              <a:t>(f);</a:t>
            </a:r>
            <a:endParaRPr lang="ru-RU" sz="1300" dirty="0"/>
          </a:p>
          <a:p>
            <a:r>
              <a:rPr lang="en-US" sz="1300" dirty="0"/>
              <a:t>    system("PAUSE");</a:t>
            </a:r>
            <a:endParaRPr lang="ru-RU" sz="1300" dirty="0"/>
          </a:p>
          <a:p>
            <a:r>
              <a:rPr lang="en-US" sz="1300" dirty="0"/>
              <a:t>    return EXIT_SUCCESS;</a:t>
            </a:r>
            <a:endParaRPr lang="ru-RU" sz="1300" dirty="0"/>
          </a:p>
          <a:p>
            <a:r>
              <a:rPr lang="ru-RU" sz="1300" dirty="0"/>
              <a:t>}</a:t>
            </a:r>
          </a:p>
        </p:txBody>
      </p:sp>
      <p:sp>
        <p:nvSpPr>
          <p:cNvPr id="3" name="TextBox 2">
            <a:extLst>
              <a:ext uri="{FF2B5EF4-FFF2-40B4-BE49-F238E27FC236}">
                <a16:creationId xmlns:a16="http://schemas.microsoft.com/office/drawing/2014/main" id="{B8743471-E620-E06F-D0F3-356D64D9243E}"/>
              </a:ext>
            </a:extLst>
          </p:cNvPr>
          <p:cNvSpPr txBox="1"/>
          <p:nvPr/>
        </p:nvSpPr>
        <p:spPr>
          <a:xfrm>
            <a:off x="6277038" y="3145799"/>
            <a:ext cx="2654928" cy="3539430"/>
          </a:xfrm>
          <a:prstGeom prst="rect">
            <a:avLst/>
          </a:prstGeom>
          <a:noFill/>
        </p:spPr>
        <p:txBody>
          <a:bodyPr wrap="square">
            <a:spAutoFit/>
          </a:bodyPr>
          <a:lstStyle/>
          <a:p>
            <a:endParaRPr lang="en-US" sz="1400" dirty="0">
              <a:solidFill>
                <a:srgbClr val="0A0A0A"/>
              </a:solidFill>
              <a:latin typeface="Google Sans"/>
            </a:endParaRPr>
          </a:p>
          <a:p>
            <a:r>
              <a:rPr lang="es-419" sz="1400" b="1" dirty="0"/>
              <a:t>system("pause")</a:t>
            </a:r>
            <a:r>
              <a:rPr lang="es-419" sz="1400" b="1" i="0" dirty="0">
                <a:solidFill>
                  <a:srgbClr val="0A0A0A"/>
                </a:solidFill>
                <a:effectLst/>
                <a:latin typeface="Google Sans"/>
              </a:rPr>
              <a:t> </a:t>
            </a:r>
            <a:r>
              <a:rPr lang="es-419" sz="1400" b="0" i="0" dirty="0">
                <a:solidFill>
                  <a:srgbClr val="0A0A0A"/>
                </a:solidFill>
                <a:effectLst/>
                <a:latin typeface="Google Sans"/>
              </a:rPr>
              <a:t>— </a:t>
            </a:r>
            <a:r>
              <a:rPr lang="ru-RU" sz="1400" b="0" i="0" dirty="0">
                <a:solidFill>
                  <a:srgbClr val="0A0A0A"/>
                </a:solidFill>
                <a:effectLst/>
                <a:latin typeface="Google Sans"/>
              </a:rPr>
              <a:t>это </a:t>
            </a:r>
            <a:r>
              <a:rPr lang="ru-RU" sz="1400" dirty="0"/>
              <a:t>команда в </a:t>
            </a:r>
            <a:r>
              <a:rPr lang="es-419" sz="1400" dirty="0"/>
              <a:t>C++, </a:t>
            </a:r>
            <a:r>
              <a:rPr lang="ru-RU" sz="1400" dirty="0"/>
              <a:t>которая приостанавливает выполнение программы до нажатия любой клавиши</a:t>
            </a:r>
            <a:r>
              <a:rPr lang="ru-RU" sz="1400" b="0" i="0" dirty="0">
                <a:solidFill>
                  <a:srgbClr val="0A0A0A"/>
                </a:solidFill>
                <a:effectLst/>
                <a:latin typeface="Google Sans"/>
              </a:rPr>
              <a:t>. Она работает путем вызова команды </a:t>
            </a:r>
            <a:r>
              <a:rPr lang="es-419" sz="1400" dirty="0"/>
              <a:t>pause</a:t>
            </a:r>
            <a:r>
              <a:rPr lang="es-419" sz="1400" b="0" i="0" dirty="0">
                <a:solidFill>
                  <a:srgbClr val="0A0A0A"/>
                </a:solidFill>
                <a:effectLst/>
                <a:latin typeface="Google Sans"/>
              </a:rPr>
              <a:t> </a:t>
            </a:r>
            <a:r>
              <a:rPr lang="ru-RU" sz="1400" b="0" i="0" dirty="0">
                <a:solidFill>
                  <a:srgbClr val="0A0A0A"/>
                </a:solidFill>
                <a:effectLst/>
                <a:latin typeface="Google Sans"/>
              </a:rPr>
              <a:t>операционной системы </a:t>
            </a:r>
            <a:r>
              <a:rPr lang="es-419" sz="1400" b="0" i="0" dirty="0">
                <a:solidFill>
                  <a:srgbClr val="0A0A0A"/>
                </a:solidFill>
                <a:effectLst/>
                <a:latin typeface="Google Sans"/>
              </a:rPr>
              <a:t>Windows, </a:t>
            </a:r>
            <a:r>
              <a:rPr lang="ru-RU" sz="1400" b="0" i="0" dirty="0">
                <a:solidFill>
                  <a:srgbClr val="0A0A0A"/>
                </a:solidFill>
                <a:effectLst/>
                <a:latin typeface="Google Sans"/>
              </a:rPr>
              <a:t>что заставляет программу ждать, а затем продолжить выполнение после завершения команды паузы. Это полезно для предотвращения мгновенного закрытия окна консоли после завершения программы. </a:t>
            </a:r>
            <a:endParaRPr lang="ru-RU" sz="1400" dirty="0"/>
          </a:p>
        </p:txBody>
      </p:sp>
      <p:sp>
        <p:nvSpPr>
          <p:cNvPr id="5" name="TextBox 4">
            <a:extLst>
              <a:ext uri="{FF2B5EF4-FFF2-40B4-BE49-F238E27FC236}">
                <a16:creationId xmlns:a16="http://schemas.microsoft.com/office/drawing/2014/main" id="{A00FA5F7-C260-9769-34AA-A1FFC9BB38FC}"/>
              </a:ext>
            </a:extLst>
          </p:cNvPr>
          <p:cNvSpPr txBox="1"/>
          <p:nvPr/>
        </p:nvSpPr>
        <p:spPr>
          <a:xfrm>
            <a:off x="4355976" y="1557058"/>
            <a:ext cx="4572000" cy="1600438"/>
          </a:xfrm>
          <a:prstGeom prst="rect">
            <a:avLst/>
          </a:prstGeom>
          <a:noFill/>
        </p:spPr>
        <p:txBody>
          <a:bodyPr wrap="square">
            <a:spAutoFit/>
          </a:bodyPr>
          <a:lstStyle/>
          <a:p>
            <a:r>
              <a:rPr lang="es-419" sz="1400" b="1" dirty="0"/>
              <a:t>struct</a:t>
            </a:r>
            <a:r>
              <a:rPr lang="es-419" sz="1400" b="0" i="0" dirty="0">
                <a:solidFill>
                  <a:srgbClr val="0A0A0A"/>
                </a:solidFill>
                <a:effectLst/>
                <a:latin typeface="Google Sans"/>
              </a:rPr>
              <a:t> </a:t>
            </a:r>
            <a:r>
              <a:rPr lang="ru-RU" sz="1400" b="0" i="0" dirty="0">
                <a:solidFill>
                  <a:srgbClr val="0A0A0A"/>
                </a:solidFill>
                <a:effectLst/>
                <a:latin typeface="Google Sans"/>
              </a:rPr>
              <a:t>в </a:t>
            </a:r>
            <a:r>
              <a:rPr lang="es-419" sz="1400" b="0" i="0" dirty="0">
                <a:solidFill>
                  <a:srgbClr val="0A0A0A"/>
                </a:solidFill>
                <a:effectLst/>
                <a:latin typeface="Google Sans"/>
              </a:rPr>
              <a:t>C++ — </a:t>
            </a:r>
            <a:r>
              <a:rPr lang="ru-RU" sz="1400" b="0" i="0" dirty="0">
                <a:solidFill>
                  <a:srgbClr val="0A0A0A"/>
                </a:solidFill>
                <a:effectLst/>
                <a:latin typeface="Google Sans"/>
              </a:rPr>
              <a:t>это пользовательский тип данных, который позволяет объединять переменные различных типов (например, </a:t>
            </a:r>
            <a:r>
              <a:rPr lang="es-419" sz="1400" dirty="0"/>
              <a:t>int</a:t>
            </a:r>
            <a:r>
              <a:rPr lang="es-419" sz="1400" b="0" i="0" dirty="0">
                <a:solidFill>
                  <a:srgbClr val="0A0A0A"/>
                </a:solidFill>
                <a:effectLst/>
                <a:latin typeface="Google Sans"/>
              </a:rPr>
              <a:t>, </a:t>
            </a:r>
            <a:r>
              <a:rPr lang="es-419" sz="1400" dirty="0"/>
              <a:t>string</a:t>
            </a:r>
            <a:r>
              <a:rPr lang="es-419" sz="1400" b="0" i="0" dirty="0">
                <a:solidFill>
                  <a:srgbClr val="0A0A0A"/>
                </a:solidFill>
                <a:effectLst/>
                <a:latin typeface="Google Sans"/>
              </a:rPr>
              <a:t>, </a:t>
            </a:r>
            <a:r>
              <a:rPr lang="es-419" sz="1400" dirty="0"/>
              <a:t>float</a:t>
            </a:r>
            <a:r>
              <a:rPr lang="es-419" sz="1400" b="0" i="0" dirty="0">
                <a:solidFill>
                  <a:srgbClr val="0A0A0A"/>
                </a:solidFill>
                <a:effectLst/>
                <a:latin typeface="Google Sans"/>
              </a:rPr>
              <a:t>) </a:t>
            </a:r>
            <a:r>
              <a:rPr lang="ru-RU" sz="1400" b="0" i="0" dirty="0">
                <a:solidFill>
                  <a:srgbClr val="0A0A0A"/>
                </a:solidFill>
                <a:effectLst/>
                <a:latin typeface="Google Sans"/>
              </a:rPr>
              <a:t>под одним именем, создавая тем самым составную структуру. Это удобно для организации связанных данных в одну логическую единицу, например, для описания объекта "Человек" с полями имени и возраста. </a:t>
            </a:r>
            <a:endParaRPr lang="en-US" sz="1400" b="0" i="0" dirty="0">
              <a:solidFill>
                <a:srgbClr val="0A0A0A"/>
              </a:solidFill>
              <a:effectLst/>
              <a:latin typeface="Google Sans"/>
            </a:endParaRPr>
          </a:p>
        </p:txBody>
      </p:sp>
    </p:spTree>
    <p:extLst>
      <p:ext uri="{BB962C8B-B14F-4D97-AF65-F5344CB8AC3E}">
        <p14:creationId xmlns:p14="http://schemas.microsoft.com/office/powerpoint/2010/main" val="39617847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Неформатированный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6494085"/>
          </a:xfrm>
          <a:prstGeom prst="rect">
            <a:avLst/>
          </a:prstGeom>
        </p:spPr>
        <p:txBody>
          <a:bodyPr wrap="square">
            <a:spAutoFit/>
          </a:bodyPr>
          <a:lstStyle/>
          <a:p>
            <a:r>
              <a:rPr lang="ru-RU" sz="1300" b="1" i="1" dirty="0"/>
              <a:t>Пример</a:t>
            </a:r>
            <a:r>
              <a:rPr lang="ru-RU" sz="1300" b="1" dirty="0"/>
              <a:t> 3 (продолжение). В бинарном файле хранятся сведения о кроликах, содержащихся в хозяйстве: пол (</a:t>
            </a:r>
            <a:r>
              <a:rPr lang="ru-RU" sz="1300" b="1" dirty="0" err="1"/>
              <a:t>m</a:t>
            </a:r>
            <a:r>
              <a:rPr lang="ru-RU" sz="1300" b="1" dirty="0"/>
              <a:t>/</a:t>
            </a:r>
            <a:r>
              <a:rPr lang="ru-RU" sz="1300" b="1" dirty="0" err="1"/>
              <a:t>f</a:t>
            </a:r>
            <a:r>
              <a:rPr lang="ru-RU" sz="1300" b="1" dirty="0"/>
              <a:t>), возраст (в мес.), масса. </a:t>
            </a:r>
            <a:r>
              <a:rPr lang="ru-RU" sz="1300" dirty="0"/>
              <a:t>Найти наиболее старого кролика. Если таких несколько, то вывести информацию о том из них, масса которого больше.</a:t>
            </a:r>
          </a:p>
          <a:p>
            <a:r>
              <a:rPr lang="ru-RU" sz="1300" dirty="0"/>
              <a:t>/* В бинарном файле хранятся сведения о кроликах, содержащихся в хозяйстве: пол (</a:t>
            </a:r>
            <a:r>
              <a:rPr lang="ru-RU" sz="1300" dirty="0" err="1"/>
              <a:t>m</a:t>
            </a:r>
            <a:r>
              <a:rPr lang="ru-RU" sz="1300" dirty="0"/>
              <a:t>/</a:t>
            </a:r>
            <a:r>
              <a:rPr lang="ru-RU" sz="1300" dirty="0" err="1"/>
              <a:t>f</a:t>
            </a:r>
            <a:r>
              <a:rPr lang="ru-RU" sz="1300" dirty="0"/>
              <a:t>), возраст (в мес.), масса. Найти наиболее старого кролика. Если таких несколько, то вывести информацию о том из них, масса которого больше.*/</a:t>
            </a:r>
          </a:p>
          <a:p>
            <a:r>
              <a:rPr lang="ru-RU" sz="1300" dirty="0"/>
              <a:t> </a:t>
            </a:r>
          </a:p>
          <a:p>
            <a:r>
              <a:rPr lang="en-US" sz="1300" dirty="0"/>
              <a:t>/* Dev-C++ */</a:t>
            </a:r>
            <a:endParaRPr lang="ru-RU" sz="1300" dirty="0"/>
          </a:p>
          <a:p>
            <a:r>
              <a:rPr lang="en-US" sz="1300" dirty="0"/>
              <a:t>#include &lt;</a:t>
            </a:r>
            <a:r>
              <a:rPr lang="en-US" sz="1300" dirty="0" err="1"/>
              <a:t>cstdlib</a:t>
            </a:r>
            <a:r>
              <a:rPr lang="en-US" sz="1300" dirty="0"/>
              <a:t>&gt;</a:t>
            </a:r>
            <a:endParaRPr lang="ru-RU" sz="1300" dirty="0"/>
          </a:p>
          <a:p>
            <a:r>
              <a:rPr lang="en-US" sz="1300" dirty="0"/>
              <a:t>#include &lt;iostream&gt;</a:t>
            </a:r>
            <a:endParaRPr lang="ru-RU" sz="1300" dirty="0"/>
          </a:p>
          <a:p>
            <a:r>
              <a:rPr lang="en-US" sz="1300" dirty="0"/>
              <a:t> </a:t>
            </a:r>
            <a:endParaRPr lang="ru-RU" sz="1300" dirty="0"/>
          </a:p>
          <a:p>
            <a:r>
              <a:rPr lang="en-US" sz="1300" dirty="0"/>
              <a:t>using namespace std;</a:t>
            </a:r>
            <a:endParaRPr lang="ru-RU" sz="1300" dirty="0"/>
          </a:p>
          <a:p>
            <a:r>
              <a:rPr lang="en-US" sz="1300" dirty="0"/>
              <a:t> </a:t>
            </a:r>
            <a:endParaRPr lang="ru-RU" sz="1300" dirty="0"/>
          </a:p>
          <a:p>
            <a:r>
              <a:rPr lang="en-US" sz="1300" dirty="0"/>
              <a:t>struct </a:t>
            </a:r>
            <a:r>
              <a:rPr lang="en-US" sz="1300" dirty="0" err="1"/>
              <a:t>krolik</a:t>
            </a:r>
            <a:r>
              <a:rPr lang="en-US" sz="1300" dirty="0"/>
              <a:t> {char pol; int </a:t>
            </a:r>
            <a:r>
              <a:rPr lang="en-US" sz="1300" dirty="0" err="1"/>
              <a:t>vozrast</a:t>
            </a:r>
            <a:r>
              <a:rPr lang="en-US" sz="1300" dirty="0"/>
              <a:t>; double </a:t>
            </a:r>
            <a:r>
              <a:rPr lang="en-US" sz="1300" dirty="0" err="1"/>
              <a:t>massa</a:t>
            </a:r>
            <a:r>
              <a:rPr lang="en-US" sz="1300" dirty="0"/>
              <a:t>;};</a:t>
            </a:r>
            <a:endParaRPr lang="ru-RU" sz="1300" dirty="0"/>
          </a:p>
          <a:p>
            <a:r>
              <a:rPr lang="en-US" sz="1300" dirty="0"/>
              <a:t> </a:t>
            </a:r>
            <a:endParaRPr lang="ru-RU" sz="1300" dirty="0"/>
          </a:p>
          <a:p>
            <a:r>
              <a:rPr lang="en-US" sz="1300" dirty="0"/>
              <a:t>int main()</a:t>
            </a:r>
            <a:endParaRPr lang="ru-RU" sz="1300" dirty="0"/>
          </a:p>
          <a:p>
            <a:r>
              <a:rPr lang="en-US" sz="1300" dirty="0"/>
              <a:t>{</a:t>
            </a:r>
            <a:endParaRPr lang="ru-RU" sz="1300" dirty="0"/>
          </a:p>
          <a:p>
            <a:r>
              <a:rPr lang="en-US" sz="1300" dirty="0"/>
              <a:t> FILE *f; </a:t>
            </a:r>
            <a:r>
              <a:rPr lang="en-US" sz="1300" dirty="0" err="1"/>
              <a:t>krolik</a:t>
            </a:r>
            <a:r>
              <a:rPr lang="en-US" sz="1300" dirty="0"/>
              <a:t> </a:t>
            </a:r>
            <a:r>
              <a:rPr lang="en-US" sz="1300" dirty="0" err="1"/>
              <a:t>dat</a:t>
            </a:r>
            <a:r>
              <a:rPr lang="en-US" sz="1300" dirty="0"/>
              <a:t>, max; int n;</a:t>
            </a:r>
            <a:endParaRPr lang="ru-RU" sz="1300" dirty="0"/>
          </a:p>
          <a:p>
            <a:r>
              <a:rPr lang="en-US" sz="1300" dirty="0"/>
              <a:t> </a:t>
            </a:r>
            <a:r>
              <a:rPr lang="en-US" sz="1300" dirty="0" err="1"/>
              <a:t>cout</a:t>
            </a:r>
            <a:r>
              <a:rPr lang="en-US" sz="1300" dirty="0"/>
              <a:t> &lt;&lt; "File name? ";</a:t>
            </a:r>
            <a:endParaRPr lang="ru-RU" sz="1300" dirty="0"/>
          </a:p>
          <a:p>
            <a:r>
              <a:rPr lang="en-US" sz="1300" dirty="0"/>
              <a:t> char s[20];</a:t>
            </a:r>
            <a:endParaRPr lang="ru-RU" sz="1300" dirty="0"/>
          </a:p>
          <a:p>
            <a:r>
              <a:rPr lang="en-US" sz="1300" dirty="0"/>
              <a:t> </a:t>
            </a:r>
            <a:r>
              <a:rPr lang="en-US" sz="1300" dirty="0" err="1"/>
              <a:t>cin.getline</a:t>
            </a:r>
            <a:r>
              <a:rPr lang="en-US" sz="1300" dirty="0"/>
              <a:t>(s, 20);</a:t>
            </a:r>
            <a:endParaRPr lang="ru-RU" sz="1300" dirty="0"/>
          </a:p>
          <a:p>
            <a:r>
              <a:rPr lang="en-US" sz="1300" dirty="0"/>
              <a:t> f=</a:t>
            </a:r>
            <a:r>
              <a:rPr lang="en-US" sz="1300" dirty="0" err="1"/>
              <a:t>fopen</a:t>
            </a:r>
            <a:r>
              <a:rPr lang="en-US" sz="1300" dirty="0"/>
              <a:t>(s, "</a:t>
            </a:r>
            <a:r>
              <a:rPr lang="en-US" sz="1300" dirty="0" err="1"/>
              <a:t>rb</a:t>
            </a:r>
            <a:r>
              <a:rPr lang="en-US" sz="1300" dirty="0"/>
              <a:t>");</a:t>
            </a:r>
            <a:endParaRPr lang="ru-RU" sz="1300" dirty="0"/>
          </a:p>
          <a:p>
            <a:r>
              <a:rPr lang="en-US" sz="1300" dirty="0"/>
              <a:t> </a:t>
            </a:r>
            <a:r>
              <a:rPr lang="da-DK" sz="1300" dirty="0" err="1"/>
              <a:t>fread</a:t>
            </a:r>
            <a:r>
              <a:rPr lang="da-DK" sz="1300" dirty="0"/>
              <a:t>(&amp;dat, </a:t>
            </a:r>
            <a:r>
              <a:rPr lang="da-DK" sz="1300" dirty="0" err="1"/>
              <a:t>sizeof</a:t>
            </a:r>
            <a:r>
              <a:rPr lang="da-DK" sz="1300" dirty="0"/>
              <a:t>(</a:t>
            </a:r>
            <a:r>
              <a:rPr lang="da-DK" sz="1300" dirty="0" err="1"/>
              <a:t>krolik</a:t>
            </a:r>
            <a:r>
              <a:rPr lang="da-DK" sz="1300" dirty="0"/>
              <a:t>), 1, f);</a:t>
            </a:r>
            <a:endParaRPr lang="ru-RU" sz="1300" dirty="0"/>
          </a:p>
          <a:p>
            <a:r>
              <a:rPr lang="da-DK" sz="1300" dirty="0"/>
              <a:t> </a:t>
            </a:r>
            <a:r>
              <a:rPr lang="en-US" sz="1300" dirty="0"/>
              <a:t>max=</a:t>
            </a:r>
            <a:r>
              <a:rPr lang="en-US" sz="1300" dirty="0" err="1"/>
              <a:t>dat</a:t>
            </a:r>
            <a:r>
              <a:rPr lang="en-US" sz="1300" dirty="0"/>
              <a:t>;</a:t>
            </a:r>
            <a:endParaRPr lang="ru-RU" sz="1300" dirty="0"/>
          </a:p>
          <a:p>
            <a:r>
              <a:rPr lang="en-US" sz="1300" dirty="0"/>
              <a:t> while (</a:t>
            </a:r>
            <a:r>
              <a:rPr lang="en-US" sz="1300" dirty="0" err="1"/>
              <a:t>fread</a:t>
            </a:r>
            <a:r>
              <a:rPr lang="en-US" sz="1300" dirty="0"/>
              <a:t>(&amp;</a:t>
            </a:r>
            <a:r>
              <a:rPr lang="en-US" sz="1300" dirty="0" err="1"/>
              <a:t>dat</a:t>
            </a:r>
            <a:r>
              <a:rPr lang="en-US" sz="1300" dirty="0"/>
              <a:t>, </a:t>
            </a:r>
            <a:r>
              <a:rPr lang="en-US" sz="1300" dirty="0" err="1"/>
              <a:t>sizeof</a:t>
            </a:r>
            <a:r>
              <a:rPr lang="en-US" sz="1300" dirty="0"/>
              <a:t>(</a:t>
            </a:r>
            <a:r>
              <a:rPr lang="en-US" sz="1300" dirty="0" err="1"/>
              <a:t>krolik</a:t>
            </a:r>
            <a:r>
              <a:rPr lang="en-US" sz="1300" dirty="0"/>
              <a:t>), 1, f))</a:t>
            </a:r>
            <a:endParaRPr lang="ru-RU" sz="1300" dirty="0"/>
          </a:p>
          <a:p>
            <a:r>
              <a:rPr lang="en-US" sz="1300" dirty="0"/>
              <a:t> {if (</a:t>
            </a:r>
            <a:r>
              <a:rPr lang="en-US" sz="1300" dirty="0" err="1"/>
              <a:t>dat.vozrast</a:t>
            </a:r>
            <a:r>
              <a:rPr lang="en-US" sz="1300" dirty="0"/>
              <a:t>&gt;</a:t>
            </a:r>
            <a:r>
              <a:rPr lang="en-US" sz="1300" dirty="0" err="1"/>
              <a:t>max.vozrast</a:t>
            </a:r>
            <a:r>
              <a:rPr lang="en-US" sz="1300" dirty="0"/>
              <a:t>) max=</a:t>
            </a:r>
            <a:r>
              <a:rPr lang="en-US" sz="1300" dirty="0" err="1"/>
              <a:t>dat</a:t>
            </a:r>
            <a:r>
              <a:rPr lang="en-US" sz="1300" dirty="0"/>
              <a:t>;</a:t>
            </a:r>
            <a:endParaRPr lang="ru-RU" sz="1300" dirty="0"/>
          </a:p>
          <a:p>
            <a:r>
              <a:rPr lang="en-US" sz="1300" dirty="0"/>
              <a:t>  else if (</a:t>
            </a:r>
            <a:r>
              <a:rPr lang="en-US" sz="1300" dirty="0" err="1"/>
              <a:t>dat.vozrast</a:t>
            </a:r>
            <a:r>
              <a:rPr lang="en-US" sz="1300" dirty="0"/>
              <a:t>==</a:t>
            </a:r>
            <a:r>
              <a:rPr lang="en-US" sz="1300" dirty="0" err="1"/>
              <a:t>max.vozrast</a:t>
            </a:r>
            <a:r>
              <a:rPr lang="en-US" sz="1300" dirty="0"/>
              <a:t>&amp;&amp;</a:t>
            </a:r>
            <a:r>
              <a:rPr lang="en-US" sz="1300" dirty="0" err="1"/>
              <a:t>dat.massa</a:t>
            </a:r>
            <a:r>
              <a:rPr lang="en-US" sz="1300" dirty="0"/>
              <a:t>&gt;</a:t>
            </a:r>
            <a:r>
              <a:rPr lang="en-US" sz="1300" dirty="0" err="1"/>
              <a:t>max.massa</a:t>
            </a:r>
            <a:r>
              <a:rPr lang="en-US" sz="1300" dirty="0"/>
              <a:t>) max=</a:t>
            </a:r>
            <a:r>
              <a:rPr lang="en-US" sz="1300" dirty="0" err="1"/>
              <a:t>dat</a:t>
            </a:r>
            <a:r>
              <a:rPr lang="en-US" sz="1300" dirty="0"/>
              <a:t>;}</a:t>
            </a:r>
            <a:endParaRPr lang="ru-RU" sz="1300" dirty="0"/>
          </a:p>
          <a:p>
            <a:r>
              <a:rPr lang="en-US" sz="1300" dirty="0"/>
              <a:t> </a:t>
            </a:r>
            <a:r>
              <a:rPr lang="en-US" sz="1300" dirty="0" err="1"/>
              <a:t>cout</a:t>
            </a:r>
            <a:r>
              <a:rPr lang="en-US" sz="1300" dirty="0"/>
              <a:t> &lt;&lt; "The oldest rabbit has a sex " &lt;&lt; </a:t>
            </a:r>
            <a:r>
              <a:rPr lang="en-US" sz="1300" dirty="0" err="1"/>
              <a:t>max.pol</a:t>
            </a:r>
            <a:r>
              <a:rPr lang="en-US" sz="1300" dirty="0"/>
              <a:t> &lt;&lt; ", age " &lt;&lt; </a:t>
            </a:r>
            <a:r>
              <a:rPr lang="en-US" sz="1300" dirty="0" err="1"/>
              <a:t>max.vozrast</a:t>
            </a:r>
            <a:r>
              <a:rPr lang="en-US" sz="1300" dirty="0"/>
              <a:t> &lt;&lt; " and mass " &lt;&lt; </a:t>
            </a:r>
            <a:r>
              <a:rPr lang="en-US" sz="1300" dirty="0" err="1"/>
              <a:t>max.massa</a:t>
            </a:r>
            <a:r>
              <a:rPr lang="en-US" sz="1300" dirty="0"/>
              <a:t> &lt;&lt; </a:t>
            </a:r>
            <a:r>
              <a:rPr lang="en-US" sz="1300" dirty="0" err="1"/>
              <a:t>endl</a:t>
            </a:r>
            <a:r>
              <a:rPr lang="en-US" sz="1300" dirty="0"/>
              <a:t>;</a:t>
            </a:r>
            <a:endParaRPr lang="ru-RU" sz="1300" dirty="0"/>
          </a:p>
          <a:p>
            <a:r>
              <a:rPr lang="en-US" sz="1300" dirty="0"/>
              <a:t>    system("PAUSE");</a:t>
            </a:r>
            <a:endParaRPr lang="ru-RU" sz="1300" dirty="0"/>
          </a:p>
          <a:p>
            <a:r>
              <a:rPr lang="en-US" sz="1300" dirty="0"/>
              <a:t>    return EXIT_SUCCESS;</a:t>
            </a:r>
            <a:endParaRPr lang="ru-RU" sz="1300" dirty="0"/>
          </a:p>
          <a:p>
            <a:r>
              <a:rPr lang="ru-RU" sz="1300" dirty="0"/>
              <a:t>}</a:t>
            </a:r>
          </a:p>
        </p:txBody>
      </p:sp>
    </p:spTree>
    <p:extLst>
      <p:ext uri="{BB962C8B-B14F-4D97-AF65-F5344CB8AC3E}">
        <p14:creationId xmlns:p14="http://schemas.microsoft.com/office/powerpoint/2010/main" val="20371505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Форматированный файловый ввод-вывод средствами С</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5009833"/>
          </a:xfrm>
          <a:prstGeom prst="rect">
            <a:avLst/>
          </a:prstGeom>
        </p:spPr>
        <p:txBody>
          <a:bodyPr wrap="square">
            <a:spAutoFit/>
          </a:bodyPr>
          <a:lstStyle/>
          <a:p>
            <a:pPr>
              <a:lnSpc>
                <a:spcPct val="150000"/>
              </a:lnSpc>
            </a:pPr>
            <a:r>
              <a:rPr lang="ru-RU" sz="2400" dirty="0"/>
              <a:t>1) Функции </a:t>
            </a:r>
            <a:r>
              <a:rPr lang="ru-RU" sz="2400" dirty="0" err="1"/>
              <a:t>fgetc</a:t>
            </a:r>
            <a:r>
              <a:rPr lang="ru-RU" sz="2400" dirty="0"/>
              <a:t>() и </a:t>
            </a:r>
            <a:r>
              <a:rPr lang="ru-RU" sz="2400" dirty="0" err="1"/>
              <a:t>fputc</a:t>
            </a:r>
            <a:r>
              <a:rPr lang="ru-RU" sz="2400" dirty="0"/>
              <a:t>() позволяют соответственно осуществить ввод-вывод символа.</a:t>
            </a:r>
          </a:p>
          <a:p>
            <a:pPr>
              <a:lnSpc>
                <a:spcPct val="150000"/>
              </a:lnSpc>
            </a:pPr>
            <a:r>
              <a:rPr lang="ru-RU" sz="2400" dirty="0"/>
              <a:t>2) Функции </a:t>
            </a:r>
            <a:r>
              <a:rPr lang="ru-RU" sz="2400" dirty="0" err="1"/>
              <a:t>fgets</a:t>
            </a:r>
            <a:r>
              <a:rPr lang="ru-RU" sz="2400" dirty="0"/>
              <a:t>() и </a:t>
            </a:r>
            <a:r>
              <a:rPr lang="ru-RU" sz="2400" dirty="0" err="1"/>
              <a:t>fputs</a:t>
            </a:r>
            <a:r>
              <a:rPr lang="ru-RU" sz="2400" dirty="0"/>
              <a:t>() позволяют соответственно осуществить ввод-вывод строки.</a:t>
            </a:r>
          </a:p>
          <a:p>
            <a:pPr>
              <a:lnSpc>
                <a:spcPct val="150000"/>
              </a:lnSpc>
            </a:pPr>
            <a:r>
              <a:rPr lang="ru-RU" sz="2400" dirty="0"/>
              <a:t>3) Функции </a:t>
            </a:r>
            <a:r>
              <a:rPr lang="ru-RU" sz="2400" dirty="0" err="1"/>
              <a:t>fscanf</a:t>
            </a:r>
            <a:r>
              <a:rPr lang="ru-RU" sz="2400" dirty="0"/>
              <a:t>() и </a:t>
            </a:r>
            <a:r>
              <a:rPr lang="ru-RU" sz="2400" dirty="0" err="1"/>
              <a:t>fprintf</a:t>
            </a:r>
            <a:r>
              <a:rPr lang="ru-RU" sz="2400" dirty="0"/>
              <a:t>() позволяют соответственно осуществить форматированный ввод-вывод и аналогичный соответствующим функциям форматированного ввода-вывода, только делают это применительно к файлу.</a:t>
            </a:r>
          </a:p>
        </p:txBody>
      </p:sp>
    </p:spTree>
    <p:extLst>
      <p:ext uri="{BB962C8B-B14F-4D97-AF65-F5344CB8AC3E}">
        <p14:creationId xmlns:p14="http://schemas.microsoft.com/office/powerpoint/2010/main" val="1236899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ОРГАНИЗАЦИЯ РАБОТЫ С ФАЙЛАМИ СРЕДСТВАМИ С++</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5355312"/>
          </a:xfrm>
          <a:prstGeom prst="rect">
            <a:avLst/>
          </a:prstGeom>
        </p:spPr>
        <p:txBody>
          <a:bodyPr wrap="square">
            <a:spAutoFit/>
          </a:bodyPr>
          <a:lstStyle/>
          <a:p>
            <a:pPr lvl="1"/>
            <a:r>
              <a:rPr lang="ru-RU" b="1" dirty="0"/>
              <a:t>Файловый ввод-вывод с использованием потоков</a:t>
            </a:r>
          </a:p>
          <a:p>
            <a:r>
              <a:rPr lang="ru-RU" dirty="0"/>
              <a:t>Для работы с файлами необходимо подключить заголовочный файл &lt;</a:t>
            </a:r>
            <a:r>
              <a:rPr lang="ru-RU" dirty="0" err="1"/>
              <a:t>fstream</a:t>
            </a:r>
            <a:r>
              <a:rPr lang="ru-RU" dirty="0"/>
              <a:t>&gt;. В &lt;</a:t>
            </a:r>
            <a:r>
              <a:rPr lang="ru-RU" dirty="0" err="1"/>
              <a:t>fstream</a:t>
            </a:r>
            <a:r>
              <a:rPr lang="ru-RU" dirty="0"/>
              <a:t>&gt; определены несколько классов и подключены заголовочные файлы &lt;ifstream&gt; — файловый ввод и &lt;</a:t>
            </a:r>
            <a:r>
              <a:rPr lang="ru-RU" dirty="0" err="1"/>
              <a:t>ofstream</a:t>
            </a:r>
            <a:r>
              <a:rPr lang="ru-RU" dirty="0"/>
              <a:t>&gt;  — файловый вывод.</a:t>
            </a:r>
            <a:endParaRPr lang="ru-RU" sz="1600" dirty="0"/>
          </a:p>
          <a:p>
            <a:r>
              <a:rPr lang="ru-RU" dirty="0"/>
              <a:t> </a:t>
            </a:r>
            <a:endParaRPr lang="ru-RU" sz="1600" dirty="0"/>
          </a:p>
          <a:p>
            <a:r>
              <a:rPr lang="ru-RU" dirty="0"/>
              <a:t>Библиотека потокового ввода-вывода:</a:t>
            </a:r>
            <a:endParaRPr lang="ru-RU" sz="1600" dirty="0"/>
          </a:p>
          <a:p>
            <a:r>
              <a:rPr lang="ru-RU" dirty="0"/>
              <a:t>	</a:t>
            </a:r>
            <a:r>
              <a:rPr lang="ru-RU" b="1" dirty="0" err="1"/>
              <a:t>fstream</a:t>
            </a:r>
            <a:endParaRPr lang="ru-RU" sz="1600" b="1" dirty="0"/>
          </a:p>
          <a:p>
            <a:r>
              <a:rPr lang="ru-RU" dirty="0"/>
              <a:t> </a:t>
            </a:r>
            <a:endParaRPr lang="ru-RU" sz="1600" dirty="0"/>
          </a:p>
          <a:p>
            <a:r>
              <a:rPr lang="ru-RU" dirty="0"/>
              <a:t>Связь файла с потоком вывода:</a:t>
            </a:r>
            <a:endParaRPr lang="ru-RU" sz="1600" dirty="0"/>
          </a:p>
          <a:p>
            <a:r>
              <a:rPr lang="ru-RU" dirty="0" err="1"/>
              <a:t>ofstream</a:t>
            </a:r>
            <a:r>
              <a:rPr lang="ru-RU" dirty="0"/>
              <a:t> имя логического файла;</a:t>
            </a:r>
            <a:endParaRPr lang="ru-RU" sz="1600" dirty="0"/>
          </a:p>
          <a:p>
            <a:r>
              <a:rPr lang="ru-RU" dirty="0"/>
              <a:t> </a:t>
            </a:r>
            <a:endParaRPr lang="ru-RU" sz="1600" dirty="0"/>
          </a:p>
          <a:p>
            <a:r>
              <a:rPr lang="ru-RU" dirty="0"/>
              <a:t>Связь файла с потоком ввода:</a:t>
            </a:r>
            <a:endParaRPr lang="ru-RU" sz="1600" dirty="0"/>
          </a:p>
          <a:p>
            <a:r>
              <a:rPr lang="ru-RU" dirty="0"/>
              <a:t>ifstream имя логического файла;</a:t>
            </a:r>
            <a:endParaRPr lang="ru-RU" sz="1600" dirty="0"/>
          </a:p>
          <a:p>
            <a:r>
              <a:rPr lang="ru-RU" dirty="0"/>
              <a:t> </a:t>
            </a:r>
            <a:endParaRPr lang="ru-RU" sz="1600" dirty="0"/>
          </a:p>
          <a:p>
            <a:r>
              <a:rPr lang="ru-RU" dirty="0"/>
              <a:t>Открытие файла:</a:t>
            </a:r>
            <a:endParaRPr lang="ru-RU" sz="1600" dirty="0"/>
          </a:p>
          <a:p>
            <a:r>
              <a:rPr lang="ru-RU" dirty="0"/>
              <a:t>имя логического </a:t>
            </a:r>
            <a:r>
              <a:rPr lang="ru-RU" dirty="0" err="1"/>
              <a:t>файла.open</a:t>
            </a:r>
            <a:r>
              <a:rPr lang="ru-RU" dirty="0"/>
              <a:t>(имя физического файла);</a:t>
            </a:r>
            <a:endParaRPr lang="ru-RU" sz="1600" dirty="0"/>
          </a:p>
          <a:p>
            <a:r>
              <a:rPr lang="ru-RU" dirty="0"/>
              <a:t> </a:t>
            </a:r>
            <a:endParaRPr lang="ru-RU" sz="1600" dirty="0"/>
          </a:p>
          <a:p>
            <a:r>
              <a:rPr lang="ru-RU" dirty="0"/>
              <a:t>Закрытие файла:</a:t>
            </a:r>
            <a:endParaRPr lang="ru-RU" sz="1600" dirty="0"/>
          </a:p>
          <a:p>
            <a:r>
              <a:rPr lang="ru-RU" dirty="0"/>
              <a:t>имя логического </a:t>
            </a:r>
            <a:r>
              <a:rPr lang="ru-RU" dirty="0" err="1"/>
              <a:t>файла.close</a:t>
            </a:r>
            <a:r>
              <a:rPr lang="ru-RU" dirty="0"/>
              <a:t>();</a:t>
            </a:r>
            <a:endParaRPr lang="ru-RU" sz="1600" dirty="0"/>
          </a:p>
        </p:txBody>
      </p:sp>
    </p:spTree>
    <p:extLst>
      <p:ext uri="{BB962C8B-B14F-4D97-AF65-F5344CB8AC3E}">
        <p14:creationId xmlns:p14="http://schemas.microsoft.com/office/powerpoint/2010/main" val="24278477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Простой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0" y="505886"/>
            <a:ext cx="8786842" cy="5586658"/>
          </a:xfrm>
          <a:prstGeom prst="rect">
            <a:avLst/>
          </a:prstGeom>
        </p:spPr>
        <p:txBody>
          <a:bodyPr wrap="square">
            <a:spAutoFit/>
          </a:bodyPr>
          <a:lstStyle/>
          <a:p>
            <a:pPr indent="457200">
              <a:lnSpc>
                <a:spcPct val="150000"/>
              </a:lnSpc>
            </a:pPr>
            <a:r>
              <a:rPr lang="ru-RU" sz="1600" dirty="0"/>
              <a:t>Предположим, программа должна выполнять запись в файл. Понадобится предпринять следующие действия. </a:t>
            </a:r>
          </a:p>
          <a:p>
            <a:pPr indent="457200">
              <a:lnSpc>
                <a:spcPct val="150000"/>
              </a:lnSpc>
            </a:pPr>
            <a:r>
              <a:rPr lang="ru-RU" sz="1600" dirty="0"/>
              <a:t>1. Создать объект </a:t>
            </a:r>
            <a:r>
              <a:rPr lang="ru-RU" sz="1600" b="1" dirty="0" err="1"/>
              <a:t>ofstream</a:t>
            </a:r>
            <a:r>
              <a:rPr lang="ru-RU" sz="1600" dirty="0"/>
              <a:t> для управления выходным потоком. </a:t>
            </a:r>
          </a:p>
          <a:p>
            <a:pPr indent="457200">
              <a:lnSpc>
                <a:spcPct val="150000"/>
              </a:lnSpc>
            </a:pPr>
            <a:r>
              <a:rPr lang="ru-RU" sz="1600" dirty="0"/>
              <a:t>2. Ассоциировать этот объект с конкретным файлом. </a:t>
            </a:r>
          </a:p>
          <a:p>
            <a:pPr indent="457200">
              <a:lnSpc>
                <a:spcPct val="150000"/>
              </a:lnSpc>
            </a:pPr>
            <a:r>
              <a:rPr lang="ru-RU" sz="1600" dirty="0"/>
              <a:t>3. Использовать объект так же, как нужно было бы использовать </a:t>
            </a:r>
            <a:r>
              <a:rPr lang="ru-RU" sz="1600" b="1" dirty="0" err="1"/>
              <a:t>cout</a:t>
            </a:r>
            <a:r>
              <a:rPr lang="ru-RU" sz="1600" dirty="0"/>
              <a:t>.  Единственным отличием будет то, что </a:t>
            </a:r>
            <a:r>
              <a:rPr lang="ru-RU" sz="1600" b="1" dirty="0"/>
              <a:t>вывод направляется в файл вместо экрана</a:t>
            </a:r>
            <a:r>
              <a:rPr lang="ru-RU" sz="1600" dirty="0"/>
              <a:t>. </a:t>
            </a:r>
          </a:p>
          <a:p>
            <a:pPr indent="457200">
              <a:lnSpc>
                <a:spcPct val="150000"/>
              </a:lnSpc>
            </a:pPr>
            <a:r>
              <a:rPr lang="ru-RU" sz="1600" dirty="0"/>
              <a:t>Чтобы достичь этого, нужно начать с подключения заголовочного файла </a:t>
            </a:r>
            <a:r>
              <a:rPr lang="ru-RU" sz="1600" b="1" dirty="0" err="1"/>
              <a:t>fstream</a:t>
            </a:r>
            <a:r>
              <a:rPr lang="ru-RU" sz="1600" dirty="0"/>
              <a:t>. Его подключение в большинстве, хотя и не во всех реализациях, автоматически подключает файл </a:t>
            </a:r>
            <a:r>
              <a:rPr lang="ru-RU" sz="1600" b="1" dirty="0" err="1"/>
              <a:t>iostream</a:t>
            </a:r>
            <a:r>
              <a:rPr lang="ru-RU" sz="1600" dirty="0"/>
              <a:t>, поэтому явное подключение </a:t>
            </a:r>
            <a:r>
              <a:rPr lang="ru-RU" sz="1600" b="1" dirty="0" err="1"/>
              <a:t>iostream</a:t>
            </a:r>
            <a:r>
              <a:rPr lang="ru-RU" sz="1600" dirty="0"/>
              <a:t> не обязательно. Затем нужно объявить объект типа </a:t>
            </a:r>
            <a:r>
              <a:rPr lang="ru-RU" sz="1600" b="1" dirty="0" err="1"/>
              <a:t>ofstream</a:t>
            </a:r>
            <a:r>
              <a:rPr lang="ru-RU" sz="1600" dirty="0"/>
              <a:t>: </a:t>
            </a:r>
          </a:p>
          <a:p>
            <a:pPr indent="457200">
              <a:lnSpc>
                <a:spcPct val="150000"/>
              </a:lnSpc>
            </a:pPr>
            <a:r>
              <a:rPr lang="ru-RU" sz="1600" dirty="0" err="1"/>
              <a:t>ofstream</a:t>
            </a:r>
            <a:r>
              <a:rPr lang="ru-RU" sz="1600" dirty="0"/>
              <a:t> </a:t>
            </a:r>
            <a:r>
              <a:rPr lang="ru-RU" sz="1600" dirty="0" err="1"/>
              <a:t>fout</a:t>
            </a:r>
            <a:r>
              <a:rPr lang="ru-RU" sz="1600" dirty="0"/>
              <a:t>; // создание объекта </a:t>
            </a:r>
            <a:r>
              <a:rPr lang="ru-RU" sz="1600" dirty="0" err="1"/>
              <a:t>fout</a:t>
            </a:r>
            <a:r>
              <a:rPr lang="ru-RU" sz="1600" dirty="0"/>
              <a:t> типа </a:t>
            </a:r>
            <a:r>
              <a:rPr lang="ru-RU" sz="1600" dirty="0" err="1"/>
              <a:t>ofstream</a:t>
            </a:r>
            <a:r>
              <a:rPr lang="ru-RU" sz="1600" dirty="0"/>
              <a:t> </a:t>
            </a:r>
          </a:p>
          <a:p>
            <a:pPr indent="457200">
              <a:lnSpc>
                <a:spcPct val="150000"/>
              </a:lnSpc>
            </a:pPr>
            <a:r>
              <a:rPr lang="ru-RU" sz="1600" dirty="0"/>
              <a:t>Затем этот объект нужно ассоциировать с конкретным файлом. Это можно сделать с помощью метода </a:t>
            </a:r>
            <a:r>
              <a:rPr lang="ru-RU" sz="1600" dirty="0" err="1"/>
              <a:t>open</a:t>
            </a:r>
            <a:r>
              <a:rPr lang="ru-RU" sz="1600" dirty="0"/>
              <a:t>(). Предположим, например, что требуется открыть файл </a:t>
            </a:r>
            <a:r>
              <a:rPr lang="ru-RU" sz="1600" dirty="0" err="1"/>
              <a:t>jar.txt</a:t>
            </a:r>
            <a:r>
              <a:rPr lang="ru-RU" sz="1600" dirty="0"/>
              <a:t> для вывода. Это можно было бы сделать следующим образом: </a:t>
            </a:r>
            <a:r>
              <a:rPr lang="ru-RU" sz="1600" dirty="0" err="1"/>
              <a:t>fout.open</a:t>
            </a:r>
            <a:r>
              <a:rPr lang="ru-RU" sz="1600" dirty="0"/>
              <a:t>("</a:t>
            </a:r>
            <a:r>
              <a:rPr lang="ru-RU" sz="1600" dirty="0" err="1"/>
              <a:t>jar.txt</a:t>
            </a:r>
            <a:r>
              <a:rPr lang="ru-RU" sz="1600" dirty="0"/>
              <a:t>"); // связывание </a:t>
            </a:r>
            <a:r>
              <a:rPr lang="ru-RU" sz="1600" dirty="0" err="1"/>
              <a:t>fout</a:t>
            </a:r>
            <a:r>
              <a:rPr lang="ru-RU" sz="1600" dirty="0"/>
              <a:t> с файлом </a:t>
            </a:r>
            <a:r>
              <a:rPr lang="ru-RU" sz="1600" dirty="0" err="1"/>
              <a:t>jar.txt</a:t>
            </a:r>
            <a:r>
              <a:rPr lang="ru-RU" sz="1600" dirty="0"/>
              <a:t> </a:t>
            </a:r>
          </a:p>
        </p:txBody>
      </p:sp>
    </p:spTree>
    <p:extLst>
      <p:ext uri="{BB962C8B-B14F-4D97-AF65-F5344CB8AC3E}">
        <p14:creationId xmlns:p14="http://schemas.microsoft.com/office/powerpoint/2010/main" val="10329927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Простой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3788858"/>
          </a:xfrm>
          <a:prstGeom prst="rect">
            <a:avLst/>
          </a:prstGeom>
        </p:spPr>
        <p:txBody>
          <a:bodyPr wrap="square">
            <a:spAutoFit/>
          </a:bodyPr>
          <a:lstStyle/>
          <a:p>
            <a:pPr indent="457200">
              <a:lnSpc>
                <a:spcPct val="150000"/>
              </a:lnSpc>
            </a:pPr>
            <a:r>
              <a:rPr lang="ru-RU" dirty="0"/>
              <a:t>Эти два шага (создание объекта и ассоциация файла с ним) можно совместить в одном операторе, используя другую форму: </a:t>
            </a:r>
          </a:p>
          <a:p>
            <a:pPr indent="457200">
              <a:lnSpc>
                <a:spcPct val="150000"/>
              </a:lnSpc>
            </a:pPr>
            <a:r>
              <a:rPr lang="ru-RU" dirty="0" err="1"/>
              <a:t>ofstream</a:t>
            </a:r>
            <a:r>
              <a:rPr lang="ru-RU" dirty="0"/>
              <a:t> </a:t>
            </a:r>
            <a:r>
              <a:rPr lang="ru-RU" dirty="0" err="1"/>
              <a:t>fout</a:t>
            </a:r>
            <a:r>
              <a:rPr lang="ru-RU" dirty="0"/>
              <a:t>("</a:t>
            </a:r>
            <a:r>
              <a:rPr lang="ru-RU" dirty="0" err="1"/>
              <a:t>jar.txt</a:t>
            </a:r>
            <a:r>
              <a:rPr lang="ru-RU" dirty="0"/>
              <a:t>"); /* создание объекта </a:t>
            </a:r>
            <a:r>
              <a:rPr lang="ru-RU" dirty="0" err="1"/>
              <a:t>fout</a:t>
            </a:r>
            <a:r>
              <a:rPr lang="ru-RU" dirty="0"/>
              <a:t> и его ассоциирование </a:t>
            </a:r>
          </a:p>
          <a:p>
            <a:pPr indent="457200">
              <a:lnSpc>
                <a:spcPct val="150000"/>
              </a:lnSpc>
            </a:pPr>
            <a:r>
              <a:rPr lang="ru-RU" dirty="0"/>
              <a:t>с файлом </a:t>
            </a:r>
            <a:r>
              <a:rPr lang="ru-RU" dirty="0" err="1"/>
              <a:t>jar.txt</a:t>
            </a:r>
            <a:r>
              <a:rPr lang="ru-RU" dirty="0"/>
              <a:t> */</a:t>
            </a:r>
          </a:p>
          <a:p>
            <a:pPr indent="457200">
              <a:lnSpc>
                <a:spcPct val="150000"/>
              </a:lnSpc>
            </a:pPr>
            <a:r>
              <a:rPr lang="ru-RU" dirty="0"/>
              <a:t>После того, как все это сделано, </a:t>
            </a:r>
            <a:r>
              <a:rPr lang="ru-RU" dirty="0" err="1"/>
              <a:t>fout</a:t>
            </a:r>
            <a:r>
              <a:rPr lang="ru-RU" dirty="0"/>
              <a:t> (или любое другое выбранное вами имя) можно будет использовать таким же образом, как и </a:t>
            </a:r>
            <a:r>
              <a:rPr lang="ru-RU" dirty="0" err="1"/>
              <a:t>cout</a:t>
            </a:r>
            <a:r>
              <a:rPr lang="ru-RU" dirty="0"/>
              <a:t>. Например, если требуется поместить слова </a:t>
            </a:r>
            <a:r>
              <a:rPr lang="ru-RU" dirty="0" err="1"/>
              <a:t>Dull</a:t>
            </a:r>
            <a:r>
              <a:rPr lang="ru-RU" dirty="0"/>
              <a:t> </a:t>
            </a:r>
            <a:r>
              <a:rPr lang="ru-RU" dirty="0" err="1"/>
              <a:t>Data</a:t>
            </a:r>
            <a:r>
              <a:rPr lang="ru-RU" dirty="0"/>
              <a:t> в этот файл, это можно сделать следующим образом: </a:t>
            </a:r>
          </a:p>
          <a:p>
            <a:pPr indent="457200">
              <a:lnSpc>
                <a:spcPct val="150000"/>
              </a:lnSpc>
            </a:pPr>
            <a:r>
              <a:rPr lang="ru-RU" dirty="0" err="1"/>
              <a:t>fout</a:t>
            </a:r>
            <a:r>
              <a:rPr lang="ru-RU" dirty="0"/>
              <a:t> &lt;&lt; "</a:t>
            </a:r>
            <a:r>
              <a:rPr lang="ru-RU" dirty="0" err="1"/>
              <a:t>Dull</a:t>
            </a:r>
            <a:r>
              <a:rPr lang="ru-RU" dirty="0"/>
              <a:t> </a:t>
            </a:r>
            <a:r>
              <a:rPr lang="ru-RU" dirty="0" err="1"/>
              <a:t>Data</a:t>
            </a:r>
            <a:r>
              <a:rPr lang="ru-RU" dirty="0"/>
              <a:t>"; </a:t>
            </a:r>
          </a:p>
        </p:txBody>
      </p:sp>
    </p:spTree>
    <p:extLst>
      <p:ext uri="{BB962C8B-B14F-4D97-AF65-F5344CB8AC3E}">
        <p14:creationId xmlns:p14="http://schemas.microsoft.com/office/powerpoint/2010/main" val="40975106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Простой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6178294"/>
          </a:xfrm>
          <a:prstGeom prst="rect">
            <a:avLst/>
          </a:prstGeom>
        </p:spPr>
        <p:txBody>
          <a:bodyPr wrap="square">
            <a:spAutoFit/>
          </a:bodyPr>
          <a:lstStyle/>
          <a:p>
            <a:pPr indent="457200">
              <a:lnSpc>
                <a:spcPct val="150000"/>
              </a:lnSpc>
            </a:pPr>
            <a:r>
              <a:rPr lang="ru-RU" sz="1900" dirty="0"/>
              <a:t>Действительно, поскольку в </a:t>
            </a:r>
            <a:r>
              <a:rPr lang="ru-RU" sz="1900" b="1" dirty="0" err="1"/>
              <a:t>ostream</a:t>
            </a:r>
            <a:r>
              <a:rPr lang="ru-RU" sz="1900" dirty="0"/>
              <a:t> — содержится </a:t>
            </a:r>
            <a:r>
              <a:rPr lang="ru-RU" sz="1900" dirty="0" err="1"/>
              <a:t>ofstream</a:t>
            </a:r>
            <a:r>
              <a:rPr lang="ru-RU" sz="1900" dirty="0"/>
              <a:t>, можно применять все методы </a:t>
            </a:r>
            <a:r>
              <a:rPr lang="ru-RU" sz="1900" b="1" dirty="0" err="1"/>
              <a:t>ostream</a:t>
            </a:r>
            <a:r>
              <a:rPr lang="ru-RU" sz="1900" dirty="0"/>
              <a:t>, включая разнообразные операции вставки, а также методы форматирования и манипуляторы. Класс </a:t>
            </a:r>
            <a:r>
              <a:rPr lang="ru-RU" sz="1900" b="1" dirty="0" err="1"/>
              <a:t>ofstream</a:t>
            </a:r>
            <a:r>
              <a:rPr lang="ru-RU" sz="1900" dirty="0"/>
              <a:t> использует буферизованный вывод, поэтому при создании объекта типа </a:t>
            </a:r>
            <a:r>
              <a:rPr lang="ru-RU" sz="1900" b="1" dirty="0" err="1"/>
              <a:t>ofstream</a:t>
            </a:r>
            <a:r>
              <a:rPr lang="ru-RU" sz="1900" dirty="0"/>
              <a:t>, такого как </a:t>
            </a:r>
            <a:r>
              <a:rPr lang="ru-RU" sz="1900" b="1" dirty="0" err="1"/>
              <a:t>fout</a:t>
            </a:r>
            <a:r>
              <a:rPr lang="ru-RU" sz="1900" dirty="0"/>
              <a:t>, программа выделяет пространство для выходного буфера. Если вы создадите два объекта </a:t>
            </a:r>
            <a:r>
              <a:rPr lang="ru-RU" sz="1900" b="1" dirty="0" err="1"/>
              <a:t>ofstream</a:t>
            </a:r>
            <a:r>
              <a:rPr lang="ru-RU" sz="1900" dirty="0"/>
              <a:t>, программа создаст два буфера — по одному для каждого объекта. Объект </a:t>
            </a:r>
            <a:r>
              <a:rPr lang="ru-RU" sz="1900" dirty="0" err="1"/>
              <a:t>ofstream</a:t>
            </a:r>
            <a:r>
              <a:rPr lang="ru-RU" sz="1900" dirty="0"/>
              <a:t>, подобный </a:t>
            </a:r>
            <a:r>
              <a:rPr lang="ru-RU" sz="1900" b="1" dirty="0" err="1"/>
              <a:t>fout</a:t>
            </a:r>
            <a:r>
              <a:rPr lang="ru-RU" sz="1900" dirty="0"/>
              <a:t>, накапливает выходные данные программы байт за байтом, а затем, когда буфер заполняется, передает его содержимое в файл назначения. Поскольку система спроектирована для передачи данных более крупными порциями, а не побайтно, буферизованный подход значительно увеличивает скорость передачи данных из программы в файл. </a:t>
            </a:r>
          </a:p>
        </p:txBody>
      </p:sp>
    </p:spTree>
    <p:extLst>
      <p:ext uri="{BB962C8B-B14F-4D97-AF65-F5344CB8AC3E}">
        <p14:creationId xmlns:p14="http://schemas.microsoft.com/office/powerpoint/2010/main" val="957614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Простой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820472" cy="5615704"/>
          </a:xfrm>
          <a:prstGeom prst="rect">
            <a:avLst/>
          </a:prstGeom>
        </p:spPr>
        <p:txBody>
          <a:bodyPr wrap="square">
            <a:spAutoFit/>
          </a:bodyPr>
          <a:lstStyle/>
          <a:p>
            <a:pPr indent="457200">
              <a:lnSpc>
                <a:spcPct val="150000"/>
              </a:lnSpc>
            </a:pPr>
            <a:r>
              <a:rPr lang="ru-RU" sz="2200" dirty="0"/>
              <a:t>Такое открытие файла для вывода создает новый файл, если файла с указанным именем не существует. Если же файл с этим именем существовал ранее, то действие по его открытию усекает его так, чтобы вывод начинался в пустой файл. </a:t>
            </a:r>
          </a:p>
          <a:p>
            <a:pPr indent="457200">
              <a:lnSpc>
                <a:spcPct val="150000"/>
              </a:lnSpc>
            </a:pPr>
            <a:r>
              <a:rPr lang="ru-RU" sz="2200" dirty="0"/>
              <a:t>Действия для выполнения чтения из файла во многом подобны тем, которые необходимы для выполнения записи в файл. </a:t>
            </a:r>
          </a:p>
          <a:p>
            <a:pPr indent="457200">
              <a:lnSpc>
                <a:spcPct val="150000"/>
              </a:lnSpc>
            </a:pPr>
            <a:r>
              <a:rPr lang="ru-RU" sz="2200" dirty="0"/>
              <a:t>1. Создать объект ifstream для управления входным потоком. </a:t>
            </a:r>
          </a:p>
          <a:p>
            <a:pPr indent="457200">
              <a:lnSpc>
                <a:spcPct val="150000"/>
              </a:lnSpc>
            </a:pPr>
            <a:r>
              <a:rPr lang="ru-RU" sz="2200" dirty="0"/>
              <a:t>2. Ассоциировать этот объект с конкретным файлом. </a:t>
            </a:r>
          </a:p>
          <a:p>
            <a:pPr indent="457200">
              <a:lnSpc>
                <a:spcPct val="150000"/>
              </a:lnSpc>
            </a:pPr>
            <a:r>
              <a:rPr lang="ru-RU" sz="2200" dirty="0"/>
              <a:t>3. Использовать объект так же, как нужно было бы использовать </a:t>
            </a:r>
            <a:r>
              <a:rPr lang="ru-RU" sz="2200" dirty="0" err="1"/>
              <a:t>сin</a:t>
            </a:r>
            <a:r>
              <a:rPr lang="ru-RU" sz="2200" dirty="0"/>
              <a:t>.</a:t>
            </a:r>
            <a:r>
              <a:rPr lang="ru-RU" sz="2200" dirty="0">
                <a:solidFill>
                  <a:srgbClr val="FF0000"/>
                </a:solidFill>
              </a:rPr>
              <a:t> </a:t>
            </a:r>
          </a:p>
        </p:txBody>
      </p:sp>
    </p:spTree>
    <p:extLst>
      <p:ext uri="{BB962C8B-B14F-4D97-AF65-F5344CB8AC3E}">
        <p14:creationId xmlns:p14="http://schemas.microsoft.com/office/powerpoint/2010/main" val="3043407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3"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1"/>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Заголовочные файлы стандартной библиотеки </a:t>
            </a:r>
            <a:r>
              <a:rPr lang="en-US" sz="1600" b="1" dirty="0">
                <a:solidFill>
                  <a:schemeClr val="bg1"/>
                </a:solidFill>
                <a:latin typeface="Times New Roman" panose="02020603050405020304" pitchFamily="18" charset="0"/>
                <a:cs typeface="Times New Roman" panose="02020603050405020304" pitchFamily="18" charset="0"/>
              </a:rPr>
              <a:t>C++</a:t>
            </a:r>
            <a:r>
              <a:rPr lang="ru-RU" sz="1600" b="1" dirty="0">
                <a:solidFill>
                  <a:schemeClr val="bg1"/>
                </a:solidFill>
                <a:latin typeface="Times New Roman" panose="02020603050405020304" pitchFamily="18" charset="0"/>
                <a:cs typeface="Times New Roman" panose="02020603050405020304" pitchFamily="18" charset="0"/>
              </a:rPr>
              <a:t> </a:t>
            </a:r>
          </a:p>
        </p:txBody>
      </p:sp>
      <p:sp>
        <p:nvSpPr>
          <p:cNvPr id="8" name="TextBox 7"/>
          <p:cNvSpPr txBox="1"/>
          <p:nvPr/>
        </p:nvSpPr>
        <p:spPr>
          <a:xfrm>
            <a:off x="251520" y="620688"/>
            <a:ext cx="8352928" cy="5847755"/>
          </a:xfrm>
          <a:prstGeom prst="rect">
            <a:avLst/>
          </a:prstGeom>
          <a:noFill/>
        </p:spPr>
        <p:txBody>
          <a:bodyPr wrap="square" rtlCol="0">
            <a:spAutoFit/>
          </a:bodyPr>
          <a:lstStyle/>
          <a:p>
            <a:pPr indent="457200"/>
            <a:r>
              <a:rPr lang="ru-RU" sz="2200" dirty="0">
                <a:latin typeface="+mj-lt"/>
              </a:rPr>
              <a:t>Все заголовочные файлы стандартной библиотеки языка C++ не содержат расширения .</a:t>
            </a:r>
            <a:r>
              <a:rPr lang="ru-RU" sz="2200" dirty="0" err="1">
                <a:latin typeface="+mj-lt"/>
              </a:rPr>
              <a:t>h</a:t>
            </a:r>
            <a:r>
              <a:rPr lang="ru-RU" sz="2200" dirty="0">
                <a:latin typeface="+mj-lt"/>
              </a:rPr>
              <a:t>, а в чистом С – содержат.</a:t>
            </a:r>
          </a:p>
          <a:p>
            <a:pPr indent="457200"/>
            <a:r>
              <a:rPr lang="ru-RU" sz="2200" dirty="0">
                <a:latin typeface="+mj-lt"/>
              </a:rPr>
              <a:t> </a:t>
            </a:r>
          </a:p>
          <a:p>
            <a:pPr indent="457200"/>
            <a:r>
              <a:rPr lang="ru-RU" sz="2200" i="1" dirty="0">
                <a:latin typeface="+mj-lt"/>
              </a:rPr>
              <a:t>Например</a:t>
            </a:r>
            <a:r>
              <a:rPr lang="en-US" sz="2200" i="1" dirty="0">
                <a:latin typeface="+mj-lt"/>
              </a:rPr>
              <a:t>:</a:t>
            </a:r>
            <a:endParaRPr lang="ru-RU" sz="2200" dirty="0">
              <a:latin typeface="+mj-lt"/>
            </a:endParaRPr>
          </a:p>
          <a:p>
            <a:pPr indent="457200"/>
            <a:r>
              <a:rPr lang="en-US" sz="2200" b="1" dirty="0">
                <a:latin typeface="+mj-lt"/>
              </a:rPr>
              <a:t>#include&lt;iostream&gt;</a:t>
            </a:r>
            <a:endParaRPr lang="ru-RU" sz="2200" dirty="0">
              <a:latin typeface="+mj-lt"/>
            </a:endParaRPr>
          </a:p>
          <a:p>
            <a:pPr indent="457200"/>
            <a:r>
              <a:rPr lang="en-US" sz="2200" b="1" dirty="0">
                <a:latin typeface="+mj-lt"/>
              </a:rPr>
              <a:t>#include&lt;vector&gt;</a:t>
            </a:r>
            <a:endParaRPr lang="ru-RU" sz="2200" dirty="0">
              <a:latin typeface="+mj-lt"/>
            </a:endParaRPr>
          </a:p>
          <a:p>
            <a:pPr indent="457200"/>
            <a:r>
              <a:rPr lang="ru-RU" sz="2200" b="1" dirty="0">
                <a:latin typeface="+mj-lt"/>
              </a:rPr>
              <a:t>#</a:t>
            </a:r>
            <a:r>
              <a:rPr lang="en-US" sz="2200" b="1" dirty="0">
                <a:latin typeface="+mj-lt"/>
              </a:rPr>
              <a:t>include</a:t>
            </a:r>
            <a:r>
              <a:rPr lang="ru-RU" sz="2200" b="1" dirty="0">
                <a:latin typeface="+mj-lt"/>
              </a:rPr>
              <a:t>&lt;</a:t>
            </a:r>
            <a:r>
              <a:rPr lang="en-US" sz="2200" b="1" dirty="0">
                <a:latin typeface="+mj-lt"/>
              </a:rPr>
              <a:t>algorithm</a:t>
            </a:r>
            <a:r>
              <a:rPr lang="ru-RU" sz="2200" b="1" dirty="0">
                <a:latin typeface="+mj-lt"/>
              </a:rPr>
              <a:t>&gt;</a:t>
            </a:r>
            <a:endParaRPr lang="en-US" sz="2200" b="1" dirty="0">
              <a:latin typeface="+mj-lt"/>
            </a:endParaRPr>
          </a:p>
          <a:p>
            <a:pPr indent="457200"/>
            <a:endParaRPr lang="en-US" sz="2200" b="1" dirty="0">
              <a:latin typeface="+mj-lt"/>
            </a:endParaRPr>
          </a:p>
          <a:p>
            <a:pPr indent="457200"/>
            <a:r>
              <a:rPr lang="ru-RU" sz="2200" dirty="0">
                <a:latin typeface="+mj-lt"/>
              </a:rPr>
              <a:t>Заголовочные файлы из стандартной библиотеки языка C можно использовать в языке C++, но их имена изменились - в начало файла добавилась буква "</a:t>
            </a:r>
            <a:r>
              <a:rPr lang="ru-RU" sz="2200" dirty="0" err="1">
                <a:latin typeface="+mj-lt"/>
              </a:rPr>
              <a:t>c</a:t>
            </a:r>
            <a:r>
              <a:rPr lang="ru-RU" sz="2200" dirty="0">
                <a:latin typeface="+mj-lt"/>
              </a:rPr>
              <a:t>", а расширение ".</a:t>
            </a:r>
            <a:r>
              <a:rPr lang="ru-RU" sz="2200" dirty="0" err="1">
                <a:latin typeface="+mj-lt"/>
              </a:rPr>
              <a:t>h</a:t>
            </a:r>
            <a:r>
              <a:rPr lang="ru-RU" sz="2200" dirty="0">
                <a:latin typeface="+mj-lt"/>
              </a:rPr>
              <a:t>" исчезло. То есть при желании использовать функции, которые в языке C определены в заголовочных файлах </a:t>
            </a:r>
            <a:r>
              <a:rPr lang="ru-RU" sz="2200" dirty="0" err="1">
                <a:latin typeface="+mj-lt"/>
              </a:rPr>
              <a:t>stdio.h</a:t>
            </a:r>
            <a:r>
              <a:rPr lang="ru-RU" sz="2200" dirty="0">
                <a:latin typeface="+mj-lt"/>
              </a:rPr>
              <a:t> или </a:t>
            </a:r>
            <a:r>
              <a:rPr lang="ru-RU" sz="2200" dirty="0" err="1">
                <a:latin typeface="+mj-lt"/>
              </a:rPr>
              <a:t>math.h</a:t>
            </a:r>
            <a:r>
              <a:rPr lang="ru-RU" sz="2200" dirty="0">
                <a:latin typeface="+mj-lt"/>
              </a:rPr>
              <a:t>, их требуется подключать следующим образом:</a:t>
            </a:r>
          </a:p>
          <a:p>
            <a:pPr indent="457200"/>
            <a:endParaRPr lang="en-US" sz="2200" b="1" dirty="0">
              <a:latin typeface="+mj-lt"/>
            </a:endParaRPr>
          </a:p>
          <a:p>
            <a:pPr indent="457200"/>
            <a:r>
              <a:rPr lang="en-US" sz="2200" b="1" dirty="0">
                <a:latin typeface="+mj-lt"/>
              </a:rPr>
              <a:t>#include&lt;</a:t>
            </a:r>
            <a:r>
              <a:rPr lang="en-US" sz="2200" b="1" dirty="0" err="1">
                <a:latin typeface="+mj-lt"/>
              </a:rPr>
              <a:t>cstdio</a:t>
            </a:r>
            <a:r>
              <a:rPr lang="en-US" sz="2200" b="1" dirty="0">
                <a:latin typeface="+mj-lt"/>
              </a:rPr>
              <a:t>&gt;</a:t>
            </a:r>
            <a:endParaRPr lang="ru-RU" sz="2200" dirty="0">
              <a:latin typeface="+mj-lt"/>
            </a:endParaRPr>
          </a:p>
          <a:p>
            <a:pPr indent="457200"/>
            <a:r>
              <a:rPr lang="en-US" sz="2200" b="1" dirty="0">
                <a:latin typeface="+mj-lt"/>
              </a:rPr>
              <a:t>#include&lt;</a:t>
            </a:r>
            <a:r>
              <a:rPr lang="en-US" sz="2200" b="1" dirty="0" err="1">
                <a:latin typeface="+mj-lt"/>
              </a:rPr>
              <a:t>cmath</a:t>
            </a:r>
            <a:r>
              <a:rPr lang="en-US" sz="2200" b="1" dirty="0">
                <a:latin typeface="+mj-lt"/>
              </a:rPr>
              <a:t>&gt;</a:t>
            </a:r>
            <a:endParaRPr lang="ru-RU" sz="2200" dirty="0">
              <a:latin typeface="+mj-lt"/>
            </a:endParaRPr>
          </a:p>
        </p:txBody>
      </p:sp>
    </p:spTree>
    <p:extLst>
      <p:ext uri="{BB962C8B-B14F-4D97-AF65-F5344CB8AC3E}">
        <p14:creationId xmlns:p14="http://schemas.microsoft.com/office/powerpoint/2010/main" val="821641983"/>
      </p:ext>
    </p:extLst>
  </p:cSld>
  <p:clrMapOvr>
    <a:masterClrMapping/>
  </p:clrMapOvr>
  <mc:AlternateContent xmlns:mc="http://schemas.openxmlformats.org/markup-compatibility/2006" xmlns:p14="http://schemas.microsoft.com/office/powerpoint/2010/main">
    <mc:Choice Requires="p14">
      <p:transition spd="slow" p14:dur="2000" advTm="37381"/>
    </mc:Choice>
    <mc:Fallback xmlns="">
      <p:transition spd="slow" advTm="37381"/>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Простой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6036909"/>
          </a:xfrm>
          <a:prstGeom prst="rect">
            <a:avLst/>
          </a:prstGeom>
        </p:spPr>
        <p:txBody>
          <a:bodyPr wrap="square">
            <a:spAutoFit/>
          </a:bodyPr>
          <a:lstStyle/>
          <a:p>
            <a:pPr indent="457200">
              <a:lnSpc>
                <a:spcPct val="150000"/>
              </a:lnSpc>
            </a:pPr>
            <a:r>
              <a:rPr lang="ru-RU" sz="2000" dirty="0"/>
              <a:t>Шаги для чтения из файла похожи на те, которые нужно выполнить для записи в файл. Для начала, конечно, нужно подключить заголовочный файл </a:t>
            </a:r>
            <a:r>
              <a:rPr lang="ru-RU" sz="2000" b="1" dirty="0" err="1"/>
              <a:t>fstream</a:t>
            </a:r>
            <a:r>
              <a:rPr lang="ru-RU" sz="2000" dirty="0"/>
              <a:t>. Затем необходимо объявить объект </a:t>
            </a:r>
            <a:r>
              <a:rPr lang="ru-RU" sz="2000" b="1" dirty="0"/>
              <a:t>ifstream</a:t>
            </a:r>
            <a:r>
              <a:rPr lang="ru-RU" sz="2000" dirty="0"/>
              <a:t> и ассоциировать его с именем файла. Для этого можно использовать два оператора или же один: </a:t>
            </a:r>
          </a:p>
          <a:p>
            <a:pPr indent="457200">
              <a:lnSpc>
                <a:spcPct val="150000"/>
              </a:lnSpc>
            </a:pPr>
            <a:r>
              <a:rPr lang="ru-RU" sz="2000" dirty="0"/>
              <a:t>ifstream </a:t>
            </a:r>
            <a:r>
              <a:rPr lang="ru-RU" sz="2000" dirty="0" err="1"/>
              <a:t>fin</a:t>
            </a:r>
            <a:r>
              <a:rPr lang="ru-RU" sz="2000" dirty="0"/>
              <a:t>; // создать объекта </a:t>
            </a:r>
            <a:r>
              <a:rPr lang="ru-RU" sz="2000" dirty="0" err="1"/>
              <a:t>fin</a:t>
            </a:r>
            <a:r>
              <a:rPr lang="ru-RU" sz="2000" dirty="0"/>
              <a:t> типа ifstream </a:t>
            </a:r>
          </a:p>
          <a:p>
            <a:pPr indent="457200">
              <a:lnSpc>
                <a:spcPct val="150000"/>
              </a:lnSpc>
            </a:pPr>
            <a:r>
              <a:rPr lang="ru-RU" sz="2000" dirty="0" err="1"/>
              <a:t>fin.open</a:t>
            </a:r>
            <a:r>
              <a:rPr lang="ru-RU" sz="2000" dirty="0"/>
              <a:t>("</a:t>
            </a:r>
            <a:r>
              <a:rPr lang="ru-RU" sz="2000" dirty="0" err="1"/>
              <a:t>jellyjar.txt</a:t>
            </a:r>
            <a:r>
              <a:rPr lang="ru-RU" sz="2000" dirty="0"/>
              <a:t>"); // открытие файла </a:t>
            </a:r>
            <a:r>
              <a:rPr lang="ru-RU" sz="2000" dirty="0" err="1"/>
              <a:t>jellyjar.txt</a:t>
            </a:r>
            <a:r>
              <a:rPr lang="ru-RU" sz="2000" dirty="0"/>
              <a:t> для чтения </a:t>
            </a:r>
          </a:p>
          <a:p>
            <a:pPr indent="457200">
              <a:lnSpc>
                <a:spcPct val="150000"/>
              </a:lnSpc>
            </a:pPr>
            <a:r>
              <a:rPr lang="ru-RU" sz="2000" dirty="0"/>
              <a:t>// Один оператор </a:t>
            </a:r>
          </a:p>
          <a:p>
            <a:pPr indent="457200">
              <a:lnSpc>
                <a:spcPct val="150000"/>
              </a:lnSpc>
            </a:pPr>
            <a:r>
              <a:rPr lang="ru-RU" sz="2000" dirty="0"/>
              <a:t>ifstream </a:t>
            </a:r>
            <a:r>
              <a:rPr lang="ru-RU" sz="2000" dirty="0" err="1"/>
              <a:t>fis</a:t>
            </a:r>
            <a:r>
              <a:rPr lang="ru-RU" sz="2000" dirty="0"/>
              <a:t>("</a:t>
            </a:r>
            <a:r>
              <a:rPr lang="ru-RU" sz="2000" dirty="0" err="1"/>
              <a:t>jamjar.dat</a:t>
            </a:r>
            <a:r>
              <a:rPr lang="ru-RU" sz="2000" dirty="0"/>
              <a:t>") ; // создание объекта </a:t>
            </a:r>
            <a:r>
              <a:rPr lang="ru-RU" sz="2000" dirty="0" err="1"/>
              <a:t>fis</a:t>
            </a:r>
            <a:r>
              <a:rPr lang="ru-RU" sz="2000" dirty="0"/>
              <a:t> и его ассоциирование </a:t>
            </a:r>
          </a:p>
          <a:p>
            <a:pPr indent="457200">
              <a:lnSpc>
                <a:spcPct val="150000"/>
              </a:lnSpc>
            </a:pPr>
            <a:r>
              <a:rPr lang="ru-RU" sz="2000" dirty="0"/>
              <a:t>    // с файлом </a:t>
            </a:r>
            <a:r>
              <a:rPr lang="ru-RU" sz="2000" dirty="0" err="1"/>
              <a:t>jamjar.txt</a:t>
            </a:r>
            <a:r>
              <a:rPr lang="ru-RU" sz="2000" dirty="0"/>
              <a:t> </a:t>
            </a:r>
          </a:p>
          <a:p>
            <a:pPr indent="457200">
              <a:lnSpc>
                <a:spcPct val="150000"/>
              </a:lnSpc>
            </a:pPr>
            <a:r>
              <a:rPr lang="ru-RU" sz="2000" dirty="0"/>
              <a:t>Затем объект </a:t>
            </a:r>
            <a:r>
              <a:rPr lang="ru-RU" sz="2000" dirty="0" err="1"/>
              <a:t>fin</a:t>
            </a:r>
            <a:r>
              <a:rPr lang="ru-RU" sz="2000" dirty="0"/>
              <a:t> или </a:t>
            </a:r>
            <a:r>
              <a:rPr lang="ru-RU" sz="2000" dirty="0" err="1"/>
              <a:t>fis</a:t>
            </a:r>
            <a:r>
              <a:rPr lang="ru-RU" sz="2000" dirty="0"/>
              <a:t> можно использовать почти так же, как </a:t>
            </a:r>
            <a:r>
              <a:rPr lang="ru-RU" sz="2000" dirty="0" err="1"/>
              <a:t>сі</a:t>
            </a:r>
            <a:r>
              <a:rPr lang="en-US" sz="2000" dirty="0"/>
              <a:t>n</a:t>
            </a:r>
            <a:r>
              <a:rPr lang="ru-RU" sz="2000" dirty="0"/>
              <a:t>. </a:t>
            </a:r>
          </a:p>
        </p:txBody>
      </p:sp>
    </p:spTree>
    <p:extLst>
      <p:ext uri="{BB962C8B-B14F-4D97-AF65-F5344CB8AC3E}">
        <p14:creationId xmlns:p14="http://schemas.microsoft.com/office/powerpoint/2010/main" val="8276331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Простой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6036909"/>
          </a:xfrm>
          <a:prstGeom prst="rect">
            <a:avLst/>
          </a:prstGeom>
        </p:spPr>
        <p:txBody>
          <a:bodyPr wrap="square">
            <a:spAutoFit/>
          </a:bodyPr>
          <a:lstStyle/>
          <a:p>
            <a:pPr indent="457200">
              <a:lnSpc>
                <a:spcPct val="150000"/>
              </a:lnSpc>
            </a:pPr>
            <a:r>
              <a:rPr lang="ru-RU" sz="2000" dirty="0"/>
              <a:t>Например, можно использовать следующий код: </a:t>
            </a:r>
          </a:p>
          <a:p>
            <a:pPr indent="457200">
              <a:lnSpc>
                <a:spcPct val="150000"/>
              </a:lnSpc>
            </a:pPr>
            <a:r>
              <a:rPr lang="ru-RU" sz="2000" dirty="0" err="1"/>
              <a:t>char</a:t>
            </a:r>
            <a:r>
              <a:rPr lang="ru-RU" sz="2000" dirty="0"/>
              <a:t> </a:t>
            </a:r>
            <a:r>
              <a:rPr lang="ru-RU" sz="2000" dirty="0" err="1"/>
              <a:t>ch</a:t>
            </a:r>
            <a:r>
              <a:rPr lang="ru-RU" sz="2000" dirty="0"/>
              <a:t>; </a:t>
            </a:r>
          </a:p>
          <a:p>
            <a:pPr indent="457200">
              <a:lnSpc>
                <a:spcPct val="150000"/>
              </a:lnSpc>
            </a:pPr>
            <a:r>
              <a:rPr lang="ru-RU" sz="2000" dirty="0" err="1"/>
              <a:t>fin</a:t>
            </a:r>
            <a:r>
              <a:rPr lang="ru-RU" sz="2000" dirty="0"/>
              <a:t> &gt;&gt; </a:t>
            </a:r>
            <a:r>
              <a:rPr lang="ru-RU" sz="2000" dirty="0" err="1"/>
              <a:t>ch</a:t>
            </a:r>
            <a:r>
              <a:rPr lang="ru-RU" sz="2000" dirty="0"/>
              <a:t>; // считывание символа из файла </a:t>
            </a:r>
            <a:r>
              <a:rPr lang="ru-RU" sz="2000" dirty="0" err="1"/>
              <a:t>jellyjar.txt</a:t>
            </a:r>
            <a:r>
              <a:rPr lang="ru-RU" sz="2000" dirty="0"/>
              <a:t> </a:t>
            </a:r>
          </a:p>
          <a:p>
            <a:pPr indent="457200">
              <a:lnSpc>
                <a:spcPct val="150000"/>
              </a:lnSpc>
            </a:pPr>
            <a:r>
              <a:rPr lang="ru-RU" sz="2000" dirty="0" err="1"/>
              <a:t>char</a:t>
            </a:r>
            <a:r>
              <a:rPr lang="ru-RU" sz="2000" dirty="0"/>
              <a:t> </a:t>
            </a:r>
            <a:r>
              <a:rPr lang="ru-RU" sz="2000" dirty="0" err="1"/>
              <a:t>buf</a:t>
            </a:r>
            <a:r>
              <a:rPr lang="ru-RU" sz="2000" dirty="0"/>
              <a:t>[80]; </a:t>
            </a:r>
          </a:p>
          <a:p>
            <a:pPr indent="457200">
              <a:lnSpc>
                <a:spcPct val="150000"/>
              </a:lnSpc>
            </a:pPr>
            <a:r>
              <a:rPr lang="ru-RU" sz="2000" dirty="0" err="1"/>
              <a:t>fin</a:t>
            </a:r>
            <a:r>
              <a:rPr lang="ru-RU" sz="2000" dirty="0"/>
              <a:t>&gt;&gt; </a:t>
            </a:r>
            <a:r>
              <a:rPr lang="ru-RU" sz="2000" dirty="0" err="1"/>
              <a:t>buf</a:t>
            </a:r>
            <a:r>
              <a:rPr lang="ru-RU" sz="2000" dirty="0"/>
              <a:t>; // считывание слова из файла </a:t>
            </a:r>
          </a:p>
          <a:p>
            <a:pPr indent="457200">
              <a:lnSpc>
                <a:spcPct val="150000"/>
              </a:lnSpc>
            </a:pPr>
            <a:r>
              <a:rPr lang="ru-RU" sz="2000" dirty="0" err="1"/>
              <a:t>fin.getline</a:t>
            </a:r>
            <a:r>
              <a:rPr lang="ru-RU" sz="2000" dirty="0"/>
              <a:t>(</a:t>
            </a:r>
            <a:r>
              <a:rPr lang="ru-RU" sz="2000" dirty="0" err="1"/>
              <a:t>buf</a:t>
            </a:r>
            <a:r>
              <a:rPr lang="ru-RU" sz="2000" dirty="0"/>
              <a:t>, 80); // считывание строки из файла </a:t>
            </a:r>
          </a:p>
          <a:p>
            <a:pPr indent="457200">
              <a:lnSpc>
                <a:spcPct val="150000"/>
              </a:lnSpc>
            </a:pPr>
            <a:r>
              <a:rPr lang="ru-RU" sz="2000" dirty="0" err="1"/>
              <a:t>string</a:t>
            </a:r>
            <a:r>
              <a:rPr lang="ru-RU" sz="2000" dirty="0"/>
              <a:t> </a:t>
            </a:r>
            <a:r>
              <a:rPr lang="ru-RU" sz="2000" dirty="0" err="1"/>
              <a:t>line</a:t>
            </a:r>
            <a:r>
              <a:rPr lang="ru-RU" sz="2000" dirty="0"/>
              <a:t>; </a:t>
            </a:r>
          </a:p>
          <a:p>
            <a:pPr indent="457200">
              <a:lnSpc>
                <a:spcPct val="150000"/>
              </a:lnSpc>
            </a:pPr>
            <a:r>
              <a:rPr lang="ru-RU" sz="2000" dirty="0" err="1"/>
              <a:t>getline</a:t>
            </a:r>
            <a:r>
              <a:rPr lang="ru-RU" sz="2000" dirty="0"/>
              <a:t>(</a:t>
            </a:r>
            <a:r>
              <a:rPr lang="ru-RU" sz="2000" dirty="0" err="1"/>
              <a:t>fin</a:t>
            </a:r>
            <a:r>
              <a:rPr lang="ru-RU" sz="2000" dirty="0"/>
              <a:t>, </a:t>
            </a:r>
            <a:r>
              <a:rPr lang="ru-RU" sz="2000" dirty="0" err="1"/>
              <a:t>line</a:t>
            </a:r>
            <a:r>
              <a:rPr lang="ru-RU" sz="2000" dirty="0"/>
              <a:t>); // считывание из файла в строковый объект</a:t>
            </a:r>
          </a:p>
          <a:p>
            <a:pPr indent="457200">
              <a:lnSpc>
                <a:spcPct val="150000"/>
              </a:lnSpc>
            </a:pPr>
            <a:r>
              <a:rPr lang="ru-RU" sz="2000" dirty="0"/>
              <a:t>Ввод, как и вывод, также буферизуется, поэтому создание объекта </a:t>
            </a:r>
            <a:r>
              <a:rPr lang="ru-RU" sz="2000" dirty="0" err="1"/>
              <a:t>ofstream</a:t>
            </a:r>
            <a:r>
              <a:rPr lang="ru-RU" sz="2000" dirty="0"/>
              <a:t>, такого как </a:t>
            </a:r>
            <a:r>
              <a:rPr lang="ru-RU" sz="2000" dirty="0" err="1"/>
              <a:t>fin</a:t>
            </a:r>
            <a:r>
              <a:rPr lang="ru-RU" sz="2000" dirty="0"/>
              <a:t>, создает входной буфер, которым управляет объект </a:t>
            </a:r>
            <a:r>
              <a:rPr lang="ru-RU" sz="2000" dirty="0" err="1"/>
              <a:t>fin</a:t>
            </a:r>
            <a:r>
              <a:rPr lang="ru-RU" sz="2000" dirty="0"/>
              <a:t>. Как и в случае вывода, буферизация обеспечивает гораздо более быстрое перемещение данных, чем при побайтной передаче.  </a:t>
            </a:r>
          </a:p>
        </p:txBody>
      </p:sp>
    </p:spTree>
    <p:extLst>
      <p:ext uri="{BB962C8B-B14F-4D97-AF65-F5344CB8AC3E}">
        <p14:creationId xmlns:p14="http://schemas.microsoft.com/office/powerpoint/2010/main" val="12519568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Простой файловый ввод-вывод</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398818" y="1052736"/>
            <a:ext cx="7992888" cy="2805255"/>
          </a:xfrm>
          <a:prstGeom prst="rect">
            <a:avLst/>
          </a:prstGeom>
        </p:spPr>
        <p:txBody>
          <a:bodyPr wrap="square">
            <a:spAutoFit/>
          </a:bodyPr>
          <a:lstStyle/>
          <a:p>
            <a:pPr indent="457200">
              <a:lnSpc>
                <a:spcPct val="150000"/>
              </a:lnSpc>
            </a:pPr>
            <a:r>
              <a:rPr lang="ru-RU" sz="2000" dirty="0"/>
              <a:t>Соединение с файлом закрывается автоматически, когда объекты ввода и вывода уничтожаются, например, по завершении программы. Кроме того, соединение с файлом можно закрыть явно, используя для этого метод </a:t>
            </a:r>
            <a:r>
              <a:rPr lang="ru-RU" sz="2000" dirty="0" err="1"/>
              <a:t>close</a:t>
            </a:r>
            <a:r>
              <a:rPr lang="ru-RU" sz="2000" dirty="0"/>
              <a:t>(): </a:t>
            </a:r>
          </a:p>
          <a:p>
            <a:pPr indent="457200">
              <a:lnSpc>
                <a:spcPct val="150000"/>
              </a:lnSpc>
            </a:pPr>
            <a:r>
              <a:rPr lang="ru-RU" sz="2000" dirty="0" err="1"/>
              <a:t>fout.close</a:t>
            </a:r>
            <a:r>
              <a:rPr lang="ru-RU" sz="2000" dirty="0"/>
              <a:t> (); // закрытие соединения вывода с файлом </a:t>
            </a:r>
          </a:p>
          <a:p>
            <a:pPr indent="457200">
              <a:lnSpc>
                <a:spcPct val="150000"/>
              </a:lnSpc>
            </a:pPr>
            <a:r>
              <a:rPr lang="ru-RU" sz="2000" dirty="0" err="1"/>
              <a:t>fin.close</a:t>
            </a:r>
            <a:r>
              <a:rPr lang="ru-RU" sz="2000" dirty="0"/>
              <a:t> (); // закрытие соединения ввода с файлом</a:t>
            </a:r>
          </a:p>
        </p:txBody>
      </p:sp>
    </p:spTree>
    <p:extLst>
      <p:ext uri="{BB962C8B-B14F-4D97-AF65-F5344CB8AC3E}">
        <p14:creationId xmlns:p14="http://schemas.microsoft.com/office/powerpoint/2010/main" val="21584817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3"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Файловый ввод-вывод с использованием потоков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5586658"/>
          </a:xfrm>
          <a:prstGeom prst="rect">
            <a:avLst/>
          </a:prstGeom>
        </p:spPr>
        <p:txBody>
          <a:bodyPr wrap="square">
            <a:spAutoFit/>
          </a:bodyPr>
          <a:lstStyle/>
          <a:p>
            <a:pPr indent="457200">
              <a:lnSpc>
                <a:spcPct val="150000"/>
              </a:lnSpc>
            </a:pPr>
            <a:r>
              <a:rPr lang="ru-RU" sz="1600" dirty="0"/>
              <a:t>Файловый ввод/вывод аналогичен стандартному вводу/выводу, единственное отличие – это то, что ввод/вывод выполнятся не на экран, а в файл. Если ввод/вывод на стандартные устройства выполняется с помощью объектов </a:t>
            </a:r>
            <a:r>
              <a:rPr lang="ru-RU" sz="1600" dirty="0" err="1"/>
              <a:t>cin</a:t>
            </a:r>
            <a:r>
              <a:rPr lang="ru-RU" sz="1600" dirty="0"/>
              <a:t> и </a:t>
            </a:r>
            <a:r>
              <a:rPr lang="ru-RU" sz="1600" dirty="0" err="1"/>
              <a:t>cout</a:t>
            </a:r>
            <a:r>
              <a:rPr lang="ru-RU" sz="1600" dirty="0"/>
              <a:t>, то для организации файлового ввода/вывода достаточно создать собственные объекты, которые можно использовать аналогично операторам </a:t>
            </a:r>
            <a:r>
              <a:rPr lang="ru-RU" sz="1600" dirty="0" err="1"/>
              <a:t>cin</a:t>
            </a:r>
            <a:r>
              <a:rPr lang="ru-RU" sz="1600" dirty="0"/>
              <a:t> и </a:t>
            </a:r>
            <a:r>
              <a:rPr lang="ru-RU" sz="1600" dirty="0" err="1"/>
              <a:t>cout</a:t>
            </a:r>
            <a:r>
              <a:rPr lang="ru-RU" sz="1600" dirty="0"/>
              <a:t>.</a:t>
            </a:r>
          </a:p>
          <a:p>
            <a:pPr indent="457200">
              <a:lnSpc>
                <a:spcPct val="150000"/>
              </a:lnSpc>
            </a:pPr>
            <a:r>
              <a:rPr lang="ru-RU" sz="1600" dirty="0"/>
              <a:t>Например, необходимо создать текстовый файл и записать в него строку «Работа с файлами в С++». Для этого необходимо проделать следующие шаги:</a:t>
            </a:r>
          </a:p>
          <a:p>
            <a:pPr lvl="0" indent="457200">
              <a:lnSpc>
                <a:spcPct val="150000"/>
              </a:lnSpc>
            </a:pPr>
            <a:r>
              <a:rPr lang="ru-RU" sz="1600" dirty="0"/>
              <a:t>создать объект класса </a:t>
            </a:r>
            <a:r>
              <a:rPr lang="ru-RU" sz="1600" dirty="0" err="1"/>
              <a:t>ofstream</a:t>
            </a:r>
            <a:r>
              <a:rPr lang="ru-RU" sz="1600" dirty="0"/>
              <a:t>;</a:t>
            </a:r>
          </a:p>
          <a:p>
            <a:pPr lvl="0" indent="457200">
              <a:lnSpc>
                <a:spcPct val="150000"/>
              </a:lnSpc>
            </a:pPr>
            <a:r>
              <a:rPr lang="ru-RU" sz="1600" dirty="0"/>
              <a:t>связать объект класса с файлом, в который будет производиться запись;</a:t>
            </a:r>
          </a:p>
          <a:p>
            <a:pPr lvl="0" indent="457200">
              <a:lnSpc>
                <a:spcPct val="150000"/>
              </a:lnSpc>
            </a:pPr>
            <a:r>
              <a:rPr lang="ru-RU" sz="1600" dirty="0"/>
              <a:t>записать строку в файл;</a:t>
            </a:r>
          </a:p>
          <a:p>
            <a:pPr lvl="0" indent="457200">
              <a:lnSpc>
                <a:spcPct val="150000"/>
              </a:lnSpc>
            </a:pPr>
            <a:r>
              <a:rPr lang="ru-RU" sz="1600" dirty="0"/>
              <a:t>закрыть файл.</a:t>
            </a:r>
          </a:p>
          <a:p>
            <a:pPr indent="457200">
              <a:lnSpc>
                <a:spcPct val="150000"/>
              </a:lnSpc>
            </a:pPr>
            <a:r>
              <a:rPr lang="ru-RU" sz="1600" dirty="0"/>
              <a:t>Почему необходимо создавать объект класса </a:t>
            </a:r>
            <a:r>
              <a:rPr lang="ru-RU" sz="1600" dirty="0" err="1"/>
              <a:t>ofstream</a:t>
            </a:r>
            <a:r>
              <a:rPr lang="ru-RU" sz="1600" dirty="0"/>
              <a:t>, а не класса ifstream? Потому, что нужно сделать запись в файл, а если бы нужно было считать данные из файла, то создавался бы объект класса ifstream.</a:t>
            </a:r>
          </a:p>
        </p:txBody>
      </p:sp>
    </p:spTree>
    <p:extLst>
      <p:ext uri="{BB962C8B-B14F-4D97-AF65-F5344CB8AC3E}">
        <p14:creationId xmlns:p14="http://schemas.microsoft.com/office/powerpoint/2010/main" val="42869960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Файловый ввод-вывод с использованием потоков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179512" y="505886"/>
            <a:ext cx="8784976" cy="6281848"/>
          </a:xfrm>
          <a:prstGeom prst="rect">
            <a:avLst/>
          </a:prstGeom>
        </p:spPr>
        <p:txBody>
          <a:bodyPr wrap="square">
            <a:spAutoFit/>
          </a:bodyPr>
          <a:lstStyle/>
          <a:p>
            <a:pPr indent="457200">
              <a:lnSpc>
                <a:spcPct val="150000"/>
              </a:lnSpc>
            </a:pPr>
            <a:r>
              <a:rPr lang="ru-RU" dirty="0"/>
              <a:t>Шаг 1. Создаём объект для записи в файл:</a:t>
            </a:r>
          </a:p>
          <a:p>
            <a:pPr indent="457200">
              <a:lnSpc>
                <a:spcPct val="150000"/>
              </a:lnSpc>
            </a:pPr>
            <a:r>
              <a:rPr lang="ru-RU" dirty="0" err="1"/>
              <a:t>ofstream</a:t>
            </a:r>
            <a:r>
              <a:rPr lang="ru-RU" dirty="0"/>
              <a:t> имя объекта; // объект класса </a:t>
            </a:r>
            <a:r>
              <a:rPr lang="ru-RU" dirty="0" err="1"/>
              <a:t>ofstream</a:t>
            </a:r>
            <a:endParaRPr lang="ru-RU" dirty="0"/>
          </a:p>
          <a:p>
            <a:pPr indent="457200">
              <a:lnSpc>
                <a:spcPct val="150000"/>
              </a:lnSpc>
            </a:pPr>
            <a:r>
              <a:rPr lang="ru-RU" dirty="0"/>
              <a:t>Назовём объект – </a:t>
            </a:r>
            <a:r>
              <a:rPr lang="ru-RU" dirty="0" err="1"/>
              <a:t>fout</a:t>
            </a:r>
            <a:r>
              <a:rPr lang="ru-RU" dirty="0"/>
              <a:t>. </a:t>
            </a:r>
          </a:p>
          <a:p>
            <a:pPr indent="457200">
              <a:lnSpc>
                <a:spcPct val="150000"/>
              </a:lnSpc>
            </a:pPr>
            <a:r>
              <a:rPr lang="ru-RU" dirty="0"/>
              <a:t>Вот что получится:</a:t>
            </a:r>
          </a:p>
          <a:p>
            <a:pPr indent="457200">
              <a:lnSpc>
                <a:spcPct val="150000"/>
              </a:lnSpc>
            </a:pPr>
            <a:r>
              <a:rPr lang="ru-RU" dirty="0"/>
              <a:t>	</a:t>
            </a:r>
            <a:r>
              <a:rPr lang="ru-RU" dirty="0" err="1"/>
              <a:t>ofstream</a:t>
            </a:r>
            <a:r>
              <a:rPr lang="ru-RU" dirty="0"/>
              <a:t> </a:t>
            </a:r>
            <a:r>
              <a:rPr lang="ru-RU" dirty="0" err="1"/>
              <a:t>fout</a:t>
            </a:r>
            <a:r>
              <a:rPr lang="ru-RU" dirty="0"/>
              <a:t>;</a:t>
            </a:r>
          </a:p>
          <a:p>
            <a:pPr indent="457200">
              <a:lnSpc>
                <a:spcPct val="150000"/>
              </a:lnSpc>
            </a:pPr>
            <a:r>
              <a:rPr lang="ru-RU" dirty="0"/>
              <a:t>Для чего нам объект? Объект необходим, чтобы можно было выполнять запись в файл. Уже объект создан, но не связан с файлом, в который нужно записать строку.</a:t>
            </a:r>
          </a:p>
          <a:p>
            <a:pPr indent="457200">
              <a:lnSpc>
                <a:spcPct val="150000"/>
              </a:lnSpc>
            </a:pPr>
            <a:r>
              <a:rPr lang="ru-RU" dirty="0"/>
              <a:t>Шаг 2. Связываем объект с файлом.</a:t>
            </a:r>
          </a:p>
          <a:p>
            <a:pPr indent="457200">
              <a:lnSpc>
                <a:spcPct val="150000"/>
              </a:lnSpc>
            </a:pPr>
            <a:r>
              <a:rPr lang="ru-RU" dirty="0"/>
              <a:t>Через операцию «точка» получаем доступ к методу класса </a:t>
            </a:r>
            <a:r>
              <a:rPr lang="ru-RU" dirty="0" err="1"/>
              <a:t>open</a:t>
            </a:r>
            <a:r>
              <a:rPr lang="ru-RU" dirty="0"/>
              <a:t>(), в круглых скобочках которого указываем имя файла. Указанный файл будет создан в текущей директории с программой. Если файл с таким именем существует, то существующий файл будет заменен новым. Итак, файл открыт, осталось записать в него нужную строку. Делается это так:</a:t>
            </a:r>
          </a:p>
          <a:p>
            <a:pPr indent="457200">
              <a:lnSpc>
                <a:spcPct val="150000"/>
              </a:lnSpc>
            </a:pPr>
            <a:r>
              <a:rPr lang="ru-RU" dirty="0" err="1"/>
              <a:t>fout</a:t>
            </a:r>
            <a:r>
              <a:rPr lang="ru-RU" dirty="0"/>
              <a:t> &lt;&lt; "Работа с файлами в С++"; // запись строки в файл</a:t>
            </a:r>
          </a:p>
        </p:txBody>
      </p:sp>
    </p:spTree>
    <p:extLst>
      <p:ext uri="{BB962C8B-B14F-4D97-AF65-F5344CB8AC3E}">
        <p14:creationId xmlns:p14="http://schemas.microsoft.com/office/powerpoint/2010/main" val="327342805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Файловый ввод-вывод с использованием потоков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4204356"/>
          </a:xfrm>
          <a:prstGeom prst="rect">
            <a:avLst/>
          </a:prstGeom>
        </p:spPr>
        <p:txBody>
          <a:bodyPr wrap="square">
            <a:spAutoFit/>
          </a:bodyPr>
          <a:lstStyle/>
          <a:p>
            <a:pPr indent="457200">
              <a:lnSpc>
                <a:spcPct val="150000"/>
              </a:lnSpc>
            </a:pPr>
            <a:r>
              <a:rPr lang="ru-RU" dirty="0"/>
              <a:t>Используя операцию передачи в поток совместно с объектом </a:t>
            </a:r>
            <a:r>
              <a:rPr lang="ru-RU" dirty="0" err="1"/>
              <a:t>fout</a:t>
            </a:r>
            <a:r>
              <a:rPr lang="ru-RU" dirty="0"/>
              <a:t>, строка «Работа с файлами в С++» записывается в файл. Так как больше нет необходимости изменять содержимое файла, его нужно закрыть, то есть отделить объект от файла.</a:t>
            </a:r>
          </a:p>
          <a:p>
            <a:pPr indent="457200">
              <a:lnSpc>
                <a:spcPct val="150000"/>
              </a:lnSpc>
            </a:pPr>
            <a:r>
              <a:rPr lang="ru-RU" dirty="0"/>
              <a:t>	</a:t>
            </a:r>
            <a:r>
              <a:rPr lang="ru-RU" dirty="0" err="1"/>
              <a:t>fout.close</a:t>
            </a:r>
            <a:r>
              <a:rPr lang="ru-RU" dirty="0"/>
              <a:t>(); // закрываем файл</a:t>
            </a:r>
          </a:p>
          <a:p>
            <a:pPr indent="457200">
              <a:lnSpc>
                <a:spcPct val="150000"/>
              </a:lnSpc>
            </a:pPr>
            <a:r>
              <a:rPr lang="ru-RU" dirty="0"/>
              <a:t>Итог – создан файл со строкой «Работа с файлами в С++».</a:t>
            </a:r>
          </a:p>
          <a:p>
            <a:pPr indent="457200">
              <a:lnSpc>
                <a:spcPct val="150000"/>
              </a:lnSpc>
            </a:pPr>
            <a:r>
              <a:rPr lang="ru-RU" dirty="0"/>
              <a:t>Шаги 1 и 2 можно объединить, то есть в одной строке создать объект и связать его с файлом. Делается это так:</a:t>
            </a:r>
          </a:p>
          <a:p>
            <a:pPr indent="457200">
              <a:lnSpc>
                <a:spcPct val="150000"/>
              </a:lnSpc>
            </a:pPr>
            <a:r>
              <a:rPr lang="ru-RU" dirty="0"/>
              <a:t>	</a:t>
            </a:r>
            <a:r>
              <a:rPr lang="ru-RU" dirty="0" err="1"/>
              <a:t>ofstream</a:t>
            </a:r>
            <a:r>
              <a:rPr lang="ru-RU" dirty="0"/>
              <a:t> </a:t>
            </a:r>
            <a:r>
              <a:rPr lang="ru-RU" dirty="0" err="1"/>
              <a:t>fout</a:t>
            </a:r>
            <a:r>
              <a:rPr lang="ru-RU" dirty="0"/>
              <a:t>("</a:t>
            </a:r>
            <a:r>
              <a:rPr lang="ru-RU" dirty="0" err="1"/>
              <a:t>cppstudio.txt</a:t>
            </a:r>
            <a:r>
              <a:rPr lang="ru-RU" dirty="0"/>
              <a:t>"); // создаём объект класса </a:t>
            </a:r>
            <a:r>
              <a:rPr lang="ru-RU" dirty="0" err="1"/>
              <a:t>ofstream</a:t>
            </a:r>
            <a:r>
              <a:rPr lang="ru-RU" dirty="0"/>
              <a:t> и //связываем его с файлом </a:t>
            </a:r>
            <a:r>
              <a:rPr lang="ru-RU" dirty="0" err="1"/>
              <a:t>cppstudio.txt</a:t>
            </a:r>
            <a:endParaRPr lang="ru-RU" dirty="0"/>
          </a:p>
        </p:txBody>
      </p:sp>
    </p:spTree>
    <p:extLst>
      <p:ext uri="{BB962C8B-B14F-4D97-AF65-F5344CB8AC3E}">
        <p14:creationId xmlns:p14="http://schemas.microsoft.com/office/powerpoint/2010/main" val="264279582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Файловый ввод-вывод с использованием потоков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67544" y="505886"/>
            <a:ext cx="7992888" cy="5078313"/>
          </a:xfrm>
          <a:prstGeom prst="rect">
            <a:avLst/>
          </a:prstGeom>
        </p:spPr>
        <p:txBody>
          <a:bodyPr wrap="square">
            <a:spAutoFit/>
          </a:bodyPr>
          <a:lstStyle/>
          <a:p>
            <a:r>
              <a:rPr lang="ru-RU" dirty="0"/>
              <a:t>Объединим весь код и получим следующую программу:</a:t>
            </a:r>
          </a:p>
          <a:p>
            <a:r>
              <a:rPr lang="ru-RU" dirty="0"/>
              <a:t>// </a:t>
            </a:r>
            <a:r>
              <a:rPr lang="ru-RU" dirty="0" err="1"/>
              <a:t>file.cpp</a:t>
            </a:r>
            <a:r>
              <a:rPr lang="ru-RU" dirty="0"/>
              <a:t>: определяет точку входа для консольного приложения.</a:t>
            </a:r>
          </a:p>
          <a:p>
            <a:r>
              <a:rPr lang="ru-RU" dirty="0"/>
              <a:t> </a:t>
            </a:r>
          </a:p>
          <a:p>
            <a:r>
              <a:rPr lang="en-US" dirty="0"/>
              <a:t>#include "</a:t>
            </a:r>
            <a:r>
              <a:rPr lang="en-US" dirty="0" err="1"/>
              <a:t>stdafx.h</a:t>
            </a:r>
            <a:r>
              <a:rPr lang="en-US" dirty="0"/>
              <a:t>"</a:t>
            </a:r>
            <a:endParaRPr lang="ru-RU" dirty="0"/>
          </a:p>
          <a:p>
            <a:r>
              <a:rPr lang="en-US" dirty="0"/>
              <a:t>#include &lt;</a:t>
            </a:r>
            <a:r>
              <a:rPr lang="en-US" dirty="0" err="1"/>
              <a:t>fstream</a:t>
            </a:r>
            <a:r>
              <a:rPr lang="en-US" dirty="0"/>
              <a:t>&gt;</a:t>
            </a:r>
            <a:endParaRPr lang="ru-RU" dirty="0"/>
          </a:p>
          <a:p>
            <a:r>
              <a:rPr lang="en-US" dirty="0"/>
              <a:t>using namespace std;</a:t>
            </a:r>
            <a:endParaRPr lang="ru-RU" dirty="0"/>
          </a:p>
          <a:p>
            <a:r>
              <a:rPr lang="en-US" dirty="0"/>
              <a:t> </a:t>
            </a:r>
            <a:endParaRPr lang="ru-RU" dirty="0"/>
          </a:p>
          <a:p>
            <a:r>
              <a:rPr lang="en-US" dirty="0"/>
              <a:t>int main(int </a:t>
            </a:r>
            <a:r>
              <a:rPr lang="en-US" dirty="0" err="1"/>
              <a:t>argc</a:t>
            </a:r>
            <a:r>
              <a:rPr lang="en-US" dirty="0"/>
              <a:t>, char* </a:t>
            </a:r>
            <a:r>
              <a:rPr lang="en-US" dirty="0" err="1"/>
              <a:t>argv</a:t>
            </a:r>
            <a:r>
              <a:rPr lang="en-US" dirty="0"/>
              <a:t>[])</a:t>
            </a:r>
            <a:endParaRPr lang="ru-RU" dirty="0"/>
          </a:p>
          <a:p>
            <a:r>
              <a:rPr lang="en-US" dirty="0"/>
              <a:t>{</a:t>
            </a:r>
            <a:endParaRPr lang="ru-RU" dirty="0"/>
          </a:p>
          <a:p>
            <a:r>
              <a:rPr lang="en-US" dirty="0"/>
              <a:t>    </a:t>
            </a:r>
            <a:r>
              <a:rPr lang="en-US" dirty="0" err="1"/>
              <a:t>ofstream</a:t>
            </a:r>
            <a:r>
              <a:rPr lang="en-US" dirty="0"/>
              <a:t> </a:t>
            </a:r>
            <a:r>
              <a:rPr lang="en-US" dirty="0" err="1"/>
              <a:t>fout</a:t>
            </a:r>
            <a:r>
              <a:rPr lang="en-US" dirty="0"/>
              <a:t>("</a:t>
            </a:r>
            <a:r>
              <a:rPr lang="en-US" dirty="0" err="1"/>
              <a:t>cppstudio.txt</a:t>
            </a:r>
            <a:r>
              <a:rPr lang="en-US" dirty="0"/>
              <a:t>"); // </a:t>
            </a:r>
            <a:r>
              <a:rPr lang="ru-RU" dirty="0"/>
              <a:t>создаём объект класса</a:t>
            </a:r>
            <a:r>
              <a:rPr lang="en-US" dirty="0"/>
              <a:t> </a:t>
            </a:r>
            <a:r>
              <a:rPr lang="en-US" dirty="0" err="1"/>
              <a:t>ofstream</a:t>
            </a:r>
            <a:r>
              <a:rPr lang="en-US" dirty="0"/>
              <a:t> </a:t>
            </a:r>
            <a:r>
              <a:rPr lang="ru-RU" dirty="0"/>
              <a:t>для записи и связываем его с файлом</a:t>
            </a:r>
            <a:r>
              <a:rPr lang="en-US" dirty="0"/>
              <a:t> </a:t>
            </a:r>
            <a:r>
              <a:rPr lang="en-US" dirty="0" err="1"/>
              <a:t>cppstudio.txt</a:t>
            </a:r>
            <a:endParaRPr lang="ru-RU" dirty="0"/>
          </a:p>
          <a:p>
            <a:r>
              <a:rPr lang="en-US" dirty="0"/>
              <a:t>    </a:t>
            </a:r>
            <a:r>
              <a:rPr lang="ru-RU" dirty="0" err="1"/>
              <a:t>fout</a:t>
            </a:r>
            <a:r>
              <a:rPr lang="ru-RU" dirty="0"/>
              <a:t> &lt;&lt; "Работа с файлами в С++"; // запись строки в файл</a:t>
            </a:r>
          </a:p>
          <a:p>
            <a:r>
              <a:rPr lang="ru-RU" dirty="0"/>
              <a:t>    </a:t>
            </a:r>
            <a:r>
              <a:rPr lang="en-US" dirty="0" err="1"/>
              <a:t>fout.close</a:t>
            </a:r>
            <a:r>
              <a:rPr lang="en-US" dirty="0"/>
              <a:t>(); // </a:t>
            </a:r>
            <a:r>
              <a:rPr lang="ru-RU" dirty="0"/>
              <a:t>закрываем файл</a:t>
            </a:r>
          </a:p>
          <a:p>
            <a:r>
              <a:rPr lang="en-US" dirty="0"/>
              <a:t>    </a:t>
            </a:r>
            <a:r>
              <a:rPr lang="ru-RU" dirty="0" err="1"/>
              <a:t>return</a:t>
            </a:r>
            <a:r>
              <a:rPr lang="ru-RU" dirty="0"/>
              <a:t> 0;</a:t>
            </a:r>
          </a:p>
          <a:p>
            <a:r>
              <a:rPr lang="ru-RU" dirty="0"/>
              <a:t>}</a:t>
            </a:r>
          </a:p>
          <a:p>
            <a:r>
              <a:rPr lang="ru-RU" dirty="0"/>
              <a:t>Осталось проверить правильность работы программы, а для этого открываем файл </a:t>
            </a:r>
            <a:r>
              <a:rPr lang="ru-RU" dirty="0" err="1"/>
              <a:t>cppstudio.txt</a:t>
            </a:r>
            <a:r>
              <a:rPr lang="ru-RU" dirty="0"/>
              <a:t> и смотрим его содержимое, должно быть — «Работа с файлами в С++».</a:t>
            </a:r>
          </a:p>
        </p:txBody>
      </p:sp>
    </p:spTree>
    <p:extLst>
      <p:ext uri="{BB962C8B-B14F-4D97-AF65-F5344CB8AC3E}">
        <p14:creationId xmlns:p14="http://schemas.microsoft.com/office/powerpoint/2010/main" val="20121074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Файловый ввод-вывод с использованием потоков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5909310"/>
          </a:xfrm>
          <a:prstGeom prst="rect">
            <a:avLst/>
          </a:prstGeom>
        </p:spPr>
        <p:txBody>
          <a:bodyPr wrap="square">
            <a:spAutoFit/>
          </a:bodyPr>
          <a:lstStyle/>
          <a:p>
            <a:r>
              <a:rPr lang="ru-RU" sz="1400" dirty="0"/>
              <a:t>Для того чтобы прочитать файл, понадобится выполнить те же шаги, что и при записи в файл с небольшими изменениями:</a:t>
            </a:r>
          </a:p>
          <a:p>
            <a:pPr lvl="0"/>
            <a:r>
              <a:rPr lang="ru-RU" sz="1400" dirty="0"/>
              <a:t>создать объект класса ifstream и связать его с файлом, из которого будет производиться считывание;</a:t>
            </a:r>
          </a:p>
          <a:p>
            <a:pPr lvl="0"/>
            <a:r>
              <a:rPr lang="ru-RU" sz="1400" dirty="0"/>
              <a:t>прочитать файл;</a:t>
            </a:r>
          </a:p>
          <a:p>
            <a:pPr lvl="0"/>
            <a:r>
              <a:rPr lang="ru-RU" sz="1400" dirty="0"/>
              <a:t>закрыть файл.</a:t>
            </a:r>
          </a:p>
          <a:p>
            <a:r>
              <a:rPr lang="ru-RU" sz="1400" dirty="0"/>
              <a:t>// </a:t>
            </a:r>
            <a:r>
              <a:rPr lang="ru-RU" sz="1400" dirty="0" err="1"/>
              <a:t>file_read.cpp</a:t>
            </a:r>
            <a:r>
              <a:rPr lang="ru-RU" sz="1400" dirty="0"/>
              <a:t>: определяет точку входа для консольного приложения.</a:t>
            </a:r>
          </a:p>
          <a:p>
            <a:r>
              <a:rPr lang="ru-RU" sz="1400" dirty="0"/>
              <a:t> </a:t>
            </a:r>
          </a:p>
          <a:p>
            <a:r>
              <a:rPr lang="en-US" sz="1400" dirty="0"/>
              <a:t>#include "</a:t>
            </a:r>
            <a:r>
              <a:rPr lang="en-US" sz="1400" dirty="0" err="1"/>
              <a:t>stdafx.h</a:t>
            </a:r>
            <a:r>
              <a:rPr lang="en-US" sz="1400" dirty="0"/>
              <a:t>"</a:t>
            </a:r>
            <a:endParaRPr lang="ru-RU" sz="1400" dirty="0"/>
          </a:p>
          <a:p>
            <a:r>
              <a:rPr lang="en-US" sz="1400" dirty="0"/>
              <a:t>#include &lt;</a:t>
            </a:r>
            <a:r>
              <a:rPr lang="en-US" sz="1400" dirty="0" err="1"/>
              <a:t>fstream</a:t>
            </a:r>
            <a:r>
              <a:rPr lang="en-US" sz="1400" dirty="0"/>
              <a:t>&gt;</a:t>
            </a:r>
            <a:endParaRPr lang="ru-RU" sz="1400" dirty="0"/>
          </a:p>
          <a:p>
            <a:r>
              <a:rPr lang="en-US" sz="1400" dirty="0"/>
              <a:t>#include &lt;iostream&gt;</a:t>
            </a:r>
            <a:endParaRPr lang="ru-RU" sz="1400" dirty="0"/>
          </a:p>
          <a:p>
            <a:r>
              <a:rPr lang="en-US" sz="1400" dirty="0"/>
              <a:t>using namespace std;</a:t>
            </a:r>
            <a:endParaRPr lang="ru-RU" sz="1400" dirty="0"/>
          </a:p>
          <a:p>
            <a:r>
              <a:rPr lang="en-US" sz="1400" dirty="0"/>
              <a:t> </a:t>
            </a:r>
            <a:endParaRPr lang="ru-RU" sz="1400" dirty="0"/>
          </a:p>
          <a:p>
            <a:r>
              <a:rPr lang="en-US" sz="1400" dirty="0"/>
              <a:t>int main(int </a:t>
            </a:r>
            <a:r>
              <a:rPr lang="en-US" sz="1400" dirty="0" err="1"/>
              <a:t>argc</a:t>
            </a:r>
            <a:r>
              <a:rPr lang="en-US" sz="1400" dirty="0"/>
              <a:t>, char* </a:t>
            </a:r>
            <a:r>
              <a:rPr lang="en-US" sz="1400" dirty="0" err="1"/>
              <a:t>argv</a:t>
            </a:r>
            <a:r>
              <a:rPr lang="en-US" sz="1400" dirty="0"/>
              <a:t>[])</a:t>
            </a:r>
            <a:endParaRPr lang="ru-RU" sz="1400" dirty="0"/>
          </a:p>
          <a:p>
            <a:r>
              <a:rPr lang="ru-RU" sz="1400" dirty="0"/>
              <a:t>{</a:t>
            </a:r>
          </a:p>
          <a:p>
            <a:r>
              <a:rPr lang="ru-RU" sz="1400" dirty="0"/>
              <a:t>    </a:t>
            </a:r>
            <a:r>
              <a:rPr lang="ru-RU" sz="1400" dirty="0" err="1"/>
              <a:t>setlocale</a:t>
            </a:r>
            <a:r>
              <a:rPr lang="ru-RU" sz="1400" dirty="0"/>
              <a:t>(LC_ALL, "</a:t>
            </a:r>
            <a:r>
              <a:rPr lang="ru-RU" sz="1400" dirty="0" err="1"/>
              <a:t>rus</a:t>
            </a:r>
            <a:r>
              <a:rPr lang="ru-RU" sz="1400" dirty="0"/>
              <a:t>"); // корректное отображение Кириллицы</a:t>
            </a:r>
          </a:p>
          <a:p>
            <a:r>
              <a:rPr lang="ru-RU" sz="1400" dirty="0"/>
              <a:t>    </a:t>
            </a:r>
            <a:r>
              <a:rPr lang="ru-RU" sz="1400" dirty="0" err="1"/>
              <a:t>char</a:t>
            </a:r>
            <a:r>
              <a:rPr lang="ru-RU" sz="1400" dirty="0"/>
              <a:t> </a:t>
            </a:r>
            <a:r>
              <a:rPr lang="ru-RU" sz="1400" dirty="0" err="1"/>
              <a:t>buff</a:t>
            </a:r>
            <a:r>
              <a:rPr lang="ru-RU" sz="1400" dirty="0"/>
              <a:t>[50]; // буфер промежуточного хранения считываемого из файла текста</a:t>
            </a:r>
          </a:p>
          <a:p>
            <a:r>
              <a:rPr lang="ru-RU" sz="1400" dirty="0"/>
              <a:t>    ifstream </a:t>
            </a:r>
            <a:r>
              <a:rPr lang="ru-RU" sz="1400" dirty="0" err="1"/>
              <a:t>fin</a:t>
            </a:r>
            <a:r>
              <a:rPr lang="ru-RU" sz="1400" dirty="0"/>
              <a:t>("</a:t>
            </a:r>
            <a:r>
              <a:rPr lang="ru-RU" sz="1400" dirty="0" err="1"/>
              <a:t>cppstudio.txt</a:t>
            </a:r>
            <a:r>
              <a:rPr lang="ru-RU" sz="1400" dirty="0"/>
              <a:t>"); // открыли файл для чтения</a:t>
            </a:r>
          </a:p>
          <a:p>
            <a:r>
              <a:rPr lang="ru-RU" sz="1400" dirty="0"/>
              <a:t> </a:t>
            </a:r>
          </a:p>
          <a:p>
            <a:r>
              <a:rPr lang="ru-RU" sz="1400" dirty="0"/>
              <a:t>    </a:t>
            </a:r>
            <a:r>
              <a:rPr lang="ru-RU" sz="1400" dirty="0" err="1"/>
              <a:t>fin</a:t>
            </a:r>
            <a:r>
              <a:rPr lang="ru-RU" sz="1400" dirty="0"/>
              <a:t> &gt;&gt; </a:t>
            </a:r>
            <a:r>
              <a:rPr lang="ru-RU" sz="1400" dirty="0" err="1"/>
              <a:t>buff</a:t>
            </a:r>
            <a:r>
              <a:rPr lang="ru-RU" sz="1400" dirty="0"/>
              <a:t>; // считали первое слово из файла</a:t>
            </a:r>
          </a:p>
          <a:p>
            <a:r>
              <a:rPr lang="ru-RU" sz="1400" dirty="0"/>
              <a:t>    </a:t>
            </a:r>
            <a:r>
              <a:rPr lang="ru-RU" sz="1400" dirty="0" err="1"/>
              <a:t>cout</a:t>
            </a:r>
            <a:r>
              <a:rPr lang="ru-RU" sz="1400" dirty="0"/>
              <a:t> &lt;&lt; </a:t>
            </a:r>
            <a:r>
              <a:rPr lang="ru-RU" sz="1400" dirty="0" err="1"/>
              <a:t>buff</a:t>
            </a:r>
            <a:r>
              <a:rPr lang="ru-RU" sz="1400" dirty="0"/>
              <a:t> &lt;&lt; </a:t>
            </a:r>
            <a:r>
              <a:rPr lang="ru-RU" sz="1400" dirty="0" err="1"/>
              <a:t>endl</a:t>
            </a:r>
            <a:r>
              <a:rPr lang="ru-RU" sz="1400" dirty="0"/>
              <a:t>; // напечатали это слово</a:t>
            </a:r>
          </a:p>
          <a:p>
            <a:r>
              <a:rPr lang="ru-RU" sz="1400" dirty="0"/>
              <a:t> </a:t>
            </a:r>
          </a:p>
          <a:p>
            <a:r>
              <a:rPr lang="ru-RU" sz="1400" dirty="0"/>
              <a:t>    </a:t>
            </a:r>
            <a:r>
              <a:rPr lang="ru-RU" sz="1400" dirty="0" err="1"/>
              <a:t>fin.getline</a:t>
            </a:r>
            <a:r>
              <a:rPr lang="ru-RU" sz="1400" dirty="0"/>
              <a:t>(</a:t>
            </a:r>
            <a:r>
              <a:rPr lang="ru-RU" sz="1400" dirty="0" err="1"/>
              <a:t>buff</a:t>
            </a:r>
            <a:r>
              <a:rPr lang="ru-RU" sz="1400" dirty="0"/>
              <a:t>, 50); // считали строку из файла</a:t>
            </a:r>
          </a:p>
          <a:p>
            <a:r>
              <a:rPr lang="ru-RU" sz="1400" dirty="0"/>
              <a:t>    </a:t>
            </a:r>
            <a:r>
              <a:rPr lang="ru-RU" sz="1400" dirty="0" err="1"/>
              <a:t>fin.close</a:t>
            </a:r>
            <a:r>
              <a:rPr lang="ru-RU" sz="1400" dirty="0"/>
              <a:t>(); // закрываем файл</a:t>
            </a:r>
          </a:p>
          <a:p>
            <a:r>
              <a:rPr lang="ru-RU" sz="1400" dirty="0"/>
              <a:t>    </a:t>
            </a:r>
            <a:r>
              <a:rPr lang="ru-RU" sz="1400" dirty="0" err="1"/>
              <a:t>cout</a:t>
            </a:r>
            <a:r>
              <a:rPr lang="ru-RU" sz="1400" dirty="0"/>
              <a:t> &lt;&lt; </a:t>
            </a:r>
            <a:r>
              <a:rPr lang="ru-RU" sz="1400" dirty="0" err="1"/>
              <a:t>buff</a:t>
            </a:r>
            <a:r>
              <a:rPr lang="ru-RU" sz="1400" dirty="0"/>
              <a:t> &lt;&lt; </a:t>
            </a:r>
            <a:r>
              <a:rPr lang="ru-RU" sz="1400" dirty="0" err="1"/>
              <a:t>endl</a:t>
            </a:r>
            <a:r>
              <a:rPr lang="ru-RU" sz="1400" dirty="0"/>
              <a:t>; // напечатали эту строку</a:t>
            </a:r>
          </a:p>
          <a:p>
            <a:r>
              <a:rPr lang="ru-RU" sz="1400" dirty="0"/>
              <a:t>    </a:t>
            </a:r>
            <a:r>
              <a:rPr lang="ru-RU" sz="1400" dirty="0" err="1"/>
              <a:t>return</a:t>
            </a:r>
            <a:r>
              <a:rPr lang="ru-RU" sz="1400" dirty="0"/>
              <a:t> 0;</a:t>
            </a:r>
          </a:p>
          <a:p>
            <a:r>
              <a:rPr lang="ru-RU" sz="1400" dirty="0"/>
              <a:t>}</a:t>
            </a:r>
          </a:p>
        </p:txBody>
      </p:sp>
    </p:spTree>
    <p:extLst>
      <p:ext uri="{BB962C8B-B14F-4D97-AF65-F5344CB8AC3E}">
        <p14:creationId xmlns:p14="http://schemas.microsoft.com/office/powerpoint/2010/main" val="12726682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Файловый ввод-вывод с использованием потоков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5857950"/>
          </a:xfrm>
          <a:prstGeom prst="rect">
            <a:avLst/>
          </a:prstGeom>
        </p:spPr>
        <p:txBody>
          <a:bodyPr wrap="square">
            <a:spAutoFit/>
          </a:bodyPr>
          <a:lstStyle/>
          <a:p>
            <a:pPr indent="457200">
              <a:lnSpc>
                <a:spcPct val="150000"/>
              </a:lnSpc>
            </a:pPr>
            <a:r>
              <a:rPr lang="ru-RU" dirty="0"/>
              <a:t>В программе показаны два способа чтения из файла: первый – с использованием операции передачи в поток, второй – с использованием функции </a:t>
            </a:r>
            <a:r>
              <a:rPr lang="ru-RU" dirty="0" err="1"/>
              <a:t>getline</a:t>
            </a:r>
            <a:r>
              <a:rPr lang="ru-RU" dirty="0"/>
              <a:t>(). В первом случае считывается только первое слово, а во втором случае считывается строка длинной 50 символов. Но так как в файле осталось меньше 50 символов, то считываются символы до последнего включительно. Обратите внимание на то, что считывание во второй раз продолжилось, после первого слова, а не с начала, так как первое слово было прочитано ранее. </a:t>
            </a:r>
          </a:p>
          <a:p>
            <a:pPr indent="457200">
              <a:lnSpc>
                <a:spcPct val="150000"/>
              </a:lnSpc>
            </a:pPr>
            <a:r>
              <a:rPr lang="ru-RU" dirty="0"/>
              <a:t>Программа сработала правильно, но не всегда так бывает, даже в том случае, если с кодом всё в порядке. Например, в программу передано имя несуществующего файла или в имени допущена ошибка. Что тогда? В этом случае ничего не произойдёт вообще. Файл не будет найден, а значит и прочитать его невозможно. Поэтому компилятор проигнорирует строки, где выполняется работа с файлом.</a:t>
            </a:r>
          </a:p>
        </p:txBody>
      </p:sp>
    </p:spTree>
    <p:extLst>
      <p:ext uri="{BB962C8B-B14F-4D97-AF65-F5344CB8AC3E}">
        <p14:creationId xmlns:p14="http://schemas.microsoft.com/office/powerpoint/2010/main" val="11922445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Файловый ввод-вывод с использованием потоков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3373359"/>
          </a:xfrm>
          <a:prstGeom prst="rect">
            <a:avLst/>
          </a:prstGeom>
        </p:spPr>
        <p:txBody>
          <a:bodyPr wrap="square">
            <a:spAutoFit/>
          </a:bodyPr>
          <a:lstStyle/>
          <a:p>
            <a:pPr indent="457200">
              <a:lnSpc>
                <a:spcPct val="150000"/>
              </a:lnSpc>
            </a:pPr>
            <a:r>
              <a:rPr lang="ru-RU" dirty="0"/>
              <a:t>В результате корректно завершится работа программы, но ничего на экране показано не будет. Казалось бы, это вполне нормальная реакции на такую ситуацию. Но простому пользователю не будет понятно, в чём дело и почему на экране не появилась строка из файла. Так вот, чтобы всё было предельно понятно, в С++ предусмотрена такая функция — </a:t>
            </a:r>
            <a:r>
              <a:rPr lang="ru-RU" dirty="0" err="1"/>
              <a:t>is_open</a:t>
            </a:r>
            <a:r>
              <a:rPr lang="ru-RU" dirty="0"/>
              <a:t>(), которая возвращает целые значения: 1 — если файл был успешно открыт, 0 — если файл открыт не был. Доработаем программу с открытием файла, таким образом, чтобы если файл не открыт, выводилось соответствующее сообщение.</a:t>
            </a:r>
          </a:p>
        </p:txBody>
      </p:sp>
    </p:spTree>
    <p:extLst>
      <p:ext uri="{BB962C8B-B14F-4D97-AF65-F5344CB8AC3E}">
        <p14:creationId xmlns:p14="http://schemas.microsoft.com/office/powerpoint/2010/main" val="1720324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3"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505895"/>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Стандартная библиотека </a:t>
            </a:r>
            <a:r>
              <a:rPr lang="en-US" sz="1600" b="1" dirty="0">
                <a:solidFill>
                  <a:schemeClr val="bg1"/>
                </a:solidFill>
                <a:latin typeface="Times New Roman" panose="02020603050405020304" pitchFamily="18" charset="0"/>
                <a:cs typeface="Times New Roman" panose="02020603050405020304" pitchFamily="18" charset="0"/>
              </a:rPr>
              <a:t>C++</a:t>
            </a:r>
            <a:r>
              <a:rPr lang="ru-RU" sz="1600" b="1" dirty="0">
                <a:solidFill>
                  <a:schemeClr val="bg1"/>
                </a:solidFill>
                <a:latin typeface="Times New Roman" panose="02020603050405020304" pitchFamily="18" charset="0"/>
                <a:cs typeface="Times New Roman" panose="02020603050405020304" pitchFamily="18" charset="0"/>
              </a:rPr>
              <a:t> </a:t>
            </a:r>
          </a:p>
        </p:txBody>
      </p:sp>
      <p:sp>
        <p:nvSpPr>
          <p:cNvPr id="3" name="Прямоугольник 2">
            <a:extLst>
              <a:ext uri="{FF2B5EF4-FFF2-40B4-BE49-F238E27FC236}">
                <a16:creationId xmlns:a16="http://schemas.microsoft.com/office/drawing/2014/main" id="{B7F9B6C3-DC9C-E540-BDE8-C184EFAC361C}"/>
              </a:ext>
            </a:extLst>
          </p:cNvPr>
          <p:cNvSpPr/>
          <p:nvPr/>
        </p:nvSpPr>
        <p:spPr>
          <a:xfrm>
            <a:off x="1376772" y="1161744"/>
            <a:ext cx="6390456" cy="4534511"/>
          </a:xfrm>
          <a:prstGeom prst="rect">
            <a:avLst/>
          </a:prstGeom>
        </p:spPr>
        <p:txBody>
          <a:bodyPr wrap="square">
            <a:spAutoFit/>
          </a:bodyPr>
          <a:lstStyle/>
          <a:p>
            <a:pPr indent="457200">
              <a:lnSpc>
                <a:spcPct val="150000"/>
              </a:lnSpc>
              <a:spcAft>
                <a:spcPts val="0"/>
              </a:spcAft>
            </a:pPr>
            <a:r>
              <a:rPr lang="ru-RU" sz="2400" dirty="0">
                <a:solidFill>
                  <a:srgbClr val="333333"/>
                </a:solidFill>
                <a:latin typeface="Arial" panose="020B0604020202020204" pitchFamily="34" charset="0"/>
                <a:ea typeface="Times New Roman" panose="02020603050405020304" pitchFamily="18" charset="0"/>
              </a:rPr>
              <a:t>Язык C++ содержит обширную стандартную библиотеку.</a:t>
            </a:r>
            <a:endParaRPr lang="ru-RU" sz="2400" dirty="0">
              <a:latin typeface="Times New Roman" panose="02020603050405020304" pitchFamily="18" charset="0"/>
              <a:ea typeface="Times New Roman" panose="02020603050405020304" pitchFamily="18" charset="0"/>
            </a:endParaRPr>
          </a:p>
          <a:p>
            <a:pPr indent="457200">
              <a:lnSpc>
                <a:spcPct val="150000"/>
              </a:lnSpc>
              <a:spcAft>
                <a:spcPts val="0"/>
              </a:spcAft>
            </a:pPr>
            <a:r>
              <a:rPr lang="ru-RU" sz="2400" dirty="0">
                <a:solidFill>
                  <a:srgbClr val="333333"/>
                </a:solidFill>
                <a:latin typeface="Arial" panose="020B0604020202020204" pitchFamily="34" charset="0"/>
                <a:ea typeface="Times New Roman" panose="02020603050405020304" pitchFamily="18" charset="0"/>
              </a:rPr>
              <a:t>Главные составляющие операторной части библиотеки следующие.</a:t>
            </a:r>
            <a:endParaRPr lang="ru-RU" sz="2400" dirty="0">
              <a:latin typeface="Times New Roman" panose="02020603050405020304" pitchFamily="18" charset="0"/>
              <a:ea typeface="Times New Roman" panose="02020603050405020304" pitchFamily="18" charset="0"/>
            </a:endParaRPr>
          </a:p>
          <a:p>
            <a:pPr marL="342900" lvl="0" indent="457200">
              <a:lnSpc>
                <a:spcPct val="150000"/>
              </a:lnSpc>
              <a:spcAft>
                <a:spcPts val="600"/>
              </a:spcAft>
              <a:buFont typeface="+mj-lt"/>
              <a:buAutoNum type="arabicPeriod"/>
              <a:tabLst>
                <a:tab pos="457200" algn="l"/>
              </a:tabLst>
            </a:pPr>
            <a:r>
              <a:rPr lang="ru-RU" sz="2400" dirty="0">
                <a:solidFill>
                  <a:srgbClr val="333333"/>
                </a:solidFill>
                <a:latin typeface="Arial" panose="020B0604020202020204" pitchFamily="34" charset="0"/>
                <a:ea typeface="Times New Roman" panose="02020603050405020304" pitchFamily="18" charset="0"/>
              </a:rPr>
              <a:t>Ввод-вывод описан в заголовочных файлах iostream, </a:t>
            </a:r>
            <a:r>
              <a:rPr lang="ru-RU" sz="2400" dirty="0" err="1">
                <a:solidFill>
                  <a:srgbClr val="333333"/>
                </a:solidFill>
                <a:latin typeface="Arial" panose="020B0604020202020204" pitchFamily="34" charset="0"/>
                <a:ea typeface="Times New Roman" panose="02020603050405020304" pitchFamily="18" charset="0"/>
              </a:rPr>
              <a:t>fstream</a:t>
            </a:r>
            <a:r>
              <a:rPr lang="ru-RU" sz="2400" dirty="0">
                <a:solidFill>
                  <a:srgbClr val="333333"/>
                </a:solidFill>
                <a:latin typeface="Arial" panose="020B0604020202020204" pitchFamily="34" charset="0"/>
                <a:ea typeface="Times New Roman" panose="02020603050405020304" pitchFamily="18" charset="0"/>
              </a:rPr>
              <a:t>.</a:t>
            </a:r>
            <a:endParaRPr lang="ru-RU" sz="2400" dirty="0">
              <a:solidFill>
                <a:srgbClr val="333333"/>
              </a:solidFill>
              <a:latin typeface="Times New Roman" panose="02020603050405020304" pitchFamily="18" charset="0"/>
              <a:ea typeface="Times New Roman" panose="02020603050405020304" pitchFamily="18" charset="0"/>
            </a:endParaRPr>
          </a:p>
          <a:p>
            <a:pPr marL="342900" lvl="0" indent="457200">
              <a:lnSpc>
                <a:spcPct val="150000"/>
              </a:lnSpc>
              <a:spcAft>
                <a:spcPts val="600"/>
              </a:spcAft>
              <a:buFont typeface="+mj-lt"/>
              <a:buAutoNum type="arabicPeriod"/>
              <a:tabLst>
                <a:tab pos="457200" algn="l"/>
              </a:tabLst>
            </a:pPr>
            <a:r>
              <a:rPr lang="ru-RU" sz="2400" dirty="0">
                <a:solidFill>
                  <a:srgbClr val="333333"/>
                </a:solidFill>
                <a:latin typeface="Arial" panose="020B0604020202020204" pitchFamily="34" charset="0"/>
                <a:ea typeface="Times New Roman" panose="02020603050405020304" pitchFamily="18" charset="0"/>
              </a:rPr>
              <a:t>Работа со строками описана в файле </a:t>
            </a:r>
            <a:r>
              <a:rPr lang="ru-RU" sz="2400" dirty="0" err="1">
                <a:solidFill>
                  <a:srgbClr val="333333"/>
                </a:solidFill>
                <a:latin typeface="Arial" panose="020B0604020202020204" pitchFamily="34" charset="0"/>
                <a:ea typeface="Times New Roman" panose="02020603050405020304" pitchFamily="18" charset="0"/>
              </a:rPr>
              <a:t>string</a:t>
            </a:r>
            <a:r>
              <a:rPr lang="ru-RU" sz="2400" dirty="0">
                <a:solidFill>
                  <a:srgbClr val="333333"/>
                </a:solidFill>
                <a:latin typeface="Arial" panose="020B0604020202020204" pitchFamily="34" charset="0"/>
                <a:ea typeface="Times New Roman" panose="02020603050405020304" pitchFamily="18" charset="0"/>
              </a:rPr>
              <a:t>.</a:t>
            </a:r>
            <a:endParaRPr lang="ru-RU" sz="2400" dirty="0">
              <a:solidFill>
                <a:srgbClr val="333333"/>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88544806"/>
      </p:ext>
    </p:extLst>
  </p:cSld>
  <p:clrMapOvr>
    <a:masterClrMapping/>
  </p:clrMapOvr>
  <mc:AlternateContent xmlns:mc="http://schemas.openxmlformats.org/markup-compatibility/2006" xmlns:p14="http://schemas.microsoft.com/office/powerpoint/2010/main">
    <mc:Choice Requires="p14">
      <p:transition spd="slow" p14:dur="2000" advTm="21958"/>
    </mc:Choice>
    <mc:Fallback xmlns="">
      <p:transition spd="slow" advTm="21958"/>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Файловый ввод-вывод с использованием потоков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6001643"/>
          </a:xfrm>
          <a:prstGeom prst="rect">
            <a:avLst/>
          </a:prstGeom>
        </p:spPr>
        <p:txBody>
          <a:bodyPr wrap="square">
            <a:spAutoFit/>
          </a:bodyPr>
          <a:lstStyle/>
          <a:p>
            <a:r>
              <a:rPr lang="ru-RU" sz="1600" dirty="0"/>
              <a:t>// </a:t>
            </a:r>
            <a:r>
              <a:rPr lang="ru-RU" sz="1600" dirty="0" err="1"/>
              <a:t>file_read.cpp</a:t>
            </a:r>
            <a:r>
              <a:rPr lang="ru-RU" sz="1600" dirty="0"/>
              <a:t>: определяет точку входа для консольного приложения.</a:t>
            </a:r>
          </a:p>
          <a:p>
            <a:r>
              <a:rPr lang="ru-RU" sz="1600" dirty="0"/>
              <a:t> </a:t>
            </a:r>
            <a:r>
              <a:rPr lang="en-US" sz="1600" dirty="0"/>
              <a:t>#include "</a:t>
            </a:r>
            <a:r>
              <a:rPr lang="en-US" sz="1600" dirty="0" err="1"/>
              <a:t>stdafx.h</a:t>
            </a:r>
            <a:r>
              <a:rPr lang="en-US" sz="1600" dirty="0"/>
              <a:t>"</a:t>
            </a:r>
            <a:endParaRPr lang="ru-RU" sz="1600" dirty="0"/>
          </a:p>
          <a:p>
            <a:r>
              <a:rPr lang="en-US" sz="1600" dirty="0"/>
              <a:t>#include &lt;</a:t>
            </a:r>
            <a:r>
              <a:rPr lang="en-US" sz="1600" dirty="0" err="1"/>
              <a:t>fstream</a:t>
            </a:r>
            <a:r>
              <a:rPr lang="en-US" sz="1600" dirty="0"/>
              <a:t>&gt;</a:t>
            </a:r>
            <a:endParaRPr lang="ru-RU" sz="1600" dirty="0"/>
          </a:p>
          <a:p>
            <a:r>
              <a:rPr lang="en-US" sz="1600" dirty="0"/>
              <a:t>#include &lt;iostream&gt;</a:t>
            </a:r>
            <a:endParaRPr lang="ru-RU" sz="1600" dirty="0"/>
          </a:p>
          <a:p>
            <a:r>
              <a:rPr lang="en-US" sz="1600" dirty="0"/>
              <a:t>using namespace std;</a:t>
            </a:r>
            <a:endParaRPr lang="ru-RU" sz="1600" dirty="0"/>
          </a:p>
          <a:p>
            <a:r>
              <a:rPr lang="en-US" sz="1600" dirty="0"/>
              <a:t>int main(int </a:t>
            </a:r>
            <a:r>
              <a:rPr lang="en-US" sz="1600" dirty="0" err="1"/>
              <a:t>argc</a:t>
            </a:r>
            <a:r>
              <a:rPr lang="en-US" sz="1600" dirty="0"/>
              <a:t>, char* </a:t>
            </a:r>
            <a:r>
              <a:rPr lang="en-US" sz="1600" dirty="0" err="1"/>
              <a:t>argv</a:t>
            </a:r>
            <a:r>
              <a:rPr lang="en-US" sz="1600" dirty="0"/>
              <a:t>[])</a:t>
            </a:r>
            <a:endParaRPr lang="ru-RU" sz="1600" dirty="0"/>
          </a:p>
          <a:p>
            <a:r>
              <a:rPr lang="ru-RU" sz="1600" dirty="0"/>
              <a:t>{</a:t>
            </a:r>
          </a:p>
          <a:p>
            <a:r>
              <a:rPr lang="ru-RU" sz="1600" dirty="0"/>
              <a:t>    </a:t>
            </a:r>
            <a:r>
              <a:rPr lang="ru-RU" sz="1600" dirty="0" err="1"/>
              <a:t>setlocale</a:t>
            </a:r>
            <a:r>
              <a:rPr lang="ru-RU" sz="1600" dirty="0"/>
              <a:t>(LC_ALL, "</a:t>
            </a:r>
            <a:r>
              <a:rPr lang="ru-RU" sz="1600" dirty="0" err="1"/>
              <a:t>rus</a:t>
            </a:r>
            <a:r>
              <a:rPr lang="ru-RU" sz="1600" dirty="0"/>
              <a:t>"); // корректное отображение кириллицы</a:t>
            </a:r>
          </a:p>
          <a:p>
            <a:r>
              <a:rPr lang="ru-RU" sz="1600" dirty="0"/>
              <a:t>    </a:t>
            </a:r>
            <a:r>
              <a:rPr lang="ru-RU" sz="1600" dirty="0" err="1"/>
              <a:t>char</a:t>
            </a:r>
            <a:r>
              <a:rPr lang="ru-RU" sz="1600" dirty="0"/>
              <a:t> </a:t>
            </a:r>
            <a:r>
              <a:rPr lang="ru-RU" sz="1600" dirty="0" err="1"/>
              <a:t>buff</a:t>
            </a:r>
            <a:r>
              <a:rPr lang="ru-RU" sz="1600" dirty="0"/>
              <a:t>[50]; // буфер промежуточного хранения считываемого из файла текста</a:t>
            </a:r>
          </a:p>
          <a:p>
            <a:r>
              <a:rPr lang="ru-RU" sz="1600" dirty="0"/>
              <a:t>    ifstream </a:t>
            </a:r>
            <a:r>
              <a:rPr lang="ru-RU" sz="1600" dirty="0" err="1"/>
              <a:t>fin</a:t>
            </a:r>
            <a:r>
              <a:rPr lang="ru-RU" sz="1600" dirty="0"/>
              <a:t>("</a:t>
            </a:r>
            <a:r>
              <a:rPr lang="ru-RU" sz="1600" dirty="0" err="1"/>
              <a:t>cppstudio.doc</a:t>
            </a:r>
            <a:r>
              <a:rPr lang="ru-RU" sz="1600" dirty="0"/>
              <a:t>"); // (ВВЕЛИ НЕ КОРРЕКТНОЕ ИМЯ ФАЙЛА)</a:t>
            </a:r>
          </a:p>
          <a:p>
            <a:r>
              <a:rPr lang="ru-RU" sz="1600" dirty="0"/>
              <a:t> </a:t>
            </a:r>
          </a:p>
          <a:p>
            <a:r>
              <a:rPr lang="ru-RU" sz="1600" dirty="0"/>
              <a:t>    </a:t>
            </a:r>
            <a:r>
              <a:rPr lang="ru-RU" sz="1600" dirty="0" err="1"/>
              <a:t>if</a:t>
            </a:r>
            <a:r>
              <a:rPr lang="ru-RU" sz="1600" dirty="0"/>
              <a:t> (!</a:t>
            </a:r>
            <a:r>
              <a:rPr lang="ru-RU" sz="1600" dirty="0" err="1"/>
              <a:t>fin.is_open</a:t>
            </a:r>
            <a:r>
              <a:rPr lang="ru-RU" sz="1600" dirty="0"/>
              <a:t>()) // если файл не открыт</a:t>
            </a:r>
          </a:p>
          <a:p>
            <a:r>
              <a:rPr lang="ru-RU" sz="1600" dirty="0"/>
              <a:t>        </a:t>
            </a:r>
            <a:r>
              <a:rPr lang="ru-RU" sz="1600" dirty="0" err="1"/>
              <a:t>cout</a:t>
            </a:r>
            <a:r>
              <a:rPr lang="ru-RU" sz="1600" dirty="0"/>
              <a:t> &lt;&lt; "Файл не может быть открыт!\</a:t>
            </a:r>
            <a:r>
              <a:rPr lang="ru-RU" sz="1600" dirty="0" err="1"/>
              <a:t>n</a:t>
            </a:r>
            <a:r>
              <a:rPr lang="ru-RU" sz="1600" dirty="0"/>
              <a:t>"; // сообщить об этом</a:t>
            </a:r>
          </a:p>
          <a:p>
            <a:r>
              <a:rPr lang="ru-RU" sz="1600" dirty="0"/>
              <a:t>    </a:t>
            </a:r>
            <a:r>
              <a:rPr lang="ru-RU" sz="1600" dirty="0" err="1"/>
              <a:t>else</a:t>
            </a:r>
            <a:endParaRPr lang="ru-RU" sz="1600" dirty="0"/>
          </a:p>
          <a:p>
            <a:r>
              <a:rPr lang="ru-RU" sz="1600" dirty="0"/>
              <a:t>    {</a:t>
            </a:r>
          </a:p>
          <a:p>
            <a:r>
              <a:rPr lang="ru-RU" sz="1600" dirty="0"/>
              <a:t>    </a:t>
            </a:r>
            <a:r>
              <a:rPr lang="ru-RU" sz="1600" dirty="0" err="1"/>
              <a:t>fin</a:t>
            </a:r>
            <a:r>
              <a:rPr lang="ru-RU" sz="1600" dirty="0"/>
              <a:t> &gt;&gt; </a:t>
            </a:r>
            <a:r>
              <a:rPr lang="ru-RU" sz="1600" dirty="0" err="1"/>
              <a:t>buff</a:t>
            </a:r>
            <a:r>
              <a:rPr lang="ru-RU" sz="1600" dirty="0"/>
              <a:t>; // считали первое слово из файла</a:t>
            </a:r>
          </a:p>
          <a:p>
            <a:r>
              <a:rPr lang="ru-RU" sz="1600" dirty="0"/>
              <a:t>    </a:t>
            </a:r>
            <a:r>
              <a:rPr lang="ru-RU" sz="1600" dirty="0" err="1"/>
              <a:t>cout</a:t>
            </a:r>
            <a:r>
              <a:rPr lang="ru-RU" sz="1600" dirty="0"/>
              <a:t> &lt;&lt; </a:t>
            </a:r>
            <a:r>
              <a:rPr lang="ru-RU" sz="1600" dirty="0" err="1"/>
              <a:t>buff</a:t>
            </a:r>
            <a:r>
              <a:rPr lang="ru-RU" sz="1600" dirty="0"/>
              <a:t> &lt;&lt; </a:t>
            </a:r>
            <a:r>
              <a:rPr lang="ru-RU" sz="1600" dirty="0" err="1"/>
              <a:t>endl</a:t>
            </a:r>
            <a:r>
              <a:rPr lang="ru-RU" sz="1600" dirty="0"/>
              <a:t>; // напечатали это слово</a:t>
            </a:r>
          </a:p>
          <a:p>
            <a:r>
              <a:rPr lang="ru-RU" sz="1600" dirty="0"/>
              <a:t> </a:t>
            </a:r>
          </a:p>
          <a:p>
            <a:r>
              <a:rPr lang="ru-RU" sz="1600" dirty="0"/>
              <a:t>    </a:t>
            </a:r>
            <a:r>
              <a:rPr lang="ru-RU" sz="1600" dirty="0" err="1"/>
              <a:t>fin.getline</a:t>
            </a:r>
            <a:r>
              <a:rPr lang="ru-RU" sz="1600" dirty="0"/>
              <a:t>(</a:t>
            </a:r>
            <a:r>
              <a:rPr lang="ru-RU" sz="1600" dirty="0" err="1"/>
              <a:t>buff</a:t>
            </a:r>
            <a:r>
              <a:rPr lang="ru-RU" sz="1600" dirty="0"/>
              <a:t>, 50); // считали строку из файла</a:t>
            </a:r>
          </a:p>
          <a:p>
            <a:r>
              <a:rPr lang="ru-RU" sz="1600" dirty="0"/>
              <a:t>    </a:t>
            </a:r>
            <a:r>
              <a:rPr lang="ru-RU" sz="1600" dirty="0" err="1"/>
              <a:t>fin.close</a:t>
            </a:r>
            <a:r>
              <a:rPr lang="ru-RU" sz="1600" dirty="0"/>
              <a:t>(); // закрываем файл</a:t>
            </a:r>
          </a:p>
          <a:p>
            <a:r>
              <a:rPr lang="ru-RU" sz="1600" dirty="0"/>
              <a:t>    </a:t>
            </a:r>
            <a:r>
              <a:rPr lang="ru-RU" sz="1600" dirty="0" err="1"/>
              <a:t>cout</a:t>
            </a:r>
            <a:r>
              <a:rPr lang="ru-RU" sz="1600" dirty="0"/>
              <a:t> &lt;&lt; </a:t>
            </a:r>
            <a:r>
              <a:rPr lang="ru-RU" sz="1600" dirty="0" err="1"/>
              <a:t>buff</a:t>
            </a:r>
            <a:r>
              <a:rPr lang="ru-RU" sz="1600" dirty="0"/>
              <a:t> &lt;&lt; </a:t>
            </a:r>
            <a:r>
              <a:rPr lang="ru-RU" sz="1600" dirty="0" err="1"/>
              <a:t>endl</a:t>
            </a:r>
            <a:r>
              <a:rPr lang="ru-RU" sz="1600" dirty="0"/>
              <a:t>; // напечатали эту строку</a:t>
            </a:r>
          </a:p>
          <a:p>
            <a:r>
              <a:rPr lang="ru-RU" sz="1600" dirty="0"/>
              <a:t>    }</a:t>
            </a:r>
          </a:p>
          <a:p>
            <a:r>
              <a:rPr lang="ru-RU" sz="1600" dirty="0"/>
              <a:t>    </a:t>
            </a:r>
            <a:r>
              <a:rPr lang="ru-RU" sz="1600" dirty="0" err="1"/>
              <a:t>return</a:t>
            </a:r>
            <a:r>
              <a:rPr lang="ru-RU" sz="1600" dirty="0"/>
              <a:t> 0;</a:t>
            </a:r>
          </a:p>
          <a:p>
            <a:r>
              <a:rPr lang="ru-RU" sz="1600" dirty="0"/>
              <a:t>}</a:t>
            </a:r>
          </a:p>
        </p:txBody>
      </p:sp>
    </p:spTree>
    <p:extLst>
      <p:ext uri="{BB962C8B-B14F-4D97-AF65-F5344CB8AC3E}">
        <p14:creationId xmlns:p14="http://schemas.microsoft.com/office/powerpoint/2010/main" val="22112070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Проверка потока и </a:t>
            </a:r>
            <a:r>
              <a:rPr lang="en-US" sz="1600" b="1" dirty="0" err="1">
                <a:solidFill>
                  <a:schemeClr val="bg1"/>
                </a:solidFill>
                <a:latin typeface="Times New Roman" panose="02020603050405020304" pitchFamily="18" charset="0"/>
                <a:cs typeface="Times New Roman" panose="02020603050405020304" pitchFamily="18" charset="0"/>
              </a:rPr>
              <a:t>is_open</a:t>
            </a:r>
            <a:r>
              <a:rPr lang="en-US" sz="1600" b="1" dirty="0">
                <a:solidFill>
                  <a:schemeClr val="bg1"/>
                </a:solidFill>
                <a:latin typeface="Times New Roman" panose="02020603050405020304" pitchFamily="18" charset="0"/>
                <a:cs typeface="Times New Roman" panose="02020603050405020304" pitchFamily="18" charset="0"/>
              </a:rPr>
              <a:t>()</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2251065"/>
          </a:xfrm>
          <a:prstGeom prst="rect">
            <a:avLst/>
          </a:prstGeom>
        </p:spPr>
        <p:txBody>
          <a:bodyPr wrap="square">
            <a:spAutoFit/>
          </a:bodyPr>
          <a:lstStyle/>
          <a:p>
            <a:pPr indent="457200">
              <a:lnSpc>
                <a:spcPct val="150000"/>
              </a:lnSpc>
            </a:pPr>
            <a:r>
              <a:rPr lang="ru-RU" sz="2400" dirty="0"/>
              <a:t>Эта программа сообщит о невозможности открыть файл. Так что если программа работает с файлами, рекомендуется использовать эту функцию, </a:t>
            </a:r>
            <a:r>
              <a:rPr lang="ru-RU" sz="2400" dirty="0" err="1"/>
              <a:t>is_open</a:t>
            </a:r>
            <a:r>
              <a:rPr lang="ru-RU" sz="2400" dirty="0"/>
              <a:t>(), даже, если уверены, что файл существует.</a:t>
            </a:r>
          </a:p>
        </p:txBody>
      </p:sp>
    </p:spTree>
    <p:extLst>
      <p:ext uri="{BB962C8B-B14F-4D97-AF65-F5344CB8AC3E}">
        <p14:creationId xmlns:p14="http://schemas.microsoft.com/office/powerpoint/2010/main" val="20035961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Проверка потока и </a:t>
            </a:r>
            <a:r>
              <a:rPr lang="en-US" sz="1600" b="1" dirty="0" err="1">
                <a:solidFill>
                  <a:schemeClr val="bg1"/>
                </a:solidFill>
                <a:latin typeface="Times New Roman" panose="02020603050405020304" pitchFamily="18" charset="0"/>
                <a:cs typeface="Times New Roman" panose="02020603050405020304" pitchFamily="18" charset="0"/>
              </a:rPr>
              <a:t>is_open</a:t>
            </a:r>
            <a:r>
              <a:rPr lang="en-US" sz="1600" b="1" dirty="0">
                <a:solidFill>
                  <a:schemeClr val="bg1"/>
                </a:solidFill>
                <a:latin typeface="Times New Roman" panose="02020603050405020304" pitchFamily="18" charset="0"/>
                <a:cs typeface="Times New Roman" panose="02020603050405020304" pitchFamily="18" charset="0"/>
              </a:rPr>
              <a:t>()</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611560" y="2060848"/>
            <a:ext cx="8532440" cy="1143070"/>
          </a:xfrm>
          <a:prstGeom prst="rect">
            <a:avLst/>
          </a:prstGeom>
        </p:spPr>
        <p:txBody>
          <a:bodyPr wrap="square">
            <a:spAutoFit/>
          </a:bodyPr>
          <a:lstStyle/>
          <a:p>
            <a:pPr indent="457200">
              <a:lnSpc>
                <a:spcPct val="150000"/>
              </a:lnSpc>
            </a:pPr>
            <a:r>
              <a:rPr lang="ru-RU" sz="2400" dirty="0"/>
              <a:t>Для файловых потоков </a:t>
            </a:r>
            <a:r>
              <a:rPr lang="en-US" sz="2400" dirty="0" err="1"/>
              <a:t>is_open</a:t>
            </a:r>
            <a:r>
              <a:rPr lang="en-US" sz="2400" dirty="0"/>
              <a:t>() </a:t>
            </a:r>
            <a:r>
              <a:rPr lang="ru-RU" sz="2400" dirty="0"/>
              <a:t> включает в себя проверку успешности или неудачи операции открытия файла.</a:t>
            </a:r>
          </a:p>
        </p:txBody>
      </p:sp>
    </p:spTree>
    <p:extLst>
      <p:ext uri="{BB962C8B-B14F-4D97-AF65-F5344CB8AC3E}">
        <p14:creationId xmlns:p14="http://schemas.microsoft.com/office/powerpoint/2010/main" val="10139597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Проверка потока и </a:t>
            </a:r>
            <a:r>
              <a:rPr lang="en-US" sz="1600" b="1" dirty="0" err="1">
                <a:solidFill>
                  <a:schemeClr val="bg1"/>
                </a:solidFill>
                <a:latin typeface="Times New Roman" panose="02020603050405020304" pitchFamily="18" charset="0"/>
                <a:cs typeface="Times New Roman" panose="02020603050405020304" pitchFamily="18" charset="0"/>
              </a:rPr>
              <a:t>is_open</a:t>
            </a:r>
            <a:r>
              <a:rPr lang="en-US" sz="1600" b="1" dirty="0">
                <a:solidFill>
                  <a:schemeClr val="bg1"/>
                </a:solidFill>
                <a:latin typeface="Times New Roman" panose="02020603050405020304" pitchFamily="18" charset="0"/>
                <a:cs typeface="Times New Roman" panose="02020603050405020304" pitchFamily="18" charset="0"/>
              </a:rPr>
              <a:t>()</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5866350"/>
          </a:xfrm>
          <a:prstGeom prst="rect">
            <a:avLst/>
          </a:prstGeom>
        </p:spPr>
        <p:txBody>
          <a:bodyPr wrap="square">
            <a:spAutoFit/>
          </a:bodyPr>
          <a:lstStyle/>
          <a:p>
            <a:pPr indent="457200">
              <a:lnSpc>
                <a:spcPct val="150000"/>
              </a:lnSpc>
            </a:pPr>
            <a:r>
              <a:rPr lang="ru-RU" dirty="0"/>
              <a:t>Например, попытка открытия для ввода несуществующего файла устанавливает флаг </a:t>
            </a:r>
            <a:r>
              <a:rPr lang="ru-RU" dirty="0" err="1"/>
              <a:t>failbit</a:t>
            </a:r>
            <a:r>
              <a:rPr lang="ru-RU" dirty="0"/>
              <a:t>. Поэтому можно было бы выполнить проверку следующим образом: </a:t>
            </a:r>
          </a:p>
          <a:p>
            <a:pPr indent="457200">
              <a:lnSpc>
                <a:spcPct val="150000"/>
              </a:lnSpc>
            </a:pPr>
            <a:r>
              <a:rPr lang="ru-RU" dirty="0" err="1"/>
              <a:t>fin.open</a:t>
            </a:r>
            <a:r>
              <a:rPr lang="ru-RU" dirty="0"/>
              <a:t>(</a:t>
            </a:r>
            <a:r>
              <a:rPr lang="ru-RU" dirty="0" err="1"/>
              <a:t>argv</a:t>
            </a:r>
            <a:r>
              <a:rPr lang="ru-RU" dirty="0"/>
              <a:t>[</a:t>
            </a:r>
            <a:r>
              <a:rPr lang="ru-RU" dirty="0" err="1"/>
              <a:t>file</a:t>
            </a:r>
            <a:r>
              <a:rPr lang="ru-RU" dirty="0"/>
              <a:t>]); </a:t>
            </a:r>
          </a:p>
          <a:p>
            <a:pPr indent="457200">
              <a:lnSpc>
                <a:spcPct val="150000"/>
              </a:lnSpc>
            </a:pPr>
            <a:r>
              <a:rPr lang="ru-RU" dirty="0" err="1"/>
              <a:t>if</a:t>
            </a:r>
            <a:r>
              <a:rPr lang="ru-RU" dirty="0"/>
              <a:t> (</a:t>
            </a:r>
            <a:r>
              <a:rPr lang="ru-RU" dirty="0" err="1"/>
              <a:t>fin.failO</a:t>
            </a:r>
            <a:r>
              <a:rPr lang="ru-RU" dirty="0"/>
              <a:t>) // попытка открытия не удалась </a:t>
            </a:r>
          </a:p>
          <a:p>
            <a:pPr indent="457200">
              <a:lnSpc>
                <a:spcPct val="150000"/>
              </a:lnSpc>
            </a:pPr>
            <a:r>
              <a:rPr lang="ru-RU" dirty="0"/>
              <a:t>{ </a:t>
            </a:r>
          </a:p>
          <a:p>
            <a:pPr indent="457200">
              <a:lnSpc>
                <a:spcPct val="150000"/>
              </a:lnSpc>
            </a:pPr>
            <a:r>
              <a:rPr lang="ru-RU" dirty="0"/>
              <a:t>…..</a:t>
            </a:r>
          </a:p>
          <a:p>
            <a:pPr indent="457200">
              <a:lnSpc>
                <a:spcPct val="150000"/>
              </a:lnSpc>
            </a:pPr>
            <a:r>
              <a:rPr lang="ru-RU" dirty="0"/>
              <a:t>} </a:t>
            </a:r>
          </a:p>
          <a:p>
            <a:pPr indent="457200">
              <a:lnSpc>
                <a:spcPct val="150000"/>
              </a:lnSpc>
            </a:pPr>
            <a:r>
              <a:rPr lang="ru-RU" dirty="0"/>
              <a:t>Или же, поскольку объект ifstream, подобно istream, преобразуется в тип bool, когда ожидается именно этот тип, можно было бы использовать следующий код: </a:t>
            </a:r>
          </a:p>
          <a:p>
            <a:pPr indent="457200">
              <a:lnSpc>
                <a:spcPct val="150000"/>
              </a:lnSpc>
            </a:pPr>
            <a:r>
              <a:rPr lang="ru-RU" dirty="0" err="1"/>
              <a:t>fin.open</a:t>
            </a:r>
            <a:r>
              <a:rPr lang="ru-RU" dirty="0"/>
              <a:t>(</a:t>
            </a:r>
            <a:r>
              <a:rPr lang="ru-RU" dirty="0" err="1"/>
              <a:t>argv</a:t>
            </a:r>
            <a:r>
              <a:rPr lang="ru-RU" dirty="0"/>
              <a:t>[</a:t>
            </a:r>
            <a:r>
              <a:rPr lang="ru-RU" dirty="0" err="1"/>
              <a:t>file</a:t>
            </a:r>
            <a:r>
              <a:rPr lang="ru-RU" dirty="0"/>
              <a:t>]); </a:t>
            </a:r>
          </a:p>
          <a:p>
            <a:pPr indent="457200">
              <a:lnSpc>
                <a:spcPct val="150000"/>
              </a:lnSpc>
            </a:pPr>
            <a:r>
              <a:rPr lang="ru-RU" dirty="0" err="1"/>
              <a:t>if</a:t>
            </a:r>
            <a:r>
              <a:rPr lang="ru-RU" dirty="0"/>
              <a:t> (!</a:t>
            </a:r>
            <a:r>
              <a:rPr lang="ru-RU" dirty="0" err="1"/>
              <a:t>fin</a:t>
            </a:r>
            <a:r>
              <a:rPr lang="ru-RU" dirty="0"/>
              <a:t>) // попытка открытия не удалась </a:t>
            </a:r>
          </a:p>
          <a:p>
            <a:pPr indent="457200">
              <a:lnSpc>
                <a:spcPct val="150000"/>
              </a:lnSpc>
            </a:pPr>
            <a:r>
              <a:rPr lang="ru-RU" dirty="0"/>
              <a:t>{ </a:t>
            </a:r>
          </a:p>
          <a:p>
            <a:pPr indent="457200">
              <a:lnSpc>
                <a:spcPct val="150000"/>
              </a:lnSpc>
            </a:pPr>
            <a:r>
              <a:rPr lang="ru-RU" dirty="0"/>
              <a:t>…</a:t>
            </a:r>
          </a:p>
          <a:p>
            <a:pPr indent="457200">
              <a:lnSpc>
                <a:spcPct val="150000"/>
              </a:lnSpc>
            </a:pPr>
            <a:r>
              <a:rPr lang="ru-RU" dirty="0"/>
              <a:t>} </a:t>
            </a:r>
          </a:p>
        </p:txBody>
      </p:sp>
    </p:spTree>
    <p:extLst>
      <p:ext uri="{BB962C8B-B14F-4D97-AF65-F5344CB8AC3E}">
        <p14:creationId xmlns:p14="http://schemas.microsoft.com/office/powerpoint/2010/main" val="404326382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Проверка потока и </a:t>
            </a:r>
            <a:r>
              <a:rPr lang="en-US" sz="1600" b="1" dirty="0" err="1">
                <a:solidFill>
                  <a:schemeClr val="bg1"/>
                </a:solidFill>
                <a:latin typeface="Times New Roman" panose="02020603050405020304" pitchFamily="18" charset="0"/>
                <a:cs typeface="Times New Roman" panose="02020603050405020304" pitchFamily="18" charset="0"/>
              </a:rPr>
              <a:t>is_open</a:t>
            </a:r>
            <a:r>
              <a:rPr lang="en-US" sz="1600" b="1" dirty="0">
                <a:solidFill>
                  <a:schemeClr val="bg1"/>
                </a:solidFill>
                <a:latin typeface="Times New Roman" panose="02020603050405020304" pitchFamily="18" charset="0"/>
                <a:cs typeface="Times New Roman" panose="02020603050405020304" pitchFamily="18" charset="0"/>
              </a:rPr>
              <a:t>()</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3373359"/>
          </a:xfrm>
          <a:prstGeom prst="rect">
            <a:avLst/>
          </a:prstGeom>
        </p:spPr>
        <p:txBody>
          <a:bodyPr wrap="square">
            <a:spAutoFit/>
          </a:bodyPr>
          <a:lstStyle/>
          <a:p>
            <a:pPr indent="457200">
              <a:lnSpc>
                <a:spcPct val="150000"/>
              </a:lnSpc>
            </a:pPr>
            <a:r>
              <a:rPr lang="ru-RU" dirty="0"/>
              <a:t>Это хороший способ проверки того, открыт ли файл — метод </a:t>
            </a:r>
            <a:r>
              <a:rPr lang="ru-RU" dirty="0" err="1"/>
              <a:t>is_open</a:t>
            </a:r>
            <a:r>
              <a:rPr lang="ru-RU" dirty="0"/>
              <a:t> (). </a:t>
            </a:r>
          </a:p>
          <a:p>
            <a:pPr indent="457200">
              <a:lnSpc>
                <a:spcPct val="150000"/>
              </a:lnSpc>
            </a:pPr>
            <a:r>
              <a:rPr lang="ru-RU" dirty="0" err="1"/>
              <a:t>if</a:t>
            </a:r>
            <a:r>
              <a:rPr lang="ru-RU" dirty="0"/>
              <a:t> (!</a:t>
            </a:r>
            <a:r>
              <a:rPr lang="ru-RU" dirty="0" err="1"/>
              <a:t>fin.is_open</a:t>
            </a:r>
            <a:r>
              <a:rPr lang="ru-RU" dirty="0"/>
              <a:t> ()) // попытка открытия не удалась </a:t>
            </a:r>
          </a:p>
          <a:p>
            <a:pPr indent="457200">
              <a:lnSpc>
                <a:spcPct val="150000"/>
              </a:lnSpc>
            </a:pPr>
            <a:r>
              <a:rPr lang="ru-RU" dirty="0"/>
              <a:t>{ </a:t>
            </a:r>
          </a:p>
          <a:p>
            <a:pPr indent="457200">
              <a:lnSpc>
                <a:spcPct val="150000"/>
              </a:lnSpc>
            </a:pPr>
            <a:r>
              <a:rPr lang="ru-RU" dirty="0"/>
              <a:t>	…</a:t>
            </a:r>
          </a:p>
          <a:p>
            <a:pPr indent="457200">
              <a:lnSpc>
                <a:spcPct val="150000"/>
              </a:lnSpc>
            </a:pPr>
            <a:r>
              <a:rPr lang="ru-RU" dirty="0"/>
              <a:t>} </a:t>
            </a:r>
          </a:p>
          <a:p>
            <a:pPr indent="457200">
              <a:lnSpc>
                <a:spcPct val="150000"/>
              </a:lnSpc>
            </a:pPr>
            <a:r>
              <a:rPr lang="ru-RU" dirty="0"/>
              <a:t>Преимущество этого способа состоит в том, что он проверяет также наличие некоторых незначительных проблем, которые остаются незамеченными другими формами проверки.</a:t>
            </a:r>
          </a:p>
        </p:txBody>
      </p:sp>
    </p:spTree>
    <p:extLst>
      <p:ext uri="{BB962C8B-B14F-4D97-AF65-F5344CB8AC3E}">
        <p14:creationId xmlns:p14="http://schemas.microsoft.com/office/powerpoint/2010/main" val="358704014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Открытие нескольких файлов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880902" cy="6117829"/>
          </a:xfrm>
          <a:prstGeom prst="rect">
            <a:avLst/>
          </a:prstGeom>
        </p:spPr>
        <p:txBody>
          <a:bodyPr wrap="square">
            <a:spAutoFit/>
          </a:bodyPr>
          <a:lstStyle/>
          <a:p>
            <a:pPr indent="457200">
              <a:lnSpc>
                <a:spcPct val="150000"/>
              </a:lnSpc>
            </a:pPr>
            <a:r>
              <a:rPr lang="ru-RU" sz="2400" dirty="0"/>
              <a:t>Иногда может требоваться, чтобы программа открывала более одного файла. Стратегия открытия нескольких файлов зависит от того, как они будут использоваться. Если требуется, чтобы два файла были открыты одновременно, нужно создать отдельный поток для каждого файла. Например, программа, которая сравнивает два отсортированных файла и отправляет результат в третий, должна создать два объекта ifstream для двух входных файлов и один объект </a:t>
            </a:r>
            <a:r>
              <a:rPr lang="ru-RU" sz="2400" dirty="0" err="1"/>
              <a:t>ofstream</a:t>
            </a:r>
            <a:r>
              <a:rPr lang="ru-RU" sz="2400" dirty="0"/>
              <a:t> — для выходного файла. Количество файлов, которые можно открыть одновременно, зависит от операционной системы. </a:t>
            </a:r>
          </a:p>
        </p:txBody>
      </p:sp>
    </p:spTree>
    <p:extLst>
      <p:ext uri="{BB962C8B-B14F-4D97-AF65-F5344CB8AC3E}">
        <p14:creationId xmlns:p14="http://schemas.microsoft.com/office/powerpoint/2010/main" val="271958285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Открытие нескольких файлов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5563831"/>
          </a:xfrm>
          <a:prstGeom prst="rect">
            <a:avLst/>
          </a:prstGeom>
        </p:spPr>
        <p:txBody>
          <a:bodyPr wrap="square">
            <a:spAutoFit/>
          </a:bodyPr>
          <a:lstStyle/>
          <a:p>
            <a:pPr indent="457200">
              <a:lnSpc>
                <a:spcPct val="150000"/>
              </a:lnSpc>
            </a:pPr>
            <a:r>
              <a:rPr lang="ru-RU" sz="2400" dirty="0"/>
              <a:t>Однако можно запланировать последовательную обработку файлов. Предположим, что требуется подсчитать, сколько раз имя появляется в наборе из 10 файлов. В этом случае можно открыть единственный поток и по очереди ассоциировать его с каждым из этих файлов. При этом ресурсы компьютера используются экономнее, чем при открытии отдельного потока для каждого файла. Чтобы применить такой подход, нужно объявить объект ifstream без его инициализации, а затем с помощью метода </a:t>
            </a:r>
            <a:r>
              <a:rPr lang="ru-RU" sz="2400" dirty="0" err="1"/>
              <a:t>open</a:t>
            </a:r>
            <a:r>
              <a:rPr lang="ru-RU" sz="2400" dirty="0"/>
              <a:t>() ассоциировать поток с файлом.</a:t>
            </a:r>
          </a:p>
        </p:txBody>
      </p:sp>
    </p:spTree>
    <p:extLst>
      <p:ext uri="{BB962C8B-B14F-4D97-AF65-F5344CB8AC3E}">
        <p14:creationId xmlns:p14="http://schemas.microsoft.com/office/powerpoint/2010/main" val="231470522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Открытие нескольких файлов</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4204356"/>
          </a:xfrm>
          <a:prstGeom prst="rect">
            <a:avLst/>
          </a:prstGeom>
        </p:spPr>
        <p:txBody>
          <a:bodyPr wrap="square">
            <a:spAutoFit/>
          </a:bodyPr>
          <a:lstStyle/>
          <a:p>
            <a:pPr indent="457200">
              <a:lnSpc>
                <a:spcPct val="150000"/>
              </a:lnSpc>
            </a:pPr>
            <a:r>
              <a:rPr lang="ru-RU" dirty="0"/>
              <a:t>Например, последовательное считывание двух файлов можно было бы организовать следующим образом: </a:t>
            </a:r>
          </a:p>
          <a:p>
            <a:pPr indent="457200">
              <a:lnSpc>
                <a:spcPct val="150000"/>
              </a:lnSpc>
            </a:pPr>
            <a:r>
              <a:rPr lang="ru-RU" dirty="0"/>
              <a:t>ifstream </a:t>
            </a:r>
            <a:r>
              <a:rPr lang="ru-RU" dirty="0" err="1"/>
              <a:t>fin</a:t>
            </a:r>
            <a:r>
              <a:rPr lang="ru-RU" dirty="0"/>
              <a:t>; // создание потока конструктором по умолчанию </a:t>
            </a:r>
          </a:p>
          <a:p>
            <a:pPr indent="457200">
              <a:lnSpc>
                <a:spcPct val="150000"/>
              </a:lnSpc>
            </a:pPr>
            <a:r>
              <a:rPr lang="ru-RU" dirty="0" err="1"/>
              <a:t>fin.open</a:t>
            </a:r>
            <a:r>
              <a:rPr lang="ru-RU" dirty="0"/>
              <a:t>("</a:t>
            </a:r>
            <a:r>
              <a:rPr lang="ru-RU" dirty="0" err="1"/>
              <a:t>fat.txt</a:t>
            </a:r>
            <a:r>
              <a:rPr lang="ru-RU" dirty="0"/>
              <a:t>"); // ассоциирование потока с файлом </a:t>
            </a:r>
            <a:r>
              <a:rPr lang="ru-RU" dirty="0" err="1"/>
              <a:t>fat.txt</a:t>
            </a:r>
            <a:r>
              <a:rPr lang="ru-RU" dirty="0"/>
              <a:t> </a:t>
            </a:r>
          </a:p>
          <a:p>
            <a:pPr indent="457200">
              <a:lnSpc>
                <a:spcPct val="150000"/>
              </a:lnSpc>
            </a:pPr>
            <a:r>
              <a:rPr lang="ru-RU" dirty="0"/>
              <a:t>...			 // выполнение каких-либо действий </a:t>
            </a:r>
          </a:p>
          <a:p>
            <a:pPr indent="457200">
              <a:lnSpc>
                <a:spcPct val="150000"/>
              </a:lnSpc>
            </a:pPr>
            <a:r>
              <a:rPr lang="ru-RU" dirty="0" err="1"/>
              <a:t>fin.close</a:t>
            </a:r>
            <a:r>
              <a:rPr lang="ru-RU" dirty="0"/>
              <a:t> (); // разрыв связи потока с файлом </a:t>
            </a:r>
            <a:r>
              <a:rPr lang="ru-RU" dirty="0" err="1"/>
              <a:t>fat.txt</a:t>
            </a:r>
            <a:r>
              <a:rPr lang="ru-RU" dirty="0"/>
              <a:t> </a:t>
            </a:r>
          </a:p>
          <a:p>
            <a:pPr indent="457200">
              <a:lnSpc>
                <a:spcPct val="150000"/>
              </a:lnSpc>
            </a:pPr>
            <a:r>
              <a:rPr lang="ru-RU" dirty="0" err="1"/>
              <a:t>fin.clear</a:t>
            </a:r>
            <a:r>
              <a:rPr lang="ru-RU" dirty="0"/>
              <a:t>(); // сброс </a:t>
            </a:r>
            <a:r>
              <a:rPr lang="ru-RU" dirty="0" err="1"/>
              <a:t>fin</a:t>
            </a:r>
            <a:r>
              <a:rPr lang="ru-RU" dirty="0"/>
              <a:t> (может не требоваться) </a:t>
            </a:r>
          </a:p>
          <a:p>
            <a:pPr indent="457200">
              <a:lnSpc>
                <a:spcPct val="150000"/>
              </a:lnSpc>
            </a:pPr>
            <a:r>
              <a:rPr lang="ru-RU" dirty="0" err="1"/>
              <a:t>fin.open</a:t>
            </a:r>
            <a:r>
              <a:rPr lang="ru-RU" dirty="0"/>
              <a:t>("</a:t>
            </a:r>
            <a:r>
              <a:rPr lang="ru-RU" dirty="0" err="1"/>
              <a:t>rat.txt</a:t>
            </a:r>
            <a:r>
              <a:rPr lang="ru-RU" dirty="0"/>
              <a:t>"); // ассоциирование потока с файлом </a:t>
            </a:r>
            <a:r>
              <a:rPr lang="ru-RU" dirty="0" err="1"/>
              <a:t>rat.txt</a:t>
            </a:r>
            <a:r>
              <a:rPr lang="ru-RU" dirty="0"/>
              <a:t> </a:t>
            </a:r>
          </a:p>
          <a:p>
            <a:pPr indent="457200">
              <a:lnSpc>
                <a:spcPct val="150000"/>
              </a:lnSpc>
            </a:pPr>
            <a:r>
              <a:rPr lang="ru-RU" dirty="0"/>
              <a:t>…</a:t>
            </a:r>
          </a:p>
          <a:p>
            <a:pPr indent="457200">
              <a:lnSpc>
                <a:spcPct val="150000"/>
              </a:lnSpc>
            </a:pPr>
            <a:r>
              <a:rPr lang="ru-RU" dirty="0" err="1"/>
              <a:t>fin.close</a:t>
            </a:r>
            <a:r>
              <a:rPr lang="ru-RU" dirty="0"/>
              <a:t>(); </a:t>
            </a:r>
          </a:p>
        </p:txBody>
      </p:sp>
    </p:spTree>
    <p:extLst>
      <p:ext uri="{BB962C8B-B14F-4D97-AF65-F5344CB8AC3E}">
        <p14:creationId xmlns:p14="http://schemas.microsoft.com/office/powerpoint/2010/main" val="174924961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Примеры работы с файлами</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6093976"/>
          </a:xfrm>
          <a:prstGeom prst="rect">
            <a:avLst/>
          </a:prstGeom>
        </p:spPr>
        <p:txBody>
          <a:bodyPr wrap="square">
            <a:spAutoFit/>
          </a:bodyPr>
          <a:lstStyle/>
          <a:p>
            <a:r>
              <a:rPr lang="ru-RU" sz="1300" i="1" dirty="0"/>
              <a:t>Пример</a:t>
            </a:r>
            <a:r>
              <a:rPr lang="ru-RU" sz="1300" dirty="0"/>
              <a:t> 4. Заполнить файл значениями функции </a:t>
            </a:r>
            <a:r>
              <a:rPr lang="ru-RU" sz="1300" dirty="0" err="1"/>
              <a:t>y</a:t>
            </a:r>
            <a:r>
              <a:rPr lang="ru-RU" sz="1300" dirty="0"/>
              <a:t> = </a:t>
            </a:r>
            <a:r>
              <a:rPr lang="ru-RU" sz="1300" dirty="0" err="1"/>
              <a:t>x</a:t>
            </a:r>
            <a:r>
              <a:rPr lang="ru-RU" sz="1300" dirty="0"/>
              <a:t> * </a:t>
            </a:r>
            <a:r>
              <a:rPr lang="ru-RU" sz="1300" dirty="0" err="1"/>
              <a:t>cos</a:t>
            </a:r>
            <a:r>
              <a:rPr lang="ru-RU" sz="1300" dirty="0"/>
              <a:t> </a:t>
            </a:r>
            <a:r>
              <a:rPr lang="ru-RU" sz="1300" dirty="0" err="1"/>
              <a:t>x</a:t>
            </a:r>
            <a:r>
              <a:rPr lang="ru-RU" sz="1300" dirty="0"/>
              <a:t>.</a:t>
            </a:r>
          </a:p>
          <a:p>
            <a:r>
              <a:rPr lang="ru-RU" sz="1300" dirty="0"/>
              <a:t>/* Заполнить файл значениями функции </a:t>
            </a:r>
            <a:r>
              <a:rPr lang="ru-RU" sz="1300" dirty="0" err="1"/>
              <a:t>y</a:t>
            </a:r>
            <a:r>
              <a:rPr lang="ru-RU" sz="1300" dirty="0"/>
              <a:t> = </a:t>
            </a:r>
            <a:r>
              <a:rPr lang="ru-RU" sz="1300" dirty="0" err="1"/>
              <a:t>x</a:t>
            </a:r>
            <a:r>
              <a:rPr lang="ru-RU" sz="1300" dirty="0"/>
              <a:t> * </a:t>
            </a:r>
            <a:r>
              <a:rPr lang="ru-RU" sz="1300" dirty="0" err="1"/>
              <a:t>cos</a:t>
            </a:r>
            <a:r>
              <a:rPr lang="ru-RU" sz="1300" dirty="0"/>
              <a:t> </a:t>
            </a:r>
            <a:r>
              <a:rPr lang="ru-RU" sz="1300" dirty="0" err="1"/>
              <a:t>x</a:t>
            </a:r>
            <a:r>
              <a:rPr lang="ru-RU" sz="1300" dirty="0"/>
              <a:t>. */</a:t>
            </a:r>
          </a:p>
          <a:p>
            <a:r>
              <a:rPr lang="ru-RU" sz="1300" dirty="0"/>
              <a:t> </a:t>
            </a:r>
          </a:p>
          <a:p>
            <a:r>
              <a:rPr lang="en-US" sz="1300" dirty="0"/>
              <a:t>/* Dev-C++ */</a:t>
            </a:r>
            <a:endParaRPr lang="ru-RU" sz="1300" dirty="0"/>
          </a:p>
          <a:p>
            <a:r>
              <a:rPr lang="en-US" sz="1300" dirty="0"/>
              <a:t>#include &lt;</a:t>
            </a:r>
            <a:r>
              <a:rPr lang="en-US" sz="1300" dirty="0" err="1"/>
              <a:t>cstdlib</a:t>
            </a:r>
            <a:r>
              <a:rPr lang="en-US" sz="1300" dirty="0"/>
              <a:t>&gt;</a:t>
            </a:r>
            <a:endParaRPr lang="ru-RU" sz="1300" dirty="0"/>
          </a:p>
          <a:p>
            <a:r>
              <a:rPr lang="en-US" sz="1300" dirty="0"/>
              <a:t>#include &lt;iostream&gt;</a:t>
            </a:r>
            <a:endParaRPr lang="ru-RU" sz="1300" dirty="0"/>
          </a:p>
          <a:p>
            <a:r>
              <a:rPr lang="en-US" sz="1300" dirty="0"/>
              <a:t>#include &lt;</a:t>
            </a:r>
            <a:r>
              <a:rPr lang="en-US" sz="1300" dirty="0" err="1"/>
              <a:t>fstream</a:t>
            </a:r>
            <a:r>
              <a:rPr lang="en-US" sz="1300" dirty="0"/>
              <a:t>&gt;</a:t>
            </a:r>
            <a:endParaRPr lang="ru-RU" sz="1300" dirty="0"/>
          </a:p>
          <a:p>
            <a:r>
              <a:rPr lang="en-US" sz="1300" dirty="0"/>
              <a:t>#include &lt;</a:t>
            </a:r>
            <a:r>
              <a:rPr lang="en-US" sz="1300" dirty="0" err="1"/>
              <a:t>cmath</a:t>
            </a:r>
            <a:r>
              <a:rPr lang="en-US" sz="1300" dirty="0"/>
              <a:t>&gt;</a:t>
            </a:r>
            <a:endParaRPr lang="ru-RU" sz="1300" dirty="0"/>
          </a:p>
          <a:p>
            <a:r>
              <a:rPr lang="en-US" sz="1300" dirty="0"/>
              <a:t> </a:t>
            </a:r>
            <a:endParaRPr lang="ru-RU" sz="1300" dirty="0"/>
          </a:p>
          <a:p>
            <a:r>
              <a:rPr lang="en-US" sz="1300" dirty="0"/>
              <a:t>using namespace std;</a:t>
            </a:r>
            <a:endParaRPr lang="ru-RU" sz="1300" dirty="0"/>
          </a:p>
          <a:p>
            <a:r>
              <a:rPr lang="en-US" sz="1300" dirty="0"/>
              <a:t> </a:t>
            </a:r>
            <a:endParaRPr lang="ru-RU" sz="1300" dirty="0"/>
          </a:p>
          <a:p>
            <a:r>
              <a:rPr lang="fr-FR" sz="1300" dirty="0"/>
              <a:t>double fun(double x);</a:t>
            </a:r>
            <a:endParaRPr lang="ru-RU" sz="1300" dirty="0"/>
          </a:p>
          <a:p>
            <a:r>
              <a:rPr lang="fr-FR" sz="1300" dirty="0"/>
              <a:t> </a:t>
            </a:r>
            <a:endParaRPr lang="ru-RU" sz="1300" dirty="0"/>
          </a:p>
          <a:p>
            <a:r>
              <a:rPr lang="fr-FR" sz="1300" dirty="0" err="1"/>
              <a:t>int</a:t>
            </a:r>
            <a:r>
              <a:rPr lang="fr-FR" sz="1300" dirty="0"/>
              <a:t> main()</a:t>
            </a:r>
            <a:endParaRPr lang="ru-RU" sz="1300" dirty="0"/>
          </a:p>
          <a:p>
            <a:r>
              <a:rPr lang="en-US" sz="1300" dirty="0"/>
              <a:t>{double a, b, h, x; char s[20];</a:t>
            </a:r>
            <a:endParaRPr lang="ru-RU" sz="1300" dirty="0"/>
          </a:p>
          <a:p>
            <a:r>
              <a:rPr lang="en-US" sz="1300" dirty="0"/>
              <a:t> </a:t>
            </a:r>
            <a:r>
              <a:rPr lang="en-US" sz="1300" dirty="0" err="1"/>
              <a:t>cout</a:t>
            </a:r>
            <a:r>
              <a:rPr lang="en-US" sz="1300" dirty="0"/>
              <a:t> &lt;&lt; "Enter the beginning and end of the segment, step-tabulation: ";</a:t>
            </a:r>
            <a:endParaRPr lang="ru-RU" sz="1300" dirty="0"/>
          </a:p>
          <a:p>
            <a:r>
              <a:rPr lang="en-US" sz="1300" dirty="0"/>
              <a:t> </a:t>
            </a:r>
            <a:r>
              <a:rPr lang="en-US" sz="1300" dirty="0" err="1"/>
              <a:t>cin</a:t>
            </a:r>
            <a:r>
              <a:rPr lang="en-US" sz="1300" dirty="0"/>
              <a:t> &gt;&gt; a &gt;&gt; b &gt;&gt; h;</a:t>
            </a:r>
            <a:endParaRPr lang="ru-RU" sz="1300" dirty="0"/>
          </a:p>
          <a:p>
            <a:r>
              <a:rPr lang="en-US" sz="1300" dirty="0"/>
              <a:t> </a:t>
            </a:r>
            <a:r>
              <a:rPr lang="en-US" sz="1300" dirty="0" err="1"/>
              <a:t>cout</a:t>
            </a:r>
            <a:r>
              <a:rPr lang="en-US" sz="1300" dirty="0"/>
              <a:t> &lt;&lt; "File name? "; </a:t>
            </a:r>
            <a:r>
              <a:rPr lang="en-US" sz="1300" dirty="0" err="1"/>
              <a:t>cin</a:t>
            </a:r>
            <a:r>
              <a:rPr lang="en-US" sz="1300" dirty="0"/>
              <a:t> &gt;&gt; s;</a:t>
            </a:r>
            <a:endParaRPr lang="ru-RU" sz="1300" dirty="0"/>
          </a:p>
          <a:p>
            <a:r>
              <a:rPr lang="en-US" sz="1300" dirty="0"/>
              <a:t> </a:t>
            </a:r>
            <a:r>
              <a:rPr lang="en-US" sz="1300" dirty="0" err="1"/>
              <a:t>ofstream</a:t>
            </a:r>
            <a:r>
              <a:rPr lang="en-US" sz="1300" dirty="0"/>
              <a:t> f;</a:t>
            </a:r>
            <a:endParaRPr lang="ru-RU" sz="1300" dirty="0"/>
          </a:p>
          <a:p>
            <a:r>
              <a:rPr lang="en-US" sz="1300" dirty="0"/>
              <a:t> </a:t>
            </a:r>
            <a:r>
              <a:rPr lang="en-US" sz="1300" dirty="0" err="1"/>
              <a:t>f.open</a:t>
            </a:r>
            <a:r>
              <a:rPr lang="en-US" sz="1300" dirty="0"/>
              <a:t>(s);</a:t>
            </a:r>
            <a:endParaRPr lang="ru-RU" sz="1300" dirty="0"/>
          </a:p>
          <a:p>
            <a:r>
              <a:rPr lang="en-US" sz="1300" dirty="0"/>
              <a:t> for (x=a; x&lt;=b; x+=h)</a:t>
            </a:r>
            <a:endParaRPr lang="ru-RU" sz="1300" dirty="0"/>
          </a:p>
          <a:p>
            <a:r>
              <a:rPr lang="en-US" sz="1300" dirty="0"/>
              <a:t>  {</a:t>
            </a:r>
            <a:r>
              <a:rPr lang="en-US" sz="1300" dirty="0" err="1"/>
              <a:t>f.width</a:t>
            </a:r>
            <a:r>
              <a:rPr lang="en-US" sz="1300" dirty="0"/>
              <a:t>(10);   f &lt;&lt; x;</a:t>
            </a:r>
            <a:endParaRPr lang="ru-RU" sz="1300" dirty="0"/>
          </a:p>
          <a:p>
            <a:r>
              <a:rPr lang="en-US" sz="1300" dirty="0"/>
              <a:t>   </a:t>
            </a:r>
            <a:r>
              <a:rPr lang="en-US" sz="1300" dirty="0" err="1"/>
              <a:t>f.width</a:t>
            </a:r>
            <a:r>
              <a:rPr lang="en-US" sz="1300" dirty="0"/>
              <a:t>(15);   f &lt;&lt; fun(x) &lt;&lt; </a:t>
            </a:r>
            <a:r>
              <a:rPr lang="en-US" sz="1300" dirty="0" err="1"/>
              <a:t>endl</a:t>
            </a:r>
            <a:r>
              <a:rPr lang="en-US" sz="1300" dirty="0"/>
              <a:t>;  }</a:t>
            </a:r>
            <a:endParaRPr lang="ru-RU" sz="1300" dirty="0"/>
          </a:p>
          <a:p>
            <a:r>
              <a:rPr lang="en-US" sz="1300" dirty="0"/>
              <a:t> </a:t>
            </a:r>
            <a:r>
              <a:rPr lang="en-US" sz="1300" dirty="0" err="1"/>
              <a:t>f.close</a:t>
            </a:r>
            <a:r>
              <a:rPr lang="en-US" sz="1300" dirty="0"/>
              <a:t>();</a:t>
            </a:r>
            <a:endParaRPr lang="ru-RU" sz="1300" dirty="0"/>
          </a:p>
          <a:p>
            <a:r>
              <a:rPr lang="en-US" sz="1300" dirty="0"/>
              <a:t> </a:t>
            </a:r>
            <a:endParaRPr lang="ru-RU" sz="1300" dirty="0"/>
          </a:p>
          <a:p>
            <a:r>
              <a:rPr lang="en-US" sz="1300" dirty="0"/>
              <a:t>    system("PAUSE");</a:t>
            </a:r>
            <a:endParaRPr lang="ru-RU" sz="1300" dirty="0"/>
          </a:p>
          <a:p>
            <a:r>
              <a:rPr lang="en-US" sz="1300" dirty="0"/>
              <a:t>    return EXIT_SUCCESS;</a:t>
            </a:r>
            <a:endParaRPr lang="ru-RU" sz="1300" dirty="0"/>
          </a:p>
          <a:p>
            <a:r>
              <a:rPr lang="en-US" sz="1300" dirty="0"/>
              <a:t>}</a:t>
            </a:r>
            <a:endParaRPr lang="ru-RU" sz="1300" dirty="0"/>
          </a:p>
          <a:p>
            <a:r>
              <a:rPr lang="en-US" sz="1300" dirty="0"/>
              <a:t>double fun(double x)</a:t>
            </a:r>
            <a:endParaRPr lang="ru-RU" sz="1300" dirty="0"/>
          </a:p>
          <a:p>
            <a:r>
              <a:rPr lang="en-US" sz="1300" dirty="0"/>
              <a:t>{ return x*cos(x); }</a:t>
            </a:r>
            <a:endParaRPr lang="ru-RU" sz="1300" dirty="0"/>
          </a:p>
        </p:txBody>
      </p:sp>
    </p:spTree>
    <p:extLst>
      <p:ext uri="{BB962C8B-B14F-4D97-AF65-F5344CB8AC3E}">
        <p14:creationId xmlns:p14="http://schemas.microsoft.com/office/powerpoint/2010/main" val="10263741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Примеры работы с файлами</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6355586"/>
          </a:xfrm>
          <a:prstGeom prst="rect">
            <a:avLst/>
          </a:prstGeom>
        </p:spPr>
        <p:txBody>
          <a:bodyPr wrap="square">
            <a:spAutoFit/>
          </a:bodyPr>
          <a:lstStyle/>
          <a:p>
            <a:r>
              <a:rPr lang="ru-RU" sz="1100" i="1" dirty="0"/>
              <a:t>Пример</a:t>
            </a:r>
            <a:r>
              <a:rPr lang="ru-RU" sz="1100" dirty="0"/>
              <a:t> 5. Файл содержит несколько строк, в каждой из которых записано единственное выражение вида </a:t>
            </a:r>
            <a:r>
              <a:rPr lang="en-US" sz="1100" dirty="0"/>
              <a:t>a</a:t>
            </a:r>
            <a:r>
              <a:rPr lang="ru-RU" sz="1100" dirty="0"/>
              <a:t>#</a:t>
            </a:r>
            <a:r>
              <a:rPr lang="en-US" sz="1100" dirty="0"/>
              <a:t>b</a:t>
            </a:r>
            <a:r>
              <a:rPr lang="ru-RU" sz="1100" dirty="0"/>
              <a:t> (без ошибок), где </a:t>
            </a:r>
            <a:r>
              <a:rPr lang="en-US" sz="1100" dirty="0"/>
              <a:t>a</a:t>
            </a:r>
            <a:r>
              <a:rPr lang="ru-RU" sz="1100" dirty="0"/>
              <a:t>, </a:t>
            </a:r>
            <a:r>
              <a:rPr lang="en-US" sz="1100" dirty="0"/>
              <a:t>b</a:t>
            </a:r>
            <a:r>
              <a:rPr lang="ru-RU" sz="1100" dirty="0"/>
              <a:t> - целочисленные величины, # - операция +, -, /, *. Вывести каждое из выражений и их значения.</a:t>
            </a:r>
          </a:p>
          <a:p>
            <a:r>
              <a:rPr lang="ru-RU" sz="1100" dirty="0"/>
              <a:t>/* </a:t>
            </a:r>
            <a:r>
              <a:rPr lang="ru-RU" sz="1100" dirty="0" err="1"/>
              <a:t>Dev-C</a:t>
            </a:r>
            <a:r>
              <a:rPr lang="ru-RU" sz="1100" dirty="0"/>
              <a:t>++ */</a:t>
            </a:r>
          </a:p>
          <a:p>
            <a:r>
              <a:rPr lang="ru-RU" sz="1100" dirty="0"/>
              <a:t>#</a:t>
            </a:r>
            <a:r>
              <a:rPr lang="ru-RU" sz="1100" dirty="0" err="1"/>
              <a:t>include</a:t>
            </a:r>
            <a:r>
              <a:rPr lang="ru-RU" sz="1100" dirty="0"/>
              <a:t> &lt;</a:t>
            </a:r>
            <a:r>
              <a:rPr lang="ru-RU" sz="1100" dirty="0" err="1"/>
              <a:t>cstdlib</a:t>
            </a:r>
            <a:r>
              <a:rPr lang="ru-RU" sz="1100" dirty="0"/>
              <a:t>&gt;</a:t>
            </a:r>
          </a:p>
          <a:p>
            <a:r>
              <a:rPr lang="en-US" sz="1100" dirty="0"/>
              <a:t>#include &lt;iostream&gt;</a:t>
            </a:r>
            <a:endParaRPr lang="ru-RU" sz="1100" dirty="0"/>
          </a:p>
          <a:p>
            <a:r>
              <a:rPr lang="en-US" sz="1100" dirty="0"/>
              <a:t>#include &lt;</a:t>
            </a:r>
            <a:r>
              <a:rPr lang="en-US" sz="1100" dirty="0" err="1"/>
              <a:t>fstream</a:t>
            </a:r>
            <a:r>
              <a:rPr lang="en-US" sz="1100" dirty="0"/>
              <a:t>&gt;</a:t>
            </a:r>
            <a:endParaRPr lang="ru-RU" sz="1100" dirty="0"/>
          </a:p>
          <a:p>
            <a:r>
              <a:rPr lang="en-US" sz="1100" dirty="0"/>
              <a:t> </a:t>
            </a:r>
            <a:endParaRPr lang="ru-RU" sz="1100" dirty="0"/>
          </a:p>
          <a:p>
            <a:r>
              <a:rPr lang="en-US" sz="1100" dirty="0"/>
              <a:t>using namespace std;</a:t>
            </a:r>
            <a:endParaRPr lang="ru-RU" sz="1100" dirty="0"/>
          </a:p>
          <a:p>
            <a:r>
              <a:rPr lang="en-US" sz="1100" dirty="0"/>
              <a:t>int main()</a:t>
            </a:r>
            <a:endParaRPr lang="ru-RU" sz="1100" dirty="0"/>
          </a:p>
          <a:p>
            <a:r>
              <a:rPr lang="en-US" sz="1100" dirty="0"/>
              <a:t>{</a:t>
            </a:r>
            <a:endParaRPr lang="ru-RU" sz="1100" dirty="0"/>
          </a:p>
          <a:p>
            <a:r>
              <a:rPr lang="en-US" sz="1100" dirty="0"/>
              <a:t>long a, b;  char s[256], c;  int </a:t>
            </a:r>
            <a:r>
              <a:rPr lang="en-US" sz="1100" dirty="0" err="1"/>
              <a:t>i</a:t>
            </a:r>
            <a:r>
              <a:rPr lang="en-US" sz="1100" dirty="0"/>
              <a:t>;</a:t>
            </a:r>
            <a:endParaRPr lang="ru-RU" sz="1100" dirty="0"/>
          </a:p>
          <a:p>
            <a:r>
              <a:rPr lang="en-US" sz="1100" dirty="0"/>
              <a:t>  </a:t>
            </a:r>
            <a:r>
              <a:rPr lang="en-US" sz="1100" dirty="0" err="1"/>
              <a:t>cout</a:t>
            </a:r>
            <a:r>
              <a:rPr lang="en-US" sz="1100" dirty="0"/>
              <a:t> &lt;&lt; "File name? "; </a:t>
            </a:r>
            <a:r>
              <a:rPr lang="en-US" sz="1100" dirty="0" err="1"/>
              <a:t>cin</a:t>
            </a:r>
            <a:r>
              <a:rPr lang="en-US" sz="1100" dirty="0"/>
              <a:t> &gt;&gt; s;</a:t>
            </a:r>
            <a:endParaRPr lang="ru-RU" sz="1100" dirty="0"/>
          </a:p>
          <a:p>
            <a:r>
              <a:rPr lang="en-US" sz="1100" dirty="0"/>
              <a:t>  </a:t>
            </a:r>
            <a:r>
              <a:rPr lang="en-US" sz="1100" dirty="0" err="1"/>
              <a:t>ifstream</a:t>
            </a:r>
            <a:r>
              <a:rPr lang="en-US" sz="1100" dirty="0"/>
              <a:t> f;  </a:t>
            </a:r>
            <a:r>
              <a:rPr lang="en-US" sz="1100" dirty="0" err="1"/>
              <a:t>f.open</a:t>
            </a:r>
            <a:r>
              <a:rPr lang="en-US" sz="1100" dirty="0"/>
              <a:t>(s);</a:t>
            </a:r>
            <a:endParaRPr lang="ru-RU" sz="1100" dirty="0"/>
          </a:p>
          <a:p>
            <a:r>
              <a:rPr lang="en-US" sz="1100" dirty="0"/>
              <a:t>  while (!</a:t>
            </a:r>
            <a:r>
              <a:rPr lang="en-US" sz="1100" dirty="0" err="1"/>
              <a:t>f.eof</a:t>
            </a:r>
            <a:r>
              <a:rPr lang="en-US" sz="1100" dirty="0"/>
              <a:t>())</a:t>
            </a:r>
            <a:endParaRPr lang="ru-RU" sz="1100" dirty="0"/>
          </a:p>
          <a:p>
            <a:r>
              <a:rPr lang="en-US" sz="1100" dirty="0"/>
              <a:t>   {    </a:t>
            </a:r>
            <a:r>
              <a:rPr lang="en-US" sz="1100" dirty="0" err="1"/>
              <a:t>f.getline</a:t>
            </a:r>
            <a:r>
              <a:rPr lang="en-US" sz="1100" dirty="0"/>
              <a:t>(s, 256);</a:t>
            </a:r>
            <a:endParaRPr lang="ru-RU" sz="1100" dirty="0"/>
          </a:p>
          <a:p>
            <a:r>
              <a:rPr lang="en-US" sz="1100" dirty="0"/>
              <a:t>    </a:t>
            </a:r>
            <a:r>
              <a:rPr lang="en-US" sz="1100" dirty="0" err="1"/>
              <a:t>i</a:t>
            </a:r>
            <a:r>
              <a:rPr lang="en-US" sz="1100" dirty="0"/>
              <a:t>=0; a=0;</a:t>
            </a:r>
            <a:endParaRPr lang="ru-RU" sz="1100" dirty="0"/>
          </a:p>
          <a:p>
            <a:r>
              <a:rPr lang="en-US" sz="1100" dirty="0"/>
              <a:t>    while (s[</a:t>
            </a:r>
            <a:r>
              <a:rPr lang="en-US" sz="1100" dirty="0" err="1"/>
              <a:t>i</a:t>
            </a:r>
            <a:r>
              <a:rPr lang="en-US" sz="1100" dirty="0"/>
              <a:t>]&gt;='0'&amp;&amp;s[</a:t>
            </a:r>
            <a:r>
              <a:rPr lang="en-US" sz="1100" dirty="0" err="1"/>
              <a:t>i</a:t>
            </a:r>
            <a:r>
              <a:rPr lang="en-US" sz="1100" dirty="0"/>
              <a:t>]&lt;='9')</a:t>
            </a:r>
            <a:endParaRPr lang="ru-RU" sz="1100" dirty="0"/>
          </a:p>
          <a:p>
            <a:r>
              <a:rPr lang="en-US" sz="1100" dirty="0"/>
              <a:t>     {</a:t>
            </a:r>
            <a:endParaRPr lang="ru-RU" sz="1100" dirty="0"/>
          </a:p>
          <a:p>
            <a:r>
              <a:rPr lang="en-US" sz="1100" dirty="0"/>
              <a:t>          a=a*10+s[</a:t>
            </a:r>
            <a:r>
              <a:rPr lang="en-US" sz="1100" dirty="0" err="1"/>
              <a:t>i</a:t>
            </a:r>
            <a:r>
              <a:rPr lang="en-US" sz="1100" dirty="0"/>
              <a:t>]-'0';</a:t>
            </a:r>
            <a:endParaRPr lang="ru-RU" sz="1100" dirty="0"/>
          </a:p>
          <a:p>
            <a:r>
              <a:rPr lang="en-US" sz="1100" dirty="0"/>
              <a:t>           </a:t>
            </a:r>
            <a:r>
              <a:rPr lang="en-US" sz="1100" dirty="0" err="1"/>
              <a:t>i</a:t>
            </a:r>
            <a:r>
              <a:rPr lang="en-US" sz="1100" dirty="0"/>
              <a:t>++;</a:t>
            </a:r>
            <a:endParaRPr lang="ru-RU" sz="1100" dirty="0"/>
          </a:p>
          <a:p>
            <a:r>
              <a:rPr lang="en-US" sz="1100" dirty="0"/>
              <a:t>     }</a:t>
            </a:r>
            <a:endParaRPr lang="ru-RU" sz="1100" dirty="0"/>
          </a:p>
          <a:p>
            <a:r>
              <a:rPr lang="en-US" sz="1100" dirty="0"/>
              <a:t>    c=s[</a:t>
            </a:r>
            <a:r>
              <a:rPr lang="en-US" sz="1100" dirty="0" err="1"/>
              <a:t>i</a:t>
            </a:r>
            <a:r>
              <a:rPr lang="en-US" sz="1100" dirty="0"/>
              <a:t>++];    b=0;</a:t>
            </a:r>
            <a:endParaRPr lang="ru-RU" sz="1100" dirty="0"/>
          </a:p>
          <a:p>
            <a:r>
              <a:rPr lang="en-US" sz="1100" dirty="0"/>
              <a:t>    while (s[</a:t>
            </a:r>
            <a:r>
              <a:rPr lang="en-US" sz="1100" dirty="0" err="1"/>
              <a:t>i</a:t>
            </a:r>
            <a:r>
              <a:rPr lang="en-US" sz="1100" dirty="0"/>
              <a:t>]&gt;='0'&amp;&amp;s[</a:t>
            </a:r>
            <a:r>
              <a:rPr lang="en-US" sz="1100" dirty="0" err="1"/>
              <a:t>i</a:t>
            </a:r>
            <a:r>
              <a:rPr lang="en-US" sz="1100" dirty="0"/>
              <a:t>]&lt;='9')</a:t>
            </a:r>
            <a:endParaRPr lang="ru-RU" sz="1100" dirty="0"/>
          </a:p>
          <a:p>
            <a:r>
              <a:rPr lang="en-US" sz="1100" dirty="0"/>
              <a:t>     {</a:t>
            </a:r>
            <a:endParaRPr lang="ru-RU" sz="1100" dirty="0"/>
          </a:p>
          <a:p>
            <a:r>
              <a:rPr lang="en-US" sz="1100" dirty="0"/>
              <a:t>          b=b*10+s[</a:t>
            </a:r>
            <a:r>
              <a:rPr lang="en-US" sz="1100" dirty="0" err="1"/>
              <a:t>i</a:t>
            </a:r>
            <a:r>
              <a:rPr lang="en-US" sz="1100" dirty="0"/>
              <a:t>]-'0';</a:t>
            </a:r>
            <a:endParaRPr lang="ru-RU" sz="1100" dirty="0"/>
          </a:p>
          <a:p>
            <a:r>
              <a:rPr lang="en-US" sz="1100" dirty="0"/>
              <a:t>           </a:t>
            </a:r>
            <a:r>
              <a:rPr lang="en-US" sz="1100" dirty="0" err="1"/>
              <a:t>i</a:t>
            </a:r>
            <a:r>
              <a:rPr lang="en-US" sz="1100" dirty="0"/>
              <a:t>++;</a:t>
            </a:r>
            <a:endParaRPr lang="ru-RU" sz="1100" dirty="0"/>
          </a:p>
          <a:p>
            <a:r>
              <a:rPr lang="en-US" sz="1100" dirty="0"/>
              <a:t>     }</a:t>
            </a:r>
            <a:endParaRPr lang="ru-RU" sz="1100" dirty="0"/>
          </a:p>
          <a:p>
            <a:r>
              <a:rPr lang="en-US" sz="1100" dirty="0"/>
              <a:t>    switch (c){</a:t>
            </a:r>
            <a:endParaRPr lang="ru-RU" sz="1100" dirty="0"/>
          </a:p>
          <a:p>
            <a:r>
              <a:rPr lang="en-US" sz="1100" dirty="0"/>
              <a:t>    case '+': a+=b; break;</a:t>
            </a:r>
            <a:endParaRPr lang="ru-RU" sz="1100" dirty="0"/>
          </a:p>
          <a:p>
            <a:r>
              <a:rPr lang="en-US" sz="1100" dirty="0"/>
              <a:t>    case '-': a-=b; break;</a:t>
            </a:r>
            <a:endParaRPr lang="ru-RU" sz="1100" dirty="0"/>
          </a:p>
          <a:p>
            <a:r>
              <a:rPr lang="en-US" sz="1100" dirty="0"/>
              <a:t>    case '/': a/=b; break;</a:t>
            </a:r>
            <a:endParaRPr lang="ru-RU" sz="1100" dirty="0"/>
          </a:p>
          <a:p>
            <a:r>
              <a:rPr lang="en-US" sz="1100" dirty="0"/>
              <a:t>    case '*': a*=b; break;}</a:t>
            </a:r>
            <a:endParaRPr lang="ru-RU" sz="1100" dirty="0"/>
          </a:p>
          <a:p>
            <a:r>
              <a:rPr lang="en-US" sz="1100" dirty="0"/>
              <a:t>    </a:t>
            </a:r>
            <a:r>
              <a:rPr lang="en-US" sz="1100" dirty="0" err="1"/>
              <a:t>cout</a:t>
            </a:r>
            <a:r>
              <a:rPr lang="en-US" sz="1100" dirty="0"/>
              <a:t> &lt;&lt; s &lt;&lt; " = " &lt;&lt; a &lt;&lt; </a:t>
            </a:r>
            <a:r>
              <a:rPr lang="en-US" sz="1100" dirty="0" err="1"/>
              <a:t>endl</a:t>
            </a:r>
            <a:r>
              <a:rPr lang="en-US" sz="1100" dirty="0"/>
              <a:t>;   }</a:t>
            </a:r>
            <a:endParaRPr lang="ru-RU" sz="1100" dirty="0"/>
          </a:p>
          <a:p>
            <a:r>
              <a:rPr lang="en-US" sz="1100" dirty="0"/>
              <a:t>    </a:t>
            </a:r>
            <a:r>
              <a:rPr lang="en-US" sz="1100" dirty="0" err="1"/>
              <a:t>f.close</a:t>
            </a:r>
            <a:r>
              <a:rPr lang="en-US" sz="1100" dirty="0"/>
              <a:t>();</a:t>
            </a:r>
            <a:endParaRPr lang="ru-RU" sz="1100" dirty="0"/>
          </a:p>
          <a:p>
            <a:r>
              <a:rPr lang="en-US" sz="1100" dirty="0"/>
              <a:t>    system("PAUSE");</a:t>
            </a:r>
            <a:endParaRPr lang="ru-RU" sz="1100" dirty="0"/>
          </a:p>
          <a:p>
            <a:r>
              <a:rPr lang="en-US" sz="1100" dirty="0"/>
              <a:t>    return EXIT_SUCCESS;</a:t>
            </a:r>
            <a:endParaRPr lang="ru-RU" sz="1100" dirty="0"/>
          </a:p>
          <a:p>
            <a:r>
              <a:rPr lang="ru-RU" sz="1100" dirty="0"/>
              <a:t>}</a:t>
            </a:r>
          </a:p>
        </p:txBody>
      </p:sp>
    </p:spTree>
    <p:extLst>
      <p:ext uri="{BB962C8B-B14F-4D97-AF65-F5344CB8AC3E}">
        <p14:creationId xmlns:p14="http://schemas.microsoft.com/office/powerpoint/2010/main" val="1404406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505895"/>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800" b="1" dirty="0">
                <a:solidFill>
                  <a:schemeClr val="bg1"/>
                </a:solidFill>
              </a:rPr>
              <a:t>Пространства имен</a:t>
            </a:r>
            <a:endParaRPr lang="ru-RU" sz="1800" dirty="0">
              <a:solidFill>
                <a:schemeClr val="bg1"/>
              </a:solidFill>
            </a:endParaRPr>
          </a:p>
        </p:txBody>
      </p:sp>
      <p:sp>
        <p:nvSpPr>
          <p:cNvPr id="8" name="TextBox 7"/>
          <p:cNvSpPr txBox="1"/>
          <p:nvPr/>
        </p:nvSpPr>
        <p:spPr>
          <a:xfrm>
            <a:off x="274966" y="476672"/>
            <a:ext cx="7863780" cy="6186309"/>
          </a:xfrm>
          <a:prstGeom prst="rect">
            <a:avLst/>
          </a:prstGeom>
          <a:noFill/>
        </p:spPr>
        <p:txBody>
          <a:bodyPr wrap="square" rtlCol="0">
            <a:spAutoFit/>
          </a:bodyPr>
          <a:lstStyle/>
          <a:p>
            <a:r>
              <a:rPr lang="ru-RU" dirty="0">
                <a:latin typeface="+mj-lt"/>
              </a:rPr>
              <a:t>Имена (функций, переменных) в языке C++ можно разделять на «пространства имен» для удобства - чтобы могли существовать функции и переменные с одинаковыми именами в разных «пространствах имен».</a:t>
            </a:r>
          </a:p>
          <a:p>
            <a:r>
              <a:rPr lang="ru-RU" dirty="0">
                <a:latin typeface="+mj-lt"/>
              </a:rPr>
              <a:t>Пространство имен объявляется так:</a:t>
            </a:r>
          </a:p>
          <a:p>
            <a:r>
              <a:rPr lang="ru-RU" b="1" dirty="0" err="1">
                <a:latin typeface="+mj-lt"/>
              </a:rPr>
              <a:t>namespace</a:t>
            </a:r>
            <a:r>
              <a:rPr lang="ru-RU" b="1" dirty="0">
                <a:latin typeface="+mj-lt"/>
              </a:rPr>
              <a:t> </a:t>
            </a:r>
            <a:r>
              <a:rPr lang="ru-RU" b="1" dirty="0" err="1">
                <a:latin typeface="+mj-lt"/>
              </a:rPr>
              <a:t>my_namespace</a:t>
            </a:r>
            <a:endParaRPr lang="ru-RU" dirty="0">
              <a:latin typeface="+mj-lt"/>
            </a:endParaRPr>
          </a:p>
          <a:p>
            <a:r>
              <a:rPr lang="ru-RU" b="1" dirty="0">
                <a:latin typeface="+mj-lt"/>
              </a:rPr>
              <a:t>{</a:t>
            </a:r>
            <a:endParaRPr lang="ru-RU" dirty="0">
              <a:latin typeface="+mj-lt"/>
            </a:endParaRPr>
          </a:p>
          <a:p>
            <a:r>
              <a:rPr lang="ru-RU" b="1" dirty="0">
                <a:latin typeface="+mj-lt"/>
              </a:rPr>
              <a:t>    // Описание функций, переменных, классов</a:t>
            </a:r>
            <a:endParaRPr lang="ru-RU" dirty="0">
              <a:latin typeface="+mj-lt"/>
            </a:endParaRPr>
          </a:p>
          <a:p>
            <a:r>
              <a:rPr lang="ru-RU" b="1" dirty="0">
                <a:latin typeface="+mj-lt"/>
              </a:rPr>
              <a:t>    int var;</a:t>
            </a:r>
            <a:endParaRPr lang="ru-RU" dirty="0">
              <a:latin typeface="+mj-lt"/>
            </a:endParaRPr>
          </a:p>
          <a:p>
            <a:r>
              <a:rPr lang="ru-RU" b="1" dirty="0">
                <a:latin typeface="+mj-lt"/>
              </a:rPr>
              <a:t>};</a:t>
            </a:r>
            <a:endParaRPr lang="en-US" b="1" dirty="0">
              <a:latin typeface="+mj-lt"/>
            </a:endParaRPr>
          </a:p>
          <a:p>
            <a:endParaRPr lang="en-US" b="1" dirty="0">
              <a:latin typeface="+mj-lt"/>
            </a:endParaRPr>
          </a:p>
          <a:p>
            <a:r>
              <a:rPr lang="ru-RU" dirty="0">
                <a:latin typeface="+mj-lt"/>
              </a:rPr>
              <a:t>Для доступа к переменной var из пространства имен </a:t>
            </a:r>
          </a:p>
          <a:p>
            <a:r>
              <a:rPr lang="en-US" b="1" dirty="0" err="1">
                <a:latin typeface="+mj-lt"/>
              </a:rPr>
              <a:t>my_namespace</a:t>
            </a:r>
            <a:endParaRPr lang="ru-RU" dirty="0">
              <a:latin typeface="+mj-lt"/>
            </a:endParaRPr>
          </a:p>
          <a:p>
            <a:r>
              <a:rPr lang="en-US" dirty="0">
                <a:latin typeface="+mj-lt"/>
              </a:rPr>
              <a:t>  </a:t>
            </a:r>
            <a:r>
              <a:rPr lang="ru-RU" dirty="0">
                <a:latin typeface="+mj-lt"/>
              </a:rPr>
              <a:t>нужно писать</a:t>
            </a:r>
            <a:r>
              <a:rPr lang="en-US" dirty="0">
                <a:latin typeface="+mj-lt"/>
              </a:rPr>
              <a:t> </a:t>
            </a:r>
            <a:endParaRPr lang="ru-RU" dirty="0">
              <a:latin typeface="+mj-lt"/>
            </a:endParaRPr>
          </a:p>
          <a:p>
            <a:r>
              <a:rPr lang="en-US" b="1" dirty="0" err="1">
                <a:latin typeface="+mj-lt"/>
              </a:rPr>
              <a:t>my_namespace</a:t>
            </a:r>
            <a:r>
              <a:rPr lang="en-US" b="1" dirty="0">
                <a:latin typeface="+mj-lt"/>
              </a:rPr>
              <a:t>::var</a:t>
            </a:r>
            <a:endParaRPr lang="ru-RU" dirty="0">
              <a:latin typeface="+mj-lt"/>
            </a:endParaRPr>
          </a:p>
          <a:p>
            <a:endParaRPr lang="ru-RU" dirty="0">
              <a:latin typeface="+mj-lt"/>
            </a:endParaRPr>
          </a:p>
          <a:p>
            <a:r>
              <a:rPr lang="ru-RU" dirty="0">
                <a:latin typeface="+mj-lt"/>
              </a:rPr>
              <a:t>Можно также использовать инструкцию:</a:t>
            </a:r>
          </a:p>
          <a:p>
            <a:r>
              <a:rPr lang="ru-RU" b="1" dirty="0" err="1">
                <a:latin typeface="+mj-lt"/>
              </a:rPr>
              <a:t>using</a:t>
            </a:r>
            <a:r>
              <a:rPr lang="ru-RU" b="1" dirty="0">
                <a:latin typeface="+mj-lt"/>
              </a:rPr>
              <a:t> </a:t>
            </a:r>
            <a:r>
              <a:rPr lang="ru-RU" b="1" dirty="0" err="1">
                <a:latin typeface="+mj-lt"/>
              </a:rPr>
              <a:t>namespace</a:t>
            </a:r>
            <a:r>
              <a:rPr lang="ru-RU" b="1" dirty="0">
                <a:latin typeface="+mj-lt"/>
              </a:rPr>
              <a:t> </a:t>
            </a:r>
            <a:r>
              <a:rPr lang="ru-RU" b="1" dirty="0" err="1">
                <a:latin typeface="+mj-lt"/>
              </a:rPr>
              <a:t>my_namespace</a:t>
            </a:r>
            <a:r>
              <a:rPr lang="ru-RU" b="1" dirty="0">
                <a:latin typeface="+mj-lt"/>
              </a:rPr>
              <a:t>;</a:t>
            </a:r>
            <a:endParaRPr lang="ru-RU" dirty="0">
              <a:latin typeface="+mj-lt"/>
            </a:endParaRPr>
          </a:p>
          <a:p>
            <a:r>
              <a:rPr lang="ru-RU" dirty="0">
                <a:latin typeface="+mj-lt"/>
              </a:rPr>
              <a:t> </a:t>
            </a:r>
          </a:p>
          <a:p>
            <a:r>
              <a:rPr lang="ru-RU" dirty="0">
                <a:latin typeface="+mj-lt"/>
              </a:rPr>
              <a:t>Тогда все имена из пространства имен </a:t>
            </a:r>
          </a:p>
          <a:p>
            <a:r>
              <a:rPr lang="ru-RU" b="1" dirty="0" err="1">
                <a:latin typeface="+mj-lt"/>
              </a:rPr>
              <a:t>my_namespace</a:t>
            </a:r>
            <a:endParaRPr lang="ru-RU" dirty="0">
              <a:latin typeface="+mj-lt"/>
            </a:endParaRPr>
          </a:p>
          <a:p>
            <a:r>
              <a:rPr lang="ru-RU" dirty="0">
                <a:latin typeface="+mj-lt"/>
              </a:rPr>
              <a:t> можно использовать без указания имени пространства имен (просто писать </a:t>
            </a:r>
            <a:r>
              <a:rPr lang="en-US" b="1" dirty="0">
                <a:latin typeface="+mj-lt"/>
              </a:rPr>
              <a:t>var</a:t>
            </a:r>
            <a:r>
              <a:rPr lang="ru-RU" dirty="0">
                <a:latin typeface="+mj-lt"/>
              </a:rPr>
              <a:t>).</a:t>
            </a:r>
            <a:endParaRPr lang="ru-RU" sz="1700" dirty="0">
              <a:latin typeface="+mj-lt"/>
              <a:cs typeface="Times New Roman" panose="02020603050405020304" pitchFamily="18" charset="0"/>
            </a:endParaRPr>
          </a:p>
        </p:txBody>
      </p:sp>
    </p:spTree>
    <p:extLst>
      <p:ext uri="{BB962C8B-B14F-4D97-AF65-F5344CB8AC3E}">
        <p14:creationId xmlns:p14="http://schemas.microsoft.com/office/powerpoint/2010/main" val="1713538163"/>
      </p:ext>
    </p:extLst>
  </p:cSld>
  <p:clrMapOvr>
    <a:masterClrMapping/>
  </p:clrMapOvr>
  <mc:AlternateContent xmlns:mc="http://schemas.openxmlformats.org/markup-compatibility/2006" xmlns:p14="http://schemas.microsoft.com/office/powerpoint/2010/main">
    <mc:Choice Requires="p14">
      <p:transition spd="slow" p14:dur="2000" advTm="42316"/>
    </mc:Choice>
    <mc:Fallback xmlns="">
      <p:transition spd="slow" advTm="42316"/>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Примеры работы с файлами</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216024" y="505886"/>
            <a:ext cx="8532440" cy="6370975"/>
          </a:xfrm>
          <a:prstGeom prst="rect">
            <a:avLst/>
          </a:prstGeom>
        </p:spPr>
        <p:txBody>
          <a:bodyPr wrap="square">
            <a:spAutoFit/>
          </a:bodyPr>
          <a:lstStyle/>
          <a:p>
            <a:r>
              <a:rPr lang="ru-RU" sz="1700" i="1" dirty="0"/>
              <a:t>Пример</a:t>
            </a:r>
            <a:r>
              <a:rPr lang="ru-RU" sz="1700" dirty="0"/>
              <a:t> 6. В заданном файле целых чисел посчитать количество компонент, кратных 3.</a:t>
            </a:r>
          </a:p>
          <a:p>
            <a:r>
              <a:rPr lang="ru-RU" sz="1700" dirty="0"/>
              <a:t>/* В заданном файле целых чисел посчитать количество компонент, кратных 3. </a:t>
            </a:r>
            <a:r>
              <a:rPr lang="en-US" sz="1700" dirty="0"/>
              <a:t>*/</a:t>
            </a:r>
            <a:endParaRPr lang="ru-RU" sz="1700" dirty="0"/>
          </a:p>
          <a:p>
            <a:r>
              <a:rPr lang="en-US" sz="1700" dirty="0"/>
              <a:t>/* Dev-C++ */</a:t>
            </a:r>
            <a:endParaRPr lang="ru-RU" sz="1700" dirty="0"/>
          </a:p>
          <a:p>
            <a:r>
              <a:rPr lang="en-US" sz="1700" dirty="0"/>
              <a:t>#include &lt;</a:t>
            </a:r>
            <a:r>
              <a:rPr lang="en-US" sz="1700" dirty="0" err="1"/>
              <a:t>cstdlib</a:t>
            </a:r>
            <a:r>
              <a:rPr lang="en-US" sz="1700" dirty="0"/>
              <a:t>&gt;</a:t>
            </a:r>
            <a:endParaRPr lang="ru-RU" sz="1700" dirty="0"/>
          </a:p>
          <a:p>
            <a:r>
              <a:rPr lang="en-US" sz="1700" dirty="0"/>
              <a:t>#include &lt;iostream&gt;</a:t>
            </a:r>
            <a:endParaRPr lang="ru-RU" sz="1700" dirty="0"/>
          </a:p>
          <a:p>
            <a:r>
              <a:rPr lang="en-US" sz="1700" dirty="0"/>
              <a:t>#include &lt;</a:t>
            </a:r>
            <a:r>
              <a:rPr lang="en-US" sz="1700" dirty="0" err="1"/>
              <a:t>fstream</a:t>
            </a:r>
            <a:r>
              <a:rPr lang="en-US" sz="1700" dirty="0"/>
              <a:t>&gt;</a:t>
            </a:r>
            <a:endParaRPr lang="ru-RU" sz="1700" dirty="0"/>
          </a:p>
          <a:p>
            <a:r>
              <a:rPr lang="en-US" sz="1700" dirty="0"/>
              <a:t> </a:t>
            </a:r>
            <a:endParaRPr lang="ru-RU" sz="1700" dirty="0"/>
          </a:p>
          <a:p>
            <a:r>
              <a:rPr lang="en-US" sz="1700" dirty="0"/>
              <a:t>using namespace std;</a:t>
            </a:r>
            <a:endParaRPr lang="ru-RU" sz="1700" dirty="0"/>
          </a:p>
          <a:p>
            <a:r>
              <a:rPr lang="fr-FR" sz="1700" dirty="0" err="1"/>
              <a:t>int</a:t>
            </a:r>
            <a:r>
              <a:rPr lang="fr-FR" sz="1700" dirty="0"/>
              <a:t> main()</a:t>
            </a:r>
            <a:endParaRPr lang="ru-RU" sz="1700" dirty="0"/>
          </a:p>
          <a:p>
            <a:r>
              <a:rPr lang="fr-FR" sz="1700" dirty="0"/>
              <a:t>{</a:t>
            </a:r>
            <a:r>
              <a:rPr lang="fr-FR" sz="1700" dirty="0" err="1"/>
              <a:t>int</a:t>
            </a:r>
            <a:r>
              <a:rPr lang="fr-FR" sz="1700" dirty="0"/>
              <a:t> </a:t>
            </a:r>
            <a:r>
              <a:rPr lang="fr-FR" sz="1700" dirty="0" err="1"/>
              <a:t>r,ch</a:t>
            </a:r>
            <a:r>
              <a:rPr lang="fr-FR" sz="1700" dirty="0"/>
              <a:t>;</a:t>
            </a:r>
            <a:endParaRPr lang="ru-RU" sz="1700" dirty="0"/>
          </a:p>
          <a:p>
            <a:r>
              <a:rPr lang="fr-FR" sz="1700" dirty="0"/>
              <a:t>  </a:t>
            </a:r>
            <a:r>
              <a:rPr lang="en-US" sz="1700" dirty="0" err="1"/>
              <a:t>ifstream</a:t>
            </a:r>
            <a:r>
              <a:rPr lang="en-US" sz="1700" dirty="0"/>
              <a:t> f;</a:t>
            </a:r>
            <a:endParaRPr lang="ru-RU" sz="1700" dirty="0"/>
          </a:p>
          <a:p>
            <a:r>
              <a:rPr lang="en-US" sz="1700" dirty="0"/>
              <a:t>  </a:t>
            </a:r>
            <a:r>
              <a:rPr lang="en-US" sz="1700" dirty="0" err="1"/>
              <a:t>f.open</a:t>
            </a:r>
            <a:r>
              <a:rPr lang="en-US" sz="1700" dirty="0"/>
              <a:t>("CH_Z.TXT");</a:t>
            </a:r>
            <a:endParaRPr lang="ru-RU" sz="1700" dirty="0"/>
          </a:p>
          <a:p>
            <a:r>
              <a:rPr lang="en-US" sz="1700" dirty="0"/>
              <a:t>  </a:t>
            </a:r>
            <a:r>
              <a:rPr lang="en-US" sz="1700" dirty="0" err="1"/>
              <a:t>ch</a:t>
            </a:r>
            <a:r>
              <a:rPr lang="en-US" sz="1700" dirty="0"/>
              <a:t>=0;</a:t>
            </a:r>
            <a:endParaRPr lang="ru-RU" sz="1700" dirty="0"/>
          </a:p>
          <a:p>
            <a:r>
              <a:rPr lang="en-US" sz="1700" dirty="0"/>
              <a:t>  </a:t>
            </a:r>
            <a:r>
              <a:rPr lang="en-US" sz="1700"/>
              <a:t>for (f</a:t>
            </a:r>
            <a:r>
              <a:rPr lang="en-US" sz="1700" dirty="0" err="1"/>
              <a:t>.peek</a:t>
            </a:r>
            <a:r>
              <a:rPr lang="en-US" sz="1700" dirty="0"/>
              <a:t>()!=EOF;)</a:t>
            </a:r>
            <a:endParaRPr lang="ru-RU" sz="1700" dirty="0"/>
          </a:p>
          <a:p>
            <a:r>
              <a:rPr lang="en-US" sz="1700" dirty="0"/>
              <a:t>    {f&gt;&gt;r;</a:t>
            </a:r>
            <a:endParaRPr lang="ru-RU" sz="1700" dirty="0"/>
          </a:p>
          <a:p>
            <a:r>
              <a:rPr lang="en-US" sz="1700" dirty="0"/>
              <a:t>     </a:t>
            </a:r>
            <a:r>
              <a:rPr lang="en-US" sz="1700" dirty="0" err="1"/>
              <a:t>cout</a:t>
            </a:r>
            <a:r>
              <a:rPr lang="en-US" sz="1700" dirty="0"/>
              <a:t> &lt;&lt; r &lt;&lt; " ";</a:t>
            </a:r>
            <a:endParaRPr lang="ru-RU" sz="1700" dirty="0"/>
          </a:p>
          <a:p>
            <a:r>
              <a:rPr lang="en-US" sz="1700" dirty="0"/>
              <a:t>     if (r%3==0) </a:t>
            </a:r>
            <a:r>
              <a:rPr lang="en-US" sz="1700" dirty="0" err="1"/>
              <a:t>ch</a:t>
            </a:r>
            <a:r>
              <a:rPr lang="en-US" sz="1700" dirty="0"/>
              <a:t>++ ;</a:t>
            </a:r>
            <a:endParaRPr lang="ru-RU" sz="1700" dirty="0"/>
          </a:p>
          <a:p>
            <a:r>
              <a:rPr lang="en-US" sz="1700" dirty="0"/>
              <a:t>     }</a:t>
            </a:r>
            <a:endParaRPr lang="ru-RU" sz="1700" dirty="0"/>
          </a:p>
          <a:p>
            <a:r>
              <a:rPr lang="en-US" sz="1700" dirty="0" err="1"/>
              <a:t>f.close</a:t>
            </a:r>
            <a:r>
              <a:rPr lang="en-US" sz="1700" dirty="0"/>
              <a:t>();</a:t>
            </a:r>
            <a:endParaRPr lang="ru-RU" sz="1700" dirty="0"/>
          </a:p>
          <a:p>
            <a:r>
              <a:rPr lang="en-US" sz="1700" dirty="0"/>
              <a:t>  </a:t>
            </a:r>
            <a:r>
              <a:rPr lang="en-US" sz="1700" dirty="0" err="1"/>
              <a:t>cout</a:t>
            </a:r>
            <a:r>
              <a:rPr lang="en-US" sz="1700" dirty="0"/>
              <a:t> &lt;&lt; </a:t>
            </a:r>
            <a:r>
              <a:rPr lang="en-US" sz="1700" dirty="0" err="1"/>
              <a:t>endl</a:t>
            </a:r>
            <a:r>
              <a:rPr lang="en-US" sz="1700" dirty="0"/>
              <a:t> &lt;&lt; "Answer: " &lt;&lt; </a:t>
            </a:r>
            <a:r>
              <a:rPr lang="en-US" sz="1700" dirty="0" err="1"/>
              <a:t>ch</a:t>
            </a:r>
            <a:r>
              <a:rPr lang="en-US" sz="1700" dirty="0"/>
              <a:t>;</a:t>
            </a:r>
            <a:endParaRPr lang="ru-RU" sz="1700" dirty="0"/>
          </a:p>
          <a:p>
            <a:r>
              <a:rPr lang="en-US" sz="1700" dirty="0"/>
              <a:t>    system("PAUSE");</a:t>
            </a:r>
            <a:endParaRPr lang="ru-RU" sz="1700" dirty="0"/>
          </a:p>
          <a:p>
            <a:r>
              <a:rPr lang="en-US" sz="1700" dirty="0"/>
              <a:t>    return EXIT_SUCCESS;</a:t>
            </a:r>
            <a:endParaRPr lang="ru-RU" sz="1700" dirty="0"/>
          </a:p>
          <a:p>
            <a:r>
              <a:rPr lang="ru-RU" sz="1700" dirty="0"/>
              <a:t>}</a:t>
            </a:r>
          </a:p>
        </p:txBody>
      </p:sp>
    </p:spTree>
    <p:extLst>
      <p:ext uri="{BB962C8B-B14F-4D97-AF65-F5344CB8AC3E}">
        <p14:creationId xmlns:p14="http://schemas.microsoft.com/office/powerpoint/2010/main" val="129751865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47074" y="6776"/>
            <a:ext cx="8244408" cy="499110"/>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Литература</a:t>
            </a:r>
          </a:p>
        </p:txBody>
      </p:sp>
      <p:sp>
        <p:nvSpPr>
          <p:cNvPr id="7" name="Прямоугольник 6">
            <a:extLst>
              <a:ext uri="{FF2B5EF4-FFF2-40B4-BE49-F238E27FC236}">
                <a16:creationId xmlns:a16="http://schemas.microsoft.com/office/drawing/2014/main" id="{C5F81129-5988-2D43-8FA0-F15290F23EB2}"/>
              </a:ext>
            </a:extLst>
          </p:cNvPr>
          <p:cNvSpPr/>
          <p:nvPr/>
        </p:nvSpPr>
        <p:spPr>
          <a:xfrm>
            <a:off x="47074" y="505886"/>
            <a:ext cx="9049852" cy="5847755"/>
          </a:xfrm>
          <a:prstGeom prst="rect">
            <a:avLst/>
          </a:prstGeom>
        </p:spPr>
        <p:txBody>
          <a:bodyPr wrap="square">
            <a:spAutoFit/>
          </a:bodyPr>
          <a:lstStyle/>
          <a:p>
            <a:pPr marL="342900" lvl="0" indent="-342900">
              <a:buFont typeface="+mj-lt"/>
              <a:buAutoNum type="arabicPeriod"/>
            </a:pPr>
            <a:r>
              <a:rPr lang="ru-RU" sz="1700" dirty="0"/>
              <a:t>Файлы в С++. [Электронный ресурс]. Режим доступа: </a:t>
            </a:r>
            <a:r>
              <a:rPr lang="ru-RU" sz="1700" dirty="0">
                <a:hlinkClick r:id="rId3"/>
              </a:rPr>
              <a:t>http://comp-science.narod.ru/Progr/file_c.htm</a:t>
            </a:r>
            <a:endParaRPr lang="ru-RU" sz="1700" dirty="0"/>
          </a:p>
          <a:p>
            <a:pPr marL="342900" lvl="0" indent="-342900">
              <a:buFont typeface="+mj-lt"/>
              <a:buAutoNum type="arabicPeriod"/>
            </a:pPr>
            <a:r>
              <a:rPr lang="ru-RU" sz="1700" dirty="0"/>
              <a:t>Работа с файлами в С++. [Электронный ресурс]. Режим доступа: </a:t>
            </a:r>
            <a:r>
              <a:rPr lang="ru-RU" sz="1700" dirty="0">
                <a:hlinkClick r:id="rId4"/>
              </a:rPr>
              <a:t>http://cppstudio.com/post/446/</a:t>
            </a:r>
            <a:endParaRPr lang="ru-RU" sz="1700" dirty="0"/>
          </a:p>
          <a:p>
            <a:pPr marL="342900" lvl="0" indent="-342900">
              <a:buFont typeface="+mj-lt"/>
              <a:buAutoNum type="arabicPeriod"/>
            </a:pPr>
            <a:r>
              <a:rPr lang="ru-RU" sz="1700" dirty="0"/>
              <a:t>Бьярне Страуструп. Программирование. Принципы и практика с использованием C++. – М.: Вильямс, 2016. – 1328 с.</a:t>
            </a:r>
          </a:p>
          <a:p>
            <a:pPr marL="342900" lvl="0" indent="-342900">
              <a:buFont typeface="+mj-lt"/>
              <a:buAutoNum type="arabicPeriod"/>
            </a:pPr>
            <a:r>
              <a:rPr lang="ru-RU" sz="1700" dirty="0"/>
              <a:t>Стивен Язык программирования </a:t>
            </a:r>
            <a:r>
              <a:rPr lang="en-US" sz="1700" dirty="0"/>
              <a:t>C</a:t>
            </a:r>
            <a:r>
              <a:rPr lang="ru-RU" sz="1700" dirty="0"/>
              <a:t>++. Лекции и упражнения. – М.: Вильямс, 2017. – 1248 с.</a:t>
            </a:r>
          </a:p>
          <a:p>
            <a:pPr marL="342900" lvl="0" indent="-342900">
              <a:buFont typeface="+mj-lt"/>
              <a:buAutoNum type="arabicPeriod"/>
            </a:pPr>
            <a:r>
              <a:rPr lang="ru-RU" sz="1700" dirty="0"/>
              <a:t>Эндрю Кениг, Барбара Э. </a:t>
            </a:r>
            <a:r>
              <a:rPr lang="ru-RU" sz="1700" dirty="0" err="1"/>
              <a:t>Му</a:t>
            </a:r>
            <a:r>
              <a:rPr lang="ru-RU" sz="1700" dirty="0"/>
              <a:t>. Эффективное программирование на C++. Практическое программирование на примерах. - М.: Вильямс, 2016. – 368 с.</a:t>
            </a:r>
          </a:p>
          <a:p>
            <a:pPr marL="342900" lvl="0" indent="-342900">
              <a:buFont typeface="+mj-lt"/>
              <a:buAutoNum type="arabicPeriod"/>
            </a:pPr>
            <a:r>
              <a:rPr lang="ru-RU" sz="1700" dirty="0"/>
              <a:t>Алексей Васильев. Программирование на C++ в примерах и задачах. – М.: </a:t>
            </a:r>
            <a:r>
              <a:rPr lang="ru-RU" sz="1700" dirty="0" err="1"/>
              <a:t>Эксмо</a:t>
            </a:r>
            <a:r>
              <a:rPr lang="ru-RU" sz="1700" dirty="0"/>
              <a:t>, 2016. – 368 с.</a:t>
            </a:r>
          </a:p>
          <a:p>
            <a:pPr marL="342900" lvl="0" indent="-342900">
              <a:buFont typeface="+mj-lt"/>
              <a:buAutoNum type="arabicPeriod"/>
            </a:pPr>
            <a:r>
              <a:rPr lang="ru-RU" sz="1700" dirty="0"/>
              <a:t>Учебник по C++ для начинающих [Электронный ресурс]. Режим доступа: </a:t>
            </a:r>
            <a:r>
              <a:rPr lang="ru-RU" sz="1700" dirty="0" err="1"/>
              <a:t>http</a:t>
            </a:r>
            <a:r>
              <a:rPr lang="ru-RU" sz="1700" dirty="0"/>
              <a:t>://</a:t>
            </a:r>
            <a:r>
              <a:rPr lang="ru-RU" sz="1700" dirty="0" err="1"/>
              <a:t>www.programmersclub.ru</a:t>
            </a:r>
            <a:r>
              <a:rPr lang="ru-RU" sz="1700" dirty="0"/>
              <a:t>/</a:t>
            </a:r>
            <a:r>
              <a:rPr lang="ru-RU" sz="1700" dirty="0" err="1"/>
              <a:t>main</a:t>
            </a:r>
            <a:r>
              <a:rPr lang="ru-RU" sz="1700" dirty="0"/>
              <a:t> </a:t>
            </a:r>
          </a:p>
          <a:p>
            <a:pPr marL="342900" lvl="0" indent="-342900">
              <a:buFont typeface="+mj-lt"/>
              <a:buAutoNum type="arabicPeriod"/>
            </a:pPr>
            <a:r>
              <a:rPr lang="ru-RU" sz="1700" dirty="0"/>
              <a:t>Литвиненко Н. А. Технология программирования на С++ [Электронный ресурс] Режим доступа: </a:t>
            </a:r>
            <a:r>
              <a:rPr lang="ru-RU" sz="1700" dirty="0" err="1"/>
              <a:t>http</a:t>
            </a:r>
            <a:r>
              <a:rPr lang="ru-RU" sz="1700" dirty="0"/>
              <a:t>://</a:t>
            </a:r>
            <a:r>
              <a:rPr lang="ru-RU" sz="1700" dirty="0" err="1"/>
              <a:t>www.proklondike.com</a:t>
            </a:r>
            <a:r>
              <a:rPr lang="ru-RU" sz="1700" dirty="0"/>
              <a:t>/</a:t>
            </a:r>
            <a:r>
              <a:rPr lang="ru-RU" sz="1700" dirty="0" err="1"/>
              <a:t>books</a:t>
            </a:r>
            <a:r>
              <a:rPr lang="ru-RU" sz="1700" dirty="0"/>
              <a:t>/</a:t>
            </a:r>
            <a:r>
              <a:rPr lang="ru-RU" sz="1700" dirty="0" err="1"/>
              <a:t>cpp</a:t>
            </a:r>
            <a:r>
              <a:rPr lang="ru-RU" sz="1700" dirty="0"/>
              <a:t>/</a:t>
            </a:r>
            <a:r>
              <a:rPr lang="ru-RU" sz="1700" dirty="0" err="1"/>
              <a:t>technology_of_programmin</a:t>
            </a:r>
            <a:r>
              <a:rPr lang="ru-RU" sz="1700" dirty="0"/>
              <a:t> </a:t>
            </a:r>
            <a:r>
              <a:rPr lang="ru-RU" sz="1700" dirty="0" err="1"/>
              <a:t>g_on_cplus.html</a:t>
            </a:r>
            <a:r>
              <a:rPr lang="ru-RU" sz="1700" dirty="0"/>
              <a:t> </a:t>
            </a:r>
          </a:p>
          <a:p>
            <a:pPr marL="342900" lvl="0" indent="-342900">
              <a:buFont typeface="+mj-lt"/>
              <a:buAutoNum type="arabicPeriod"/>
            </a:pPr>
            <a:r>
              <a:rPr lang="ru-RU" sz="1700" dirty="0"/>
              <a:t>Стефан Р. Дэвис. С++ для чайников [Электронный ресурс] Режим доступа: </a:t>
            </a:r>
            <a:r>
              <a:rPr lang="ru-RU" sz="1700" dirty="0">
                <a:hlinkClick r:id="rId5"/>
              </a:rPr>
              <a:t>http://www.proklondike.com/books/cpp/cplus_dlja_chainikov.html</a:t>
            </a:r>
            <a:endParaRPr lang="ru-RU" sz="1700" dirty="0"/>
          </a:p>
          <a:p>
            <a:r>
              <a:rPr lang="ru-RU" sz="1700" dirty="0"/>
              <a:t>10. Уроки </a:t>
            </a:r>
            <a:r>
              <a:rPr lang="en-US" sz="1700" dirty="0"/>
              <a:t>C</a:t>
            </a:r>
            <a:r>
              <a:rPr lang="ru-RU" sz="1700" dirty="0"/>
              <a:t>++ с нуля. </a:t>
            </a:r>
            <a:r>
              <a:rPr lang="ru-RU" sz="1700" u="sng" dirty="0">
                <a:hlinkClick r:id="rId6"/>
              </a:rPr>
              <a:t>https://code-live.ru/post/cpp-dynamic-arrays/</a:t>
            </a:r>
            <a:endParaRPr lang="ru-RU" sz="1700" dirty="0"/>
          </a:p>
          <a:p>
            <a:r>
              <a:rPr lang="ru-RU" sz="1700" dirty="0"/>
              <a:t>11. «</a:t>
            </a:r>
            <a:r>
              <a:rPr lang="ru-RU" sz="1700" dirty="0" err="1"/>
              <a:t>Фоксворд</a:t>
            </a:r>
            <a:r>
              <a:rPr lang="ru-RU" sz="1700" dirty="0"/>
              <a:t>» </a:t>
            </a:r>
            <a:r>
              <a:rPr lang="ru-RU" sz="1700" u="sng" dirty="0">
                <a:hlinkClick r:id="rId7"/>
              </a:rPr>
              <a:t>https://foxford.ru/wiki/informatika/otlichiya-yazykov-programmirovaniya-si-i-s/</a:t>
            </a:r>
            <a:endParaRPr lang="ru-RU" sz="1700" dirty="0"/>
          </a:p>
        </p:txBody>
      </p:sp>
    </p:spTree>
    <p:extLst>
      <p:ext uri="{BB962C8B-B14F-4D97-AF65-F5344CB8AC3E}">
        <p14:creationId xmlns:p14="http://schemas.microsoft.com/office/powerpoint/2010/main" val="3643608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505895"/>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Стандартная библиотека</a:t>
            </a:r>
          </a:p>
        </p:txBody>
      </p:sp>
      <p:sp>
        <p:nvSpPr>
          <p:cNvPr id="8" name="TextBox 7"/>
          <p:cNvSpPr txBox="1"/>
          <p:nvPr/>
        </p:nvSpPr>
        <p:spPr>
          <a:xfrm>
            <a:off x="418080" y="908720"/>
            <a:ext cx="8352928" cy="4457952"/>
          </a:xfrm>
          <a:prstGeom prst="rect">
            <a:avLst/>
          </a:prstGeom>
          <a:noFill/>
        </p:spPr>
        <p:txBody>
          <a:bodyPr wrap="square" rtlCol="0">
            <a:spAutoFit/>
          </a:bodyPr>
          <a:lstStyle/>
          <a:p>
            <a:pPr indent="457200">
              <a:lnSpc>
                <a:spcPct val="150000"/>
              </a:lnSpc>
            </a:pPr>
            <a:r>
              <a:rPr lang="ru-RU" sz="2400" dirty="0">
                <a:latin typeface="+mj-lt"/>
              </a:rPr>
              <a:t>Вся стандартная библиотека находится в пространстве имен </a:t>
            </a:r>
            <a:r>
              <a:rPr lang="en-US" sz="2400" b="1" dirty="0" err="1">
                <a:latin typeface="+mj-lt"/>
              </a:rPr>
              <a:t>std</a:t>
            </a:r>
            <a:r>
              <a:rPr lang="ru-RU" sz="2400" dirty="0">
                <a:latin typeface="+mj-lt"/>
              </a:rPr>
              <a:t>, поэтому нужно либо писать</a:t>
            </a:r>
          </a:p>
          <a:p>
            <a:pPr indent="457200">
              <a:lnSpc>
                <a:spcPct val="150000"/>
              </a:lnSpc>
            </a:pPr>
            <a:r>
              <a:rPr lang="en-US" sz="2400" b="1" dirty="0" err="1">
                <a:latin typeface="+mj-lt"/>
              </a:rPr>
              <a:t>std</a:t>
            </a:r>
            <a:r>
              <a:rPr lang="en-US" sz="2400" b="1" dirty="0">
                <a:latin typeface="+mj-lt"/>
              </a:rPr>
              <a:t>::cout &lt;&lt; </a:t>
            </a:r>
            <a:r>
              <a:rPr lang="en-US" sz="2400" b="1" i="1" dirty="0">
                <a:latin typeface="+mj-lt"/>
              </a:rPr>
              <a:t>a</a:t>
            </a:r>
            <a:r>
              <a:rPr lang="en-US" sz="2400" b="1" dirty="0">
                <a:latin typeface="+mj-lt"/>
              </a:rPr>
              <a:t> &lt;&lt; </a:t>
            </a:r>
            <a:r>
              <a:rPr lang="en-US" sz="2400" b="1" dirty="0" err="1">
                <a:latin typeface="+mj-lt"/>
              </a:rPr>
              <a:t>std</a:t>
            </a:r>
            <a:r>
              <a:rPr lang="en-US" sz="2400" b="1" dirty="0">
                <a:latin typeface="+mj-lt"/>
              </a:rPr>
              <a:t>::</a:t>
            </a:r>
            <a:r>
              <a:rPr lang="en-US" sz="2400" b="1" dirty="0" err="1">
                <a:latin typeface="+mj-lt"/>
              </a:rPr>
              <a:t>endl</a:t>
            </a:r>
            <a:r>
              <a:rPr lang="en-US" sz="2400" b="1" dirty="0">
                <a:latin typeface="+mj-lt"/>
              </a:rPr>
              <a:t>;</a:t>
            </a:r>
            <a:endParaRPr lang="ru-RU" sz="2400" dirty="0">
              <a:latin typeface="+mj-lt"/>
            </a:endParaRPr>
          </a:p>
          <a:p>
            <a:pPr indent="457200">
              <a:lnSpc>
                <a:spcPct val="150000"/>
              </a:lnSpc>
            </a:pPr>
            <a:r>
              <a:rPr lang="ru-RU" sz="2400" dirty="0">
                <a:latin typeface="+mj-lt"/>
              </a:rPr>
              <a:t>для вывода переменной </a:t>
            </a:r>
            <a:r>
              <a:rPr lang="ru-RU" sz="2400" i="1" dirty="0" err="1">
                <a:latin typeface="+mj-lt"/>
              </a:rPr>
              <a:t>a</a:t>
            </a:r>
            <a:r>
              <a:rPr lang="ru-RU" sz="2400" i="1" dirty="0">
                <a:latin typeface="+mj-lt"/>
              </a:rPr>
              <a:t>,</a:t>
            </a:r>
            <a:r>
              <a:rPr lang="ru-RU" sz="2400" dirty="0">
                <a:latin typeface="+mj-lt"/>
              </a:rPr>
              <a:t> </a:t>
            </a:r>
          </a:p>
          <a:p>
            <a:pPr indent="457200">
              <a:lnSpc>
                <a:spcPct val="150000"/>
              </a:lnSpc>
            </a:pPr>
            <a:r>
              <a:rPr lang="ru-RU" sz="2400" dirty="0">
                <a:latin typeface="+mj-lt"/>
              </a:rPr>
              <a:t> или написать в начале программы</a:t>
            </a:r>
          </a:p>
          <a:p>
            <a:pPr indent="457200">
              <a:lnSpc>
                <a:spcPct val="150000"/>
              </a:lnSpc>
            </a:pPr>
            <a:r>
              <a:rPr lang="en-US" sz="2400" b="1" dirty="0">
                <a:latin typeface="+mj-lt"/>
              </a:rPr>
              <a:t>u</a:t>
            </a:r>
            <a:r>
              <a:rPr lang="ru-RU" sz="2400" b="1" dirty="0" err="1">
                <a:latin typeface="+mj-lt"/>
              </a:rPr>
              <a:t>sing</a:t>
            </a:r>
            <a:r>
              <a:rPr lang="ru-RU" sz="2400" b="1" dirty="0">
                <a:latin typeface="+mj-lt"/>
              </a:rPr>
              <a:t> </a:t>
            </a:r>
            <a:r>
              <a:rPr lang="ru-RU" sz="2400" b="1" dirty="0" err="1">
                <a:latin typeface="+mj-lt"/>
              </a:rPr>
              <a:t>namespace</a:t>
            </a:r>
            <a:r>
              <a:rPr lang="ru-RU" sz="2400" b="1" dirty="0">
                <a:latin typeface="+mj-lt"/>
              </a:rPr>
              <a:t> </a:t>
            </a:r>
            <a:r>
              <a:rPr lang="ru-RU" sz="2400" b="1" dirty="0" err="1">
                <a:latin typeface="+mj-lt"/>
              </a:rPr>
              <a:t>std</a:t>
            </a:r>
            <a:r>
              <a:rPr lang="ru-RU" sz="2400" b="1" dirty="0">
                <a:latin typeface="+mj-lt"/>
              </a:rPr>
              <a:t>;</a:t>
            </a:r>
            <a:endParaRPr lang="ru-RU" sz="2400" dirty="0">
              <a:latin typeface="+mj-lt"/>
            </a:endParaRPr>
          </a:p>
          <a:p>
            <a:pPr indent="457200">
              <a:lnSpc>
                <a:spcPct val="150000"/>
              </a:lnSpc>
            </a:pPr>
            <a:r>
              <a:rPr lang="ru-RU" sz="2400" dirty="0">
                <a:latin typeface="+mj-lt"/>
              </a:rPr>
              <a:t>и тогда можно будет просто писать</a:t>
            </a:r>
          </a:p>
          <a:p>
            <a:pPr indent="457200">
              <a:lnSpc>
                <a:spcPct val="150000"/>
              </a:lnSpc>
            </a:pPr>
            <a:r>
              <a:rPr lang="ru-RU" sz="2400" b="1" dirty="0">
                <a:latin typeface="+mj-lt"/>
              </a:rPr>
              <a:t>cout &lt;&lt; </a:t>
            </a:r>
            <a:r>
              <a:rPr lang="ru-RU" sz="2400" b="1" i="1" dirty="0" err="1">
                <a:latin typeface="+mj-lt"/>
              </a:rPr>
              <a:t>a</a:t>
            </a:r>
            <a:r>
              <a:rPr lang="ru-RU" sz="2400" b="1" dirty="0">
                <a:latin typeface="+mj-lt"/>
              </a:rPr>
              <a:t> &lt;&lt; endl;</a:t>
            </a:r>
            <a:endParaRPr lang="ru-RU" sz="2400" dirty="0">
              <a:latin typeface="+mj-lt"/>
            </a:endParaRPr>
          </a:p>
        </p:txBody>
      </p:sp>
    </p:spTree>
    <p:extLst>
      <p:ext uri="{BB962C8B-B14F-4D97-AF65-F5344CB8AC3E}">
        <p14:creationId xmlns:p14="http://schemas.microsoft.com/office/powerpoint/2010/main" val="3398239383"/>
      </p:ext>
    </p:extLst>
  </p:cSld>
  <p:clrMapOvr>
    <a:masterClrMapping/>
  </p:clrMapOvr>
  <mc:AlternateContent xmlns:mc="http://schemas.openxmlformats.org/markup-compatibility/2006" xmlns:p14="http://schemas.microsoft.com/office/powerpoint/2010/main">
    <mc:Choice Requires="p14">
      <p:transition spd="slow" p14:dur="2000" advTm="20019"/>
    </mc:Choice>
    <mc:Fallback xmlns="">
      <p:transition spd="slow" advTm="20019"/>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extLst>
              <a:ext uri="{28A0092B-C50C-407E-A947-70E740481C1C}">
                <a14:useLocalDpi xmlns:a14="http://schemas.microsoft.com/office/drawing/2010/main" val="0"/>
              </a:ext>
            </a:extLst>
          </a:blip>
          <a:stretch>
            <a:fillRect/>
          </a:stretch>
        </p:blipFill>
        <p:spPr>
          <a:xfrm>
            <a:off x="8369852" y="0"/>
            <a:ext cx="738489" cy="836712"/>
          </a:xfrm>
          <a:prstGeom prst="rect">
            <a:avLst/>
          </a:prstGeom>
        </p:spPr>
      </p:pic>
      <p:sp>
        <p:nvSpPr>
          <p:cNvPr id="11" name="Заголовок 1"/>
          <p:cNvSpPr txBox="1">
            <a:spLocks/>
          </p:cNvSpPr>
          <p:nvPr/>
        </p:nvSpPr>
        <p:spPr>
          <a:xfrm>
            <a:off x="0" y="-29223"/>
            <a:ext cx="8244408" cy="404663"/>
          </a:xfrm>
          <a:prstGeom prst="rect">
            <a:avLst/>
          </a:prstGeom>
          <a:gradFill flip="none" rotWithShape="1">
            <a:gsLst>
              <a:gs pos="0">
                <a:srgbClr val="0070C0"/>
              </a:gs>
              <a:gs pos="50000">
                <a:schemeClr val="tx2">
                  <a:lumMod val="40000"/>
                  <a:lumOff val="60000"/>
                </a:schemeClr>
              </a:gs>
              <a:gs pos="100000">
                <a:schemeClr val="bg1">
                  <a:lumMod val="95000"/>
                </a:schemeClr>
              </a:gs>
            </a:gsLst>
            <a:lin ang="13500000" scaled="1"/>
            <a:tileRect/>
          </a:gra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a:solidFill>
                  <a:schemeClr val="bg1"/>
                </a:solidFill>
                <a:latin typeface="Times New Roman" panose="02020603050405020304" pitchFamily="18" charset="0"/>
                <a:cs typeface="Times New Roman" panose="02020603050405020304" pitchFamily="18" charset="0"/>
              </a:rPr>
              <a:t>Ввод-вывод в языке </a:t>
            </a:r>
            <a:r>
              <a:rPr lang="en-US" sz="1600" b="1" dirty="0">
                <a:solidFill>
                  <a:schemeClr val="bg1"/>
                </a:solidFill>
                <a:latin typeface="Times New Roman" panose="02020603050405020304" pitchFamily="18" charset="0"/>
                <a:cs typeface="Times New Roman" panose="02020603050405020304" pitchFamily="18" charset="0"/>
              </a:rPr>
              <a:t>C</a:t>
            </a:r>
            <a:endParaRPr lang="ru-RU" sz="1600" b="1"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386168" y="405998"/>
            <a:ext cx="8352928" cy="6125010"/>
          </a:xfrm>
          <a:prstGeom prst="rect">
            <a:avLst/>
          </a:prstGeom>
          <a:noFill/>
        </p:spPr>
        <p:txBody>
          <a:bodyPr wrap="square" rtlCol="0">
            <a:spAutoFit/>
          </a:bodyPr>
          <a:lstStyle/>
          <a:p>
            <a:pPr indent="457200">
              <a:lnSpc>
                <a:spcPct val="150000"/>
              </a:lnSpc>
            </a:pPr>
            <a:r>
              <a:rPr lang="ru-RU" sz="2400" b="0" i="0" dirty="0">
                <a:solidFill>
                  <a:srgbClr val="000000"/>
                </a:solidFill>
                <a:effectLst/>
                <a:latin typeface="Arial" panose="020B0604020202020204" pitchFamily="34" charset="0"/>
              </a:rPr>
              <a:t>Основной задачей программирования является обработка информации, поэтому любой язык программирования имеет средства для ввода и вывода информации. </a:t>
            </a:r>
            <a:r>
              <a:rPr lang="ru-RU" sz="2400" b="1" i="0" dirty="0">
                <a:solidFill>
                  <a:srgbClr val="000000"/>
                </a:solidFill>
                <a:effectLst/>
                <a:latin typeface="Arial" panose="020B0604020202020204" pitchFamily="34" charset="0"/>
              </a:rPr>
              <a:t>А в языке Си нет операторов ввода-вывода.</a:t>
            </a:r>
          </a:p>
          <a:p>
            <a:pPr indent="457200">
              <a:lnSpc>
                <a:spcPct val="150000"/>
              </a:lnSpc>
            </a:pPr>
            <a:r>
              <a:rPr lang="ru-RU" sz="2400" b="0" i="0" dirty="0">
                <a:solidFill>
                  <a:srgbClr val="000000"/>
                </a:solidFill>
                <a:effectLst/>
                <a:latin typeface="Arial" panose="020B0604020202020204" pitchFamily="34" charset="0"/>
              </a:rPr>
              <a:t>Ввод и вывод информации осуществляется через функции стандартной библиотеки. Прототипы рассматриваемых функций находятся в файле </a:t>
            </a:r>
            <a:r>
              <a:rPr lang="es-419" sz="2400" b="0" i="0" dirty="0">
                <a:solidFill>
                  <a:srgbClr val="800000"/>
                </a:solidFill>
                <a:effectLst/>
                <a:latin typeface="Consolas" panose="020B0609020204030204" pitchFamily="49" charset="0"/>
              </a:rPr>
              <a:t>stdio.h</a:t>
            </a:r>
            <a:r>
              <a:rPr lang="es-419" sz="2400" b="0" i="0" dirty="0">
                <a:solidFill>
                  <a:srgbClr val="000000"/>
                </a:solidFill>
                <a:effectLst/>
                <a:latin typeface="Arial" panose="020B0604020202020204" pitchFamily="34" charset="0"/>
              </a:rPr>
              <a:t>. </a:t>
            </a:r>
            <a:r>
              <a:rPr lang="ru-RU" sz="2400" b="0" i="0" dirty="0">
                <a:solidFill>
                  <a:srgbClr val="000000"/>
                </a:solidFill>
                <a:effectLst/>
                <a:latin typeface="Arial" panose="020B0604020202020204" pitchFamily="34" charset="0"/>
              </a:rPr>
              <a:t>Эта библиотека содержит функции</a:t>
            </a:r>
            <a:endParaRPr lang="ru-RU" sz="2400" dirty="0">
              <a:solidFill>
                <a:srgbClr val="000000"/>
              </a:solidFill>
              <a:latin typeface="Arial" panose="020B0604020202020204" pitchFamily="34" charset="0"/>
            </a:endParaRPr>
          </a:p>
          <a:p>
            <a:pPr algn="l" fontAlgn="base">
              <a:lnSpc>
                <a:spcPct val="150000"/>
              </a:lnSpc>
              <a:buFont typeface="Arial" panose="020B0604020202020204" pitchFamily="34" charset="0"/>
              <a:buChar char="•"/>
            </a:pPr>
            <a:r>
              <a:rPr lang="es-419" sz="2400" b="0" i="0" dirty="0">
                <a:solidFill>
                  <a:srgbClr val="000000"/>
                </a:solidFill>
                <a:effectLst/>
                <a:latin typeface="Consolas" panose="020B0609020204030204" pitchFamily="49" charset="0"/>
              </a:rPr>
              <a:t>printf()</a:t>
            </a:r>
            <a:r>
              <a:rPr lang="es-419" sz="2400" b="0" i="0" dirty="0">
                <a:solidFill>
                  <a:srgbClr val="000000"/>
                </a:solidFill>
                <a:effectLst/>
                <a:latin typeface="Arial" panose="020B0604020202020204" pitchFamily="34" charset="0"/>
              </a:rPr>
              <a:t> — </a:t>
            </a:r>
            <a:r>
              <a:rPr lang="ru-RU" sz="2400" b="0" i="0" dirty="0">
                <a:solidFill>
                  <a:srgbClr val="000000"/>
                </a:solidFill>
                <a:effectLst/>
                <a:latin typeface="Arial" panose="020B0604020202020204" pitchFamily="34" charset="0"/>
              </a:rPr>
              <a:t>для вывода информации</a:t>
            </a:r>
          </a:p>
          <a:p>
            <a:pPr algn="l" fontAlgn="base">
              <a:lnSpc>
                <a:spcPct val="150000"/>
              </a:lnSpc>
              <a:buFont typeface="Arial" panose="020B0604020202020204" pitchFamily="34" charset="0"/>
              <a:buChar char="•"/>
            </a:pPr>
            <a:r>
              <a:rPr lang="es-419" sz="2400" b="0" i="0" dirty="0">
                <a:solidFill>
                  <a:srgbClr val="000000"/>
                </a:solidFill>
                <a:effectLst/>
                <a:latin typeface="Consolas" panose="020B0609020204030204" pitchFamily="49" charset="0"/>
              </a:rPr>
              <a:t>scanf()</a:t>
            </a:r>
            <a:r>
              <a:rPr lang="es-419" sz="2400" b="0" i="0" dirty="0">
                <a:solidFill>
                  <a:srgbClr val="000000"/>
                </a:solidFill>
                <a:effectLst/>
                <a:latin typeface="Arial" panose="020B0604020202020204" pitchFamily="34" charset="0"/>
              </a:rPr>
              <a:t> — </a:t>
            </a:r>
            <a:r>
              <a:rPr lang="ru-RU" sz="2400" b="0" i="0" dirty="0">
                <a:solidFill>
                  <a:srgbClr val="000000"/>
                </a:solidFill>
                <a:effectLst/>
                <a:latin typeface="Arial" panose="020B0604020202020204" pitchFamily="34" charset="0"/>
              </a:rPr>
              <a:t>для ввода информации.</a:t>
            </a:r>
          </a:p>
        </p:txBody>
      </p:sp>
    </p:spTree>
    <p:extLst>
      <p:ext uri="{BB962C8B-B14F-4D97-AF65-F5344CB8AC3E}">
        <p14:creationId xmlns:p14="http://schemas.microsoft.com/office/powerpoint/2010/main" val="3385848381"/>
      </p:ext>
    </p:extLst>
  </p:cSld>
  <p:clrMapOvr>
    <a:masterClrMapping/>
  </p:clrMapOvr>
  <mc:AlternateContent xmlns:mc="http://schemas.openxmlformats.org/markup-compatibility/2006" xmlns:p14="http://schemas.microsoft.com/office/powerpoint/2010/main">
    <mc:Choice Requires="p14">
      <p:transition spd="slow" p14:dur="2000" advTm="50840"/>
    </mc:Choice>
    <mc:Fallback xmlns="">
      <p:transition spd="slow" advTm="50840"/>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mes New Roman/Arial">
      <a:maj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8032</TotalTime>
  <Words>8685</Words>
  <Application>Microsoft Macintosh PowerPoint</Application>
  <PresentationFormat>Экран (4:3)</PresentationFormat>
  <Paragraphs>726</Paragraphs>
  <Slides>71</Slides>
  <Notes>3</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71</vt:i4>
      </vt:variant>
    </vt:vector>
  </HeadingPairs>
  <TitlesOfParts>
    <vt:vector size="80" baseType="lpstr">
      <vt:lpstr>-apple-system</vt:lpstr>
      <vt:lpstr>Arial Unicode MS</vt:lpstr>
      <vt:lpstr>Google Sans</vt:lpstr>
      <vt:lpstr>Arial</vt:lpstr>
      <vt:lpstr>Calibri</vt:lpstr>
      <vt:lpstr>Consolas</vt:lpstr>
      <vt:lpstr>Times New Roman</vt:lpstr>
      <vt:lpstr>Verdana</vt:lpstr>
      <vt:lpstr>Тема Office</vt:lpstr>
      <vt:lpstr>Федеральное государственное бюджетное образовательное учреждение   высшего образования «МИРЭА – Российский технологический университет» РТУ МИРЭА Институт Информационных Технологий   Кафедра Промышленной Информатики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Николай</dc:creator>
  <cp:lastModifiedBy>Елизавета Каширская</cp:lastModifiedBy>
  <cp:revision>177</cp:revision>
  <cp:lastPrinted>2019-03-14T07:14:37Z</cp:lastPrinted>
  <dcterms:created xsi:type="dcterms:W3CDTF">2018-06-04T07:27:05Z</dcterms:created>
  <dcterms:modified xsi:type="dcterms:W3CDTF">2025-11-30T17:30:22Z</dcterms:modified>
</cp:coreProperties>
</file>