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7" r:id="rId2"/>
    <p:sldId id="306" r:id="rId3"/>
    <p:sldId id="308" r:id="rId4"/>
    <p:sldId id="309" r:id="rId5"/>
    <p:sldId id="373" r:id="rId6"/>
    <p:sldId id="293" r:id="rId7"/>
    <p:sldId id="374" r:id="rId8"/>
    <p:sldId id="294" r:id="rId9"/>
    <p:sldId id="368" r:id="rId10"/>
    <p:sldId id="295" r:id="rId11"/>
    <p:sldId id="310" r:id="rId12"/>
    <p:sldId id="311" r:id="rId13"/>
    <p:sldId id="375" r:id="rId14"/>
    <p:sldId id="312" r:id="rId15"/>
    <p:sldId id="313" r:id="rId16"/>
    <p:sldId id="314" r:id="rId17"/>
    <p:sldId id="315" r:id="rId18"/>
    <p:sldId id="316" r:id="rId19"/>
    <p:sldId id="317" r:id="rId20"/>
    <p:sldId id="376" r:id="rId21"/>
    <p:sldId id="318" r:id="rId22"/>
    <p:sldId id="319" r:id="rId23"/>
    <p:sldId id="320" r:id="rId24"/>
    <p:sldId id="321" r:id="rId25"/>
    <p:sldId id="322" r:id="rId26"/>
    <p:sldId id="323" r:id="rId27"/>
    <p:sldId id="324" r:id="rId28"/>
    <p:sldId id="325" r:id="rId29"/>
    <p:sldId id="377" r:id="rId30"/>
    <p:sldId id="326" r:id="rId31"/>
    <p:sldId id="367" r:id="rId32"/>
    <p:sldId id="327" r:id="rId33"/>
    <p:sldId id="328" r:id="rId34"/>
    <p:sldId id="329" r:id="rId35"/>
    <p:sldId id="330" r:id="rId36"/>
    <p:sldId id="331" r:id="rId37"/>
    <p:sldId id="332" r:id="rId38"/>
    <p:sldId id="333" r:id="rId39"/>
    <p:sldId id="335" r:id="rId40"/>
    <p:sldId id="336" r:id="rId41"/>
    <p:sldId id="337" r:id="rId42"/>
    <p:sldId id="338" r:id="rId43"/>
    <p:sldId id="339" r:id="rId44"/>
    <p:sldId id="307" r:id="rId45"/>
    <p:sldId id="292" r:id="rId46"/>
    <p:sldId id="296" r:id="rId47"/>
    <p:sldId id="370" r:id="rId48"/>
    <p:sldId id="371" r:id="rId49"/>
    <p:sldId id="369" r:id="rId50"/>
    <p:sldId id="340" r:id="rId51"/>
    <p:sldId id="297" r:id="rId52"/>
    <p:sldId id="341" r:id="rId53"/>
    <p:sldId id="342" r:id="rId54"/>
    <p:sldId id="343" r:id="rId55"/>
    <p:sldId id="344" r:id="rId56"/>
    <p:sldId id="378" r:id="rId57"/>
    <p:sldId id="346" r:id="rId58"/>
    <p:sldId id="347" r:id="rId59"/>
    <p:sldId id="348" r:id="rId60"/>
    <p:sldId id="349" r:id="rId61"/>
    <p:sldId id="350" r:id="rId62"/>
    <p:sldId id="351" r:id="rId63"/>
    <p:sldId id="362" r:id="rId64"/>
    <p:sldId id="298" r:id="rId65"/>
    <p:sldId id="372" r:id="rId66"/>
    <p:sldId id="361" r:id="rId67"/>
    <p:sldId id="299" r:id="rId68"/>
    <p:sldId id="300" r:id="rId69"/>
    <p:sldId id="360" r:id="rId70"/>
    <p:sldId id="301" r:id="rId71"/>
    <p:sldId id="363" r:id="rId72"/>
    <p:sldId id="364" r:id="rId73"/>
    <p:sldId id="365" r:id="rId74"/>
    <p:sldId id="366" r:id="rId75"/>
    <p:sldId id="302" r:id="rId76"/>
    <p:sldId id="356" r:id="rId77"/>
    <p:sldId id="303" r:id="rId78"/>
    <p:sldId id="357" r:id="rId79"/>
    <p:sldId id="304" r:id="rId80"/>
    <p:sldId id="305" r:id="rId81"/>
    <p:sldId id="359" r:id="rId82"/>
    <p:sldId id="352" r:id="rId83"/>
    <p:sldId id="353" r:id="rId84"/>
    <p:sldId id="358" r:id="rId85"/>
    <p:sldId id="354" r:id="rId86"/>
    <p:sldId id="355" r:id="rId87"/>
    <p:sldId id="277" r:id="rId8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p:restoredTop sz="94979"/>
  </p:normalViewPr>
  <p:slideViewPr>
    <p:cSldViewPr>
      <p:cViewPr varScale="1">
        <p:scale>
          <a:sx n="118" d="100"/>
          <a:sy n="118" d="100"/>
        </p:scale>
        <p:origin x="200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C581C-124C-1445-A303-F612F346455F}" type="datetimeFigureOut">
              <a:rPr lang="ru-RU" smtClean="0"/>
              <a:t>16.11.2025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34279-95D2-AE4A-864B-AFB44936216A}" type="slidenum">
              <a:rPr lang="ru-RU" smtClean="0"/>
              <a:t>‹#›</a:t>
            </a:fld>
            <a:endParaRPr lang="ru-RU"/>
          </a:p>
        </p:txBody>
      </p:sp>
    </p:spTree>
    <p:extLst>
      <p:ext uri="{BB962C8B-B14F-4D97-AF65-F5344CB8AC3E}">
        <p14:creationId xmlns:p14="http://schemas.microsoft.com/office/powerpoint/2010/main" val="549274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4</a:t>
            </a:fld>
            <a:endParaRPr lang="ru-RU"/>
          </a:p>
        </p:txBody>
      </p:sp>
    </p:spTree>
    <p:extLst>
      <p:ext uri="{BB962C8B-B14F-4D97-AF65-F5344CB8AC3E}">
        <p14:creationId xmlns:p14="http://schemas.microsoft.com/office/powerpoint/2010/main" val="3565267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19</a:t>
            </a:fld>
            <a:endParaRPr lang="ru-RU"/>
          </a:p>
        </p:txBody>
      </p:sp>
    </p:spTree>
    <p:extLst>
      <p:ext uri="{BB962C8B-B14F-4D97-AF65-F5344CB8AC3E}">
        <p14:creationId xmlns:p14="http://schemas.microsoft.com/office/powerpoint/2010/main" val="389615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20</a:t>
            </a:fld>
            <a:endParaRPr lang="ru-RU"/>
          </a:p>
        </p:txBody>
      </p:sp>
    </p:spTree>
    <p:extLst>
      <p:ext uri="{BB962C8B-B14F-4D97-AF65-F5344CB8AC3E}">
        <p14:creationId xmlns:p14="http://schemas.microsoft.com/office/powerpoint/2010/main" val="298366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21</a:t>
            </a:fld>
            <a:endParaRPr lang="ru-RU"/>
          </a:p>
        </p:txBody>
      </p:sp>
    </p:spTree>
    <p:extLst>
      <p:ext uri="{BB962C8B-B14F-4D97-AF65-F5344CB8AC3E}">
        <p14:creationId xmlns:p14="http://schemas.microsoft.com/office/powerpoint/2010/main" val="3486240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22</a:t>
            </a:fld>
            <a:endParaRPr lang="ru-RU"/>
          </a:p>
        </p:txBody>
      </p:sp>
    </p:spTree>
    <p:extLst>
      <p:ext uri="{BB962C8B-B14F-4D97-AF65-F5344CB8AC3E}">
        <p14:creationId xmlns:p14="http://schemas.microsoft.com/office/powerpoint/2010/main" val="3736057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23</a:t>
            </a:fld>
            <a:endParaRPr lang="ru-RU"/>
          </a:p>
        </p:txBody>
      </p:sp>
    </p:spTree>
    <p:extLst>
      <p:ext uri="{BB962C8B-B14F-4D97-AF65-F5344CB8AC3E}">
        <p14:creationId xmlns:p14="http://schemas.microsoft.com/office/powerpoint/2010/main" val="300499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24</a:t>
            </a:fld>
            <a:endParaRPr lang="ru-RU"/>
          </a:p>
        </p:txBody>
      </p:sp>
    </p:spTree>
    <p:extLst>
      <p:ext uri="{BB962C8B-B14F-4D97-AF65-F5344CB8AC3E}">
        <p14:creationId xmlns:p14="http://schemas.microsoft.com/office/powerpoint/2010/main" val="3748347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25</a:t>
            </a:fld>
            <a:endParaRPr lang="ru-RU"/>
          </a:p>
        </p:txBody>
      </p:sp>
    </p:spTree>
    <p:extLst>
      <p:ext uri="{BB962C8B-B14F-4D97-AF65-F5344CB8AC3E}">
        <p14:creationId xmlns:p14="http://schemas.microsoft.com/office/powerpoint/2010/main" val="3501171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26</a:t>
            </a:fld>
            <a:endParaRPr lang="ru-RU"/>
          </a:p>
        </p:txBody>
      </p:sp>
    </p:spTree>
    <p:extLst>
      <p:ext uri="{BB962C8B-B14F-4D97-AF65-F5344CB8AC3E}">
        <p14:creationId xmlns:p14="http://schemas.microsoft.com/office/powerpoint/2010/main" val="3559138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27</a:t>
            </a:fld>
            <a:endParaRPr lang="ru-RU"/>
          </a:p>
        </p:txBody>
      </p:sp>
    </p:spTree>
    <p:extLst>
      <p:ext uri="{BB962C8B-B14F-4D97-AF65-F5344CB8AC3E}">
        <p14:creationId xmlns:p14="http://schemas.microsoft.com/office/powerpoint/2010/main" val="2653221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28</a:t>
            </a:fld>
            <a:endParaRPr lang="ru-RU"/>
          </a:p>
        </p:txBody>
      </p:sp>
    </p:spTree>
    <p:extLst>
      <p:ext uri="{BB962C8B-B14F-4D97-AF65-F5344CB8AC3E}">
        <p14:creationId xmlns:p14="http://schemas.microsoft.com/office/powerpoint/2010/main" val="38198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5</a:t>
            </a:fld>
            <a:endParaRPr lang="ru-RU"/>
          </a:p>
        </p:txBody>
      </p:sp>
    </p:spTree>
    <p:extLst>
      <p:ext uri="{BB962C8B-B14F-4D97-AF65-F5344CB8AC3E}">
        <p14:creationId xmlns:p14="http://schemas.microsoft.com/office/powerpoint/2010/main" val="4123153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29</a:t>
            </a:fld>
            <a:endParaRPr lang="ru-RU"/>
          </a:p>
        </p:txBody>
      </p:sp>
    </p:spTree>
    <p:extLst>
      <p:ext uri="{BB962C8B-B14F-4D97-AF65-F5344CB8AC3E}">
        <p14:creationId xmlns:p14="http://schemas.microsoft.com/office/powerpoint/2010/main" val="1257468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30</a:t>
            </a:fld>
            <a:endParaRPr lang="ru-RU"/>
          </a:p>
        </p:txBody>
      </p:sp>
    </p:spTree>
    <p:extLst>
      <p:ext uri="{BB962C8B-B14F-4D97-AF65-F5344CB8AC3E}">
        <p14:creationId xmlns:p14="http://schemas.microsoft.com/office/powerpoint/2010/main" val="4180597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31</a:t>
            </a:fld>
            <a:endParaRPr lang="ru-RU"/>
          </a:p>
        </p:txBody>
      </p:sp>
    </p:spTree>
    <p:extLst>
      <p:ext uri="{BB962C8B-B14F-4D97-AF65-F5344CB8AC3E}">
        <p14:creationId xmlns:p14="http://schemas.microsoft.com/office/powerpoint/2010/main" val="407949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32</a:t>
            </a:fld>
            <a:endParaRPr lang="ru-RU"/>
          </a:p>
        </p:txBody>
      </p:sp>
    </p:spTree>
    <p:extLst>
      <p:ext uri="{BB962C8B-B14F-4D97-AF65-F5344CB8AC3E}">
        <p14:creationId xmlns:p14="http://schemas.microsoft.com/office/powerpoint/2010/main" val="2591951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33</a:t>
            </a:fld>
            <a:endParaRPr lang="ru-RU"/>
          </a:p>
        </p:txBody>
      </p:sp>
    </p:spTree>
    <p:extLst>
      <p:ext uri="{BB962C8B-B14F-4D97-AF65-F5344CB8AC3E}">
        <p14:creationId xmlns:p14="http://schemas.microsoft.com/office/powerpoint/2010/main" val="3746693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34</a:t>
            </a:fld>
            <a:endParaRPr lang="ru-RU"/>
          </a:p>
        </p:txBody>
      </p:sp>
    </p:spTree>
    <p:extLst>
      <p:ext uri="{BB962C8B-B14F-4D97-AF65-F5344CB8AC3E}">
        <p14:creationId xmlns:p14="http://schemas.microsoft.com/office/powerpoint/2010/main" val="259828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35</a:t>
            </a:fld>
            <a:endParaRPr lang="ru-RU"/>
          </a:p>
        </p:txBody>
      </p:sp>
    </p:spTree>
    <p:extLst>
      <p:ext uri="{BB962C8B-B14F-4D97-AF65-F5344CB8AC3E}">
        <p14:creationId xmlns:p14="http://schemas.microsoft.com/office/powerpoint/2010/main" val="1367743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36</a:t>
            </a:fld>
            <a:endParaRPr lang="ru-RU"/>
          </a:p>
        </p:txBody>
      </p:sp>
    </p:spTree>
    <p:extLst>
      <p:ext uri="{BB962C8B-B14F-4D97-AF65-F5344CB8AC3E}">
        <p14:creationId xmlns:p14="http://schemas.microsoft.com/office/powerpoint/2010/main" val="948604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37</a:t>
            </a:fld>
            <a:endParaRPr lang="ru-RU"/>
          </a:p>
        </p:txBody>
      </p:sp>
    </p:spTree>
    <p:extLst>
      <p:ext uri="{BB962C8B-B14F-4D97-AF65-F5344CB8AC3E}">
        <p14:creationId xmlns:p14="http://schemas.microsoft.com/office/powerpoint/2010/main" val="326447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38</a:t>
            </a:fld>
            <a:endParaRPr lang="ru-RU"/>
          </a:p>
        </p:txBody>
      </p:sp>
    </p:spTree>
    <p:extLst>
      <p:ext uri="{BB962C8B-B14F-4D97-AF65-F5344CB8AC3E}">
        <p14:creationId xmlns:p14="http://schemas.microsoft.com/office/powerpoint/2010/main" val="26239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12</a:t>
            </a:fld>
            <a:endParaRPr lang="ru-RU"/>
          </a:p>
        </p:txBody>
      </p:sp>
    </p:spTree>
    <p:extLst>
      <p:ext uri="{BB962C8B-B14F-4D97-AF65-F5344CB8AC3E}">
        <p14:creationId xmlns:p14="http://schemas.microsoft.com/office/powerpoint/2010/main" val="3077972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39</a:t>
            </a:fld>
            <a:endParaRPr lang="ru-RU"/>
          </a:p>
        </p:txBody>
      </p:sp>
    </p:spTree>
    <p:extLst>
      <p:ext uri="{BB962C8B-B14F-4D97-AF65-F5344CB8AC3E}">
        <p14:creationId xmlns:p14="http://schemas.microsoft.com/office/powerpoint/2010/main" val="1731640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40</a:t>
            </a:fld>
            <a:endParaRPr lang="ru-RU"/>
          </a:p>
        </p:txBody>
      </p:sp>
    </p:spTree>
    <p:extLst>
      <p:ext uri="{BB962C8B-B14F-4D97-AF65-F5344CB8AC3E}">
        <p14:creationId xmlns:p14="http://schemas.microsoft.com/office/powerpoint/2010/main" val="3426774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41</a:t>
            </a:fld>
            <a:endParaRPr lang="ru-RU"/>
          </a:p>
        </p:txBody>
      </p:sp>
    </p:spTree>
    <p:extLst>
      <p:ext uri="{BB962C8B-B14F-4D97-AF65-F5344CB8AC3E}">
        <p14:creationId xmlns:p14="http://schemas.microsoft.com/office/powerpoint/2010/main" val="3461352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42</a:t>
            </a:fld>
            <a:endParaRPr lang="ru-RU"/>
          </a:p>
        </p:txBody>
      </p:sp>
    </p:spTree>
    <p:extLst>
      <p:ext uri="{BB962C8B-B14F-4D97-AF65-F5344CB8AC3E}">
        <p14:creationId xmlns:p14="http://schemas.microsoft.com/office/powerpoint/2010/main" val="4257978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43</a:t>
            </a:fld>
            <a:endParaRPr lang="ru-RU"/>
          </a:p>
        </p:txBody>
      </p:sp>
    </p:spTree>
    <p:extLst>
      <p:ext uri="{BB962C8B-B14F-4D97-AF65-F5344CB8AC3E}">
        <p14:creationId xmlns:p14="http://schemas.microsoft.com/office/powerpoint/2010/main" val="2367554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45</a:t>
            </a:fld>
            <a:endParaRPr lang="ru-RU"/>
          </a:p>
        </p:txBody>
      </p:sp>
    </p:spTree>
    <p:extLst>
      <p:ext uri="{BB962C8B-B14F-4D97-AF65-F5344CB8AC3E}">
        <p14:creationId xmlns:p14="http://schemas.microsoft.com/office/powerpoint/2010/main" val="1373782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46</a:t>
            </a:fld>
            <a:endParaRPr lang="ru-RU"/>
          </a:p>
        </p:txBody>
      </p:sp>
    </p:spTree>
    <p:extLst>
      <p:ext uri="{BB962C8B-B14F-4D97-AF65-F5344CB8AC3E}">
        <p14:creationId xmlns:p14="http://schemas.microsoft.com/office/powerpoint/2010/main" val="4241494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47</a:t>
            </a:fld>
            <a:endParaRPr lang="ru-RU"/>
          </a:p>
        </p:txBody>
      </p:sp>
    </p:spTree>
    <p:extLst>
      <p:ext uri="{BB962C8B-B14F-4D97-AF65-F5344CB8AC3E}">
        <p14:creationId xmlns:p14="http://schemas.microsoft.com/office/powerpoint/2010/main" val="2438144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48</a:t>
            </a:fld>
            <a:endParaRPr lang="ru-RU"/>
          </a:p>
        </p:txBody>
      </p:sp>
    </p:spTree>
    <p:extLst>
      <p:ext uri="{BB962C8B-B14F-4D97-AF65-F5344CB8AC3E}">
        <p14:creationId xmlns:p14="http://schemas.microsoft.com/office/powerpoint/2010/main" val="3768333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49</a:t>
            </a:fld>
            <a:endParaRPr lang="ru-RU"/>
          </a:p>
        </p:txBody>
      </p:sp>
    </p:spTree>
    <p:extLst>
      <p:ext uri="{BB962C8B-B14F-4D97-AF65-F5344CB8AC3E}">
        <p14:creationId xmlns:p14="http://schemas.microsoft.com/office/powerpoint/2010/main" val="3957084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13</a:t>
            </a:fld>
            <a:endParaRPr lang="ru-RU"/>
          </a:p>
        </p:txBody>
      </p:sp>
    </p:spTree>
    <p:extLst>
      <p:ext uri="{BB962C8B-B14F-4D97-AF65-F5344CB8AC3E}">
        <p14:creationId xmlns:p14="http://schemas.microsoft.com/office/powerpoint/2010/main" val="2343515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50</a:t>
            </a:fld>
            <a:endParaRPr lang="ru-RU"/>
          </a:p>
        </p:txBody>
      </p:sp>
    </p:spTree>
    <p:extLst>
      <p:ext uri="{BB962C8B-B14F-4D97-AF65-F5344CB8AC3E}">
        <p14:creationId xmlns:p14="http://schemas.microsoft.com/office/powerpoint/2010/main" val="1669667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52</a:t>
            </a:fld>
            <a:endParaRPr lang="ru-RU"/>
          </a:p>
        </p:txBody>
      </p:sp>
    </p:spTree>
    <p:extLst>
      <p:ext uri="{BB962C8B-B14F-4D97-AF65-F5344CB8AC3E}">
        <p14:creationId xmlns:p14="http://schemas.microsoft.com/office/powerpoint/2010/main" val="2751912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53</a:t>
            </a:fld>
            <a:endParaRPr lang="ru-RU"/>
          </a:p>
        </p:txBody>
      </p:sp>
    </p:spTree>
    <p:extLst>
      <p:ext uri="{BB962C8B-B14F-4D97-AF65-F5344CB8AC3E}">
        <p14:creationId xmlns:p14="http://schemas.microsoft.com/office/powerpoint/2010/main" val="42779884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54</a:t>
            </a:fld>
            <a:endParaRPr lang="ru-RU"/>
          </a:p>
        </p:txBody>
      </p:sp>
    </p:spTree>
    <p:extLst>
      <p:ext uri="{BB962C8B-B14F-4D97-AF65-F5344CB8AC3E}">
        <p14:creationId xmlns:p14="http://schemas.microsoft.com/office/powerpoint/2010/main" val="16403318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55</a:t>
            </a:fld>
            <a:endParaRPr lang="ru-RU"/>
          </a:p>
        </p:txBody>
      </p:sp>
    </p:spTree>
    <p:extLst>
      <p:ext uri="{BB962C8B-B14F-4D97-AF65-F5344CB8AC3E}">
        <p14:creationId xmlns:p14="http://schemas.microsoft.com/office/powerpoint/2010/main" val="24600321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56</a:t>
            </a:fld>
            <a:endParaRPr lang="ru-RU"/>
          </a:p>
        </p:txBody>
      </p:sp>
    </p:spTree>
    <p:extLst>
      <p:ext uri="{BB962C8B-B14F-4D97-AF65-F5344CB8AC3E}">
        <p14:creationId xmlns:p14="http://schemas.microsoft.com/office/powerpoint/2010/main" val="24801590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57</a:t>
            </a:fld>
            <a:endParaRPr lang="ru-RU"/>
          </a:p>
        </p:txBody>
      </p:sp>
    </p:spTree>
    <p:extLst>
      <p:ext uri="{BB962C8B-B14F-4D97-AF65-F5344CB8AC3E}">
        <p14:creationId xmlns:p14="http://schemas.microsoft.com/office/powerpoint/2010/main" val="258419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58</a:t>
            </a:fld>
            <a:endParaRPr lang="ru-RU"/>
          </a:p>
        </p:txBody>
      </p:sp>
    </p:spTree>
    <p:extLst>
      <p:ext uri="{BB962C8B-B14F-4D97-AF65-F5344CB8AC3E}">
        <p14:creationId xmlns:p14="http://schemas.microsoft.com/office/powerpoint/2010/main" val="3140659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59</a:t>
            </a:fld>
            <a:endParaRPr lang="ru-RU"/>
          </a:p>
        </p:txBody>
      </p:sp>
    </p:spTree>
    <p:extLst>
      <p:ext uri="{BB962C8B-B14F-4D97-AF65-F5344CB8AC3E}">
        <p14:creationId xmlns:p14="http://schemas.microsoft.com/office/powerpoint/2010/main" val="1163476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60</a:t>
            </a:fld>
            <a:endParaRPr lang="ru-RU"/>
          </a:p>
        </p:txBody>
      </p:sp>
    </p:spTree>
    <p:extLst>
      <p:ext uri="{BB962C8B-B14F-4D97-AF65-F5344CB8AC3E}">
        <p14:creationId xmlns:p14="http://schemas.microsoft.com/office/powerpoint/2010/main" val="199318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14</a:t>
            </a:fld>
            <a:endParaRPr lang="ru-RU"/>
          </a:p>
        </p:txBody>
      </p:sp>
    </p:spTree>
    <p:extLst>
      <p:ext uri="{BB962C8B-B14F-4D97-AF65-F5344CB8AC3E}">
        <p14:creationId xmlns:p14="http://schemas.microsoft.com/office/powerpoint/2010/main" val="3097498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61</a:t>
            </a:fld>
            <a:endParaRPr lang="ru-RU"/>
          </a:p>
        </p:txBody>
      </p:sp>
    </p:spTree>
    <p:extLst>
      <p:ext uri="{BB962C8B-B14F-4D97-AF65-F5344CB8AC3E}">
        <p14:creationId xmlns:p14="http://schemas.microsoft.com/office/powerpoint/2010/main" val="150574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62</a:t>
            </a:fld>
            <a:endParaRPr lang="ru-RU"/>
          </a:p>
        </p:txBody>
      </p:sp>
    </p:spTree>
    <p:extLst>
      <p:ext uri="{BB962C8B-B14F-4D97-AF65-F5344CB8AC3E}">
        <p14:creationId xmlns:p14="http://schemas.microsoft.com/office/powerpoint/2010/main" val="4095424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63</a:t>
            </a:fld>
            <a:endParaRPr lang="ru-RU"/>
          </a:p>
        </p:txBody>
      </p:sp>
    </p:spTree>
    <p:extLst>
      <p:ext uri="{BB962C8B-B14F-4D97-AF65-F5344CB8AC3E}">
        <p14:creationId xmlns:p14="http://schemas.microsoft.com/office/powerpoint/2010/main" val="37486536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64</a:t>
            </a:fld>
            <a:endParaRPr lang="ru-RU"/>
          </a:p>
        </p:txBody>
      </p:sp>
    </p:spTree>
    <p:extLst>
      <p:ext uri="{BB962C8B-B14F-4D97-AF65-F5344CB8AC3E}">
        <p14:creationId xmlns:p14="http://schemas.microsoft.com/office/powerpoint/2010/main" val="37375689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68</a:t>
            </a:fld>
            <a:endParaRPr lang="ru-RU"/>
          </a:p>
        </p:txBody>
      </p:sp>
    </p:spTree>
    <p:extLst>
      <p:ext uri="{BB962C8B-B14F-4D97-AF65-F5344CB8AC3E}">
        <p14:creationId xmlns:p14="http://schemas.microsoft.com/office/powerpoint/2010/main" val="26123750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69</a:t>
            </a:fld>
            <a:endParaRPr lang="ru-RU"/>
          </a:p>
        </p:txBody>
      </p:sp>
    </p:spTree>
    <p:extLst>
      <p:ext uri="{BB962C8B-B14F-4D97-AF65-F5344CB8AC3E}">
        <p14:creationId xmlns:p14="http://schemas.microsoft.com/office/powerpoint/2010/main" val="303530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71</a:t>
            </a:fld>
            <a:endParaRPr lang="ru-RU"/>
          </a:p>
        </p:txBody>
      </p:sp>
    </p:spTree>
    <p:extLst>
      <p:ext uri="{BB962C8B-B14F-4D97-AF65-F5344CB8AC3E}">
        <p14:creationId xmlns:p14="http://schemas.microsoft.com/office/powerpoint/2010/main" val="12562962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72</a:t>
            </a:fld>
            <a:endParaRPr lang="ru-RU"/>
          </a:p>
        </p:txBody>
      </p:sp>
    </p:spTree>
    <p:extLst>
      <p:ext uri="{BB962C8B-B14F-4D97-AF65-F5344CB8AC3E}">
        <p14:creationId xmlns:p14="http://schemas.microsoft.com/office/powerpoint/2010/main" val="33483052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73</a:t>
            </a:fld>
            <a:endParaRPr lang="ru-RU"/>
          </a:p>
        </p:txBody>
      </p:sp>
    </p:spTree>
    <p:extLst>
      <p:ext uri="{BB962C8B-B14F-4D97-AF65-F5344CB8AC3E}">
        <p14:creationId xmlns:p14="http://schemas.microsoft.com/office/powerpoint/2010/main" val="30439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74</a:t>
            </a:fld>
            <a:endParaRPr lang="ru-RU"/>
          </a:p>
        </p:txBody>
      </p:sp>
    </p:spTree>
    <p:extLst>
      <p:ext uri="{BB962C8B-B14F-4D97-AF65-F5344CB8AC3E}">
        <p14:creationId xmlns:p14="http://schemas.microsoft.com/office/powerpoint/2010/main" val="37545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15</a:t>
            </a:fld>
            <a:endParaRPr lang="ru-RU"/>
          </a:p>
        </p:txBody>
      </p:sp>
    </p:spTree>
    <p:extLst>
      <p:ext uri="{BB962C8B-B14F-4D97-AF65-F5344CB8AC3E}">
        <p14:creationId xmlns:p14="http://schemas.microsoft.com/office/powerpoint/2010/main" val="41931960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75</a:t>
            </a:fld>
            <a:endParaRPr lang="ru-RU"/>
          </a:p>
        </p:txBody>
      </p:sp>
    </p:spTree>
    <p:extLst>
      <p:ext uri="{BB962C8B-B14F-4D97-AF65-F5344CB8AC3E}">
        <p14:creationId xmlns:p14="http://schemas.microsoft.com/office/powerpoint/2010/main" val="31823101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76</a:t>
            </a:fld>
            <a:endParaRPr lang="ru-RU"/>
          </a:p>
        </p:txBody>
      </p:sp>
    </p:spTree>
    <p:extLst>
      <p:ext uri="{BB962C8B-B14F-4D97-AF65-F5344CB8AC3E}">
        <p14:creationId xmlns:p14="http://schemas.microsoft.com/office/powerpoint/2010/main" val="28038442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80</a:t>
            </a:fld>
            <a:endParaRPr lang="ru-RU"/>
          </a:p>
        </p:txBody>
      </p:sp>
    </p:spTree>
    <p:extLst>
      <p:ext uri="{BB962C8B-B14F-4D97-AF65-F5344CB8AC3E}">
        <p14:creationId xmlns:p14="http://schemas.microsoft.com/office/powerpoint/2010/main" val="19567789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81</a:t>
            </a:fld>
            <a:endParaRPr lang="ru-RU"/>
          </a:p>
        </p:txBody>
      </p:sp>
    </p:spTree>
    <p:extLst>
      <p:ext uri="{BB962C8B-B14F-4D97-AF65-F5344CB8AC3E}">
        <p14:creationId xmlns:p14="http://schemas.microsoft.com/office/powerpoint/2010/main" val="26092175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82</a:t>
            </a:fld>
            <a:endParaRPr lang="ru-RU"/>
          </a:p>
        </p:txBody>
      </p:sp>
    </p:spTree>
    <p:extLst>
      <p:ext uri="{BB962C8B-B14F-4D97-AF65-F5344CB8AC3E}">
        <p14:creationId xmlns:p14="http://schemas.microsoft.com/office/powerpoint/2010/main" val="6105234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83</a:t>
            </a:fld>
            <a:endParaRPr lang="ru-RU"/>
          </a:p>
        </p:txBody>
      </p:sp>
    </p:spTree>
    <p:extLst>
      <p:ext uri="{BB962C8B-B14F-4D97-AF65-F5344CB8AC3E}">
        <p14:creationId xmlns:p14="http://schemas.microsoft.com/office/powerpoint/2010/main" val="21176270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84</a:t>
            </a:fld>
            <a:endParaRPr lang="ru-RU"/>
          </a:p>
        </p:txBody>
      </p:sp>
    </p:spTree>
    <p:extLst>
      <p:ext uri="{BB962C8B-B14F-4D97-AF65-F5344CB8AC3E}">
        <p14:creationId xmlns:p14="http://schemas.microsoft.com/office/powerpoint/2010/main" val="32368924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85</a:t>
            </a:fld>
            <a:endParaRPr lang="ru-RU"/>
          </a:p>
        </p:txBody>
      </p:sp>
    </p:spTree>
    <p:extLst>
      <p:ext uri="{BB962C8B-B14F-4D97-AF65-F5344CB8AC3E}">
        <p14:creationId xmlns:p14="http://schemas.microsoft.com/office/powerpoint/2010/main" val="7390105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86</a:t>
            </a:fld>
            <a:endParaRPr lang="ru-RU"/>
          </a:p>
        </p:txBody>
      </p:sp>
    </p:spTree>
    <p:extLst>
      <p:ext uri="{BB962C8B-B14F-4D97-AF65-F5344CB8AC3E}">
        <p14:creationId xmlns:p14="http://schemas.microsoft.com/office/powerpoint/2010/main" val="91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16</a:t>
            </a:fld>
            <a:endParaRPr lang="ru-RU"/>
          </a:p>
        </p:txBody>
      </p:sp>
    </p:spTree>
    <p:extLst>
      <p:ext uri="{BB962C8B-B14F-4D97-AF65-F5344CB8AC3E}">
        <p14:creationId xmlns:p14="http://schemas.microsoft.com/office/powerpoint/2010/main" val="3153004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17</a:t>
            </a:fld>
            <a:endParaRPr lang="ru-RU"/>
          </a:p>
        </p:txBody>
      </p:sp>
    </p:spTree>
    <p:extLst>
      <p:ext uri="{BB962C8B-B14F-4D97-AF65-F5344CB8AC3E}">
        <p14:creationId xmlns:p14="http://schemas.microsoft.com/office/powerpoint/2010/main" val="414685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A934279-95D2-AE4A-864B-AFB44936216A}" type="slidenum">
              <a:rPr lang="ru-RU" smtClean="0"/>
              <a:t>18</a:t>
            </a:fld>
            <a:endParaRPr lang="ru-RU"/>
          </a:p>
        </p:txBody>
      </p:sp>
    </p:spTree>
    <p:extLst>
      <p:ext uri="{BB962C8B-B14F-4D97-AF65-F5344CB8AC3E}">
        <p14:creationId xmlns:p14="http://schemas.microsoft.com/office/powerpoint/2010/main" val="171131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BCB2D77-AF8D-49EC-B09F-A9B8E3971A21}" type="datetimeFigureOut">
              <a:rPr lang="ru-RU" smtClean="0"/>
              <a:t>16.11.2025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401F55-020F-427C-BF0C-15514D3EA821}" type="slidenum">
              <a:rPr lang="ru-RU" smtClean="0"/>
              <a:t>‹#›</a:t>
            </a:fld>
            <a:endParaRPr lang="ru-RU"/>
          </a:p>
        </p:txBody>
      </p:sp>
    </p:spTree>
    <p:extLst>
      <p:ext uri="{BB962C8B-B14F-4D97-AF65-F5344CB8AC3E}">
        <p14:creationId xmlns:p14="http://schemas.microsoft.com/office/powerpoint/2010/main" val="3450018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BCB2D77-AF8D-49EC-B09F-A9B8E3971A21}" type="datetimeFigureOut">
              <a:rPr lang="ru-RU" smtClean="0"/>
              <a:t>16.11.2025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401F55-020F-427C-BF0C-15514D3EA821}" type="slidenum">
              <a:rPr lang="ru-RU" smtClean="0"/>
              <a:t>‹#›</a:t>
            </a:fld>
            <a:endParaRPr lang="ru-RU"/>
          </a:p>
        </p:txBody>
      </p:sp>
    </p:spTree>
    <p:extLst>
      <p:ext uri="{BB962C8B-B14F-4D97-AF65-F5344CB8AC3E}">
        <p14:creationId xmlns:p14="http://schemas.microsoft.com/office/powerpoint/2010/main" val="4263528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BCB2D77-AF8D-49EC-B09F-A9B8E3971A21}" type="datetimeFigureOut">
              <a:rPr lang="ru-RU" smtClean="0"/>
              <a:t>16.11.2025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401F55-020F-427C-BF0C-15514D3EA821}" type="slidenum">
              <a:rPr lang="ru-RU" smtClean="0"/>
              <a:t>‹#›</a:t>
            </a:fld>
            <a:endParaRPr lang="ru-RU"/>
          </a:p>
        </p:txBody>
      </p:sp>
    </p:spTree>
    <p:extLst>
      <p:ext uri="{BB962C8B-B14F-4D97-AF65-F5344CB8AC3E}">
        <p14:creationId xmlns:p14="http://schemas.microsoft.com/office/powerpoint/2010/main" val="89256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BCB2D77-AF8D-49EC-B09F-A9B8E3971A21}" type="datetimeFigureOut">
              <a:rPr lang="ru-RU" smtClean="0"/>
              <a:t>16.11.2025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401F55-020F-427C-BF0C-15514D3EA821}" type="slidenum">
              <a:rPr lang="ru-RU" smtClean="0"/>
              <a:t>‹#›</a:t>
            </a:fld>
            <a:endParaRPr lang="ru-RU"/>
          </a:p>
        </p:txBody>
      </p:sp>
    </p:spTree>
    <p:extLst>
      <p:ext uri="{BB962C8B-B14F-4D97-AF65-F5344CB8AC3E}">
        <p14:creationId xmlns:p14="http://schemas.microsoft.com/office/powerpoint/2010/main" val="368637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BCB2D77-AF8D-49EC-B09F-A9B8E3971A21}" type="datetimeFigureOut">
              <a:rPr lang="ru-RU" smtClean="0"/>
              <a:t>16.11.2025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401F55-020F-427C-BF0C-15514D3EA821}" type="slidenum">
              <a:rPr lang="ru-RU" smtClean="0"/>
              <a:t>‹#›</a:t>
            </a:fld>
            <a:endParaRPr lang="ru-RU"/>
          </a:p>
        </p:txBody>
      </p:sp>
    </p:spTree>
    <p:extLst>
      <p:ext uri="{BB962C8B-B14F-4D97-AF65-F5344CB8AC3E}">
        <p14:creationId xmlns:p14="http://schemas.microsoft.com/office/powerpoint/2010/main" val="229108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BCB2D77-AF8D-49EC-B09F-A9B8E3971A21}" type="datetimeFigureOut">
              <a:rPr lang="ru-RU" smtClean="0"/>
              <a:t>16.11.2025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401F55-020F-427C-BF0C-15514D3EA821}" type="slidenum">
              <a:rPr lang="ru-RU" smtClean="0"/>
              <a:t>‹#›</a:t>
            </a:fld>
            <a:endParaRPr lang="ru-RU"/>
          </a:p>
        </p:txBody>
      </p:sp>
    </p:spTree>
    <p:extLst>
      <p:ext uri="{BB962C8B-B14F-4D97-AF65-F5344CB8AC3E}">
        <p14:creationId xmlns:p14="http://schemas.microsoft.com/office/powerpoint/2010/main" val="24296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BCB2D77-AF8D-49EC-B09F-A9B8E3971A21}" type="datetimeFigureOut">
              <a:rPr lang="ru-RU" smtClean="0"/>
              <a:t>16.11.2025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5401F55-020F-427C-BF0C-15514D3EA821}" type="slidenum">
              <a:rPr lang="ru-RU" smtClean="0"/>
              <a:t>‹#›</a:t>
            </a:fld>
            <a:endParaRPr lang="ru-RU"/>
          </a:p>
        </p:txBody>
      </p:sp>
    </p:spTree>
    <p:extLst>
      <p:ext uri="{BB962C8B-B14F-4D97-AF65-F5344CB8AC3E}">
        <p14:creationId xmlns:p14="http://schemas.microsoft.com/office/powerpoint/2010/main" val="369925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BCB2D77-AF8D-49EC-B09F-A9B8E3971A21}" type="datetimeFigureOut">
              <a:rPr lang="ru-RU" smtClean="0"/>
              <a:t>16.11.2025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5401F55-020F-427C-BF0C-15514D3EA821}" type="slidenum">
              <a:rPr lang="ru-RU" smtClean="0"/>
              <a:t>‹#›</a:t>
            </a:fld>
            <a:endParaRPr lang="ru-RU"/>
          </a:p>
        </p:txBody>
      </p:sp>
    </p:spTree>
    <p:extLst>
      <p:ext uri="{BB962C8B-B14F-4D97-AF65-F5344CB8AC3E}">
        <p14:creationId xmlns:p14="http://schemas.microsoft.com/office/powerpoint/2010/main" val="417068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CB2D77-AF8D-49EC-B09F-A9B8E3971A21}" type="datetimeFigureOut">
              <a:rPr lang="ru-RU" smtClean="0"/>
              <a:t>16.11.2025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5401F55-020F-427C-BF0C-15514D3EA821}" type="slidenum">
              <a:rPr lang="ru-RU" smtClean="0"/>
              <a:t>‹#›</a:t>
            </a:fld>
            <a:endParaRPr lang="ru-RU"/>
          </a:p>
        </p:txBody>
      </p:sp>
    </p:spTree>
    <p:extLst>
      <p:ext uri="{BB962C8B-B14F-4D97-AF65-F5344CB8AC3E}">
        <p14:creationId xmlns:p14="http://schemas.microsoft.com/office/powerpoint/2010/main" val="36336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BCB2D77-AF8D-49EC-B09F-A9B8E3971A21}" type="datetimeFigureOut">
              <a:rPr lang="ru-RU" smtClean="0"/>
              <a:t>16.11.2025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401F55-020F-427C-BF0C-15514D3EA821}" type="slidenum">
              <a:rPr lang="ru-RU" smtClean="0"/>
              <a:t>‹#›</a:t>
            </a:fld>
            <a:endParaRPr lang="ru-RU"/>
          </a:p>
        </p:txBody>
      </p:sp>
    </p:spTree>
    <p:extLst>
      <p:ext uri="{BB962C8B-B14F-4D97-AF65-F5344CB8AC3E}">
        <p14:creationId xmlns:p14="http://schemas.microsoft.com/office/powerpoint/2010/main" val="984903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BCB2D77-AF8D-49EC-B09F-A9B8E3971A21}" type="datetimeFigureOut">
              <a:rPr lang="ru-RU" smtClean="0"/>
              <a:t>16.11.2025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401F55-020F-427C-BF0C-15514D3EA821}" type="slidenum">
              <a:rPr lang="ru-RU" smtClean="0"/>
              <a:t>‹#›</a:t>
            </a:fld>
            <a:endParaRPr lang="ru-RU"/>
          </a:p>
        </p:txBody>
      </p:sp>
    </p:spTree>
    <p:extLst>
      <p:ext uri="{BB962C8B-B14F-4D97-AF65-F5344CB8AC3E}">
        <p14:creationId xmlns:p14="http://schemas.microsoft.com/office/powerpoint/2010/main" val="207457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B2D77-AF8D-49EC-B09F-A9B8E3971A21}" type="datetimeFigureOut">
              <a:rPr lang="ru-RU" smtClean="0"/>
              <a:t>16.11.2025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01F55-020F-427C-BF0C-15514D3EA821}" type="slidenum">
              <a:rPr lang="ru-RU" smtClean="0"/>
              <a:t>‹#›</a:t>
            </a:fld>
            <a:endParaRPr lang="ru-RU"/>
          </a:p>
        </p:txBody>
      </p:sp>
    </p:spTree>
    <p:extLst>
      <p:ext uri="{BB962C8B-B14F-4D97-AF65-F5344CB8AC3E}">
        <p14:creationId xmlns:p14="http://schemas.microsoft.com/office/powerpoint/2010/main" val="917305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za.kashirskaya@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ravesli.com/urok-11-sout-cin-i-endl/#toc-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hyperlink" Target="https://ru.wikipedia.org/wiki/%D0%A2%D0%B8%D0%BF_%D0%B4%D0%B0%D0%BD%D0%BD%D1%8B%D1%85" TargetMode="External"/><Relationship Id="rId3" Type="http://schemas.openxmlformats.org/officeDocument/2006/relationships/image" Target="../media/image2.tiff"/><Relationship Id="rId7" Type="http://schemas.openxmlformats.org/officeDocument/2006/relationships/hyperlink" Target="https://ru.wikipedia.org/wiki/%D0%A4%D1%83%D0%BD%D0%BA%D1%86%D0%B8%D1%8F_(%D0%BF%D1%80%D0%BE%D0%B3%D1%80%D0%B0%D0%BC%D0%BC%D0%B8%D1%80%D0%BE%D0%B2%D0%B0%D0%BD%D0%B8%D0%B5)"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ru.wikipedia.org/wiki/%D0%9E%D0%B1%D1%8A%D1%8F%D0%B2%D0%BB%D0%B5%D0%BD%D0%B8%D0%B5_(%D0%B8%D0%BD%D1%84%D0%BE%D1%80%D0%BC%D0%B0%D1%82%D0%B8%D0%BA%D0%B0)" TargetMode="External"/><Relationship Id="rId5" Type="http://schemas.openxmlformats.org/officeDocument/2006/relationships/hyperlink" Target="https://ru.wikipedia.org/wiki/C%2B%2B" TargetMode="External"/><Relationship Id="rId4" Type="http://schemas.openxmlformats.org/officeDocument/2006/relationships/hyperlink" Target="https://ru.wikipedia.org/wiki/%D0%AF%D0%B7%D1%8B%D0%BA_%D0%BF%D1%80%D0%BE%D0%B3%D1%80%D0%B0%D0%BC%D0%BC%D0%B8%D1%80%D0%BE%D0%B2%D0%B0%D0%BD%D0%B8%D1%8F_%D0%A1%D0%B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ru.wikipedia.org/wiki/%D0%A6%D0%B5%D0%BB%D0%BE%D0%B5_%D1%87%D0%B8%D1%81%D0%BB%D0%BE"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hyperlink" Target="https://ru.wikipedia.org/wiki/%D0%A0%D0%B5%D0%BA%D1%83%D1%80%D1%81%D0%B8%D1%8F#%D0%AE%D0%BC%D0%BE%D1%80" TargetMode="Externa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hyperlink" Target="https://ru.wikipedia.org/wiki/%D0%A1%D0%B5%D0%BF%D1%83%D0%BB%D1%8C%D0%BA%D0%B0"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ru.wikipedia.org/wiki/%D0%97%D0%B2%D1%91%D0%B7%D0%B4%D0%BD%D1%8B%D0%B5_%D0%B4%D0%BD%D0%B5%D0%B2%D0%BD%D0%B8%D0%BA%D0%B8_%D0%98%D0%B9%D0%BE%D0%BD%D0%B0_%D0%A2%D0%B8%D1%85%D0%BE%D0%B3%D0%BE" TargetMode="External"/><Relationship Id="rId5" Type="http://schemas.openxmlformats.org/officeDocument/2006/relationships/hyperlink" Target="https://ru.wikipedia.org/wiki/%D0%9A%D0%B8%D0%B1%D0%B5%D1%80%D0%B8%D0%B0%D0%B4%D0%B0" TargetMode="External"/><Relationship Id="rId4" Type="http://schemas.openxmlformats.org/officeDocument/2006/relationships/hyperlink" Target="https://ru.wikipedia.org/wiki/%D0%A1%D1%82%D0%B0%D0%BD%D0%B8%D1%81%D0%BB%D0%B0%D0%B2_%D0%9B%D0%B5%D0%BC"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5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90.png"/></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s://www.intuit.ru/studies/courses/16740/1301/info" TargetMode="External"/><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hyperlink" Target="https://ravesli.com/uroki-cpp/#toc-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9626"/>
            <a:ext cx="9144000" cy="2358506"/>
          </a:xfr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a:normAutofit/>
          </a:bodyPr>
          <a:lstStyle/>
          <a:p>
            <a:r>
              <a:rPr lang="ru-RU" sz="1400" b="1" dirty="0">
                <a:latin typeface="Arial" panose="020B0604020202020204" pitchFamily="34" charset="0"/>
                <a:cs typeface="Arial" panose="020B0604020202020204" pitchFamily="34" charset="0"/>
              </a:rPr>
              <a:t>Федеральное государственное бюджетное образовательное учреждение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 высшего образования</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«МИРЭА – Российский технологический университет»</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РТУ МИРЭА</a:t>
            </a:r>
            <a:br>
              <a:rPr lang="en-US"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Институт Информационных Технологий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Кафедра Промышленной Информатики</a:t>
            </a:r>
          </a:p>
        </p:txBody>
      </p:sp>
      <p:sp>
        <p:nvSpPr>
          <p:cNvPr id="5" name="Прямоугольник 4"/>
          <p:cNvSpPr/>
          <p:nvPr/>
        </p:nvSpPr>
        <p:spPr>
          <a:xfrm>
            <a:off x="251520" y="3419129"/>
            <a:ext cx="8568952" cy="1446550"/>
          </a:xfrm>
          <a:prstGeom prst="rect">
            <a:avLst/>
          </a:prstGeom>
        </p:spPr>
        <p:txBody>
          <a:bodyPr wrap="square">
            <a:spAutoFit/>
          </a:bodyPr>
          <a:lstStyle/>
          <a:p>
            <a:pPr algn="ctr"/>
            <a:r>
              <a:rPr lang="ru-RU" sz="2400">
                <a:solidFill>
                  <a:srgbClr val="0070C0"/>
                </a:solidFill>
                <a:latin typeface="Times New Roman" pitchFamily="18" charset="0"/>
                <a:cs typeface="Times New Roman" pitchFamily="18" charset="0"/>
              </a:rPr>
              <a:t>ИНФОРМАТИКА</a:t>
            </a:r>
          </a:p>
          <a:p>
            <a:pPr algn="ctr"/>
            <a:endParaRPr lang="ru-RU" sz="2400" dirty="0">
              <a:solidFill>
                <a:srgbClr val="0070C0"/>
              </a:solidFill>
              <a:latin typeface="Times New Roman" pitchFamily="18" charset="0"/>
              <a:cs typeface="Times New Roman" pitchFamily="18" charset="0"/>
            </a:endParaRPr>
          </a:p>
          <a:p>
            <a:pPr algn="ctr"/>
            <a:r>
              <a:rPr lang="ru-RU" sz="2000" dirty="0">
                <a:solidFill>
                  <a:srgbClr val="0070C0"/>
                </a:solidFill>
                <a:latin typeface="Times New Roman" pitchFamily="18" charset="0"/>
                <a:cs typeface="Times New Roman" pitchFamily="18" charset="0"/>
              </a:rPr>
              <a:t>Тема лекции «ФУНКЦИИ в С++. ИТЕРАЦИЯ И РЕКУРСИЯ. </a:t>
            </a:r>
          </a:p>
          <a:p>
            <a:pPr algn="ctr"/>
            <a:r>
              <a:rPr lang="ru-RU" sz="2000" dirty="0">
                <a:solidFill>
                  <a:srgbClr val="0070C0"/>
                </a:solidFill>
                <a:latin typeface="Times New Roman" pitchFamily="18" charset="0"/>
                <a:cs typeface="Times New Roman" pitchFamily="18" charset="0"/>
              </a:rPr>
              <a:t>ЗАДАЧА ПРО ШАРИКИ»</a:t>
            </a:r>
          </a:p>
        </p:txBody>
      </p:sp>
      <p:pic>
        <p:nvPicPr>
          <p:cNvPr id="6" name="Рисунок 5" descr="MIREA_Gerb_Colour.png"/>
          <p:cNvPicPr>
            <a:picLocks noChangeAspect="1"/>
          </p:cNvPicPr>
          <p:nvPr/>
        </p:nvPicPr>
        <p:blipFill>
          <a:blip r:embed="rId2" cstate="print"/>
          <a:stretch>
            <a:fillRect/>
          </a:stretch>
        </p:blipFill>
        <p:spPr>
          <a:xfrm>
            <a:off x="3779912" y="1876698"/>
            <a:ext cx="1404156" cy="1552302"/>
          </a:xfrm>
          <a:prstGeom prst="rect">
            <a:avLst/>
          </a:prstGeom>
        </p:spPr>
      </p:pic>
      <p:sp>
        <p:nvSpPr>
          <p:cNvPr id="3" name="Прямоугольник 2"/>
          <p:cNvSpPr/>
          <p:nvPr/>
        </p:nvSpPr>
        <p:spPr>
          <a:xfrm>
            <a:off x="2024" y="4941168"/>
            <a:ext cx="8585584" cy="1200329"/>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Лектор Каширская Елизавета Натановна</a:t>
            </a:r>
            <a:r>
              <a:rPr lang="ru-RU" dirty="0">
                <a:latin typeface="Times New Roman" panose="02020603050405020304" pitchFamily="18" charset="0"/>
                <a:cs typeface="Times New Roman" panose="02020603050405020304" pitchFamily="18" charset="0"/>
              </a:rPr>
              <a:t> (к.т.н., доцент, ФГБОУ ВО "МИРЭА - Российский технологический университет") </a:t>
            </a:r>
            <a:r>
              <a:rPr lang="en-US" dirty="0">
                <a:latin typeface="Times New Roman" panose="02020603050405020304" pitchFamily="18" charset="0"/>
                <a:cs typeface="Times New Roman" panose="02020603050405020304" pitchFamily="18" charset="0"/>
              </a:rPr>
              <a:t>e-mail: </a:t>
            </a:r>
            <a:r>
              <a:rPr lang="ru-RU" u="sng" dirty="0">
                <a:latin typeface="Times New Roman" panose="02020603050405020304" pitchFamily="18" charset="0"/>
                <a:cs typeface="Times New Roman" panose="02020603050405020304" pitchFamily="18" charset="0"/>
                <a:hlinkClick r:id="rId3"/>
              </a:rPr>
              <a:t>liza.kashirskaya@gmail.com</a:t>
            </a:r>
            <a:endParaRPr lang="en-US" u="sng" dirty="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Лекция  </a:t>
            </a:r>
            <a:r>
              <a:rPr lang="ru-RU" b="1">
                <a:latin typeface="Times New Roman" panose="02020603050405020304" pitchFamily="18" charset="0"/>
                <a:cs typeface="Times New Roman" panose="02020603050405020304" pitchFamily="18" charset="0"/>
              </a:rPr>
              <a:t>№ 6</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505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Определение функции</a:t>
            </a:r>
          </a:p>
        </p:txBody>
      </p:sp>
      <p:sp>
        <p:nvSpPr>
          <p:cNvPr id="8" name="TextBox 7"/>
          <p:cNvSpPr txBox="1"/>
          <p:nvPr/>
        </p:nvSpPr>
        <p:spPr>
          <a:xfrm>
            <a:off x="27865" y="418215"/>
            <a:ext cx="8593128" cy="3156057"/>
          </a:xfrm>
          <a:prstGeom prst="rect">
            <a:avLst/>
          </a:prstGeom>
          <a:noFill/>
        </p:spPr>
        <p:txBody>
          <a:bodyPr wrap="square" rtlCol="0">
            <a:spAutoFit/>
          </a:bodyPr>
          <a:lstStyle/>
          <a:p>
            <a:pPr indent="444500" algn="just">
              <a:lnSpc>
                <a:spcPct val="120000"/>
              </a:lnSpc>
            </a:pPr>
            <a:r>
              <a:rPr lang="ru-RU" sz="2400" dirty="0">
                <a:latin typeface="Times New Roman" pitchFamily="18" charset="0"/>
                <a:cs typeface="Times New Roman" pitchFamily="18" charset="0"/>
              </a:rPr>
              <a:t>Функция завершается после выполнения оператора </a:t>
            </a:r>
            <a:r>
              <a:rPr lang="ru-RU" sz="2400" b="1" dirty="0" err="1">
                <a:latin typeface="Times New Roman" pitchFamily="18" charset="0"/>
                <a:cs typeface="Times New Roman" pitchFamily="18" charset="0"/>
              </a:rPr>
              <a:t>return</a:t>
            </a:r>
            <a:r>
              <a:rPr lang="ru-RU" sz="2400" dirty="0">
                <a:latin typeface="Times New Roman" pitchFamily="18" charset="0"/>
                <a:cs typeface="Times New Roman" pitchFamily="18" charset="0"/>
              </a:rPr>
              <a:t>. Если функция содержит более одного оператора </a:t>
            </a:r>
            <a:r>
              <a:rPr lang="ru-RU" sz="2400" b="1" dirty="0" err="1">
                <a:latin typeface="Times New Roman" pitchFamily="18" charset="0"/>
                <a:cs typeface="Times New Roman" pitchFamily="18" charset="0"/>
              </a:rPr>
              <a:t>return</a:t>
            </a:r>
            <a:r>
              <a:rPr lang="ru-RU" sz="2400" dirty="0">
                <a:latin typeface="Times New Roman" pitchFamily="18" charset="0"/>
                <a:cs typeface="Times New Roman" pitchFamily="18" charset="0"/>
              </a:rPr>
              <a:t>, например, в виде альтернатив разных выборов </a:t>
            </a:r>
            <a:r>
              <a:rPr lang="ru-RU" sz="2400" b="1" dirty="0" err="1">
                <a:latin typeface="Times New Roman" pitchFamily="18" charset="0"/>
                <a:cs typeface="Times New Roman" pitchFamily="18" charset="0"/>
              </a:rPr>
              <a:t>if</a:t>
            </a:r>
            <a:r>
              <a:rPr lang="ru-RU" sz="2400" b="1" dirty="0">
                <a:latin typeface="Times New Roman" pitchFamily="18" charset="0"/>
                <a:cs typeface="Times New Roman" pitchFamily="18" charset="0"/>
              </a:rPr>
              <a:t> … </a:t>
            </a:r>
            <a:r>
              <a:rPr lang="ru-RU" sz="2400" b="1" dirty="0" err="1">
                <a:latin typeface="Times New Roman" pitchFamily="18" charset="0"/>
                <a:cs typeface="Times New Roman" pitchFamily="18" charset="0"/>
              </a:rPr>
              <a:t>else</a:t>
            </a:r>
            <a:r>
              <a:rPr lang="ru-RU" sz="2400" dirty="0">
                <a:latin typeface="Times New Roman" pitchFamily="18" charset="0"/>
                <a:cs typeface="Times New Roman" pitchFamily="18" charset="0"/>
              </a:rPr>
              <a:t>, то в этом случае она </a:t>
            </a:r>
            <a:r>
              <a:rPr lang="ru-RU" sz="2400" b="1" dirty="0">
                <a:latin typeface="Times New Roman" pitchFamily="18" charset="0"/>
                <a:cs typeface="Times New Roman" pitchFamily="18" charset="0"/>
              </a:rPr>
              <a:t>прекращает свою работу по достижении первого оператора </a:t>
            </a:r>
            <a:r>
              <a:rPr lang="ru-RU" sz="2400" b="1" dirty="0" err="1">
                <a:latin typeface="Times New Roman" pitchFamily="18" charset="0"/>
                <a:cs typeface="Times New Roman" pitchFamily="18" charset="0"/>
              </a:rPr>
              <a:t>return</a:t>
            </a:r>
            <a:r>
              <a:rPr lang="ru-RU" sz="2400" dirty="0">
                <a:latin typeface="Times New Roman" pitchFamily="18" charset="0"/>
                <a:cs typeface="Times New Roman" pitchFamily="18" charset="0"/>
              </a:rPr>
              <a:t>. Например, в следующем коде конструкция </a:t>
            </a:r>
            <a:r>
              <a:rPr lang="ru-RU" sz="2400" b="1" dirty="0" err="1">
                <a:latin typeface="Times New Roman" pitchFamily="18" charset="0"/>
                <a:cs typeface="Times New Roman" pitchFamily="18" charset="0"/>
              </a:rPr>
              <a:t>else</a:t>
            </a:r>
            <a:r>
              <a:rPr lang="ru-RU" sz="2400" dirty="0">
                <a:latin typeface="Times New Roman" pitchFamily="18" charset="0"/>
                <a:cs typeface="Times New Roman" pitchFamily="18" charset="0"/>
              </a:rPr>
              <a:t> излишняя, однако она помогает понять намерение разработчика: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41" y="3789040"/>
            <a:ext cx="8771317" cy="241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32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построения функции</a:t>
            </a:r>
          </a:p>
        </p:txBody>
      </p:sp>
      <p:sp>
        <p:nvSpPr>
          <p:cNvPr id="8" name="TextBox 7"/>
          <p:cNvSpPr txBox="1"/>
          <p:nvPr/>
        </p:nvSpPr>
        <p:spPr>
          <a:xfrm>
            <a:off x="-69713" y="471726"/>
            <a:ext cx="4137658" cy="4619854"/>
          </a:xfrm>
          <a:prstGeom prst="rect">
            <a:avLst/>
          </a:prstGeom>
          <a:noFill/>
        </p:spPr>
        <p:txBody>
          <a:bodyPr wrap="square" rtlCol="0">
            <a:spAutoFit/>
          </a:bodyPr>
          <a:lstStyle/>
          <a:p>
            <a:pPr indent="457200">
              <a:lnSpc>
                <a:spcPct val="150000"/>
              </a:lnSpc>
            </a:pPr>
            <a:r>
              <a:rPr lang="es-419" b="1" dirty="0"/>
              <a:t>#include &lt;iostream&gt; </a:t>
            </a:r>
            <a:endParaRPr lang="ru-RU" b="1" dirty="0"/>
          </a:p>
          <a:p>
            <a:pPr indent="457200">
              <a:lnSpc>
                <a:spcPct val="150000"/>
              </a:lnSpc>
            </a:pPr>
            <a:r>
              <a:rPr lang="es-419" b="1" dirty="0"/>
              <a:t>using</a:t>
            </a:r>
            <a:r>
              <a:rPr lang="es-419" dirty="0"/>
              <a:t> </a:t>
            </a:r>
            <a:r>
              <a:rPr lang="es-419" b="1" dirty="0"/>
              <a:t>namespace</a:t>
            </a:r>
            <a:r>
              <a:rPr lang="es-419" dirty="0"/>
              <a:t> std; </a:t>
            </a:r>
            <a:endParaRPr lang="ru-RU" dirty="0"/>
          </a:p>
          <a:p>
            <a:pPr indent="457200">
              <a:lnSpc>
                <a:spcPct val="150000"/>
              </a:lnSpc>
            </a:pPr>
            <a:r>
              <a:rPr lang="es-419" b="1" dirty="0"/>
              <a:t>void</a:t>
            </a:r>
            <a:r>
              <a:rPr lang="es-419" dirty="0"/>
              <a:t> </a:t>
            </a:r>
            <a:r>
              <a:rPr lang="es-419" b="1" dirty="0"/>
              <a:t>function_name</a:t>
            </a:r>
            <a:r>
              <a:rPr lang="es-419" dirty="0"/>
              <a:t> () </a:t>
            </a:r>
            <a:endParaRPr lang="ru-RU" dirty="0"/>
          </a:p>
          <a:p>
            <a:pPr indent="457200">
              <a:lnSpc>
                <a:spcPct val="150000"/>
              </a:lnSpc>
            </a:pPr>
            <a:r>
              <a:rPr lang="es-419" dirty="0"/>
              <a:t>{ </a:t>
            </a:r>
            <a:endParaRPr lang="ru-RU" dirty="0"/>
          </a:p>
          <a:p>
            <a:pPr indent="457200">
              <a:lnSpc>
                <a:spcPct val="150000"/>
              </a:lnSpc>
            </a:pPr>
            <a:r>
              <a:rPr lang="ru-RU" dirty="0"/>
              <a:t>	</a:t>
            </a:r>
            <a:r>
              <a:rPr lang="es-419" dirty="0"/>
              <a:t>cout &lt;&lt; "Hello, world" &lt;&lt; endl; </a:t>
            </a:r>
            <a:endParaRPr lang="ru-RU" dirty="0"/>
          </a:p>
          <a:p>
            <a:pPr indent="457200">
              <a:lnSpc>
                <a:spcPct val="150000"/>
              </a:lnSpc>
            </a:pPr>
            <a:r>
              <a:rPr lang="es-419" dirty="0"/>
              <a:t>} </a:t>
            </a:r>
            <a:endParaRPr lang="ru-RU" dirty="0"/>
          </a:p>
          <a:p>
            <a:pPr indent="457200">
              <a:lnSpc>
                <a:spcPct val="150000"/>
              </a:lnSpc>
            </a:pPr>
            <a:r>
              <a:rPr lang="es-419" b="1" dirty="0"/>
              <a:t>int</a:t>
            </a:r>
            <a:r>
              <a:rPr lang="es-419" dirty="0"/>
              <a:t> </a:t>
            </a:r>
            <a:r>
              <a:rPr lang="es-419" b="1" dirty="0"/>
              <a:t>main</a:t>
            </a:r>
            <a:r>
              <a:rPr lang="es-419" dirty="0"/>
              <a:t>() </a:t>
            </a:r>
            <a:endParaRPr lang="ru-RU" dirty="0"/>
          </a:p>
          <a:p>
            <a:pPr indent="457200">
              <a:lnSpc>
                <a:spcPct val="150000"/>
              </a:lnSpc>
            </a:pPr>
            <a:r>
              <a:rPr lang="es-419" dirty="0"/>
              <a:t>{ </a:t>
            </a:r>
            <a:endParaRPr lang="ru-RU" dirty="0"/>
          </a:p>
          <a:p>
            <a:pPr indent="457200">
              <a:lnSpc>
                <a:spcPct val="150000"/>
              </a:lnSpc>
            </a:pPr>
            <a:r>
              <a:rPr lang="es-419" dirty="0"/>
              <a:t>function_name(); </a:t>
            </a:r>
            <a:r>
              <a:rPr lang="es-419" i="1" dirty="0"/>
              <a:t>// </a:t>
            </a:r>
            <a:r>
              <a:rPr lang="ru-RU" i="1" dirty="0"/>
              <a:t>Вызов функции</a:t>
            </a:r>
            <a:r>
              <a:rPr lang="ru-RU" dirty="0"/>
              <a:t> </a:t>
            </a:r>
          </a:p>
          <a:p>
            <a:pPr indent="457200">
              <a:lnSpc>
                <a:spcPct val="150000"/>
              </a:lnSpc>
            </a:pPr>
            <a:r>
              <a:rPr lang="es-419" b="1" dirty="0"/>
              <a:t>return</a:t>
            </a:r>
            <a:r>
              <a:rPr lang="es-419" dirty="0"/>
              <a:t> 0; </a:t>
            </a:r>
            <a:endParaRPr lang="ru-RU" dirty="0"/>
          </a:p>
          <a:p>
            <a:pPr indent="457200">
              <a:lnSpc>
                <a:spcPct val="150000"/>
              </a:lnSpc>
            </a:pPr>
            <a:r>
              <a:rPr lang="es-419" dirty="0"/>
              <a:t>}</a:t>
            </a:r>
            <a:endParaRPr lang="ru-RU" sz="1700" dirty="0"/>
          </a:p>
        </p:txBody>
      </p:sp>
      <p:sp>
        <p:nvSpPr>
          <p:cNvPr id="2" name="Прямоугольник 1">
            <a:extLst>
              <a:ext uri="{FF2B5EF4-FFF2-40B4-BE49-F238E27FC236}">
                <a16:creationId xmlns:a16="http://schemas.microsoft.com/office/drawing/2014/main" id="{8156445F-E668-1546-8B64-E1E08D3506E5}"/>
              </a:ext>
            </a:extLst>
          </p:cNvPr>
          <p:cNvSpPr/>
          <p:nvPr/>
        </p:nvSpPr>
        <p:spPr>
          <a:xfrm>
            <a:off x="4150069" y="841973"/>
            <a:ext cx="4572000" cy="5016758"/>
          </a:xfrm>
          <a:prstGeom prst="rect">
            <a:avLst/>
          </a:prstGeom>
        </p:spPr>
        <p:txBody>
          <a:bodyPr>
            <a:spAutoFit/>
          </a:bodyPr>
          <a:lstStyle/>
          <a:p>
            <a:pPr indent="457200"/>
            <a:r>
              <a:rPr lang="ru-RU" sz="2000" dirty="0"/>
              <a:t>Перед вами тривиальная программа, </a:t>
            </a:r>
            <a:r>
              <a:rPr lang="es-419" sz="2000" b="1" dirty="0"/>
              <a:t>Hello, world</a:t>
            </a:r>
            <a:r>
              <a:rPr lang="es-419" sz="2000" dirty="0"/>
              <a:t>, </a:t>
            </a:r>
            <a:r>
              <a:rPr lang="ru-RU" sz="2000" dirty="0"/>
              <a:t>только реализованная с использованием функций. </a:t>
            </a:r>
          </a:p>
          <a:p>
            <a:pPr indent="457200"/>
            <a:r>
              <a:rPr lang="ru-RU" sz="2000" dirty="0"/>
              <a:t>Если мы хотим вывести «</a:t>
            </a:r>
            <a:r>
              <a:rPr lang="es-419" sz="2000" dirty="0"/>
              <a:t>Hello, world» </a:t>
            </a:r>
            <a:r>
              <a:rPr lang="ru-RU" sz="2000" dirty="0"/>
              <a:t>где-то еще, нам просто нужно вызвать соответствующую функцию. В данном случае это делается так: </a:t>
            </a:r>
            <a:r>
              <a:rPr lang="es-419" sz="2000" b="1" dirty="0"/>
              <a:t>function_name();. </a:t>
            </a:r>
            <a:endParaRPr lang="ru-RU" sz="2000" b="1" dirty="0"/>
          </a:p>
          <a:p>
            <a:pPr indent="457200"/>
            <a:r>
              <a:rPr lang="ru-RU" sz="2000" dirty="0"/>
              <a:t>Вызов функции имеет вид имени функции с последующими круглыми скобками. Эти скобки могут быть пустыми, если функция не имеет аргументов. Если же аргументы в самой функции есть, их необходимо указать в круглых скобках.</a:t>
            </a:r>
          </a:p>
        </p:txBody>
      </p:sp>
    </p:spTree>
    <p:extLst>
      <p:ext uri="{BB962C8B-B14F-4D97-AF65-F5344CB8AC3E}">
        <p14:creationId xmlns:p14="http://schemas.microsoft.com/office/powerpoint/2010/main" val="329216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Параметры и аргументы функции</a:t>
            </a:r>
          </a:p>
        </p:txBody>
      </p:sp>
      <p:sp>
        <p:nvSpPr>
          <p:cNvPr id="8" name="TextBox 7"/>
          <p:cNvSpPr txBox="1"/>
          <p:nvPr/>
        </p:nvSpPr>
        <p:spPr>
          <a:xfrm>
            <a:off x="467543" y="980728"/>
            <a:ext cx="7902309" cy="4467057"/>
          </a:xfrm>
          <a:prstGeom prst="rect">
            <a:avLst/>
          </a:prstGeom>
          <a:noFill/>
        </p:spPr>
        <p:txBody>
          <a:bodyPr wrap="square" rtlCol="0">
            <a:spAutoFit/>
          </a:bodyPr>
          <a:lstStyle/>
          <a:p>
            <a:pPr indent="457200">
              <a:lnSpc>
                <a:spcPct val="150000"/>
              </a:lnSpc>
            </a:pPr>
            <a:r>
              <a:rPr lang="ru-RU" sz="2400" dirty="0"/>
              <a:t>Во многих случаях нам нужно будет передавать данные в вызываемую функцию, чтобы она могла с ними как-то взаимодействовать. Например, если мы хотим написать функцию умножения двух чисел, то нам нужно каким-то образом сообщить функции, какие это будут числа. В противном случае, как она узнает, что на что перемножать? Здесь нам на помощь приходят параметры и аргументы.</a:t>
            </a:r>
          </a:p>
        </p:txBody>
      </p:sp>
    </p:spTree>
    <p:extLst>
      <p:ext uri="{BB962C8B-B14F-4D97-AF65-F5344CB8AC3E}">
        <p14:creationId xmlns:p14="http://schemas.microsoft.com/office/powerpoint/2010/main" val="37972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Параметры и аргументы функции</a:t>
            </a:r>
          </a:p>
        </p:txBody>
      </p:sp>
      <p:sp>
        <p:nvSpPr>
          <p:cNvPr id="8" name="TextBox 7"/>
          <p:cNvSpPr txBox="1"/>
          <p:nvPr/>
        </p:nvSpPr>
        <p:spPr>
          <a:xfrm>
            <a:off x="467543" y="505886"/>
            <a:ext cx="8153449" cy="5021055"/>
          </a:xfrm>
          <a:prstGeom prst="rect">
            <a:avLst/>
          </a:prstGeom>
          <a:noFill/>
        </p:spPr>
        <p:txBody>
          <a:bodyPr wrap="square" rtlCol="0">
            <a:spAutoFit/>
          </a:bodyPr>
          <a:lstStyle/>
          <a:p>
            <a:pPr indent="457200">
              <a:lnSpc>
                <a:spcPct val="150000"/>
              </a:lnSpc>
            </a:pPr>
            <a:r>
              <a:rPr lang="ru-RU" sz="2400" dirty="0"/>
              <a:t>Также существует такое понятие, как параметры функции по умолчанию. Такие параметры можно не указывать при вызове функции, так как они примут значение по умолчанию, указанное после знака присваивания после данного параметра и списка всех параметров функции.</a:t>
            </a:r>
          </a:p>
          <a:p>
            <a:pPr indent="457200">
              <a:lnSpc>
                <a:spcPct val="150000"/>
              </a:lnSpc>
            </a:pPr>
            <a:r>
              <a:rPr lang="ru-RU" sz="2400" dirty="0"/>
              <a:t>В предыдущих примерах мы использовали функции типа </a:t>
            </a:r>
            <a:r>
              <a:rPr lang="es-419" sz="2400" b="1" dirty="0"/>
              <a:t>void</a:t>
            </a:r>
            <a:r>
              <a:rPr lang="es-419" sz="2400" dirty="0"/>
              <a:t>, </a:t>
            </a:r>
            <a:r>
              <a:rPr lang="ru-RU" sz="2400" dirty="0"/>
              <a:t>которые не возвращают никакого значения. Как вы знаете, оператор </a:t>
            </a:r>
            <a:r>
              <a:rPr lang="es-419" sz="2400" b="1" dirty="0"/>
              <a:t>return</a:t>
            </a:r>
            <a:r>
              <a:rPr lang="es-419" sz="2400" dirty="0"/>
              <a:t> </a:t>
            </a:r>
            <a:r>
              <a:rPr lang="ru-RU" sz="2400" dirty="0"/>
              <a:t>используется для возвращения вычисляемого функцией значения.</a:t>
            </a:r>
          </a:p>
        </p:txBody>
      </p:sp>
    </p:spTree>
    <p:extLst>
      <p:ext uri="{BB962C8B-B14F-4D97-AF65-F5344CB8AC3E}">
        <p14:creationId xmlns:p14="http://schemas.microsoft.com/office/powerpoint/2010/main" val="339293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Параметры функции</a:t>
            </a:r>
          </a:p>
        </p:txBody>
      </p:sp>
      <p:sp>
        <p:nvSpPr>
          <p:cNvPr id="8" name="TextBox 7"/>
          <p:cNvSpPr txBox="1"/>
          <p:nvPr/>
        </p:nvSpPr>
        <p:spPr>
          <a:xfrm>
            <a:off x="467543" y="505886"/>
            <a:ext cx="8153449" cy="878574"/>
          </a:xfrm>
          <a:prstGeom prst="rect">
            <a:avLst/>
          </a:prstGeom>
          <a:noFill/>
        </p:spPr>
        <p:txBody>
          <a:bodyPr wrap="square" rtlCol="0">
            <a:spAutoFit/>
          </a:bodyPr>
          <a:lstStyle/>
          <a:p>
            <a:pPr indent="457200">
              <a:lnSpc>
                <a:spcPct val="150000"/>
              </a:lnSpc>
            </a:pPr>
            <a:r>
              <a:rPr lang="ru-RU" dirty="0"/>
              <a:t>Рассмотрим пример функции, возвращающей значение, на примере проверки пароля.</a:t>
            </a:r>
            <a:endParaRPr lang="ru-RU" sz="2000" dirty="0"/>
          </a:p>
        </p:txBody>
      </p:sp>
      <p:pic>
        <p:nvPicPr>
          <p:cNvPr id="3" name="Рисунок 2">
            <a:extLst>
              <a:ext uri="{FF2B5EF4-FFF2-40B4-BE49-F238E27FC236}">
                <a16:creationId xmlns:a16="http://schemas.microsoft.com/office/drawing/2014/main" id="{B5133A6E-CA94-2C4F-B50B-19AF20804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268" y="977612"/>
            <a:ext cx="5096052" cy="5619740"/>
          </a:xfrm>
          <a:prstGeom prst="rect">
            <a:avLst/>
          </a:prstGeom>
        </p:spPr>
      </p:pic>
    </p:spTree>
    <p:extLst>
      <p:ext uri="{BB962C8B-B14F-4D97-AF65-F5344CB8AC3E}">
        <p14:creationId xmlns:p14="http://schemas.microsoft.com/office/powerpoint/2010/main" val="236621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Параметры и аргументы функции</a:t>
            </a:r>
          </a:p>
        </p:txBody>
      </p:sp>
      <p:sp>
        <p:nvSpPr>
          <p:cNvPr id="8" name="TextBox 7"/>
          <p:cNvSpPr txBox="1"/>
          <p:nvPr/>
        </p:nvSpPr>
        <p:spPr>
          <a:xfrm>
            <a:off x="467543" y="505886"/>
            <a:ext cx="8153449" cy="5748561"/>
          </a:xfrm>
          <a:prstGeom prst="rect">
            <a:avLst/>
          </a:prstGeom>
          <a:noFill/>
        </p:spPr>
        <p:txBody>
          <a:bodyPr wrap="square" rtlCol="0">
            <a:spAutoFit/>
          </a:bodyPr>
          <a:lstStyle/>
          <a:p>
            <a:pPr indent="457200">
              <a:lnSpc>
                <a:spcPct val="150000"/>
              </a:lnSpc>
            </a:pPr>
            <a:r>
              <a:rPr lang="ru-RU" sz="1900" dirty="0"/>
              <a:t>В данном случае функция </a:t>
            </a:r>
            <a:r>
              <a:rPr lang="es-419" sz="1900" b="1" dirty="0"/>
              <a:t>check_pass</a:t>
            </a:r>
            <a:r>
              <a:rPr lang="es-419" sz="1900" dirty="0"/>
              <a:t> </a:t>
            </a:r>
            <a:r>
              <a:rPr lang="ru-RU" sz="1900" dirty="0"/>
              <a:t>имеет тип </a:t>
            </a:r>
            <a:r>
              <a:rPr lang="es-419" sz="1900" b="1" dirty="0"/>
              <a:t>string</a:t>
            </a:r>
            <a:r>
              <a:rPr lang="es-419" sz="1900" dirty="0"/>
              <a:t>, </a:t>
            </a:r>
            <a:r>
              <a:rPr lang="ru-RU" sz="1900" dirty="0"/>
              <a:t>следовательно, она будет возвращать только значение типа </a:t>
            </a:r>
            <a:r>
              <a:rPr lang="es-419" sz="1900" dirty="0"/>
              <a:t>string, </a:t>
            </a:r>
            <a:r>
              <a:rPr lang="ru-RU" sz="1900" dirty="0"/>
              <a:t>иными словами говоря, строку. Давайте рассмотрим алгоритм работы этой программы.</a:t>
            </a:r>
          </a:p>
          <a:p>
            <a:pPr indent="457200">
              <a:lnSpc>
                <a:spcPct val="150000"/>
              </a:lnSpc>
            </a:pPr>
            <a:r>
              <a:rPr lang="ru-RU" sz="1900" dirty="0"/>
              <a:t>Самой первой выполняется функция </a:t>
            </a:r>
            <a:r>
              <a:rPr lang="es-419" sz="1900" b="1" dirty="0"/>
              <a:t>main()</a:t>
            </a:r>
            <a:r>
              <a:rPr lang="es-419" sz="1900" dirty="0"/>
              <a:t>, </a:t>
            </a:r>
            <a:r>
              <a:rPr lang="ru-RU" sz="1900" dirty="0"/>
              <a:t>которая должна присутствовать в каждой программе. Теперь мы объявляем переменную</a:t>
            </a:r>
            <a:r>
              <a:rPr lang="en-US" sz="1900" dirty="0"/>
              <a:t> </a:t>
            </a:r>
            <a:r>
              <a:rPr lang="es-419" sz="1900" b="1" dirty="0"/>
              <a:t>user_pass</a:t>
            </a:r>
            <a:r>
              <a:rPr lang="es-419" sz="1900" dirty="0"/>
              <a:t> </a:t>
            </a:r>
            <a:r>
              <a:rPr lang="ru-RU" sz="1900" dirty="0"/>
              <a:t>типа </a:t>
            </a:r>
            <a:r>
              <a:rPr lang="es-419" sz="1900" dirty="0"/>
              <a:t>string, </a:t>
            </a:r>
            <a:r>
              <a:rPr lang="ru-RU" sz="1900" dirty="0"/>
              <a:t>затем выводим пользователю сообщение «Введите пароль», который после ввода попадает в строку </a:t>
            </a:r>
            <a:r>
              <a:rPr lang="es-419" sz="1900" dirty="0"/>
              <a:t>user_pass. </a:t>
            </a:r>
            <a:r>
              <a:rPr lang="ru-RU" sz="1900" dirty="0"/>
              <a:t>А вот дальше начинает работать наша собственная функция </a:t>
            </a:r>
            <a:r>
              <a:rPr lang="es-419" sz="1900" dirty="0"/>
              <a:t>check_pass().</a:t>
            </a:r>
            <a:endParaRPr lang="ru-RU" sz="1900" dirty="0"/>
          </a:p>
          <a:p>
            <a:pPr indent="457200">
              <a:lnSpc>
                <a:spcPct val="150000"/>
              </a:lnSpc>
            </a:pPr>
            <a:r>
              <a:rPr lang="ru-RU" sz="1900" b="1" dirty="0"/>
              <a:t>Аргументы функции </a:t>
            </a:r>
            <a:r>
              <a:rPr lang="ru-RU" sz="1900" dirty="0"/>
              <a:t>— это, если сказать простым языком, переменные или константы </a:t>
            </a:r>
            <a:r>
              <a:rPr lang="ru-RU" sz="1900" b="1" dirty="0"/>
              <a:t>вызывающей</a:t>
            </a:r>
            <a:r>
              <a:rPr lang="ru-RU" sz="1900" dirty="0"/>
              <a:t> функции, которые будет использовать вызываемая функция. Это по сути </a:t>
            </a:r>
            <a:r>
              <a:rPr lang="ru-RU" sz="1900" b="1" dirty="0"/>
              <a:t>фактические параметры</a:t>
            </a:r>
            <a:r>
              <a:rPr lang="ru-RU" sz="1900" dirty="0"/>
              <a:t>.</a:t>
            </a:r>
          </a:p>
          <a:p>
            <a:pPr indent="457200">
              <a:lnSpc>
                <a:spcPct val="150000"/>
              </a:lnSpc>
            </a:pPr>
            <a:r>
              <a:rPr lang="ru-RU" sz="1900" dirty="0"/>
              <a:t>В качестве аргумента этой функции передается строка, введенная пользователем.</a:t>
            </a:r>
          </a:p>
        </p:txBody>
      </p:sp>
    </p:spTree>
    <p:extLst>
      <p:ext uri="{BB962C8B-B14F-4D97-AF65-F5344CB8AC3E}">
        <p14:creationId xmlns:p14="http://schemas.microsoft.com/office/powerpoint/2010/main" val="56411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Параметры и аргументы функции</a:t>
            </a:r>
          </a:p>
        </p:txBody>
      </p:sp>
      <p:sp>
        <p:nvSpPr>
          <p:cNvPr id="8" name="TextBox 7"/>
          <p:cNvSpPr txBox="1"/>
          <p:nvPr/>
        </p:nvSpPr>
        <p:spPr>
          <a:xfrm>
            <a:off x="467543" y="505886"/>
            <a:ext cx="8153449" cy="6046271"/>
          </a:xfrm>
          <a:prstGeom prst="rect">
            <a:avLst/>
          </a:prstGeom>
          <a:noFill/>
        </p:spPr>
        <p:txBody>
          <a:bodyPr wrap="square" rtlCol="0">
            <a:spAutoFit/>
          </a:bodyPr>
          <a:lstStyle/>
          <a:p>
            <a:pPr indent="457200">
              <a:lnSpc>
                <a:spcPct val="150000"/>
              </a:lnSpc>
            </a:pPr>
            <a:r>
              <a:rPr lang="ru-RU" sz="2000" dirty="0"/>
              <a:t>При объявлении функций создается </a:t>
            </a:r>
            <a:r>
              <a:rPr lang="ru-RU" sz="2000" b="1" dirty="0"/>
              <a:t>формальный параметр</a:t>
            </a:r>
            <a:r>
              <a:rPr lang="ru-RU" sz="2000" dirty="0"/>
              <a:t>, имя которого может отличаться от параметра, передаваемого при вызове этой функции. Но типы формальных параметров и передаваемых функции аргументов (фактических параметров) должны быть одинаковы.</a:t>
            </a:r>
          </a:p>
          <a:p>
            <a:pPr indent="457200">
              <a:lnSpc>
                <a:spcPct val="150000"/>
              </a:lnSpc>
            </a:pPr>
            <a:r>
              <a:rPr lang="ru-RU" sz="2000" dirty="0"/>
              <a:t>После того, как произошел вызов функции </a:t>
            </a:r>
            <a:r>
              <a:rPr lang="es-419" sz="2000" dirty="0"/>
              <a:t>check_pass(), </a:t>
            </a:r>
            <a:r>
              <a:rPr lang="ru-RU" sz="2000" dirty="0"/>
              <a:t>начинает работать данная функция. Если функцию нигде не вызвать, то этот код будет проигнорирован программой. </a:t>
            </a:r>
          </a:p>
          <a:p>
            <a:pPr indent="457200">
              <a:lnSpc>
                <a:spcPct val="150000"/>
              </a:lnSpc>
            </a:pPr>
            <a:r>
              <a:rPr lang="ru-RU" sz="2000" dirty="0"/>
              <a:t>Итак, мы передали в качестве аргумента строку, которую ввел пользователь. Теперь эта строка в полном распоряжении функции. Хочу обратить ваше внимание на то, что переменные и константы, объявленные в разных функциях, независимы друг от друга, они даже могут иметь одинаковые имена. </a:t>
            </a:r>
          </a:p>
        </p:txBody>
      </p:sp>
    </p:spTree>
    <p:extLst>
      <p:ext uri="{BB962C8B-B14F-4D97-AF65-F5344CB8AC3E}">
        <p14:creationId xmlns:p14="http://schemas.microsoft.com/office/powerpoint/2010/main" val="1087408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Параметры и аргументы функции</a:t>
            </a:r>
          </a:p>
        </p:txBody>
      </p:sp>
      <p:sp>
        <p:nvSpPr>
          <p:cNvPr id="8" name="TextBox 7"/>
          <p:cNvSpPr txBox="1"/>
          <p:nvPr/>
        </p:nvSpPr>
        <p:spPr>
          <a:xfrm>
            <a:off x="467543" y="505886"/>
            <a:ext cx="8153449" cy="4610301"/>
          </a:xfrm>
          <a:prstGeom prst="rect">
            <a:avLst/>
          </a:prstGeom>
          <a:noFill/>
        </p:spPr>
        <p:txBody>
          <a:bodyPr wrap="square" rtlCol="0">
            <a:spAutoFit/>
          </a:bodyPr>
          <a:lstStyle/>
          <a:p>
            <a:pPr indent="457200">
              <a:lnSpc>
                <a:spcPct val="150000"/>
              </a:lnSpc>
            </a:pPr>
            <a:r>
              <a:rPr lang="ru-RU" sz="2200" dirty="0"/>
              <a:t>Теперь мы проверяем, правильный ли пароль ввел пользователь или нет. Если пользователь ввел правильный пароль, присваиваем переменной</a:t>
            </a:r>
            <a:r>
              <a:rPr lang="en-US" sz="2200" dirty="0"/>
              <a:t> </a:t>
            </a:r>
            <a:r>
              <a:rPr lang="es-419" sz="2200" dirty="0"/>
              <a:t>error_message </a:t>
            </a:r>
            <a:r>
              <a:rPr lang="ru-RU" sz="2200" dirty="0"/>
              <a:t>соответствующее значение, если нет, то сообщение об ошибке.</a:t>
            </a:r>
          </a:p>
          <a:p>
            <a:pPr indent="457200">
              <a:lnSpc>
                <a:spcPct val="150000"/>
              </a:lnSpc>
            </a:pPr>
            <a:r>
              <a:rPr lang="ru-RU" sz="2200" dirty="0"/>
              <a:t>После этой проверки мы</a:t>
            </a:r>
            <a:r>
              <a:rPr lang="en-US" sz="2200" dirty="0"/>
              <a:t> </a:t>
            </a:r>
            <a:r>
              <a:rPr lang="ru-RU" sz="2200" b="1" dirty="0"/>
              <a:t>возвращаем</a:t>
            </a:r>
            <a:r>
              <a:rPr lang="en-US" sz="2200" b="1" dirty="0"/>
              <a:t> </a:t>
            </a:r>
            <a:r>
              <a:rPr lang="ru-RU" sz="2200" dirty="0"/>
              <a:t>переменную</a:t>
            </a:r>
            <a:r>
              <a:rPr lang="en-US" sz="2200" dirty="0"/>
              <a:t> </a:t>
            </a:r>
            <a:r>
              <a:rPr lang="es-419" sz="2200" dirty="0"/>
              <a:t>error_message. </a:t>
            </a:r>
            <a:r>
              <a:rPr lang="ru-RU" sz="2200" dirty="0"/>
              <a:t>На этом работа нашей функции закончена. А теперь, в функции </a:t>
            </a:r>
            <a:r>
              <a:rPr lang="es-419" sz="2200" dirty="0"/>
              <a:t>main(), </a:t>
            </a:r>
            <a:r>
              <a:rPr lang="ru-RU" sz="2200" dirty="0"/>
              <a:t>то значение, которое возвратила наша функция, мы присваиваем переменной </a:t>
            </a:r>
            <a:r>
              <a:rPr lang="es-419" sz="2200" dirty="0"/>
              <a:t>error_msg </a:t>
            </a:r>
            <a:r>
              <a:rPr lang="ru-RU" sz="2200" dirty="0"/>
              <a:t>и выводим это значение (строку) на экран терминала.</a:t>
            </a:r>
          </a:p>
        </p:txBody>
      </p:sp>
    </p:spTree>
    <p:extLst>
      <p:ext uri="{BB962C8B-B14F-4D97-AF65-F5344CB8AC3E}">
        <p14:creationId xmlns:p14="http://schemas.microsoft.com/office/powerpoint/2010/main" val="106251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Параметры и аргументы функции</a:t>
            </a:r>
          </a:p>
        </p:txBody>
      </p:sp>
      <p:sp>
        <p:nvSpPr>
          <p:cNvPr id="8" name="TextBox 7"/>
          <p:cNvSpPr txBox="1"/>
          <p:nvPr/>
        </p:nvSpPr>
        <p:spPr>
          <a:xfrm>
            <a:off x="467543" y="505886"/>
            <a:ext cx="8153449" cy="506292"/>
          </a:xfrm>
          <a:prstGeom prst="rect">
            <a:avLst/>
          </a:prstGeom>
          <a:noFill/>
        </p:spPr>
        <p:txBody>
          <a:bodyPr wrap="square" rtlCol="0">
            <a:spAutoFit/>
          </a:bodyPr>
          <a:lstStyle/>
          <a:p>
            <a:pPr>
              <a:lnSpc>
                <a:spcPct val="150000"/>
              </a:lnSpc>
            </a:pPr>
            <a:r>
              <a:rPr lang="ru-RU" sz="2000" dirty="0"/>
              <a:t>Смотрите еще один пример:</a:t>
            </a:r>
          </a:p>
        </p:txBody>
      </p:sp>
      <p:pic>
        <p:nvPicPr>
          <p:cNvPr id="3" name="Рисунок 2">
            <a:extLst>
              <a:ext uri="{FF2B5EF4-FFF2-40B4-BE49-F238E27FC236}">
                <a16:creationId xmlns:a16="http://schemas.microsoft.com/office/drawing/2014/main" id="{5AFB8582-E880-4546-A013-676E9C816C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489" y="505886"/>
            <a:ext cx="4297784" cy="6095415"/>
          </a:xfrm>
          <a:prstGeom prst="rect">
            <a:avLst/>
          </a:prstGeom>
        </p:spPr>
      </p:pic>
      <p:sp>
        <p:nvSpPr>
          <p:cNvPr id="7" name="TextBox 6">
            <a:extLst>
              <a:ext uri="{FF2B5EF4-FFF2-40B4-BE49-F238E27FC236}">
                <a16:creationId xmlns:a16="http://schemas.microsoft.com/office/drawing/2014/main" id="{F9CF20C6-B55F-794A-BFA5-E8A08785EB95}"/>
              </a:ext>
            </a:extLst>
          </p:cNvPr>
          <p:cNvSpPr txBox="1"/>
          <p:nvPr/>
        </p:nvSpPr>
        <p:spPr>
          <a:xfrm>
            <a:off x="324722" y="1320064"/>
            <a:ext cx="3301048" cy="4467057"/>
          </a:xfrm>
          <a:prstGeom prst="rect">
            <a:avLst/>
          </a:prstGeom>
          <a:noFill/>
        </p:spPr>
        <p:txBody>
          <a:bodyPr wrap="square" rtlCol="0">
            <a:spAutoFit/>
          </a:bodyPr>
          <a:lstStyle/>
          <a:p>
            <a:pPr>
              <a:lnSpc>
                <a:spcPct val="150000"/>
              </a:lnSpc>
            </a:pPr>
            <a:r>
              <a:rPr lang="ru-RU" sz="2400" i="1" dirty="0"/>
              <a:t>Функции очень сильно облегчают работу программисту и намного повышают читаемость и понятность кода, в том числе и для самого разработчика.</a:t>
            </a:r>
          </a:p>
        </p:txBody>
      </p:sp>
    </p:spTree>
    <p:extLst>
      <p:ext uri="{BB962C8B-B14F-4D97-AF65-F5344CB8AC3E}">
        <p14:creationId xmlns:p14="http://schemas.microsoft.com/office/powerpoint/2010/main" val="90513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Вызов функции</a:t>
            </a:r>
          </a:p>
        </p:txBody>
      </p:sp>
      <p:sp>
        <p:nvSpPr>
          <p:cNvPr id="8" name="TextBox 7"/>
          <p:cNvSpPr txBox="1"/>
          <p:nvPr/>
        </p:nvSpPr>
        <p:spPr>
          <a:xfrm>
            <a:off x="467543" y="505886"/>
            <a:ext cx="8153449" cy="5575052"/>
          </a:xfrm>
          <a:prstGeom prst="rect">
            <a:avLst/>
          </a:prstGeom>
          <a:noFill/>
        </p:spPr>
        <p:txBody>
          <a:bodyPr wrap="square" rtlCol="0">
            <a:spAutoFit/>
          </a:bodyPr>
          <a:lstStyle/>
          <a:p>
            <a:pPr indent="457200">
              <a:lnSpc>
                <a:spcPct val="150000"/>
              </a:lnSpc>
            </a:pPr>
            <a:r>
              <a:rPr lang="ru-RU" sz="2400" dirty="0"/>
              <a:t>Итак, </a:t>
            </a:r>
            <a:r>
              <a:rPr lang="ru-RU" sz="2400" b="1" dirty="0"/>
              <a:t>функция</a:t>
            </a:r>
            <a:r>
              <a:rPr lang="ru-RU" sz="2400" dirty="0"/>
              <a:t> — это последовательность операторов для выполнения определенного задания. </a:t>
            </a:r>
          </a:p>
          <a:p>
            <a:pPr indent="457200">
              <a:lnSpc>
                <a:spcPct val="150000"/>
              </a:lnSpc>
            </a:pPr>
            <a:r>
              <a:rPr lang="ru-RU" sz="2400" dirty="0"/>
              <a:t>Часто ваши программы будут прерывать выполнение одних функций ради выполнения других. Вы делаете аналогичные вещи в реальной жизни постоянно. Например, вы читаете книгу и вспомнили, что должны были сделать телефонный звонок. Вы оставляете закладку в своей книге, берете телефон и набираете номер. После того, как вы уже поговорили, вы возвращаетесь к чтению</a:t>
            </a:r>
            <a:r>
              <a:rPr lang="en-US" sz="2400" dirty="0"/>
              <a:t> -</a:t>
            </a:r>
            <a:r>
              <a:rPr lang="ru-RU" sz="2400" dirty="0"/>
              <a:t> к той странице, на которой остановились.</a:t>
            </a:r>
          </a:p>
        </p:txBody>
      </p:sp>
    </p:spTree>
    <p:extLst>
      <p:ext uri="{BB962C8B-B14F-4D97-AF65-F5344CB8AC3E}">
        <p14:creationId xmlns:p14="http://schemas.microsoft.com/office/powerpoint/2010/main" val="164346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ФУНКЦИИ в С++</a:t>
            </a:r>
          </a:p>
        </p:txBody>
      </p:sp>
      <p:sp>
        <p:nvSpPr>
          <p:cNvPr id="8" name="TextBox 7"/>
          <p:cNvSpPr txBox="1"/>
          <p:nvPr/>
        </p:nvSpPr>
        <p:spPr>
          <a:xfrm>
            <a:off x="27865" y="505886"/>
            <a:ext cx="8593128" cy="6278642"/>
          </a:xfrm>
          <a:prstGeom prst="rect">
            <a:avLst/>
          </a:prstGeom>
          <a:noFill/>
        </p:spPr>
        <p:txBody>
          <a:bodyPr wrap="square" rtlCol="0">
            <a:spAutoFit/>
          </a:bodyPr>
          <a:lstStyle/>
          <a:p>
            <a:pPr indent="457200">
              <a:lnSpc>
                <a:spcPct val="150000"/>
              </a:lnSpc>
            </a:pPr>
            <a:r>
              <a:rPr lang="ru-RU" sz="2000" dirty="0"/>
              <a:t>Сегодня мы поговорим о функциях в </a:t>
            </a:r>
            <a:r>
              <a:rPr lang="es-419" sz="2000" dirty="0"/>
              <a:t>C++. </a:t>
            </a:r>
            <a:r>
              <a:rPr lang="ru-RU" sz="2000" dirty="0"/>
              <a:t>Очень часто в программировании необходимо выполнять одни и те же действия. Например, мы хотим выводить пользователю сообщения об ошибке в разных местах программы, если он ввел неверное значение. Без функций это выглядело бы так:</a:t>
            </a:r>
          </a:p>
          <a:p>
            <a:pPr indent="457200"/>
            <a:r>
              <a:rPr lang="es-419" b="1" dirty="0"/>
              <a:t>#include &lt;iostream&gt;</a:t>
            </a:r>
            <a:r>
              <a:rPr lang="es-419" dirty="0"/>
              <a:t> </a:t>
            </a:r>
            <a:endParaRPr lang="ru-RU" dirty="0"/>
          </a:p>
          <a:p>
            <a:pPr indent="457200"/>
            <a:r>
              <a:rPr lang="es-419" b="1" dirty="0"/>
              <a:t>#include &lt;string&gt;</a:t>
            </a:r>
            <a:r>
              <a:rPr lang="es-419" dirty="0"/>
              <a:t> </a:t>
            </a:r>
            <a:endParaRPr lang="ru-RU" dirty="0"/>
          </a:p>
          <a:p>
            <a:pPr indent="457200"/>
            <a:r>
              <a:rPr lang="es-419" b="1" dirty="0"/>
              <a:t>using</a:t>
            </a:r>
            <a:r>
              <a:rPr lang="es-419" dirty="0"/>
              <a:t> </a:t>
            </a:r>
            <a:r>
              <a:rPr lang="es-419" b="1" dirty="0"/>
              <a:t>namespace</a:t>
            </a:r>
            <a:r>
              <a:rPr lang="es-419" dirty="0"/>
              <a:t> std; </a:t>
            </a:r>
            <a:endParaRPr lang="ru-RU" dirty="0"/>
          </a:p>
          <a:p>
            <a:pPr indent="457200"/>
            <a:r>
              <a:rPr lang="es-419" b="1" dirty="0"/>
              <a:t>int</a:t>
            </a:r>
            <a:r>
              <a:rPr lang="es-419" dirty="0"/>
              <a:t> </a:t>
            </a:r>
            <a:r>
              <a:rPr lang="es-419" b="1" dirty="0"/>
              <a:t>main</a:t>
            </a:r>
            <a:r>
              <a:rPr lang="es-419" dirty="0"/>
              <a:t>() </a:t>
            </a:r>
            <a:endParaRPr lang="ru-RU" dirty="0"/>
          </a:p>
          <a:p>
            <a:pPr indent="457200"/>
            <a:r>
              <a:rPr lang="es-419" dirty="0"/>
              <a:t>{ </a:t>
            </a:r>
            <a:endParaRPr lang="ru-RU" dirty="0"/>
          </a:p>
          <a:p>
            <a:pPr indent="457200"/>
            <a:r>
              <a:rPr lang="es-419" dirty="0"/>
              <a:t>string valid_pass = "qwerty123"; </a:t>
            </a:r>
            <a:endParaRPr lang="ru-RU" dirty="0"/>
          </a:p>
          <a:p>
            <a:pPr indent="457200"/>
            <a:r>
              <a:rPr lang="es-419" dirty="0"/>
              <a:t>string user_pass; </a:t>
            </a:r>
            <a:endParaRPr lang="ru-RU" dirty="0"/>
          </a:p>
          <a:p>
            <a:pPr indent="457200"/>
            <a:r>
              <a:rPr lang="es-419" dirty="0"/>
              <a:t>cout &lt;&lt; "</a:t>
            </a:r>
            <a:r>
              <a:rPr lang="ru-RU" dirty="0"/>
              <a:t>Введите пароль: "; </a:t>
            </a:r>
          </a:p>
          <a:p>
            <a:pPr indent="457200"/>
            <a:r>
              <a:rPr lang="es-419" dirty="0"/>
              <a:t>getline(cin, user_pass); </a:t>
            </a:r>
            <a:endParaRPr lang="ru-RU" dirty="0"/>
          </a:p>
          <a:p>
            <a:pPr indent="457200"/>
            <a:r>
              <a:rPr lang="es-419" b="1" dirty="0"/>
              <a:t>if</a:t>
            </a:r>
            <a:r>
              <a:rPr lang="es-419" dirty="0"/>
              <a:t> (user_pass == valid_pass) { cout &lt;&lt; "</a:t>
            </a:r>
            <a:r>
              <a:rPr lang="ru-RU" dirty="0"/>
              <a:t>Доступ разрешен." &lt;&lt; </a:t>
            </a:r>
            <a:r>
              <a:rPr lang="es-419" dirty="0"/>
              <a:t>endl; </a:t>
            </a:r>
            <a:endParaRPr lang="ru-RU" dirty="0"/>
          </a:p>
          <a:p>
            <a:pPr indent="457200"/>
            <a:r>
              <a:rPr lang="es-419" dirty="0"/>
              <a:t>} </a:t>
            </a:r>
            <a:r>
              <a:rPr lang="es-419" b="1" dirty="0"/>
              <a:t>else</a:t>
            </a:r>
            <a:r>
              <a:rPr lang="es-419" dirty="0"/>
              <a:t> { </a:t>
            </a:r>
            <a:endParaRPr lang="ru-RU" dirty="0"/>
          </a:p>
          <a:p>
            <a:pPr indent="457200"/>
            <a:r>
              <a:rPr lang="es-419" dirty="0"/>
              <a:t>cout &lt;&lt; "</a:t>
            </a:r>
            <a:r>
              <a:rPr lang="ru-RU" dirty="0"/>
              <a:t>Неверный пароль!" &lt;&lt; </a:t>
            </a:r>
            <a:r>
              <a:rPr lang="es-419" dirty="0"/>
              <a:t>endl; </a:t>
            </a:r>
            <a:endParaRPr lang="ru-RU" dirty="0"/>
          </a:p>
          <a:p>
            <a:pPr indent="457200"/>
            <a:r>
              <a:rPr lang="es-419" dirty="0"/>
              <a:t>} </a:t>
            </a:r>
            <a:r>
              <a:rPr lang="es-419" b="1" dirty="0"/>
              <a:t>return</a:t>
            </a:r>
            <a:r>
              <a:rPr lang="es-419" dirty="0"/>
              <a:t> 0; </a:t>
            </a:r>
            <a:endParaRPr lang="ru-RU" dirty="0"/>
          </a:p>
          <a:p>
            <a:pPr indent="457200"/>
            <a:r>
              <a:rPr lang="es-419" dirty="0"/>
              <a: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800747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Вызов функции</a:t>
            </a:r>
          </a:p>
        </p:txBody>
      </p:sp>
      <p:sp>
        <p:nvSpPr>
          <p:cNvPr id="8" name="TextBox 7"/>
          <p:cNvSpPr txBox="1"/>
          <p:nvPr/>
        </p:nvSpPr>
        <p:spPr>
          <a:xfrm>
            <a:off x="467543" y="505886"/>
            <a:ext cx="8153449" cy="5575052"/>
          </a:xfrm>
          <a:prstGeom prst="rect">
            <a:avLst/>
          </a:prstGeom>
          <a:noFill/>
        </p:spPr>
        <p:txBody>
          <a:bodyPr wrap="square" rtlCol="0">
            <a:spAutoFit/>
          </a:bodyPr>
          <a:lstStyle/>
          <a:p>
            <a:pPr indent="457200">
              <a:lnSpc>
                <a:spcPct val="150000"/>
              </a:lnSpc>
            </a:pPr>
            <a:r>
              <a:rPr lang="ru-RU" sz="2400" dirty="0"/>
              <a:t>Программы на языке </a:t>
            </a:r>
            <a:r>
              <a:rPr lang="es-419" sz="2400" dirty="0"/>
              <a:t>C++ </a:t>
            </a:r>
            <a:r>
              <a:rPr lang="ru-RU" sz="2400" dirty="0"/>
              <a:t>работают похожим образом. Иногда, когда программа выполняет код, она может столкнуться с вызовом функции. </a:t>
            </a:r>
            <a:r>
              <a:rPr lang="ru-RU" sz="2400" b="1" dirty="0"/>
              <a:t>Вызов функции</a:t>
            </a:r>
            <a:r>
              <a:rPr lang="ru-RU" sz="2400" dirty="0"/>
              <a:t> — это выражение, которое приказывает процессору прервать выполнение текущей функции и приступить к выполнению другой функции. Процессор «оставляет закладку» в текущей точке выполнения, а затем выполняет вызываемую функцию. Когда выполнение вызываемой функции завершено, процессор возвращается к</a:t>
            </a:r>
            <a:r>
              <a:rPr lang="en-US" sz="2400" dirty="0"/>
              <a:t> </a:t>
            </a:r>
            <a:r>
              <a:rPr lang="ru-RU" sz="2400" i="1" dirty="0"/>
              <a:t>закладке</a:t>
            </a:r>
            <a:r>
              <a:rPr lang="en-US" sz="2400" i="1" dirty="0"/>
              <a:t> </a:t>
            </a:r>
            <a:r>
              <a:rPr lang="ru-RU" sz="2400" dirty="0"/>
              <a:t>и возобновляет выполнение прерванной функции.</a:t>
            </a:r>
          </a:p>
        </p:txBody>
      </p:sp>
    </p:spTree>
    <p:extLst>
      <p:ext uri="{BB962C8B-B14F-4D97-AF65-F5344CB8AC3E}">
        <p14:creationId xmlns:p14="http://schemas.microsoft.com/office/powerpoint/2010/main" val="24516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функции</a:t>
            </a:r>
          </a:p>
        </p:txBody>
      </p:sp>
      <p:sp>
        <p:nvSpPr>
          <p:cNvPr id="8" name="TextBox 7"/>
          <p:cNvSpPr txBox="1"/>
          <p:nvPr/>
        </p:nvSpPr>
        <p:spPr>
          <a:xfrm>
            <a:off x="467543" y="505886"/>
            <a:ext cx="8153449" cy="1697068"/>
          </a:xfrm>
          <a:prstGeom prst="rect">
            <a:avLst/>
          </a:prstGeom>
          <a:noFill/>
        </p:spPr>
        <p:txBody>
          <a:bodyPr wrap="square" rtlCol="0">
            <a:spAutoFit/>
          </a:bodyPr>
          <a:lstStyle/>
          <a:p>
            <a:pPr indent="457200">
              <a:lnSpc>
                <a:spcPct val="150000"/>
              </a:lnSpc>
            </a:pPr>
            <a:r>
              <a:rPr lang="ru-RU" sz="2400" dirty="0"/>
              <a:t>Функция, в которой находится вызов, называется </a:t>
            </a:r>
            <a:r>
              <a:rPr lang="es-419" sz="2400" b="1" dirty="0"/>
              <a:t>caller</a:t>
            </a:r>
            <a:r>
              <a:rPr lang="es-419" sz="2400" dirty="0"/>
              <a:t>, </a:t>
            </a:r>
            <a:r>
              <a:rPr lang="ru-RU" sz="2400" dirty="0"/>
              <a:t>а функция, которую вызывают — </a:t>
            </a:r>
            <a:r>
              <a:rPr lang="ru-RU" sz="2400" b="1" dirty="0"/>
              <a:t>вызываемая функция</a:t>
            </a:r>
            <a:r>
              <a:rPr lang="ru-RU" sz="2400" dirty="0"/>
              <a:t>, например:</a:t>
            </a:r>
          </a:p>
        </p:txBody>
      </p:sp>
      <p:sp>
        <p:nvSpPr>
          <p:cNvPr id="5" name="Прямоугольник 4">
            <a:extLst>
              <a:ext uri="{FF2B5EF4-FFF2-40B4-BE49-F238E27FC236}">
                <a16:creationId xmlns:a16="http://schemas.microsoft.com/office/drawing/2014/main" id="{3D03E2CE-0F68-D74D-ADF8-60B67173D473}"/>
              </a:ext>
            </a:extLst>
          </p:cNvPr>
          <p:cNvSpPr/>
          <p:nvPr/>
        </p:nvSpPr>
        <p:spPr>
          <a:xfrm>
            <a:off x="1691680" y="5004257"/>
            <a:ext cx="4572000" cy="1631216"/>
          </a:xfrm>
          <a:prstGeom prst="rect">
            <a:avLst/>
          </a:prstGeom>
        </p:spPr>
        <p:txBody>
          <a:bodyPr>
            <a:spAutoFit/>
          </a:bodyPr>
          <a:lstStyle/>
          <a:p>
            <a:r>
              <a:rPr lang="ru-RU" sz="2000" i="1" dirty="0">
                <a:solidFill>
                  <a:srgbClr val="000000"/>
                </a:solidFill>
                <a:latin typeface="Open Sans"/>
              </a:rPr>
              <a:t>Результат выполнения программы</a:t>
            </a:r>
            <a:r>
              <a:rPr lang="ru-RU" sz="2000" dirty="0">
                <a:solidFill>
                  <a:srgbClr val="000000"/>
                </a:solidFill>
                <a:latin typeface="Open Sans"/>
              </a:rPr>
              <a:t>:</a:t>
            </a:r>
          </a:p>
          <a:p>
            <a:endParaRPr lang="ru-RU" sz="2000" dirty="0">
              <a:solidFill>
                <a:srgbClr val="000000"/>
              </a:solidFill>
              <a:latin typeface="Open Sans"/>
            </a:endParaRPr>
          </a:p>
          <a:p>
            <a:r>
              <a:rPr lang="es-419" sz="2000" dirty="0">
                <a:solidFill>
                  <a:srgbClr val="000000"/>
                </a:solidFill>
                <a:latin typeface="Open Sans"/>
              </a:rPr>
              <a:t>Starting main()</a:t>
            </a:r>
            <a:br>
              <a:rPr lang="es-419" sz="2000" dirty="0">
                <a:solidFill>
                  <a:srgbClr val="000000"/>
                </a:solidFill>
                <a:latin typeface="Open Sans"/>
              </a:rPr>
            </a:br>
            <a:r>
              <a:rPr lang="es-419" sz="2000" dirty="0">
                <a:solidFill>
                  <a:srgbClr val="000000"/>
                </a:solidFill>
                <a:latin typeface="Open Sans"/>
              </a:rPr>
              <a:t>In doPrint()</a:t>
            </a:r>
            <a:br>
              <a:rPr lang="es-419" sz="2000" dirty="0">
                <a:solidFill>
                  <a:srgbClr val="000000"/>
                </a:solidFill>
                <a:latin typeface="Open Sans"/>
              </a:rPr>
            </a:br>
            <a:r>
              <a:rPr lang="es-419" sz="2000" dirty="0">
                <a:solidFill>
                  <a:srgbClr val="000000"/>
                </a:solidFill>
                <a:latin typeface="Open Sans"/>
              </a:rPr>
              <a:t>Ending main()</a:t>
            </a:r>
            <a:endParaRPr lang="es-419" sz="2000" b="0" i="0" dirty="0">
              <a:solidFill>
                <a:srgbClr val="000000"/>
              </a:solidFill>
              <a:effectLst/>
              <a:latin typeface="Open Sans"/>
            </a:endParaRPr>
          </a:p>
        </p:txBody>
      </p:sp>
      <p:pic>
        <p:nvPicPr>
          <p:cNvPr id="7" name="Рисунок 6">
            <a:extLst>
              <a:ext uri="{FF2B5EF4-FFF2-40B4-BE49-F238E27FC236}">
                <a16:creationId xmlns:a16="http://schemas.microsoft.com/office/drawing/2014/main" id="{B61061A4-3B4B-E348-B096-25431CD833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1" y="2237114"/>
            <a:ext cx="8706005" cy="2643524"/>
          </a:xfrm>
          <a:prstGeom prst="rect">
            <a:avLst/>
          </a:prstGeom>
        </p:spPr>
      </p:pic>
    </p:spTree>
    <p:extLst>
      <p:ext uri="{BB962C8B-B14F-4D97-AF65-F5344CB8AC3E}">
        <p14:creationId xmlns:p14="http://schemas.microsoft.com/office/powerpoint/2010/main" val="3733972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функции</a:t>
            </a:r>
          </a:p>
        </p:txBody>
      </p:sp>
      <p:sp>
        <p:nvSpPr>
          <p:cNvPr id="8" name="TextBox 7"/>
          <p:cNvSpPr txBox="1"/>
          <p:nvPr/>
        </p:nvSpPr>
        <p:spPr>
          <a:xfrm>
            <a:off x="467543" y="505886"/>
            <a:ext cx="8153449" cy="5727850"/>
          </a:xfrm>
          <a:prstGeom prst="rect">
            <a:avLst/>
          </a:prstGeom>
          <a:noFill/>
        </p:spPr>
        <p:txBody>
          <a:bodyPr wrap="square" rtlCol="0">
            <a:spAutoFit/>
          </a:bodyPr>
          <a:lstStyle/>
          <a:p>
            <a:pPr indent="457200">
              <a:lnSpc>
                <a:spcPct val="150000"/>
              </a:lnSpc>
            </a:pPr>
            <a:r>
              <a:rPr lang="ru-RU" sz="1900" dirty="0"/>
              <a:t>Эта программа начинает выполнение с первой строки функции </a:t>
            </a:r>
            <a:r>
              <a:rPr lang="es-419" sz="1900" dirty="0"/>
              <a:t>main(), </a:t>
            </a:r>
            <a:r>
              <a:rPr lang="ru-RU" sz="1900" dirty="0"/>
              <a:t>где выводится на экран следующая строка: </a:t>
            </a:r>
            <a:r>
              <a:rPr lang="es-419" sz="1900" dirty="0"/>
              <a:t>Starting main(). </a:t>
            </a:r>
            <a:r>
              <a:rPr lang="ru-RU" sz="1900" dirty="0"/>
              <a:t>Вторая строка функции </a:t>
            </a:r>
            <a:r>
              <a:rPr lang="es-419" sz="1900" dirty="0"/>
              <a:t>main() </a:t>
            </a:r>
            <a:r>
              <a:rPr lang="ru-RU" sz="1900" dirty="0"/>
              <a:t>вызывает функцию </a:t>
            </a:r>
            <a:r>
              <a:rPr lang="es-419" sz="1900" dirty="0"/>
              <a:t>doPrint(). </a:t>
            </a:r>
            <a:r>
              <a:rPr lang="ru-RU" sz="1900" dirty="0"/>
              <a:t>На этом этапе выполнение операторов в функции </a:t>
            </a:r>
            <a:r>
              <a:rPr lang="es-419" sz="1900" dirty="0"/>
              <a:t>main() </a:t>
            </a:r>
            <a:r>
              <a:rPr lang="ru-RU" sz="1900" dirty="0"/>
              <a:t>приостанавливается, и процессор переходит к выполнению операторов внутри функции </a:t>
            </a:r>
            <a:r>
              <a:rPr lang="es-419" sz="1900" dirty="0"/>
              <a:t>doPrint(). </a:t>
            </a:r>
            <a:r>
              <a:rPr lang="ru-RU" sz="1900" dirty="0"/>
              <a:t>Первая (и единственная) строка в </a:t>
            </a:r>
            <a:r>
              <a:rPr lang="es-419" sz="1900" dirty="0"/>
              <a:t>doPrint() </a:t>
            </a:r>
            <a:r>
              <a:rPr lang="ru-RU" sz="1900" dirty="0"/>
              <a:t>выводит текст ”</a:t>
            </a:r>
            <a:r>
              <a:rPr lang="es-419" sz="1900" dirty="0"/>
              <a:t>In doPrint()</a:t>
            </a:r>
            <a:r>
              <a:rPr lang="ru-RU" sz="1900" dirty="0"/>
              <a:t>"</a:t>
            </a:r>
            <a:r>
              <a:rPr lang="es-419" sz="1900" dirty="0"/>
              <a:t>. </a:t>
            </a:r>
            <a:r>
              <a:rPr lang="ru-RU" sz="1900" dirty="0"/>
              <a:t>Когда процессор завершает выполнение </a:t>
            </a:r>
            <a:r>
              <a:rPr lang="es-419" sz="1900" dirty="0"/>
              <a:t>doPrint(), </a:t>
            </a:r>
            <a:r>
              <a:rPr lang="ru-RU" sz="1900" dirty="0"/>
              <a:t>он возвращается обратно в </a:t>
            </a:r>
            <a:r>
              <a:rPr lang="es-419" sz="1900" dirty="0"/>
              <a:t>main() </a:t>
            </a:r>
            <a:r>
              <a:rPr lang="ru-RU" sz="1900" dirty="0"/>
              <a:t>к той точке, на которой остановился. Следовательно, следующим оператором является вывод строки </a:t>
            </a:r>
            <a:r>
              <a:rPr lang="es-419" sz="1900" dirty="0"/>
              <a:t>Ending main().</a:t>
            </a:r>
          </a:p>
          <a:p>
            <a:pPr indent="457200">
              <a:lnSpc>
                <a:spcPct val="150000"/>
              </a:lnSpc>
            </a:pPr>
            <a:r>
              <a:rPr lang="ru-RU" sz="1900" dirty="0"/>
              <a:t>Обратите внимание, для вызова функции нужно указать её имя и список параметров в круглых скобках (). В примере на предыдущем слайде </a:t>
            </a:r>
            <a:r>
              <a:rPr lang="ru-RU" sz="1900" b="1" dirty="0"/>
              <a:t>параметры не используются</a:t>
            </a:r>
            <a:r>
              <a:rPr lang="ru-RU" sz="1900" dirty="0"/>
              <a:t>, поэтому круглые </a:t>
            </a:r>
            <a:r>
              <a:rPr lang="ru-RU" sz="1900" b="1" dirty="0"/>
              <a:t>скобки пусты</a:t>
            </a:r>
            <a:r>
              <a:rPr lang="ru-RU" sz="1900" dirty="0"/>
              <a:t>. </a:t>
            </a:r>
          </a:p>
          <a:p>
            <a:pPr indent="457200">
              <a:lnSpc>
                <a:spcPct val="150000"/>
              </a:lnSpc>
            </a:pPr>
            <a:r>
              <a:rPr lang="ru-RU" b="1" dirty="0"/>
              <a:t>Правило: не забывайте указывать круглые скобки () при вызове функций.</a:t>
            </a:r>
            <a:endParaRPr lang="ru-RU" sz="1900" dirty="0"/>
          </a:p>
        </p:txBody>
      </p:sp>
    </p:spTree>
    <p:extLst>
      <p:ext uri="{BB962C8B-B14F-4D97-AF65-F5344CB8AC3E}">
        <p14:creationId xmlns:p14="http://schemas.microsoft.com/office/powerpoint/2010/main" val="1741226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Оператор </a:t>
            </a:r>
            <a:r>
              <a:rPr lang="en-US" sz="1600" b="1" dirty="0">
                <a:solidFill>
                  <a:schemeClr val="bg1"/>
                </a:solidFill>
                <a:latin typeface="Times New Roman" panose="02020603050405020304" pitchFamily="18" charset="0"/>
                <a:cs typeface="Times New Roman" panose="02020603050405020304" pitchFamily="18" charset="0"/>
              </a:rPr>
              <a:t>return</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67543" y="505886"/>
            <a:ext cx="8153449" cy="6133795"/>
          </a:xfrm>
          <a:prstGeom prst="rect">
            <a:avLst/>
          </a:prstGeom>
          <a:noFill/>
        </p:spPr>
        <p:txBody>
          <a:bodyPr wrap="square" rtlCol="0">
            <a:spAutoFit/>
          </a:bodyPr>
          <a:lstStyle/>
          <a:p>
            <a:pPr indent="457200">
              <a:lnSpc>
                <a:spcPct val="150000"/>
              </a:lnSpc>
            </a:pPr>
            <a:r>
              <a:rPr lang="ru-RU" sz="2200" dirty="0"/>
              <a:t>Когда функция </a:t>
            </a:r>
            <a:r>
              <a:rPr lang="es-419" sz="2200" dirty="0"/>
              <a:t>main() </a:t>
            </a:r>
            <a:r>
              <a:rPr lang="ru-RU" sz="2200" dirty="0"/>
              <a:t>завершает свое выполнение, она возвращает целочисленное значение обратно в операционную систему, используя </a:t>
            </a:r>
            <a:r>
              <a:rPr lang="ru-RU" sz="2200" b="1" dirty="0"/>
              <a:t>оператор </a:t>
            </a:r>
            <a:r>
              <a:rPr lang="es-419" sz="2200" b="1" dirty="0"/>
              <a:t>return</a:t>
            </a:r>
            <a:r>
              <a:rPr lang="es-419" sz="2200" dirty="0"/>
              <a:t>.</a:t>
            </a:r>
          </a:p>
          <a:p>
            <a:pPr indent="457200">
              <a:lnSpc>
                <a:spcPct val="150000"/>
              </a:lnSpc>
            </a:pPr>
            <a:r>
              <a:rPr lang="ru-RU" sz="2200" dirty="0"/>
              <a:t>Функции, которые мы пишем, также могут возвращать значения. Для этого нужно указать </a:t>
            </a:r>
            <a:r>
              <a:rPr lang="ru-RU" sz="2200" b="1" dirty="0"/>
              <a:t>тип возвращаемого значения </a:t>
            </a:r>
            <a:r>
              <a:rPr lang="ru-RU" sz="2200" dirty="0"/>
              <a:t>(или </a:t>
            </a:r>
            <a:r>
              <a:rPr lang="ru-RU" sz="2200" b="1" i="1" dirty="0"/>
              <a:t>«тип возврата»</a:t>
            </a:r>
            <a:r>
              <a:rPr lang="ru-RU" sz="2200" dirty="0"/>
              <a:t>). Он указывается при объявлении функции, перед её именем. Обратите внимание, тип возврата не указывает, какое именно значение будет возвращаться. Он указывает </a:t>
            </a:r>
            <a:r>
              <a:rPr lang="ru-RU" sz="2200" b="1" dirty="0"/>
              <a:t>только тип этого значения</a:t>
            </a:r>
            <a:r>
              <a:rPr lang="ru-RU" sz="2200" dirty="0"/>
              <a:t>.</a:t>
            </a:r>
          </a:p>
          <a:p>
            <a:pPr indent="457200">
              <a:lnSpc>
                <a:spcPct val="150000"/>
              </a:lnSpc>
            </a:pPr>
            <a:r>
              <a:rPr lang="ru-RU" sz="2200" dirty="0"/>
              <a:t>Затем, внутри вызываемой функции, мы используем оператор </a:t>
            </a:r>
            <a:r>
              <a:rPr lang="es-419" sz="2200" b="1" dirty="0"/>
              <a:t>return</a:t>
            </a:r>
            <a:r>
              <a:rPr lang="es-419" sz="2200" dirty="0"/>
              <a:t>, </a:t>
            </a:r>
            <a:r>
              <a:rPr lang="ru-RU" sz="2200" dirty="0"/>
              <a:t>чтобы указать </a:t>
            </a:r>
            <a:r>
              <a:rPr lang="ru-RU" sz="2200" b="1" dirty="0"/>
              <a:t>возвращаемое значение</a:t>
            </a:r>
            <a:r>
              <a:rPr lang="ru-RU" sz="2200" dirty="0"/>
              <a:t> — какое именно значение будет возвращаться обратно в </a:t>
            </a:r>
            <a:r>
              <a:rPr lang="es-419" sz="2200" dirty="0"/>
              <a:t>caller.</a:t>
            </a:r>
          </a:p>
        </p:txBody>
      </p:sp>
    </p:spTree>
    <p:extLst>
      <p:ext uri="{BB962C8B-B14F-4D97-AF65-F5344CB8AC3E}">
        <p14:creationId xmlns:p14="http://schemas.microsoft.com/office/powerpoint/2010/main" val="3613684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Оператор </a:t>
            </a:r>
            <a:r>
              <a:rPr lang="en-US" sz="1600" b="1" dirty="0">
                <a:solidFill>
                  <a:schemeClr val="bg1"/>
                </a:solidFill>
                <a:latin typeface="Times New Roman" panose="02020603050405020304" pitchFamily="18" charset="0"/>
                <a:cs typeface="Times New Roman" panose="02020603050405020304" pitchFamily="18" charset="0"/>
              </a:rPr>
              <a:t>return</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67543" y="505886"/>
            <a:ext cx="8153449" cy="1143070"/>
          </a:xfrm>
          <a:prstGeom prst="rect">
            <a:avLst/>
          </a:prstGeom>
          <a:noFill/>
        </p:spPr>
        <p:txBody>
          <a:bodyPr wrap="square" rtlCol="0">
            <a:spAutoFit/>
          </a:bodyPr>
          <a:lstStyle/>
          <a:p>
            <a:pPr indent="457200">
              <a:lnSpc>
                <a:spcPct val="150000"/>
              </a:lnSpc>
            </a:pPr>
            <a:r>
              <a:rPr lang="ru-RU" sz="2400" dirty="0"/>
              <a:t>Рассмотрим простую функцию, которая возвращает целочисленное значение:</a:t>
            </a:r>
            <a:endParaRPr lang="es-419" sz="2400" dirty="0"/>
          </a:p>
        </p:txBody>
      </p:sp>
      <p:pic>
        <p:nvPicPr>
          <p:cNvPr id="3" name="Рисунок 2">
            <a:extLst>
              <a:ext uri="{FF2B5EF4-FFF2-40B4-BE49-F238E27FC236}">
                <a16:creationId xmlns:a16="http://schemas.microsoft.com/office/drawing/2014/main" id="{A868DB68-E34F-5E4C-ABB2-77CAC59C7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51" y="1570066"/>
            <a:ext cx="8716032" cy="3876171"/>
          </a:xfrm>
          <a:prstGeom prst="rect">
            <a:avLst/>
          </a:prstGeom>
        </p:spPr>
      </p:pic>
      <p:sp>
        <p:nvSpPr>
          <p:cNvPr id="5" name="Прямоугольник 4">
            <a:extLst>
              <a:ext uri="{FF2B5EF4-FFF2-40B4-BE49-F238E27FC236}">
                <a16:creationId xmlns:a16="http://schemas.microsoft.com/office/drawing/2014/main" id="{6E29AE8A-8916-2E48-8205-AA4EADC326CB}"/>
              </a:ext>
            </a:extLst>
          </p:cNvPr>
          <p:cNvSpPr/>
          <p:nvPr/>
        </p:nvSpPr>
        <p:spPr>
          <a:xfrm>
            <a:off x="2286000" y="5473005"/>
            <a:ext cx="4572000" cy="1384995"/>
          </a:xfrm>
          <a:prstGeom prst="rect">
            <a:avLst/>
          </a:prstGeom>
        </p:spPr>
        <p:txBody>
          <a:bodyPr>
            <a:spAutoFit/>
          </a:bodyPr>
          <a:lstStyle/>
          <a:p>
            <a:r>
              <a:rPr lang="ru-RU" sz="2100" i="1" dirty="0">
                <a:solidFill>
                  <a:srgbClr val="000000"/>
                </a:solidFill>
                <a:latin typeface="Open Sans"/>
              </a:rPr>
              <a:t>Результат выполнения программы</a:t>
            </a:r>
            <a:r>
              <a:rPr lang="ru-RU" sz="2100" dirty="0">
                <a:solidFill>
                  <a:srgbClr val="000000"/>
                </a:solidFill>
                <a:latin typeface="Open Sans"/>
              </a:rPr>
              <a:t>:</a:t>
            </a:r>
          </a:p>
          <a:p>
            <a:r>
              <a:rPr lang="ru-RU" sz="2100" dirty="0">
                <a:solidFill>
                  <a:srgbClr val="000000"/>
                </a:solidFill>
                <a:latin typeface="Open Sans"/>
              </a:rPr>
              <a:t>7</a:t>
            </a:r>
            <a:br>
              <a:rPr lang="ru-RU" sz="2100" dirty="0">
                <a:solidFill>
                  <a:srgbClr val="000000"/>
                </a:solidFill>
                <a:latin typeface="Open Sans"/>
              </a:rPr>
            </a:br>
            <a:r>
              <a:rPr lang="ru-RU" sz="2100" dirty="0">
                <a:solidFill>
                  <a:srgbClr val="000000"/>
                </a:solidFill>
                <a:latin typeface="Open Sans"/>
              </a:rPr>
              <a:t>10</a:t>
            </a:r>
            <a:endParaRPr lang="ru-RU" sz="2100" b="0" i="0" dirty="0">
              <a:solidFill>
                <a:srgbClr val="000000"/>
              </a:solidFill>
              <a:effectLst/>
              <a:latin typeface="Open Sans"/>
            </a:endParaRPr>
          </a:p>
        </p:txBody>
      </p:sp>
    </p:spTree>
    <p:extLst>
      <p:ext uri="{BB962C8B-B14F-4D97-AF65-F5344CB8AC3E}">
        <p14:creationId xmlns:p14="http://schemas.microsoft.com/office/powerpoint/2010/main" val="1331568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Оператор </a:t>
            </a:r>
            <a:r>
              <a:rPr lang="en-US" sz="1600" b="1" dirty="0">
                <a:solidFill>
                  <a:schemeClr val="bg1"/>
                </a:solidFill>
                <a:latin typeface="Times New Roman" panose="02020603050405020304" pitchFamily="18" charset="0"/>
                <a:cs typeface="Times New Roman" panose="02020603050405020304" pitchFamily="18" charset="0"/>
              </a:rPr>
              <a:t>return</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67543" y="505886"/>
            <a:ext cx="8153449" cy="6281848"/>
          </a:xfrm>
          <a:prstGeom prst="rect">
            <a:avLst/>
          </a:prstGeom>
          <a:noFill/>
        </p:spPr>
        <p:txBody>
          <a:bodyPr wrap="square" rtlCol="0">
            <a:spAutoFit/>
          </a:bodyPr>
          <a:lstStyle/>
          <a:p>
            <a:pPr>
              <a:lnSpc>
                <a:spcPct val="150000"/>
              </a:lnSpc>
            </a:pPr>
            <a:r>
              <a:rPr lang="ru-RU" dirty="0"/>
              <a:t>Разберемся детально.</a:t>
            </a:r>
          </a:p>
          <a:p>
            <a:pPr marL="285750" indent="-285750">
              <a:lnSpc>
                <a:spcPct val="150000"/>
              </a:lnSpc>
              <a:buFont typeface="Arial" panose="020B0604020202020204" pitchFamily="34" charset="0"/>
              <a:buChar char="•"/>
            </a:pPr>
            <a:r>
              <a:rPr lang="ru-RU" dirty="0"/>
              <a:t>   Первый вызов функции </a:t>
            </a:r>
            <a:r>
              <a:rPr lang="es-419" dirty="0"/>
              <a:t>return7() </a:t>
            </a:r>
            <a:r>
              <a:rPr lang="ru-RU" dirty="0"/>
              <a:t>возвращает 7 обратно в </a:t>
            </a:r>
            <a:r>
              <a:rPr lang="es-419" dirty="0"/>
              <a:t>caller, </a:t>
            </a:r>
            <a:r>
              <a:rPr lang="ru-RU" dirty="0"/>
              <a:t>которое затем передается в </a:t>
            </a:r>
            <a:r>
              <a:rPr lang="es-419" b="1" dirty="0">
                <a:hlinkClick r:id="rId4"/>
              </a:rPr>
              <a:t>std::cout</a:t>
            </a:r>
            <a:r>
              <a:rPr lang="es-419" dirty="0"/>
              <a:t> </a:t>
            </a:r>
            <a:r>
              <a:rPr lang="ru-RU" dirty="0"/>
              <a:t>для вывода.</a:t>
            </a:r>
          </a:p>
          <a:p>
            <a:pPr marL="285750" indent="-285750">
              <a:lnSpc>
                <a:spcPct val="150000"/>
              </a:lnSpc>
              <a:buFont typeface="Arial" panose="020B0604020202020204" pitchFamily="34" charset="0"/>
              <a:buChar char="•"/>
            </a:pPr>
            <a:r>
              <a:rPr lang="ru-RU" dirty="0"/>
              <a:t>   Второй вызов функции </a:t>
            </a:r>
            <a:r>
              <a:rPr lang="es-419" dirty="0"/>
              <a:t>return7() </a:t>
            </a:r>
            <a:r>
              <a:rPr lang="ru-RU" dirty="0"/>
              <a:t>опять возвращает 7 обратно в </a:t>
            </a:r>
            <a:r>
              <a:rPr lang="es-419" dirty="0"/>
              <a:t>caller. </a:t>
            </a:r>
            <a:r>
              <a:rPr lang="ru-RU" dirty="0"/>
              <a:t>Выражение 7 + 3 имеет результат 10, который затем выводится на экран.</a:t>
            </a:r>
          </a:p>
          <a:p>
            <a:pPr marL="285750" indent="-285750">
              <a:lnSpc>
                <a:spcPct val="150000"/>
              </a:lnSpc>
              <a:buFont typeface="Arial" panose="020B0604020202020204" pitchFamily="34" charset="0"/>
              <a:buChar char="•"/>
            </a:pPr>
            <a:r>
              <a:rPr lang="ru-RU" dirty="0"/>
              <a:t>   Третий вызов функции </a:t>
            </a:r>
            <a:r>
              <a:rPr lang="es-419" dirty="0"/>
              <a:t>return7() </a:t>
            </a:r>
            <a:r>
              <a:rPr lang="ru-RU" dirty="0"/>
              <a:t>опять возвращает 7 обратно в </a:t>
            </a:r>
            <a:r>
              <a:rPr lang="es-419" dirty="0"/>
              <a:t>caller. </a:t>
            </a:r>
            <a:r>
              <a:rPr lang="ru-RU" dirty="0"/>
              <a:t>Однако функция </a:t>
            </a:r>
            <a:r>
              <a:rPr lang="es-419" dirty="0"/>
              <a:t>main() </a:t>
            </a:r>
            <a:r>
              <a:rPr lang="ru-RU" dirty="0"/>
              <a:t>ничего с ним не делает, поэтому ничего и не происходит (возвращаемое значение игнорируется).</a:t>
            </a:r>
          </a:p>
          <a:p>
            <a:pPr>
              <a:lnSpc>
                <a:spcPct val="150000"/>
              </a:lnSpc>
            </a:pPr>
            <a:endParaRPr lang="en-US" dirty="0"/>
          </a:p>
          <a:p>
            <a:pPr indent="457200">
              <a:lnSpc>
                <a:spcPct val="150000"/>
              </a:lnSpc>
            </a:pPr>
            <a:r>
              <a:rPr lang="ru-RU" b="1" i="1" dirty="0"/>
              <a:t>Примечание.</a:t>
            </a:r>
            <a:r>
              <a:rPr lang="ru-RU" dirty="0"/>
              <a:t> Возвращаемые значения не выводятся на экран, если их не передать объекту </a:t>
            </a:r>
            <a:r>
              <a:rPr lang="es-419" dirty="0"/>
              <a:t>std::cout. </a:t>
            </a:r>
            <a:r>
              <a:rPr lang="ru-RU" dirty="0"/>
              <a:t>В последнем вызове функции </a:t>
            </a:r>
            <a:r>
              <a:rPr lang="es-419" dirty="0"/>
              <a:t>return7() </a:t>
            </a:r>
            <a:r>
              <a:rPr lang="ru-RU" dirty="0"/>
              <a:t>значение не отправляется в </a:t>
            </a:r>
            <a:r>
              <a:rPr lang="es-419" dirty="0"/>
              <a:t>std::cout, </a:t>
            </a:r>
            <a:r>
              <a:rPr lang="ru-RU" dirty="0"/>
              <a:t>поэтому ничего и не происходит.</a:t>
            </a:r>
          </a:p>
          <a:p>
            <a:pPr indent="457200">
              <a:lnSpc>
                <a:spcPct val="150000"/>
              </a:lnSpc>
            </a:pPr>
            <a:r>
              <a:rPr lang="ru-RU" dirty="0"/>
              <a:t>Но, на самом деле, такая функция не будет вызываться, компилятор её встроит в тело </a:t>
            </a:r>
            <a:r>
              <a:rPr lang="es-419" dirty="0"/>
              <a:t>main. </a:t>
            </a:r>
            <a:r>
              <a:rPr lang="ru-RU" dirty="0"/>
              <a:t>Вызов такой функции не выгоден. Нужно пойти, взять код функции, в стек положить адрес возврата и т.д.</a:t>
            </a:r>
          </a:p>
        </p:txBody>
      </p:sp>
    </p:spTree>
    <p:extLst>
      <p:ext uri="{BB962C8B-B14F-4D97-AF65-F5344CB8AC3E}">
        <p14:creationId xmlns:p14="http://schemas.microsoft.com/office/powerpoint/2010/main" val="1880223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Тип возврата </a:t>
            </a:r>
            <a:r>
              <a:rPr lang="en-US" sz="1600" b="1" dirty="0">
                <a:solidFill>
                  <a:schemeClr val="bg1"/>
                </a:solidFill>
                <a:latin typeface="Times New Roman" panose="02020603050405020304" pitchFamily="18" charset="0"/>
                <a:cs typeface="Times New Roman" panose="02020603050405020304" pitchFamily="18" charset="0"/>
              </a:rPr>
              <a:t>void</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67543" y="505886"/>
            <a:ext cx="8153449" cy="2805063"/>
          </a:xfrm>
          <a:prstGeom prst="rect">
            <a:avLst/>
          </a:prstGeom>
          <a:noFill/>
        </p:spPr>
        <p:txBody>
          <a:bodyPr wrap="square" rtlCol="0">
            <a:spAutoFit/>
          </a:bodyPr>
          <a:lstStyle/>
          <a:p>
            <a:pPr indent="457200">
              <a:lnSpc>
                <a:spcPct val="150000"/>
              </a:lnSpc>
            </a:pPr>
            <a:r>
              <a:rPr lang="ru-RU" sz="2400" dirty="0"/>
              <a:t>Как вы уже знаете, функции могут и не возвращать значения. Чтобы сообщить компилятору, что функция не возвращает значение, нужно использовать </a:t>
            </a:r>
            <a:r>
              <a:rPr lang="ru-RU" sz="2400" b="1" dirty="0"/>
              <a:t>тип возврата </a:t>
            </a:r>
            <a:r>
              <a:rPr lang="es-419" sz="2400" b="1" dirty="0"/>
              <a:t>void</a:t>
            </a:r>
            <a:r>
              <a:rPr lang="es-419" sz="2400" dirty="0"/>
              <a:t>. </a:t>
            </a:r>
            <a:r>
              <a:rPr lang="ru-RU" sz="2400" dirty="0"/>
              <a:t>Взглянем еще раз на функцию </a:t>
            </a:r>
            <a:r>
              <a:rPr lang="es-419" sz="2400" dirty="0"/>
              <a:t>doPrint() </a:t>
            </a:r>
            <a:r>
              <a:rPr lang="ru-RU" sz="2400" dirty="0"/>
              <a:t>из примера на 21-ом слайде.</a:t>
            </a:r>
            <a:endParaRPr lang="es-419" sz="2400" dirty="0"/>
          </a:p>
        </p:txBody>
      </p:sp>
      <p:sp>
        <p:nvSpPr>
          <p:cNvPr id="5" name="Прямоугольник 4">
            <a:extLst>
              <a:ext uri="{FF2B5EF4-FFF2-40B4-BE49-F238E27FC236}">
                <a16:creationId xmlns:a16="http://schemas.microsoft.com/office/drawing/2014/main" id="{6E29AE8A-8916-2E48-8205-AA4EADC326CB}"/>
              </a:ext>
            </a:extLst>
          </p:cNvPr>
          <p:cNvSpPr/>
          <p:nvPr/>
        </p:nvSpPr>
        <p:spPr>
          <a:xfrm>
            <a:off x="313075" y="4922492"/>
            <a:ext cx="8280921" cy="1697068"/>
          </a:xfrm>
          <a:prstGeom prst="rect">
            <a:avLst/>
          </a:prstGeom>
        </p:spPr>
        <p:txBody>
          <a:bodyPr wrap="square">
            <a:spAutoFit/>
          </a:bodyPr>
          <a:lstStyle/>
          <a:p>
            <a:pPr indent="457200">
              <a:lnSpc>
                <a:spcPct val="150000"/>
              </a:lnSpc>
            </a:pPr>
            <a:r>
              <a:rPr lang="ru-RU" sz="2400" dirty="0"/>
              <a:t>Эта функция имеет тип возврата </a:t>
            </a:r>
            <a:r>
              <a:rPr lang="es-419" sz="2400" dirty="0"/>
              <a:t>void, </a:t>
            </a:r>
            <a:r>
              <a:rPr lang="ru-RU" sz="2400" dirty="0"/>
              <a:t>который означает, что функция не возвращает значения. Поскольку значение не возвращается, то и оператор </a:t>
            </a:r>
            <a:r>
              <a:rPr lang="es-419" sz="2400" dirty="0"/>
              <a:t>return </a:t>
            </a:r>
            <a:r>
              <a:rPr lang="ru-RU" sz="2400" dirty="0"/>
              <a:t>не требуется.</a:t>
            </a:r>
          </a:p>
        </p:txBody>
      </p:sp>
      <p:pic>
        <p:nvPicPr>
          <p:cNvPr id="6" name="Рисунок 5">
            <a:extLst>
              <a:ext uri="{FF2B5EF4-FFF2-40B4-BE49-F238E27FC236}">
                <a16:creationId xmlns:a16="http://schemas.microsoft.com/office/drawing/2014/main" id="{96AD47ED-1621-0C4E-BD16-46C2DDD46A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20" y="3354964"/>
            <a:ext cx="8682429" cy="1175246"/>
          </a:xfrm>
          <a:prstGeom prst="rect">
            <a:avLst/>
          </a:prstGeom>
        </p:spPr>
      </p:pic>
    </p:spTree>
    <p:extLst>
      <p:ext uri="{BB962C8B-B14F-4D97-AF65-F5344CB8AC3E}">
        <p14:creationId xmlns:p14="http://schemas.microsoft.com/office/powerpoint/2010/main" val="2376640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Тип возврата </a:t>
            </a:r>
            <a:r>
              <a:rPr lang="en-US" sz="1600" b="1" dirty="0">
                <a:solidFill>
                  <a:schemeClr val="bg1"/>
                </a:solidFill>
                <a:latin typeface="Times New Roman" panose="02020603050405020304" pitchFamily="18" charset="0"/>
                <a:cs typeface="Times New Roman" panose="02020603050405020304" pitchFamily="18" charset="0"/>
              </a:rPr>
              <a:t>void</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67543" y="505886"/>
            <a:ext cx="8153449" cy="589072"/>
          </a:xfrm>
          <a:prstGeom prst="rect">
            <a:avLst/>
          </a:prstGeom>
          <a:noFill/>
        </p:spPr>
        <p:txBody>
          <a:bodyPr wrap="square" rtlCol="0">
            <a:spAutoFit/>
          </a:bodyPr>
          <a:lstStyle/>
          <a:p>
            <a:pPr indent="457200">
              <a:lnSpc>
                <a:spcPct val="150000"/>
              </a:lnSpc>
            </a:pPr>
            <a:r>
              <a:rPr lang="ru-RU" sz="2400" dirty="0"/>
              <a:t>Вот еще один пример использования функции типа </a:t>
            </a:r>
            <a:r>
              <a:rPr lang="es-419" sz="2400" dirty="0"/>
              <a:t>void:</a:t>
            </a:r>
          </a:p>
        </p:txBody>
      </p:sp>
      <p:sp>
        <p:nvSpPr>
          <p:cNvPr id="5" name="Прямоугольник 4">
            <a:extLst>
              <a:ext uri="{FF2B5EF4-FFF2-40B4-BE49-F238E27FC236}">
                <a16:creationId xmlns:a16="http://schemas.microsoft.com/office/drawing/2014/main" id="{6E29AE8A-8916-2E48-8205-AA4EADC326CB}"/>
              </a:ext>
            </a:extLst>
          </p:cNvPr>
          <p:cNvSpPr/>
          <p:nvPr/>
        </p:nvSpPr>
        <p:spPr>
          <a:xfrm>
            <a:off x="170492" y="4257615"/>
            <a:ext cx="8280921" cy="2446824"/>
          </a:xfrm>
          <a:prstGeom prst="rect">
            <a:avLst/>
          </a:prstGeom>
        </p:spPr>
        <p:txBody>
          <a:bodyPr wrap="square">
            <a:spAutoFit/>
          </a:bodyPr>
          <a:lstStyle/>
          <a:p>
            <a:pPr indent="457200"/>
            <a:r>
              <a:rPr lang="ru-RU" sz="1700" dirty="0"/>
              <a:t>В первом вызове функции </a:t>
            </a:r>
            <a:r>
              <a:rPr lang="es-419" sz="1700" dirty="0"/>
              <a:t>returnNothing() </a:t>
            </a:r>
            <a:r>
              <a:rPr lang="ru-RU" sz="1700" dirty="0"/>
              <a:t>выводится </a:t>
            </a:r>
            <a:r>
              <a:rPr lang="es-419" sz="1700" b="1" dirty="0"/>
              <a:t>Hi!</a:t>
            </a:r>
            <a:r>
              <a:rPr lang="es-419" sz="1700" dirty="0"/>
              <a:t>, </a:t>
            </a:r>
            <a:r>
              <a:rPr lang="ru-RU" sz="1700" dirty="0"/>
              <a:t>но ничего не возвращается обратно в </a:t>
            </a:r>
            <a:r>
              <a:rPr lang="es-419" sz="1700" dirty="0"/>
              <a:t>caller. </a:t>
            </a:r>
            <a:r>
              <a:rPr lang="ru-RU" sz="1700" dirty="0"/>
              <a:t>Точка выполнения возвращается обратно в функцию </a:t>
            </a:r>
            <a:r>
              <a:rPr lang="es-419" sz="1700" dirty="0"/>
              <a:t>main(), </a:t>
            </a:r>
            <a:r>
              <a:rPr lang="ru-RU" sz="1700" dirty="0"/>
              <a:t>где программа продолжает свое выполнение.</a:t>
            </a:r>
          </a:p>
          <a:p>
            <a:pPr indent="457200"/>
            <a:r>
              <a:rPr lang="ru-RU" sz="1700" dirty="0"/>
              <a:t>Второй вызов функции </a:t>
            </a:r>
            <a:r>
              <a:rPr lang="es-419" sz="1700" u="sng" dirty="0"/>
              <a:t>returnNothing() </a:t>
            </a:r>
            <a:r>
              <a:rPr lang="ru-RU" sz="1700" u="sng" dirty="0"/>
              <a:t>даже не скомпилируется</a:t>
            </a:r>
            <a:r>
              <a:rPr lang="ru-RU" sz="1700" dirty="0"/>
              <a:t>. Функция </a:t>
            </a:r>
            <a:r>
              <a:rPr lang="es-419" sz="1700" dirty="0"/>
              <a:t>returnNothing() </a:t>
            </a:r>
            <a:r>
              <a:rPr lang="ru-RU" sz="1700" dirty="0"/>
              <a:t>имеет тип возврата </a:t>
            </a:r>
            <a:r>
              <a:rPr lang="es-419" sz="1700" dirty="0"/>
              <a:t>void, </a:t>
            </a:r>
            <a:r>
              <a:rPr lang="ru-RU" sz="1700" dirty="0"/>
              <a:t>который означает, что эта функция не возвращает значения. Однако функция </a:t>
            </a:r>
            <a:r>
              <a:rPr lang="es-419" sz="1700" dirty="0"/>
              <a:t>main() </a:t>
            </a:r>
            <a:r>
              <a:rPr lang="ru-RU" sz="1700" dirty="0"/>
              <a:t>пытается отправить это значение (которое не возвращается) в </a:t>
            </a:r>
            <a:r>
              <a:rPr lang="es-419" sz="1700" dirty="0"/>
              <a:t>std::cout </a:t>
            </a:r>
            <a:r>
              <a:rPr lang="ru-RU" sz="1700" dirty="0"/>
              <a:t>для вывода. </a:t>
            </a:r>
            <a:r>
              <a:rPr lang="es-419" sz="1700" dirty="0"/>
              <a:t>std::cout </a:t>
            </a:r>
            <a:r>
              <a:rPr lang="ru-RU" sz="1700" dirty="0"/>
              <a:t>не может обработать этот случай, так как значения на вывод не предоставлено. Следовательно, компилятор выдаст ошибку. </a:t>
            </a:r>
          </a:p>
        </p:txBody>
      </p:sp>
      <p:pic>
        <p:nvPicPr>
          <p:cNvPr id="3" name="Рисунок 2">
            <a:extLst>
              <a:ext uri="{FF2B5EF4-FFF2-40B4-BE49-F238E27FC236}">
                <a16:creationId xmlns:a16="http://schemas.microsoft.com/office/drawing/2014/main" id="{F37DB55C-FCC3-1342-8E18-5E60CE0B1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92" y="1094036"/>
            <a:ext cx="8622392" cy="3122916"/>
          </a:xfrm>
          <a:prstGeom prst="rect">
            <a:avLst/>
          </a:prstGeom>
        </p:spPr>
      </p:pic>
    </p:spTree>
    <p:extLst>
      <p:ext uri="{BB962C8B-B14F-4D97-AF65-F5344CB8AC3E}">
        <p14:creationId xmlns:p14="http://schemas.microsoft.com/office/powerpoint/2010/main" val="2413988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Возврат значений обратно в функцию </a:t>
            </a:r>
            <a:r>
              <a:rPr lang="en-US" sz="1600" b="1" dirty="0">
                <a:solidFill>
                  <a:schemeClr val="bg1"/>
                </a:solidFill>
                <a:latin typeface="Times New Roman" panose="02020603050405020304" pitchFamily="18" charset="0"/>
                <a:cs typeface="Times New Roman" panose="02020603050405020304" pitchFamily="18" charset="0"/>
              </a:rPr>
              <a:t>main()</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9513" y="505886"/>
            <a:ext cx="8784976" cy="5196166"/>
          </a:xfrm>
          <a:prstGeom prst="rect">
            <a:avLst/>
          </a:prstGeom>
          <a:noFill/>
        </p:spPr>
        <p:txBody>
          <a:bodyPr wrap="square" rtlCol="0">
            <a:spAutoFit/>
          </a:bodyPr>
          <a:lstStyle/>
          <a:p>
            <a:pPr indent="457200">
              <a:lnSpc>
                <a:spcPct val="150000"/>
              </a:lnSpc>
            </a:pPr>
            <a:r>
              <a:rPr lang="ru-RU" sz="2800" dirty="0"/>
              <a:t>Теперь у вас есть понимание того, как работает функция </a:t>
            </a:r>
            <a:r>
              <a:rPr lang="es-419" sz="2800" b="1" dirty="0"/>
              <a:t>main(). </a:t>
            </a:r>
            <a:r>
              <a:rPr lang="ru-RU" sz="2800" dirty="0"/>
              <a:t>Когда программа выполняется, операционная система делает вызов функции </a:t>
            </a:r>
            <a:r>
              <a:rPr lang="es-419" sz="2800" dirty="0"/>
              <a:t>main() </a:t>
            </a:r>
            <a:r>
              <a:rPr lang="ru-RU" sz="2800" dirty="0"/>
              <a:t>и начинается её выполнение. Операторы в </a:t>
            </a:r>
            <a:r>
              <a:rPr lang="es-419" sz="2800" b="1" dirty="0"/>
              <a:t>main() </a:t>
            </a:r>
            <a:r>
              <a:rPr lang="ru-RU" sz="2800" dirty="0"/>
              <a:t>выполняются последовательно. В конце функция </a:t>
            </a:r>
            <a:r>
              <a:rPr lang="es-419" sz="2800" dirty="0"/>
              <a:t>main() </a:t>
            </a:r>
            <a:r>
              <a:rPr lang="ru-RU" sz="2800" dirty="0"/>
              <a:t>возвращает целочисленное значение (обычно 0) обратно в операционную систему. </a:t>
            </a:r>
            <a:r>
              <a:rPr lang="ru-RU" sz="2800" u="sng" dirty="0"/>
              <a:t>Поэтому </a:t>
            </a:r>
            <a:r>
              <a:rPr lang="es-419" sz="2800" b="1" u="sng" dirty="0"/>
              <a:t>main() </a:t>
            </a:r>
            <a:r>
              <a:rPr lang="ru-RU" sz="2800" u="sng" dirty="0"/>
              <a:t>объявляется как </a:t>
            </a:r>
            <a:r>
              <a:rPr lang="es-419" sz="2800" b="1" u="sng" dirty="0"/>
              <a:t>int main().</a:t>
            </a:r>
          </a:p>
        </p:txBody>
      </p:sp>
    </p:spTree>
    <p:extLst>
      <p:ext uri="{BB962C8B-B14F-4D97-AF65-F5344CB8AC3E}">
        <p14:creationId xmlns:p14="http://schemas.microsoft.com/office/powerpoint/2010/main" val="2469159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Возврат значений обратно в функцию </a:t>
            </a:r>
            <a:r>
              <a:rPr lang="en-US" sz="1600" b="1" dirty="0">
                <a:solidFill>
                  <a:schemeClr val="bg1"/>
                </a:solidFill>
                <a:latin typeface="Times New Roman" panose="02020603050405020304" pitchFamily="18" charset="0"/>
                <a:cs typeface="Times New Roman" panose="02020603050405020304" pitchFamily="18" charset="0"/>
              </a:rPr>
              <a:t>main()</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9513" y="505886"/>
            <a:ext cx="8784976" cy="6133795"/>
          </a:xfrm>
          <a:prstGeom prst="rect">
            <a:avLst/>
          </a:prstGeom>
          <a:noFill/>
        </p:spPr>
        <p:txBody>
          <a:bodyPr wrap="square" rtlCol="0">
            <a:spAutoFit/>
          </a:bodyPr>
          <a:lstStyle/>
          <a:p>
            <a:pPr indent="457200">
              <a:lnSpc>
                <a:spcPct val="150000"/>
              </a:lnSpc>
            </a:pPr>
            <a:r>
              <a:rPr lang="ru-RU" sz="2200" dirty="0"/>
              <a:t>Почему нужно возвращать значения обратно в операционную систему? Дело в том, что возвращаемое значение функции </a:t>
            </a:r>
            <a:r>
              <a:rPr lang="es-419" sz="2200" dirty="0"/>
              <a:t>main() </a:t>
            </a:r>
            <a:r>
              <a:rPr lang="ru-RU" sz="2200" dirty="0"/>
              <a:t>является </a:t>
            </a:r>
            <a:r>
              <a:rPr lang="ru-RU" sz="2200" b="1" dirty="0"/>
              <a:t>кодом состояния</a:t>
            </a:r>
            <a:r>
              <a:rPr lang="ru-RU" sz="2200" dirty="0"/>
              <a:t>, который сообщает операционной системе об успешном или неудачном выполнении программы. Обычно возвращаемое значение 0 (ноль) означает, что всё прошло успешно, тогда как любое другое значение означает неудачу/ошибку.</a:t>
            </a:r>
          </a:p>
          <a:p>
            <a:pPr indent="457200">
              <a:lnSpc>
                <a:spcPct val="150000"/>
              </a:lnSpc>
            </a:pPr>
            <a:r>
              <a:rPr lang="ru-RU" sz="2200" dirty="0"/>
              <a:t>Обратите внимание, по стандартам языка </a:t>
            </a:r>
            <a:r>
              <a:rPr lang="es-419" sz="2200" dirty="0"/>
              <a:t>C++ </a:t>
            </a:r>
            <a:r>
              <a:rPr lang="ru-RU" sz="2200" dirty="0"/>
              <a:t>функция </a:t>
            </a:r>
            <a:r>
              <a:rPr lang="es-419" sz="2200" dirty="0"/>
              <a:t>main() </a:t>
            </a:r>
            <a:r>
              <a:rPr lang="ru-RU" sz="2200" dirty="0"/>
              <a:t>должна возвращать целочисленное значение. Однако, если вы не укажете </a:t>
            </a:r>
            <a:r>
              <a:rPr lang="es-419" sz="2200" dirty="0"/>
              <a:t>return </a:t>
            </a:r>
            <a:r>
              <a:rPr lang="ru-RU" sz="2200" dirty="0"/>
              <a:t>в конце функции </a:t>
            </a:r>
            <a:r>
              <a:rPr lang="es-419" sz="2200" dirty="0"/>
              <a:t>main(), </a:t>
            </a:r>
            <a:r>
              <a:rPr lang="ru-RU" sz="2200" dirty="0"/>
              <a:t>компилятор возвратит</a:t>
            </a:r>
            <a:r>
              <a:rPr lang="en-US" sz="2200" dirty="0"/>
              <a:t> </a:t>
            </a:r>
            <a:r>
              <a:rPr lang="ru-RU" sz="2200" dirty="0"/>
              <a:t>0</a:t>
            </a:r>
            <a:r>
              <a:rPr lang="en-US" sz="2200" dirty="0"/>
              <a:t> </a:t>
            </a:r>
            <a:r>
              <a:rPr lang="ru-RU" sz="2200" dirty="0"/>
              <a:t>автоматически, если никаких ошибок не будет. Но рекомендуется указывать </a:t>
            </a:r>
            <a:r>
              <a:rPr lang="es-419" sz="2200" dirty="0"/>
              <a:t>return </a:t>
            </a:r>
            <a:r>
              <a:rPr lang="ru-RU" sz="2200" dirty="0"/>
              <a:t>в конце функции </a:t>
            </a:r>
            <a:r>
              <a:rPr lang="es-419" sz="2200" dirty="0"/>
              <a:t>main() </a:t>
            </a:r>
            <a:r>
              <a:rPr lang="ru-RU" sz="2200" dirty="0"/>
              <a:t>и использовать тип возврата </a:t>
            </a:r>
            <a:r>
              <a:rPr lang="es-419" sz="2200" dirty="0"/>
              <a:t>int </a:t>
            </a:r>
            <a:r>
              <a:rPr lang="ru-RU" sz="2200" dirty="0"/>
              <a:t>для функции </a:t>
            </a:r>
            <a:r>
              <a:rPr lang="es-419" sz="2200" dirty="0"/>
              <a:t>main().</a:t>
            </a:r>
          </a:p>
        </p:txBody>
      </p:sp>
    </p:spTree>
    <p:extLst>
      <p:ext uri="{BB962C8B-B14F-4D97-AF65-F5344CB8AC3E}">
        <p14:creationId xmlns:p14="http://schemas.microsoft.com/office/powerpoint/2010/main" val="394320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ФУНКЦИИ в С++</a:t>
            </a:r>
          </a:p>
        </p:txBody>
      </p:sp>
      <p:sp>
        <p:nvSpPr>
          <p:cNvPr id="8" name="TextBox 7"/>
          <p:cNvSpPr txBox="1"/>
          <p:nvPr/>
        </p:nvSpPr>
        <p:spPr>
          <a:xfrm>
            <a:off x="27865" y="505886"/>
            <a:ext cx="8593128" cy="6124754"/>
          </a:xfrm>
          <a:prstGeom prst="rect">
            <a:avLst/>
          </a:prstGeom>
          <a:noFill/>
        </p:spPr>
        <p:txBody>
          <a:bodyPr wrap="square" rtlCol="0">
            <a:spAutoFit/>
          </a:bodyPr>
          <a:lstStyle/>
          <a:p>
            <a:pPr indent="457200">
              <a:lnSpc>
                <a:spcPct val="150000"/>
              </a:lnSpc>
            </a:pPr>
            <a:r>
              <a:rPr lang="ru-RU" sz="1600" dirty="0"/>
              <a:t>А вот аналогичный пример с функцией: </a:t>
            </a:r>
          </a:p>
          <a:p>
            <a:pPr indent="457200"/>
            <a:r>
              <a:rPr lang="es-419" sz="1600" b="1" dirty="0"/>
              <a:t>#include &lt;iostream&gt;</a:t>
            </a:r>
            <a:r>
              <a:rPr lang="es-419" sz="1600" dirty="0"/>
              <a:t> </a:t>
            </a:r>
            <a:endParaRPr lang="ru-RU" sz="1600" dirty="0"/>
          </a:p>
          <a:p>
            <a:pPr indent="457200"/>
            <a:r>
              <a:rPr lang="es-419" sz="1600" b="1" dirty="0"/>
              <a:t>#include &lt;string&gt;</a:t>
            </a:r>
            <a:r>
              <a:rPr lang="es-419" sz="1600" dirty="0"/>
              <a:t> </a:t>
            </a:r>
            <a:endParaRPr lang="ru-RU" sz="1600" dirty="0"/>
          </a:p>
          <a:p>
            <a:pPr indent="457200"/>
            <a:r>
              <a:rPr lang="es-419" sz="1600" b="1" dirty="0"/>
              <a:t>using</a:t>
            </a:r>
            <a:r>
              <a:rPr lang="es-419" sz="1600" dirty="0"/>
              <a:t> </a:t>
            </a:r>
            <a:r>
              <a:rPr lang="es-419" sz="1600" b="1" dirty="0"/>
              <a:t>namespace</a:t>
            </a:r>
            <a:r>
              <a:rPr lang="es-419" sz="1600" dirty="0"/>
              <a:t> std; </a:t>
            </a:r>
            <a:endParaRPr lang="ru-RU" sz="1600" dirty="0"/>
          </a:p>
          <a:p>
            <a:pPr indent="457200"/>
            <a:r>
              <a:rPr lang="es-419" sz="1600" b="1" dirty="0"/>
              <a:t>void</a:t>
            </a:r>
            <a:r>
              <a:rPr lang="es-419" sz="1600" dirty="0"/>
              <a:t> </a:t>
            </a:r>
            <a:r>
              <a:rPr lang="es-419" sz="1600" b="1" dirty="0"/>
              <a:t>check_pass</a:t>
            </a:r>
            <a:r>
              <a:rPr lang="ru-RU" sz="1600" b="1" dirty="0"/>
              <a:t> </a:t>
            </a:r>
            <a:r>
              <a:rPr lang="es-419" sz="1600" dirty="0"/>
              <a:t>(string password) </a:t>
            </a:r>
            <a:endParaRPr lang="ru-RU" sz="1600" dirty="0"/>
          </a:p>
          <a:p>
            <a:pPr indent="457200"/>
            <a:r>
              <a:rPr lang="es-419" sz="1600" dirty="0"/>
              <a:t>{ </a:t>
            </a:r>
            <a:endParaRPr lang="ru-RU" sz="1600" dirty="0"/>
          </a:p>
          <a:p>
            <a:pPr indent="457200"/>
            <a:r>
              <a:rPr lang="ru-RU" sz="1600" dirty="0"/>
              <a:t>	</a:t>
            </a:r>
            <a:r>
              <a:rPr lang="es-419" sz="1600" dirty="0"/>
              <a:t>string valid_pass = "qwerty123"; </a:t>
            </a:r>
            <a:endParaRPr lang="ru-RU" sz="1600" dirty="0"/>
          </a:p>
          <a:p>
            <a:pPr indent="457200"/>
            <a:r>
              <a:rPr lang="ru-RU" sz="1600" b="1" dirty="0"/>
              <a:t>	</a:t>
            </a:r>
            <a:r>
              <a:rPr lang="es-419" sz="1600" b="1" dirty="0"/>
              <a:t>if</a:t>
            </a:r>
            <a:r>
              <a:rPr lang="es-419" sz="1600" dirty="0"/>
              <a:t> (password == valid_pass) { </a:t>
            </a:r>
            <a:endParaRPr lang="ru-RU" sz="1600" dirty="0"/>
          </a:p>
          <a:p>
            <a:pPr indent="457200"/>
            <a:r>
              <a:rPr lang="ru-RU" sz="1600" dirty="0"/>
              <a:t>		</a:t>
            </a:r>
            <a:r>
              <a:rPr lang="es-419" sz="1600" dirty="0"/>
              <a:t>cout &lt;&lt; "</a:t>
            </a:r>
            <a:r>
              <a:rPr lang="ru-RU" sz="1600" dirty="0"/>
              <a:t>Доступ разрешен." &lt;&lt; </a:t>
            </a:r>
            <a:r>
              <a:rPr lang="es-419" sz="1600" dirty="0"/>
              <a:t>endl; </a:t>
            </a:r>
            <a:endParaRPr lang="ru-RU" sz="1600" dirty="0"/>
          </a:p>
          <a:p>
            <a:pPr indent="457200"/>
            <a:r>
              <a:rPr lang="es-419" sz="1600" dirty="0"/>
              <a:t>} </a:t>
            </a:r>
            <a:r>
              <a:rPr lang="es-419" sz="1600" b="1" dirty="0"/>
              <a:t>else</a:t>
            </a:r>
            <a:r>
              <a:rPr lang="es-419" sz="1600" dirty="0"/>
              <a:t> { </a:t>
            </a:r>
            <a:endParaRPr lang="ru-RU" sz="1600" dirty="0"/>
          </a:p>
          <a:p>
            <a:pPr indent="457200"/>
            <a:r>
              <a:rPr lang="ru-RU" sz="1600" dirty="0"/>
              <a:t>	</a:t>
            </a:r>
            <a:r>
              <a:rPr lang="es-419" sz="1600" dirty="0"/>
              <a:t>cout &lt;&lt; "</a:t>
            </a:r>
            <a:r>
              <a:rPr lang="ru-RU" sz="1600" dirty="0"/>
              <a:t>Неверный пароль!" &lt;&lt; </a:t>
            </a:r>
            <a:r>
              <a:rPr lang="es-419" sz="1600" dirty="0"/>
              <a:t>endl; </a:t>
            </a:r>
            <a:endParaRPr lang="ru-RU" sz="1600" dirty="0"/>
          </a:p>
          <a:p>
            <a:pPr indent="457200"/>
            <a:r>
              <a:rPr lang="ru-RU" sz="1600" dirty="0"/>
              <a:t>	</a:t>
            </a:r>
            <a:r>
              <a:rPr lang="es-419" sz="1600" dirty="0"/>
              <a:t>} </a:t>
            </a:r>
            <a:endParaRPr lang="ru-RU" sz="1600" dirty="0"/>
          </a:p>
          <a:p>
            <a:pPr indent="457200"/>
            <a:r>
              <a:rPr lang="es-419" sz="1600" dirty="0"/>
              <a:t>} </a:t>
            </a:r>
            <a:endParaRPr lang="ru-RU" sz="1600" dirty="0"/>
          </a:p>
          <a:p>
            <a:pPr indent="457200"/>
            <a:r>
              <a:rPr lang="es-419" sz="1600" b="1" dirty="0"/>
              <a:t>int</a:t>
            </a:r>
            <a:r>
              <a:rPr lang="es-419" sz="1600" dirty="0"/>
              <a:t> </a:t>
            </a:r>
            <a:r>
              <a:rPr lang="es-419" sz="1600" b="1" dirty="0"/>
              <a:t>main</a:t>
            </a:r>
            <a:r>
              <a:rPr lang="es-419" sz="1600" dirty="0"/>
              <a:t>() </a:t>
            </a:r>
            <a:endParaRPr lang="ru-RU" sz="1600" dirty="0"/>
          </a:p>
          <a:p>
            <a:pPr indent="457200"/>
            <a:r>
              <a:rPr lang="es-419" sz="1600" dirty="0"/>
              <a:t>{ </a:t>
            </a:r>
            <a:endParaRPr lang="ru-RU" sz="1600" dirty="0"/>
          </a:p>
          <a:p>
            <a:pPr lvl="1" indent="457200"/>
            <a:r>
              <a:rPr lang="es-419" sz="1600" dirty="0"/>
              <a:t>cout &lt;&lt; "</a:t>
            </a:r>
            <a:r>
              <a:rPr lang="ru-RU" sz="1600" dirty="0"/>
              <a:t>Введите пароль: "; </a:t>
            </a:r>
          </a:p>
          <a:p>
            <a:pPr lvl="1" indent="457200"/>
            <a:r>
              <a:rPr lang="es-419" sz="1600" dirty="0"/>
              <a:t>string user_pass; </a:t>
            </a:r>
            <a:endParaRPr lang="ru-RU" sz="1600" dirty="0"/>
          </a:p>
          <a:p>
            <a:pPr lvl="1" indent="457200"/>
            <a:r>
              <a:rPr lang="es-419" sz="1600" dirty="0"/>
              <a:t>getline (cin, user_pass); </a:t>
            </a:r>
            <a:endParaRPr lang="ru-RU" sz="1600" dirty="0"/>
          </a:p>
          <a:p>
            <a:pPr lvl="1" indent="457200"/>
            <a:r>
              <a:rPr lang="es-419" sz="1600" dirty="0"/>
              <a:t>check_pass (user_pass); </a:t>
            </a:r>
            <a:endParaRPr lang="ru-RU" sz="1600" dirty="0"/>
          </a:p>
          <a:p>
            <a:pPr lvl="1" indent="457200"/>
            <a:r>
              <a:rPr lang="es-419" sz="1600" b="1" dirty="0"/>
              <a:t>return</a:t>
            </a:r>
            <a:r>
              <a:rPr lang="es-419" sz="1600" dirty="0"/>
              <a:t> 0; </a:t>
            </a:r>
            <a:endParaRPr lang="ru-RU" sz="1600" dirty="0"/>
          </a:p>
          <a:p>
            <a:pPr indent="457200"/>
            <a:r>
              <a:rPr lang="es-419" sz="1600" dirty="0"/>
              <a:t>}</a:t>
            </a:r>
          </a:p>
          <a:p>
            <a:pPr indent="457200"/>
            <a:endParaRPr lang="es-419" sz="1600" dirty="0">
              <a:latin typeface="Times New Roman" pitchFamily="18" charset="0"/>
              <a:cs typeface="Times New Roman" pitchFamily="18" charset="0"/>
            </a:endParaRPr>
          </a:p>
          <a:p>
            <a:pPr indent="457200"/>
            <a:endParaRPr lang="es-419" sz="1600" dirty="0">
              <a:latin typeface="Times New Roman" pitchFamily="18" charset="0"/>
              <a:cs typeface="Times New Roman" pitchFamily="18" charset="0"/>
            </a:endParaRPr>
          </a:p>
          <a:p>
            <a:pPr indent="457200"/>
            <a:r>
              <a:rPr lang="es-419" sz="1600" dirty="0">
                <a:latin typeface="Times New Roman" pitchFamily="18" charset="0"/>
                <a:cs typeface="Times New Roman" pitchFamily="18" charset="0"/>
              </a:rPr>
              <a:t>void </a:t>
            </a:r>
            <a:r>
              <a:rPr lang="ru-RU" sz="1600" dirty="0">
                <a:latin typeface="Times New Roman" pitchFamily="18" charset="0"/>
                <a:cs typeface="Times New Roman" pitchFamily="18" charset="0"/>
              </a:rPr>
              <a:t>(</a:t>
            </a:r>
            <a:r>
              <a:rPr lang="ru-RU" sz="1600" i="1" dirty="0">
                <a:latin typeface="Times New Roman" pitchFamily="18" charset="0"/>
                <a:cs typeface="Times New Roman" pitchFamily="18" charset="0"/>
              </a:rPr>
              <a:t>англ</a:t>
            </a:r>
            <a:r>
              <a:rPr lang="ru-RU" sz="1600" dirty="0">
                <a:latin typeface="Times New Roman" pitchFamily="18" charset="0"/>
                <a:cs typeface="Times New Roman" pitchFamily="18" charset="0"/>
              </a:rPr>
              <a:t>.) - пустота</a:t>
            </a:r>
          </a:p>
        </p:txBody>
      </p:sp>
    </p:spTree>
    <p:extLst>
      <p:ext uri="{BB962C8B-B14F-4D97-AF65-F5344CB8AC3E}">
        <p14:creationId xmlns:p14="http://schemas.microsoft.com/office/powerpoint/2010/main" val="2137038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Еще о возвращаемых значениях</a:t>
            </a:r>
          </a:p>
        </p:txBody>
      </p:sp>
      <p:sp>
        <p:nvSpPr>
          <p:cNvPr id="8" name="TextBox 7"/>
          <p:cNvSpPr txBox="1"/>
          <p:nvPr/>
        </p:nvSpPr>
        <p:spPr>
          <a:xfrm>
            <a:off x="179513" y="505886"/>
            <a:ext cx="8784976" cy="5217839"/>
          </a:xfrm>
          <a:prstGeom prst="rect">
            <a:avLst/>
          </a:prstGeom>
          <a:noFill/>
        </p:spPr>
        <p:txBody>
          <a:bodyPr wrap="square" rtlCol="0">
            <a:spAutoFit/>
          </a:bodyPr>
          <a:lstStyle/>
          <a:p>
            <a:pPr indent="457200">
              <a:lnSpc>
                <a:spcPct val="120000"/>
              </a:lnSpc>
            </a:pPr>
            <a:r>
              <a:rPr lang="ru-RU" sz="2800" dirty="0">
                <a:latin typeface="Times New Roman" panose="02020603050405020304" pitchFamily="18" charset="0"/>
                <a:cs typeface="Times New Roman" panose="02020603050405020304" pitchFamily="18" charset="0"/>
              </a:rPr>
              <a:t>Если тип возврата функции не </a:t>
            </a:r>
            <a:r>
              <a:rPr lang="es-419" sz="2800" dirty="0">
                <a:latin typeface="Times New Roman" panose="02020603050405020304" pitchFamily="18" charset="0"/>
                <a:cs typeface="Times New Roman" panose="02020603050405020304" pitchFamily="18" charset="0"/>
              </a:rPr>
              <a:t>void, </a:t>
            </a:r>
            <a:r>
              <a:rPr lang="ru-RU" sz="2800" dirty="0">
                <a:latin typeface="Times New Roman" panose="02020603050405020304" pitchFamily="18" charset="0"/>
                <a:cs typeface="Times New Roman" panose="02020603050405020304" pitchFamily="18" charset="0"/>
              </a:rPr>
              <a:t>то она должна возвращать значение указанного типа (использовать оператор </a:t>
            </a:r>
            <a:r>
              <a:rPr lang="es-419" sz="2800" dirty="0">
                <a:latin typeface="Times New Roman" panose="02020603050405020304" pitchFamily="18" charset="0"/>
                <a:cs typeface="Times New Roman" panose="02020603050405020304" pitchFamily="18" charset="0"/>
              </a:rPr>
              <a:t>return). </a:t>
            </a:r>
            <a:r>
              <a:rPr lang="ru-RU" sz="2800" dirty="0">
                <a:latin typeface="Times New Roman" panose="02020603050405020304" pitchFamily="18" charset="0"/>
                <a:cs typeface="Times New Roman" panose="02020603050405020304" pitchFamily="18" charset="0"/>
              </a:rPr>
              <a:t>Единственно исключение — функция </a:t>
            </a:r>
            <a:r>
              <a:rPr lang="es-419" sz="2800" dirty="0">
                <a:latin typeface="Times New Roman" panose="02020603050405020304" pitchFamily="18" charset="0"/>
                <a:cs typeface="Times New Roman" panose="02020603050405020304" pitchFamily="18" charset="0"/>
              </a:rPr>
              <a:t>main(), </a:t>
            </a:r>
            <a:r>
              <a:rPr lang="ru-RU" sz="2800" dirty="0">
                <a:latin typeface="Times New Roman" panose="02020603050405020304" pitchFamily="18" charset="0"/>
                <a:cs typeface="Times New Roman" panose="02020603050405020304" pitchFamily="18" charset="0"/>
              </a:rPr>
              <a:t>которая возвращает 0, если не предоставлено другое значение.</a:t>
            </a:r>
          </a:p>
          <a:p>
            <a:pPr indent="457200">
              <a:lnSpc>
                <a:spcPct val="120000"/>
              </a:lnSpc>
            </a:pPr>
            <a:r>
              <a:rPr lang="ru-RU" sz="2800" dirty="0">
                <a:latin typeface="Times New Roman" panose="02020603050405020304" pitchFamily="18" charset="0"/>
                <a:cs typeface="Times New Roman" panose="02020603050405020304" pitchFamily="18" charset="0"/>
              </a:rPr>
              <a:t>Когда процессор встречает в функции оператор </a:t>
            </a:r>
            <a:r>
              <a:rPr lang="es-419" sz="2800" dirty="0">
                <a:latin typeface="Times New Roman" panose="02020603050405020304" pitchFamily="18" charset="0"/>
                <a:cs typeface="Times New Roman" panose="02020603050405020304" pitchFamily="18" charset="0"/>
              </a:rPr>
              <a:t>return, </a:t>
            </a:r>
            <a:r>
              <a:rPr lang="ru-RU" sz="2800" dirty="0">
                <a:latin typeface="Times New Roman" panose="02020603050405020304" pitchFamily="18" charset="0"/>
                <a:cs typeface="Times New Roman" panose="02020603050405020304" pitchFamily="18" charset="0"/>
              </a:rPr>
              <a:t>он немедленно выполняет возврат значения обратно в </a:t>
            </a:r>
            <a:r>
              <a:rPr lang="es-419" sz="2800" dirty="0">
                <a:latin typeface="Times New Roman" panose="02020603050405020304" pitchFamily="18" charset="0"/>
                <a:cs typeface="Times New Roman" panose="02020603050405020304" pitchFamily="18" charset="0"/>
              </a:rPr>
              <a:t>caller</a:t>
            </a:r>
            <a:r>
              <a:rPr lang="ru-RU" sz="2800" dirty="0">
                <a:latin typeface="Times New Roman" panose="02020603050405020304" pitchFamily="18" charset="0"/>
                <a:cs typeface="Times New Roman" panose="02020603050405020304" pitchFamily="18" charset="0"/>
              </a:rPr>
              <a:t>,</a:t>
            </a:r>
            <a:r>
              <a:rPr lang="es-419"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 точка выполнения также переходит в </a:t>
            </a:r>
            <a:r>
              <a:rPr lang="es-419" sz="2800" dirty="0">
                <a:latin typeface="Times New Roman" panose="02020603050405020304" pitchFamily="18" charset="0"/>
                <a:cs typeface="Times New Roman" panose="02020603050405020304" pitchFamily="18" charset="0"/>
              </a:rPr>
              <a:t>caller. </a:t>
            </a:r>
            <a:r>
              <a:rPr lang="ru-RU" sz="2800" dirty="0">
                <a:latin typeface="Times New Roman" panose="02020603050405020304" pitchFamily="18" charset="0"/>
                <a:cs typeface="Times New Roman" panose="02020603050405020304" pitchFamily="18" charset="0"/>
              </a:rPr>
              <a:t>Любой код, который находится за </a:t>
            </a:r>
            <a:r>
              <a:rPr lang="es-419" sz="2800" dirty="0">
                <a:latin typeface="Times New Roman" panose="02020603050405020304" pitchFamily="18" charset="0"/>
                <a:cs typeface="Times New Roman" panose="02020603050405020304" pitchFamily="18" charset="0"/>
              </a:rPr>
              <a:t>return-</a:t>
            </a:r>
            <a:r>
              <a:rPr lang="ru-RU" sz="2800" dirty="0">
                <a:latin typeface="Times New Roman" panose="02020603050405020304" pitchFamily="18" charset="0"/>
                <a:cs typeface="Times New Roman" panose="02020603050405020304" pitchFamily="18" charset="0"/>
              </a:rPr>
              <a:t>ом в функции — игнорируется.</a:t>
            </a:r>
          </a:p>
        </p:txBody>
      </p:sp>
    </p:spTree>
    <p:extLst>
      <p:ext uri="{BB962C8B-B14F-4D97-AF65-F5344CB8AC3E}">
        <p14:creationId xmlns:p14="http://schemas.microsoft.com/office/powerpoint/2010/main" val="3008216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Еще о возвращаемых значениях</a:t>
            </a:r>
          </a:p>
        </p:txBody>
      </p:sp>
      <p:sp>
        <p:nvSpPr>
          <p:cNvPr id="8" name="TextBox 7"/>
          <p:cNvSpPr txBox="1"/>
          <p:nvPr/>
        </p:nvSpPr>
        <p:spPr>
          <a:xfrm>
            <a:off x="179513" y="505886"/>
            <a:ext cx="8784976" cy="5338321"/>
          </a:xfrm>
          <a:prstGeom prst="rect">
            <a:avLst/>
          </a:prstGeom>
          <a:noFill/>
        </p:spPr>
        <p:txBody>
          <a:bodyPr wrap="square" rtlCol="0">
            <a:spAutoFit/>
          </a:bodyPr>
          <a:lstStyle/>
          <a:p>
            <a:pPr indent="457200">
              <a:lnSpc>
                <a:spcPct val="120000"/>
              </a:lnSpc>
            </a:pPr>
            <a:r>
              <a:rPr lang="ru-RU" sz="2200" dirty="0">
                <a:latin typeface="Times New Roman" panose="02020603050405020304" pitchFamily="18" charset="0"/>
                <a:cs typeface="Times New Roman" panose="02020603050405020304" pitchFamily="18" charset="0"/>
              </a:rPr>
              <a:t>Функция может возвращать только одно значение через </a:t>
            </a:r>
            <a:r>
              <a:rPr lang="es-419" sz="2200" dirty="0">
                <a:latin typeface="Times New Roman" panose="02020603050405020304" pitchFamily="18" charset="0"/>
                <a:cs typeface="Times New Roman" panose="02020603050405020304" pitchFamily="18" charset="0"/>
              </a:rPr>
              <a:t>return </a:t>
            </a:r>
            <a:r>
              <a:rPr lang="ru-RU" sz="2200" dirty="0">
                <a:latin typeface="Times New Roman" panose="02020603050405020304" pitchFamily="18" charset="0"/>
                <a:cs typeface="Times New Roman" panose="02020603050405020304" pitchFamily="18" charset="0"/>
              </a:rPr>
              <a:t>обратно в </a:t>
            </a:r>
            <a:r>
              <a:rPr lang="es-419" sz="2200" dirty="0">
                <a:latin typeface="Times New Roman" panose="02020603050405020304" pitchFamily="18" charset="0"/>
                <a:cs typeface="Times New Roman" panose="02020603050405020304" pitchFamily="18" charset="0"/>
              </a:rPr>
              <a:t>caller. </a:t>
            </a:r>
            <a:r>
              <a:rPr lang="ru-RU" sz="2200" dirty="0">
                <a:latin typeface="Times New Roman" panose="02020603050405020304" pitchFamily="18" charset="0"/>
                <a:cs typeface="Times New Roman" panose="02020603050405020304" pitchFamily="18" charset="0"/>
              </a:rPr>
              <a:t>Это может быть либо число (например, 7), либо значение переменной, либо выражение (у которого есть результат), либо определенное значение из набора возможных значений.</a:t>
            </a:r>
          </a:p>
          <a:p>
            <a:pPr indent="457200">
              <a:lnSpc>
                <a:spcPct val="120000"/>
              </a:lnSpc>
            </a:pPr>
            <a:r>
              <a:rPr lang="ru-RU" sz="2200" dirty="0">
                <a:latin typeface="Times New Roman" panose="02020603050405020304" pitchFamily="18" charset="0"/>
                <a:cs typeface="Times New Roman" panose="02020603050405020304" pitchFamily="18" charset="0"/>
              </a:rPr>
              <a:t>Но есть способы обойти правило возврата одного значения, возвращая сразу несколько значений. Для этого нужно использовать указатели на функцию (ну, или ссылки).</a:t>
            </a:r>
          </a:p>
          <a:p>
            <a:pPr indent="457200">
              <a:lnSpc>
                <a:spcPct val="120000"/>
              </a:lnSpc>
            </a:pPr>
            <a:r>
              <a:rPr lang="ru-RU" sz="2200" dirty="0">
                <a:latin typeface="Times New Roman" panose="02020603050405020304" pitchFamily="18" charset="0"/>
                <a:cs typeface="Times New Roman" panose="02020603050405020304" pitchFamily="18" charset="0"/>
              </a:rPr>
              <a:t>Наконец, автор функции решает, что означает её возвращаемое значение. Некоторые функции используют возвращаемые значения в качестве кодов состояния для указания результата выполнения функции (успешно ли выполнение или нет). Другие функции возвращают определенное значение из набора возможных значений. Кроме того, существуют функции, которые вообще ничего не возвращают.</a:t>
            </a:r>
          </a:p>
        </p:txBody>
      </p:sp>
    </p:spTree>
    <p:extLst>
      <p:ext uri="{BB962C8B-B14F-4D97-AF65-F5344CB8AC3E}">
        <p14:creationId xmlns:p14="http://schemas.microsoft.com/office/powerpoint/2010/main" val="237312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Повторное использование функций</a:t>
            </a:r>
          </a:p>
        </p:txBody>
      </p:sp>
      <p:sp>
        <p:nvSpPr>
          <p:cNvPr id="8" name="TextBox 7"/>
          <p:cNvSpPr txBox="1"/>
          <p:nvPr/>
        </p:nvSpPr>
        <p:spPr>
          <a:xfrm>
            <a:off x="179513" y="505886"/>
            <a:ext cx="8784976" cy="949171"/>
          </a:xfrm>
          <a:prstGeom prst="rect">
            <a:avLst/>
          </a:prstGeom>
          <a:noFill/>
        </p:spPr>
        <p:txBody>
          <a:bodyPr wrap="square" rtlCol="0">
            <a:spAutoFit/>
          </a:bodyPr>
          <a:lstStyle/>
          <a:p>
            <a:pPr indent="457200">
              <a:lnSpc>
                <a:spcPct val="120000"/>
              </a:lnSpc>
            </a:pPr>
            <a:r>
              <a:rPr lang="ru-RU" sz="2400" dirty="0"/>
              <a:t>Одну и ту же функцию можно вызывать несколько раз, даже в разных программах, что очень полезно.</a:t>
            </a:r>
          </a:p>
        </p:txBody>
      </p:sp>
      <p:pic>
        <p:nvPicPr>
          <p:cNvPr id="3" name="Рисунок 2">
            <a:extLst>
              <a:ext uri="{FF2B5EF4-FFF2-40B4-BE49-F238E27FC236}">
                <a16:creationId xmlns:a16="http://schemas.microsoft.com/office/drawing/2014/main" id="{263D7F3E-09E4-3B47-9882-81C1B392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19" y="1391750"/>
            <a:ext cx="8850762" cy="4244100"/>
          </a:xfrm>
          <a:prstGeom prst="rect">
            <a:avLst/>
          </a:prstGeom>
        </p:spPr>
      </p:pic>
      <p:sp>
        <p:nvSpPr>
          <p:cNvPr id="5" name="Прямоугольник 4">
            <a:extLst>
              <a:ext uri="{FF2B5EF4-FFF2-40B4-BE49-F238E27FC236}">
                <a16:creationId xmlns:a16="http://schemas.microsoft.com/office/drawing/2014/main" id="{4EE98F02-582C-364F-BFBF-A6301C69E147}"/>
              </a:ext>
            </a:extLst>
          </p:cNvPr>
          <p:cNvSpPr/>
          <p:nvPr/>
        </p:nvSpPr>
        <p:spPr>
          <a:xfrm>
            <a:off x="2771800" y="5572543"/>
            <a:ext cx="4572000" cy="1200329"/>
          </a:xfrm>
          <a:prstGeom prst="rect">
            <a:avLst/>
          </a:prstGeom>
        </p:spPr>
        <p:txBody>
          <a:bodyPr>
            <a:spAutoFit/>
          </a:bodyPr>
          <a:lstStyle/>
          <a:p>
            <a:r>
              <a:rPr lang="ru-RU" i="1" dirty="0">
                <a:solidFill>
                  <a:srgbClr val="000000"/>
                </a:solidFill>
                <a:latin typeface="Open Sans"/>
              </a:rPr>
              <a:t>Результат выполнения программы</a:t>
            </a:r>
            <a:r>
              <a:rPr lang="ru-RU" dirty="0">
                <a:solidFill>
                  <a:srgbClr val="000000"/>
                </a:solidFill>
                <a:latin typeface="Open Sans"/>
              </a:rPr>
              <a:t>:</a:t>
            </a:r>
          </a:p>
          <a:p>
            <a:r>
              <a:rPr lang="es-419" dirty="0">
                <a:solidFill>
                  <a:srgbClr val="000000"/>
                </a:solidFill>
                <a:latin typeface="Open Sans"/>
              </a:rPr>
              <a:t>Enter an integer: 4</a:t>
            </a:r>
            <a:br>
              <a:rPr lang="es-419" dirty="0">
                <a:solidFill>
                  <a:srgbClr val="000000"/>
                </a:solidFill>
                <a:latin typeface="Open Sans"/>
              </a:rPr>
            </a:br>
            <a:r>
              <a:rPr lang="es-419" dirty="0">
                <a:solidFill>
                  <a:srgbClr val="000000"/>
                </a:solidFill>
                <a:latin typeface="Open Sans"/>
              </a:rPr>
              <a:t>Enter an integer: 9</a:t>
            </a:r>
            <a:br>
              <a:rPr lang="es-419" dirty="0">
                <a:solidFill>
                  <a:srgbClr val="000000"/>
                </a:solidFill>
                <a:latin typeface="Open Sans"/>
              </a:rPr>
            </a:br>
            <a:r>
              <a:rPr lang="es-419" dirty="0">
                <a:solidFill>
                  <a:srgbClr val="000000"/>
                </a:solidFill>
                <a:latin typeface="Open Sans"/>
              </a:rPr>
              <a:t>4 + 9 = 13</a:t>
            </a:r>
            <a:endParaRPr lang="es-419" b="0" i="0" dirty="0">
              <a:solidFill>
                <a:srgbClr val="000000"/>
              </a:solidFill>
              <a:effectLst/>
              <a:latin typeface="Open Sans"/>
            </a:endParaRPr>
          </a:p>
        </p:txBody>
      </p:sp>
    </p:spTree>
    <p:extLst>
      <p:ext uri="{BB962C8B-B14F-4D97-AF65-F5344CB8AC3E}">
        <p14:creationId xmlns:p14="http://schemas.microsoft.com/office/powerpoint/2010/main" val="229440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Повторное использование функций</a:t>
            </a:r>
          </a:p>
        </p:txBody>
      </p:sp>
      <p:sp>
        <p:nvSpPr>
          <p:cNvPr id="8" name="TextBox 7"/>
          <p:cNvSpPr txBox="1"/>
          <p:nvPr/>
        </p:nvSpPr>
        <p:spPr>
          <a:xfrm>
            <a:off x="179513" y="505886"/>
            <a:ext cx="8784976" cy="3913059"/>
          </a:xfrm>
          <a:prstGeom prst="rect">
            <a:avLst/>
          </a:prstGeom>
          <a:noFill/>
        </p:spPr>
        <p:txBody>
          <a:bodyPr wrap="square" rtlCol="0">
            <a:spAutoFit/>
          </a:bodyPr>
          <a:lstStyle/>
          <a:p>
            <a:pPr indent="457200">
              <a:lnSpc>
                <a:spcPct val="150000"/>
              </a:lnSpc>
            </a:pPr>
            <a:r>
              <a:rPr lang="ru-RU" sz="2400" dirty="0"/>
              <a:t>Здесь </a:t>
            </a:r>
            <a:r>
              <a:rPr lang="es-419" sz="2400" b="1" dirty="0"/>
              <a:t>main() </a:t>
            </a:r>
            <a:r>
              <a:rPr lang="ru-RU" sz="2400" dirty="0"/>
              <a:t>прерывается 2 раза. Обратите внимание, в обоих случаях полученное пользовательское значение сохраняется в переменной</a:t>
            </a:r>
            <a:r>
              <a:rPr lang="ru-RU" sz="2400" b="1" dirty="0"/>
              <a:t> </a:t>
            </a:r>
            <a:r>
              <a:rPr lang="es-419" sz="2400" b="1" dirty="0"/>
              <a:t>x</a:t>
            </a:r>
            <a:r>
              <a:rPr lang="es-419" sz="2400" dirty="0"/>
              <a:t>, </a:t>
            </a:r>
            <a:r>
              <a:rPr lang="ru-RU" sz="2400" dirty="0"/>
              <a:t>а затем передается обратно в </a:t>
            </a:r>
            <a:r>
              <a:rPr lang="es-419" sz="2400" b="1" dirty="0"/>
              <a:t>main() </a:t>
            </a:r>
            <a:r>
              <a:rPr lang="ru-RU" sz="2400" dirty="0"/>
              <a:t>с помощью </a:t>
            </a:r>
            <a:r>
              <a:rPr lang="es-419" sz="2400" b="1" dirty="0"/>
              <a:t>return</a:t>
            </a:r>
            <a:r>
              <a:rPr lang="es-419" sz="2400" dirty="0"/>
              <a:t>, </a:t>
            </a:r>
            <a:r>
              <a:rPr lang="ru-RU" sz="2400" dirty="0"/>
              <a:t>где присваивается переменной </a:t>
            </a:r>
            <a:r>
              <a:rPr lang="es-419" sz="2400" b="1" dirty="0"/>
              <a:t>a</a:t>
            </a:r>
            <a:r>
              <a:rPr lang="es-419" sz="2400" dirty="0"/>
              <a:t> </a:t>
            </a:r>
            <a:r>
              <a:rPr lang="ru-RU" sz="2400" dirty="0"/>
              <a:t>или </a:t>
            </a:r>
            <a:r>
              <a:rPr lang="es-419" sz="2400" b="1" dirty="0"/>
              <a:t>b</a:t>
            </a:r>
            <a:r>
              <a:rPr lang="ru-RU" sz="2400" b="1" dirty="0"/>
              <a:t>.</a:t>
            </a:r>
            <a:endParaRPr lang="es-419" sz="2400" dirty="0"/>
          </a:p>
          <a:p>
            <a:pPr indent="457200">
              <a:lnSpc>
                <a:spcPct val="150000"/>
              </a:lnSpc>
            </a:pPr>
            <a:r>
              <a:rPr lang="es-419" sz="2400" b="1" dirty="0"/>
              <a:t>main() </a:t>
            </a:r>
            <a:r>
              <a:rPr lang="ru-RU" sz="2400" dirty="0"/>
              <a:t>не является единственной функцией, которая может вызывать другие функции. Любая функция может вызывать любую другую функцию!</a:t>
            </a:r>
          </a:p>
        </p:txBody>
      </p:sp>
    </p:spTree>
    <p:extLst>
      <p:ext uri="{BB962C8B-B14F-4D97-AF65-F5344CB8AC3E}">
        <p14:creationId xmlns:p14="http://schemas.microsoft.com/office/powerpoint/2010/main" val="3443865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Повторное использование функций</a:t>
            </a:r>
          </a:p>
        </p:txBody>
      </p:sp>
      <p:pic>
        <p:nvPicPr>
          <p:cNvPr id="3" name="Рисунок 2">
            <a:extLst>
              <a:ext uri="{FF2B5EF4-FFF2-40B4-BE49-F238E27FC236}">
                <a16:creationId xmlns:a16="http://schemas.microsoft.com/office/drawing/2014/main" id="{7F64E226-A6CF-6847-8DEF-5F57198C1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81075"/>
            <a:ext cx="5336623" cy="6161165"/>
          </a:xfrm>
          <a:prstGeom prst="rect">
            <a:avLst/>
          </a:prstGeom>
        </p:spPr>
      </p:pic>
      <p:sp>
        <p:nvSpPr>
          <p:cNvPr id="5" name="Прямоугольник 4">
            <a:extLst>
              <a:ext uri="{FF2B5EF4-FFF2-40B4-BE49-F238E27FC236}">
                <a16:creationId xmlns:a16="http://schemas.microsoft.com/office/drawing/2014/main" id="{19870190-2BF6-0744-B864-527FEE721E15}"/>
              </a:ext>
            </a:extLst>
          </p:cNvPr>
          <p:cNvSpPr/>
          <p:nvPr/>
        </p:nvSpPr>
        <p:spPr>
          <a:xfrm>
            <a:off x="5652120" y="1556792"/>
            <a:ext cx="2620153" cy="3046988"/>
          </a:xfrm>
          <a:prstGeom prst="rect">
            <a:avLst/>
          </a:prstGeom>
        </p:spPr>
        <p:txBody>
          <a:bodyPr wrap="square">
            <a:spAutoFit/>
          </a:bodyPr>
          <a:lstStyle/>
          <a:p>
            <a:r>
              <a:rPr lang="ru-RU" sz="2400" i="1" dirty="0">
                <a:solidFill>
                  <a:srgbClr val="000000"/>
                </a:solidFill>
                <a:latin typeface="Open Sans"/>
              </a:rPr>
              <a:t>Результат выполнения программы</a:t>
            </a:r>
            <a:r>
              <a:rPr lang="ru-RU" sz="2400" dirty="0">
                <a:solidFill>
                  <a:srgbClr val="000000"/>
                </a:solidFill>
                <a:latin typeface="Open Sans"/>
              </a:rPr>
              <a:t>:</a:t>
            </a:r>
          </a:p>
          <a:p>
            <a:endParaRPr lang="ru-RU" sz="2400" dirty="0">
              <a:solidFill>
                <a:srgbClr val="000000"/>
              </a:solidFill>
              <a:latin typeface="Open Sans"/>
            </a:endParaRPr>
          </a:p>
          <a:p>
            <a:r>
              <a:rPr lang="es-419" sz="2400" dirty="0">
                <a:solidFill>
                  <a:srgbClr val="000000"/>
                </a:solidFill>
                <a:latin typeface="Open Sans"/>
              </a:rPr>
              <a:t>Starting main()</a:t>
            </a:r>
            <a:br>
              <a:rPr lang="es-419" sz="2400" dirty="0">
                <a:solidFill>
                  <a:srgbClr val="000000"/>
                </a:solidFill>
                <a:latin typeface="Open Sans"/>
              </a:rPr>
            </a:br>
            <a:r>
              <a:rPr lang="ru-RU" sz="2400" dirty="0">
                <a:solidFill>
                  <a:srgbClr val="000000"/>
                </a:solidFill>
                <a:latin typeface="Open Sans"/>
              </a:rPr>
              <a:t>0</a:t>
            </a:r>
            <a:br>
              <a:rPr lang="es-419" sz="2400" dirty="0">
                <a:solidFill>
                  <a:srgbClr val="000000"/>
                </a:solidFill>
                <a:latin typeface="Open Sans"/>
              </a:rPr>
            </a:br>
            <a:r>
              <a:rPr lang="es-419" sz="2400" dirty="0">
                <a:solidFill>
                  <a:srgbClr val="000000"/>
                </a:solidFill>
                <a:latin typeface="Open Sans"/>
              </a:rPr>
              <a:t>K</a:t>
            </a:r>
            <a:br>
              <a:rPr lang="es-419" sz="2400" dirty="0">
                <a:solidFill>
                  <a:srgbClr val="000000"/>
                </a:solidFill>
                <a:latin typeface="Open Sans"/>
              </a:rPr>
            </a:br>
            <a:r>
              <a:rPr lang="es-419" sz="2400" dirty="0">
                <a:solidFill>
                  <a:srgbClr val="000000"/>
                </a:solidFill>
                <a:latin typeface="Open Sans"/>
              </a:rPr>
              <a:t>Ending main()</a:t>
            </a:r>
            <a:endParaRPr lang="es-419" sz="2400" b="0" i="0" dirty="0">
              <a:solidFill>
                <a:srgbClr val="000000"/>
              </a:solidFill>
              <a:effectLst/>
              <a:latin typeface="Open Sans"/>
            </a:endParaRPr>
          </a:p>
        </p:txBody>
      </p:sp>
    </p:spTree>
    <p:extLst>
      <p:ext uri="{BB962C8B-B14F-4D97-AF65-F5344CB8AC3E}">
        <p14:creationId xmlns:p14="http://schemas.microsoft.com/office/powerpoint/2010/main" val="3915180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Вложенные функции</a:t>
            </a:r>
          </a:p>
        </p:txBody>
      </p:sp>
      <p:sp>
        <p:nvSpPr>
          <p:cNvPr id="5" name="Прямоугольник 4">
            <a:extLst>
              <a:ext uri="{FF2B5EF4-FFF2-40B4-BE49-F238E27FC236}">
                <a16:creationId xmlns:a16="http://schemas.microsoft.com/office/drawing/2014/main" id="{19870190-2BF6-0744-B864-527FEE721E15}"/>
              </a:ext>
            </a:extLst>
          </p:cNvPr>
          <p:cNvSpPr/>
          <p:nvPr/>
        </p:nvSpPr>
        <p:spPr>
          <a:xfrm>
            <a:off x="5724128" y="2924944"/>
            <a:ext cx="3100986" cy="461665"/>
          </a:xfrm>
          <a:prstGeom prst="rect">
            <a:avLst/>
          </a:prstGeom>
        </p:spPr>
        <p:txBody>
          <a:bodyPr wrap="square">
            <a:spAutoFit/>
          </a:bodyPr>
          <a:lstStyle/>
          <a:p>
            <a:r>
              <a:rPr lang="ru-RU" sz="2400" dirty="0"/>
              <a:t>Правильно вот так:</a:t>
            </a:r>
            <a:endParaRPr lang="es-419" sz="2400" b="0" i="0" dirty="0">
              <a:solidFill>
                <a:srgbClr val="000000"/>
              </a:solidFill>
              <a:effectLst/>
              <a:latin typeface="Open Sans"/>
            </a:endParaRPr>
          </a:p>
        </p:txBody>
      </p:sp>
      <p:pic>
        <p:nvPicPr>
          <p:cNvPr id="6" name="Рисунок 5">
            <a:extLst>
              <a:ext uri="{FF2B5EF4-FFF2-40B4-BE49-F238E27FC236}">
                <a16:creationId xmlns:a16="http://schemas.microsoft.com/office/drawing/2014/main" id="{77CCF82C-C5AC-7047-B8B8-D23DD949C9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02" y="2017107"/>
            <a:ext cx="5248551" cy="2277337"/>
          </a:xfrm>
          <a:prstGeom prst="rect">
            <a:avLst/>
          </a:prstGeom>
        </p:spPr>
      </p:pic>
      <p:sp>
        <p:nvSpPr>
          <p:cNvPr id="8" name="Прямоугольник 7">
            <a:extLst>
              <a:ext uri="{FF2B5EF4-FFF2-40B4-BE49-F238E27FC236}">
                <a16:creationId xmlns:a16="http://schemas.microsoft.com/office/drawing/2014/main" id="{1236C7B5-D5A1-C149-9E33-26418DA95FF2}"/>
              </a:ext>
            </a:extLst>
          </p:cNvPr>
          <p:cNvSpPr/>
          <p:nvPr/>
        </p:nvSpPr>
        <p:spPr>
          <a:xfrm>
            <a:off x="179513" y="726226"/>
            <a:ext cx="8190339" cy="1200329"/>
          </a:xfrm>
          <a:prstGeom prst="rect">
            <a:avLst/>
          </a:prstGeom>
        </p:spPr>
        <p:txBody>
          <a:bodyPr wrap="square">
            <a:spAutoFit/>
          </a:bodyPr>
          <a:lstStyle/>
          <a:p>
            <a:r>
              <a:rPr lang="ru-RU" sz="2400" dirty="0"/>
              <a:t>В языке С++ одни функции не могут быть объявлены внутри других функций (то есть быть вложенными). Следующий код вызовет ошибку компиляции:</a:t>
            </a:r>
            <a:endParaRPr lang="es-419" sz="2400" b="0" i="0" dirty="0">
              <a:solidFill>
                <a:srgbClr val="000000"/>
              </a:solidFill>
              <a:effectLst/>
              <a:latin typeface="Open Sans"/>
            </a:endParaRPr>
          </a:p>
        </p:txBody>
      </p:sp>
      <p:pic>
        <p:nvPicPr>
          <p:cNvPr id="9" name="Рисунок 8">
            <a:extLst>
              <a:ext uri="{FF2B5EF4-FFF2-40B4-BE49-F238E27FC236}">
                <a16:creationId xmlns:a16="http://schemas.microsoft.com/office/drawing/2014/main" id="{91EFB4C6-F847-AA43-84DF-5440683193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5376" y="3725884"/>
            <a:ext cx="3269738" cy="2808902"/>
          </a:xfrm>
          <a:prstGeom prst="rect">
            <a:avLst/>
          </a:prstGeom>
        </p:spPr>
      </p:pic>
    </p:spTree>
    <p:extLst>
      <p:ext uri="{BB962C8B-B14F-4D97-AF65-F5344CB8AC3E}">
        <p14:creationId xmlns:p14="http://schemas.microsoft.com/office/powerpoint/2010/main" val="863283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Проверочный тест</a:t>
            </a:r>
          </a:p>
        </p:txBody>
      </p:sp>
      <p:sp>
        <p:nvSpPr>
          <p:cNvPr id="8" name="Прямоугольник 7">
            <a:extLst>
              <a:ext uri="{FF2B5EF4-FFF2-40B4-BE49-F238E27FC236}">
                <a16:creationId xmlns:a16="http://schemas.microsoft.com/office/drawing/2014/main" id="{1236C7B5-D5A1-C149-9E33-26418DA95FF2}"/>
              </a:ext>
            </a:extLst>
          </p:cNvPr>
          <p:cNvSpPr/>
          <p:nvPr/>
        </p:nvSpPr>
        <p:spPr>
          <a:xfrm>
            <a:off x="179513" y="726226"/>
            <a:ext cx="7200799" cy="1846659"/>
          </a:xfrm>
          <a:prstGeom prst="rect">
            <a:avLst/>
          </a:prstGeom>
        </p:spPr>
        <p:txBody>
          <a:bodyPr wrap="square">
            <a:spAutoFit/>
          </a:bodyPr>
          <a:lstStyle/>
          <a:p>
            <a:r>
              <a:rPr lang="ru-RU" sz="2400" dirty="0"/>
              <a:t>Какие из следующих программ не скомпилируются (и почему), а какие скомпилируются (и какой у них результат)?</a:t>
            </a:r>
          </a:p>
          <a:p>
            <a:endParaRPr lang="ru-RU" b="0" i="0" dirty="0">
              <a:solidFill>
                <a:srgbClr val="000000"/>
              </a:solidFill>
              <a:effectLst/>
              <a:latin typeface="Open Sans"/>
            </a:endParaRPr>
          </a:p>
          <a:p>
            <a:r>
              <a:rPr lang="ru-RU" sz="2400" i="1" dirty="0"/>
              <a:t>Программа № 1:</a:t>
            </a:r>
            <a:endParaRPr lang="es-419" sz="2400" b="0" i="0" dirty="0">
              <a:solidFill>
                <a:srgbClr val="000000"/>
              </a:solidFill>
              <a:effectLst/>
              <a:latin typeface="Open Sans"/>
            </a:endParaRPr>
          </a:p>
        </p:txBody>
      </p:sp>
      <p:pic>
        <p:nvPicPr>
          <p:cNvPr id="3" name="Рисунок 2">
            <a:extLst>
              <a:ext uri="{FF2B5EF4-FFF2-40B4-BE49-F238E27FC236}">
                <a16:creationId xmlns:a16="http://schemas.microsoft.com/office/drawing/2014/main" id="{FBF2809E-FF9F-1F4E-A4FB-B58B89F2A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6612" y="1836844"/>
            <a:ext cx="5662484" cy="4896544"/>
          </a:xfrm>
          <a:prstGeom prst="rect">
            <a:avLst/>
          </a:prstGeom>
        </p:spPr>
      </p:pic>
    </p:spTree>
    <p:extLst>
      <p:ext uri="{BB962C8B-B14F-4D97-AF65-F5344CB8AC3E}">
        <p14:creationId xmlns:p14="http://schemas.microsoft.com/office/powerpoint/2010/main" val="4222307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Проверочный тест</a:t>
            </a:r>
          </a:p>
        </p:txBody>
      </p:sp>
      <p:sp>
        <p:nvSpPr>
          <p:cNvPr id="8" name="Прямоугольник 7">
            <a:extLst>
              <a:ext uri="{FF2B5EF4-FFF2-40B4-BE49-F238E27FC236}">
                <a16:creationId xmlns:a16="http://schemas.microsoft.com/office/drawing/2014/main" id="{1236C7B5-D5A1-C149-9E33-26418DA95FF2}"/>
              </a:ext>
            </a:extLst>
          </p:cNvPr>
          <p:cNvSpPr/>
          <p:nvPr/>
        </p:nvSpPr>
        <p:spPr>
          <a:xfrm>
            <a:off x="179513" y="726226"/>
            <a:ext cx="2448271" cy="461665"/>
          </a:xfrm>
          <a:prstGeom prst="rect">
            <a:avLst/>
          </a:prstGeom>
        </p:spPr>
        <p:txBody>
          <a:bodyPr wrap="square">
            <a:spAutoFit/>
          </a:bodyPr>
          <a:lstStyle/>
          <a:p>
            <a:r>
              <a:rPr lang="ru-RU" sz="2400" i="1" dirty="0"/>
              <a:t>Программа № 2:</a:t>
            </a:r>
            <a:endParaRPr lang="es-419" sz="2400" b="0" i="0" dirty="0">
              <a:solidFill>
                <a:srgbClr val="000000"/>
              </a:solidFill>
              <a:effectLst/>
              <a:latin typeface="Open Sans"/>
            </a:endParaRPr>
          </a:p>
        </p:txBody>
      </p:sp>
      <p:pic>
        <p:nvPicPr>
          <p:cNvPr id="5" name="Рисунок 4">
            <a:extLst>
              <a:ext uri="{FF2B5EF4-FFF2-40B4-BE49-F238E27FC236}">
                <a16:creationId xmlns:a16="http://schemas.microsoft.com/office/drawing/2014/main" id="{65CD8D28-4798-704C-BB40-E08E94F79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139" y="1093025"/>
            <a:ext cx="6495202" cy="5616624"/>
          </a:xfrm>
          <a:prstGeom prst="rect">
            <a:avLst/>
          </a:prstGeom>
        </p:spPr>
      </p:pic>
    </p:spTree>
    <p:extLst>
      <p:ext uri="{BB962C8B-B14F-4D97-AF65-F5344CB8AC3E}">
        <p14:creationId xmlns:p14="http://schemas.microsoft.com/office/powerpoint/2010/main" val="248983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Проверочный тест</a:t>
            </a:r>
          </a:p>
        </p:txBody>
      </p:sp>
      <p:sp>
        <p:nvSpPr>
          <p:cNvPr id="8" name="Прямоугольник 7">
            <a:extLst>
              <a:ext uri="{FF2B5EF4-FFF2-40B4-BE49-F238E27FC236}">
                <a16:creationId xmlns:a16="http://schemas.microsoft.com/office/drawing/2014/main" id="{1236C7B5-D5A1-C149-9E33-26418DA95FF2}"/>
              </a:ext>
            </a:extLst>
          </p:cNvPr>
          <p:cNvSpPr/>
          <p:nvPr/>
        </p:nvSpPr>
        <p:spPr>
          <a:xfrm>
            <a:off x="179513" y="726226"/>
            <a:ext cx="2592288" cy="461665"/>
          </a:xfrm>
          <a:prstGeom prst="rect">
            <a:avLst/>
          </a:prstGeom>
        </p:spPr>
        <p:txBody>
          <a:bodyPr wrap="square">
            <a:spAutoFit/>
          </a:bodyPr>
          <a:lstStyle/>
          <a:p>
            <a:r>
              <a:rPr lang="ru-RU" sz="2400" i="1" dirty="0"/>
              <a:t>Программа № 3:</a:t>
            </a:r>
            <a:endParaRPr lang="es-419" sz="2400" b="0" i="0" dirty="0">
              <a:solidFill>
                <a:srgbClr val="000000"/>
              </a:solidFill>
              <a:effectLst/>
              <a:latin typeface="Open Sans"/>
            </a:endParaRPr>
          </a:p>
        </p:txBody>
      </p:sp>
      <p:pic>
        <p:nvPicPr>
          <p:cNvPr id="3" name="Рисунок 2">
            <a:extLst>
              <a:ext uri="{FF2B5EF4-FFF2-40B4-BE49-F238E27FC236}">
                <a16:creationId xmlns:a16="http://schemas.microsoft.com/office/drawing/2014/main" id="{2E62D003-4E77-914C-89D4-3A717710B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847265"/>
            <a:ext cx="2592288" cy="5697005"/>
          </a:xfrm>
          <a:prstGeom prst="rect">
            <a:avLst/>
          </a:prstGeom>
        </p:spPr>
      </p:pic>
    </p:spTree>
    <p:extLst>
      <p:ext uri="{BB962C8B-B14F-4D97-AF65-F5344CB8AC3E}">
        <p14:creationId xmlns:p14="http://schemas.microsoft.com/office/powerpoint/2010/main" val="1176682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Проверочный тест</a:t>
            </a:r>
          </a:p>
        </p:txBody>
      </p:sp>
      <p:sp>
        <p:nvSpPr>
          <p:cNvPr id="8" name="Прямоугольник 7">
            <a:extLst>
              <a:ext uri="{FF2B5EF4-FFF2-40B4-BE49-F238E27FC236}">
                <a16:creationId xmlns:a16="http://schemas.microsoft.com/office/drawing/2014/main" id="{1236C7B5-D5A1-C149-9E33-26418DA95FF2}"/>
              </a:ext>
            </a:extLst>
          </p:cNvPr>
          <p:cNvSpPr/>
          <p:nvPr/>
        </p:nvSpPr>
        <p:spPr>
          <a:xfrm>
            <a:off x="179513" y="726226"/>
            <a:ext cx="2952327" cy="461665"/>
          </a:xfrm>
          <a:prstGeom prst="rect">
            <a:avLst/>
          </a:prstGeom>
        </p:spPr>
        <p:txBody>
          <a:bodyPr wrap="square">
            <a:spAutoFit/>
          </a:bodyPr>
          <a:lstStyle/>
          <a:p>
            <a:r>
              <a:rPr lang="ru-RU" sz="2400" i="1" dirty="0"/>
              <a:t>Программа № 4:</a:t>
            </a:r>
            <a:endParaRPr lang="es-419" sz="2400" b="0" i="0" dirty="0">
              <a:solidFill>
                <a:srgbClr val="000000"/>
              </a:solidFill>
              <a:effectLst/>
              <a:latin typeface="Open Sans"/>
            </a:endParaRPr>
          </a:p>
        </p:txBody>
      </p:sp>
      <p:pic>
        <p:nvPicPr>
          <p:cNvPr id="5" name="Рисунок 4">
            <a:extLst>
              <a:ext uri="{FF2B5EF4-FFF2-40B4-BE49-F238E27FC236}">
                <a16:creationId xmlns:a16="http://schemas.microsoft.com/office/drawing/2014/main" id="{23E737DE-B716-9E43-A40C-46F6AF478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827" y="1153611"/>
            <a:ext cx="6742660" cy="5583094"/>
          </a:xfrm>
          <a:prstGeom prst="rect">
            <a:avLst/>
          </a:prstGeom>
        </p:spPr>
      </p:pic>
    </p:spTree>
    <p:extLst>
      <p:ext uri="{BB962C8B-B14F-4D97-AF65-F5344CB8AC3E}">
        <p14:creationId xmlns:p14="http://schemas.microsoft.com/office/powerpoint/2010/main" val="4257591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ФУНКЦИИ в С++</a:t>
            </a:r>
          </a:p>
        </p:txBody>
      </p:sp>
      <p:sp>
        <p:nvSpPr>
          <p:cNvPr id="8" name="TextBox 7"/>
          <p:cNvSpPr txBox="1"/>
          <p:nvPr/>
        </p:nvSpPr>
        <p:spPr>
          <a:xfrm>
            <a:off x="611559" y="505886"/>
            <a:ext cx="8009433" cy="3903504"/>
          </a:xfrm>
          <a:prstGeom prst="rect">
            <a:avLst/>
          </a:prstGeom>
          <a:noFill/>
        </p:spPr>
        <p:txBody>
          <a:bodyPr wrap="square" rtlCol="0">
            <a:spAutoFit/>
          </a:bodyPr>
          <a:lstStyle/>
          <a:p>
            <a:pPr indent="457200">
              <a:lnSpc>
                <a:spcPct val="150000"/>
              </a:lnSpc>
            </a:pPr>
            <a:r>
              <a:rPr lang="ru-RU" sz="2800" dirty="0"/>
              <a:t>По сути, после компиляции не будет никакой разницы для процессора, как для первого кода, так и для второго. Но ведь такую проверку пароля мы можем делать в нашей программе довольно много раз. И тогда получается копипаста, и код становится нечитаемым. </a:t>
            </a:r>
          </a:p>
        </p:txBody>
      </p:sp>
    </p:spTree>
    <p:extLst>
      <p:ext uri="{BB962C8B-B14F-4D97-AF65-F5344CB8AC3E}">
        <p14:creationId xmlns:p14="http://schemas.microsoft.com/office/powerpoint/2010/main" val="1788802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Проверочный тест</a:t>
            </a:r>
          </a:p>
        </p:txBody>
      </p:sp>
      <p:sp>
        <p:nvSpPr>
          <p:cNvPr id="8" name="Прямоугольник 7">
            <a:extLst>
              <a:ext uri="{FF2B5EF4-FFF2-40B4-BE49-F238E27FC236}">
                <a16:creationId xmlns:a16="http://schemas.microsoft.com/office/drawing/2014/main" id="{1236C7B5-D5A1-C149-9E33-26418DA95FF2}"/>
              </a:ext>
            </a:extLst>
          </p:cNvPr>
          <p:cNvSpPr/>
          <p:nvPr/>
        </p:nvSpPr>
        <p:spPr>
          <a:xfrm>
            <a:off x="179513" y="726226"/>
            <a:ext cx="2520279" cy="461665"/>
          </a:xfrm>
          <a:prstGeom prst="rect">
            <a:avLst/>
          </a:prstGeom>
        </p:spPr>
        <p:txBody>
          <a:bodyPr wrap="square">
            <a:spAutoFit/>
          </a:bodyPr>
          <a:lstStyle/>
          <a:p>
            <a:r>
              <a:rPr lang="ru-RU" sz="2400" i="1" dirty="0"/>
              <a:t>Программа № 5:</a:t>
            </a:r>
            <a:endParaRPr lang="es-419" sz="2400" b="0" i="0" dirty="0">
              <a:solidFill>
                <a:srgbClr val="000000"/>
              </a:solidFill>
              <a:effectLst/>
              <a:latin typeface="Open Sans"/>
            </a:endParaRPr>
          </a:p>
        </p:txBody>
      </p:sp>
      <p:pic>
        <p:nvPicPr>
          <p:cNvPr id="3" name="Рисунок 2">
            <a:extLst>
              <a:ext uri="{FF2B5EF4-FFF2-40B4-BE49-F238E27FC236}">
                <a16:creationId xmlns:a16="http://schemas.microsoft.com/office/drawing/2014/main" id="{444D65A7-CB2B-9F4B-8095-E9CFFA4DD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9601" y="910892"/>
            <a:ext cx="6234399" cy="5405548"/>
          </a:xfrm>
          <a:prstGeom prst="rect">
            <a:avLst/>
          </a:prstGeom>
        </p:spPr>
      </p:pic>
    </p:spTree>
    <p:extLst>
      <p:ext uri="{BB962C8B-B14F-4D97-AF65-F5344CB8AC3E}">
        <p14:creationId xmlns:p14="http://schemas.microsoft.com/office/powerpoint/2010/main" val="2380587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Проверочный тест</a:t>
            </a:r>
          </a:p>
        </p:txBody>
      </p:sp>
      <p:sp>
        <p:nvSpPr>
          <p:cNvPr id="8" name="Прямоугольник 7">
            <a:extLst>
              <a:ext uri="{FF2B5EF4-FFF2-40B4-BE49-F238E27FC236}">
                <a16:creationId xmlns:a16="http://schemas.microsoft.com/office/drawing/2014/main" id="{1236C7B5-D5A1-C149-9E33-26418DA95FF2}"/>
              </a:ext>
            </a:extLst>
          </p:cNvPr>
          <p:cNvSpPr/>
          <p:nvPr/>
        </p:nvSpPr>
        <p:spPr>
          <a:xfrm>
            <a:off x="179513" y="726226"/>
            <a:ext cx="2664295" cy="461665"/>
          </a:xfrm>
          <a:prstGeom prst="rect">
            <a:avLst/>
          </a:prstGeom>
        </p:spPr>
        <p:txBody>
          <a:bodyPr wrap="square">
            <a:spAutoFit/>
          </a:bodyPr>
          <a:lstStyle/>
          <a:p>
            <a:r>
              <a:rPr lang="ru-RU" sz="2400" i="1" dirty="0"/>
              <a:t>Программа № 6:</a:t>
            </a:r>
            <a:endParaRPr lang="es-419" sz="2400" b="0" i="0" dirty="0">
              <a:solidFill>
                <a:srgbClr val="000000"/>
              </a:solidFill>
              <a:effectLst/>
              <a:latin typeface="Open Sans"/>
            </a:endParaRPr>
          </a:p>
        </p:txBody>
      </p:sp>
      <p:pic>
        <p:nvPicPr>
          <p:cNvPr id="5" name="Рисунок 4">
            <a:extLst>
              <a:ext uri="{FF2B5EF4-FFF2-40B4-BE49-F238E27FC236}">
                <a16:creationId xmlns:a16="http://schemas.microsoft.com/office/drawing/2014/main" id="{39D66B39-896C-4447-8570-C47C43B1DB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1083" y="1484784"/>
            <a:ext cx="6628478" cy="5151046"/>
          </a:xfrm>
          <a:prstGeom prst="rect">
            <a:avLst/>
          </a:prstGeom>
        </p:spPr>
      </p:pic>
    </p:spTree>
    <p:extLst>
      <p:ext uri="{BB962C8B-B14F-4D97-AF65-F5344CB8AC3E}">
        <p14:creationId xmlns:p14="http://schemas.microsoft.com/office/powerpoint/2010/main" val="3819091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Проверочный тест</a:t>
            </a:r>
          </a:p>
        </p:txBody>
      </p:sp>
      <p:sp>
        <p:nvSpPr>
          <p:cNvPr id="8" name="Прямоугольник 7">
            <a:extLst>
              <a:ext uri="{FF2B5EF4-FFF2-40B4-BE49-F238E27FC236}">
                <a16:creationId xmlns:a16="http://schemas.microsoft.com/office/drawing/2014/main" id="{1236C7B5-D5A1-C149-9E33-26418DA95FF2}"/>
              </a:ext>
            </a:extLst>
          </p:cNvPr>
          <p:cNvSpPr/>
          <p:nvPr/>
        </p:nvSpPr>
        <p:spPr>
          <a:xfrm>
            <a:off x="179513" y="726226"/>
            <a:ext cx="2664295" cy="461665"/>
          </a:xfrm>
          <a:prstGeom prst="rect">
            <a:avLst/>
          </a:prstGeom>
        </p:spPr>
        <p:txBody>
          <a:bodyPr wrap="square">
            <a:spAutoFit/>
          </a:bodyPr>
          <a:lstStyle/>
          <a:p>
            <a:r>
              <a:rPr lang="ru-RU" sz="2400" i="1" dirty="0"/>
              <a:t>Программа № 7:</a:t>
            </a:r>
            <a:endParaRPr lang="es-419" sz="2400" b="0" i="0" dirty="0">
              <a:solidFill>
                <a:srgbClr val="000000"/>
              </a:solidFill>
              <a:effectLst/>
              <a:latin typeface="Open Sans"/>
            </a:endParaRPr>
          </a:p>
        </p:txBody>
      </p:sp>
      <p:pic>
        <p:nvPicPr>
          <p:cNvPr id="3" name="Рисунок 2">
            <a:extLst>
              <a:ext uri="{FF2B5EF4-FFF2-40B4-BE49-F238E27FC236}">
                <a16:creationId xmlns:a16="http://schemas.microsoft.com/office/drawing/2014/main" id="{F3EDAA47-4FD1-8247-9D56-2A4F5B0CB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6205" y="1309370"/>
            <a:ext cx="6662136" cy="5544616"/>
          </a:xfrm>
          <a:prstGeom prst="rect">
            <a:avLst/>
          </a:prstGeom>
        </p:spPr>
      </p:pic>
    </p:spTree>
    <p:extLst>
      <p:ext uri="{BB962C8B-B14F-4D97-AF65-F5344CB8AC3E}">
        <p14:creationId xmlns:p14="http://schemas.microsoft.com/office/powerpoint/2010/main" val="3929483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Ответы</a:t>
            </a:r>
          </a:p>
        </p:txBody>
      </p:sp>
      <p:sp>
        <p:nvSpPr>
          <p:cNvPr id="8" name="Прямоугольник 7">
            <a:extLst>
              <a:ext uri="{FF2B5EF4-FFF2-40B4-BE49-F238E27FC236}">
                <a16:creationId xmlns:a16="http://schemas.microsoft.com/office/drawing/2014/main" id="{1236C7B5-D5A1-C149-9E33-26418DA95FF2}"/>
              </a:ext>
            </a:extLst>
          </p:cNvPr>
          <p:cNvSpPr/>
          <p:nvPr/>
        </p:nvSpPr>
        <p:spPr>
          <a:xfrm>
            <a:off x="81934" y="471726"/>
            <a:ext cx="9026407" cy="5847755"/>
          </a:xfrm>
          <a:prstGeom prst="rect">
            <a:avLst/>
          </a:prstGeom>
        </p:spPr>
        <p:txBody>
          <a:bodyPr wrap="square">
            <a:spAutoFit/>
          </a:bodyPr>
          <a:lstStyle/>
          <a:p>
            <a:r>
              <a:rPr lang="ru-RU" b="1" dirty="0"/>
              <a:t>Ответ №1</a:t>
            </a:r>
            <a:endParaRPr lang="ru-RU" dirty="0"/>
          </a:p>
          <a:p>
            <a:r>
              <a:rPr lang="ru-RU" sz="1600" dirty="0"/>
              <a:t>Скомпилируется, результатом выполнения программы будет значение 13.</a:t>
            </a:r>
          </a:p>
          <a:p>
            <a:r>
              <a:rPr lang="ru-RU" b="1" dirty="0"/>
              <a:t>Ответ №2</a:t>
            </a:r>
            <a:endParaRPr lang="ru-RU" dirty="0"/>
          </a:p>
          <a:p>
            <a:r>
              <a:rPr lang="ru-RU" sz="1600" dirty="0"/>
              <a:t>Эта программа не скомпилируется. Вложенные функции запрещены.</a:t>
            </a:r>
          </a:p>
          <a:p>
            <a:r>
              <a:rPr lang="ru-RU" b="1" dirty="0"/>
              <a:t>Ответ №3</a:t>
            </a:r>
            <a:endParaRPr lang="ru-RU" dirty="0"/>
          </a:p>
          <a:p>
            <a:r>
              <a:rPr lang="ru-RU" sz="1600" dirty="0"/>
              <a:t>Эта программа скомпилируется, но не будет никакого вывода. Возвращаемые значения из функций не используются в </a:t>
            </a:r>
            <a:r>
              <a:rPr lang="es-419" sz="1600" dirty="0"/>
              <a:t>main() </a:t>
            </a:r>
            <a:r>
              <a:rPr lang="ru-RU" sz="1600" dirty="0"/>
              <a:t>и, таким образом, игнорируются.</a:t>
            </a:r>
          </a:p>
          <a:p>
            <a:r>
              <a:rPr lang="ru-RU" b="1" dirty="0"/>
              <a:t>Ответ №4</a:t>
            </a:r>
            <a:endParaRPr lang="ru-RU" dirty="0"/>
          </a:p>
          <a:p>
            <a:r>
              <a:rPr lang="ru-RU" sz="1600" dirty="0"/>
              <a:t>Эта программа не скомпилируется, так как тип возврата функции </a:t>
            </a:r>
            <a:r>
              <a:rPr lang="es-419" sz="1600" dirty="0"/>
              <a:t>printO() — void, </a:t>
            </a:r>
            <a:r>
              <a:rPr lang="ru-RU" sz="1600" dirty="0"/>
              <a:t>а мы отправляем несуществующее возвращаемое значение на вывод. Результат — ошибка компиляции.</a:t>
            </a:r>
          </a:p>
          <a:p>
            <a:r>
              <a:rPr lang="ru-RU" b="1" dirty="0"/>
              <a:t>Ответ №5</a:t>
            </a:r>
            <a:endParaRPr lang="ru-RU" dirty="0"/>
          </a:p>
          <a:p>
            <a:r>
              <a:rPr lang="ru-RU" dirty="0"/>
              <a:t>Результатом выполнения этой программы будет:</a:t>
            </a:r>
          </a:p>
          <a:p>
            <a:r>
              <a:rPr lang="ru-RU" dirty="0"/>
              <a:t>6</a:t>
            </a:r>
            <a:br>
              <a:rPr lang="ru-RU" dirty="0"/>
            </a:br>
            <a:r>
              <a:rPr lang="ru-RU" dirty="0"/>
              <a:t>6</a:t>
            </a:r>
          </a:p>
          <a:p>
            <a:r>
              <a:rPr lang="ru-RU" sz="1600" dirty="0"/>
              <a:t>Оба раза, когда вызывается функция </a:t>
            </a:r>
            <a:r>
              <a:rPr lang="es-419" sz="1600" dirty="0"/>
              <a:t>getNumbers(), </a:t>
            </a:r>
            <a:r>
              <a:rPr lang="ru-RU" sz="1600" dirty="0"/>
              <a:t>возвращается значение 6. Компилятор, встречая первый </a:t>
            </a:r>
            <a:r>
              <a:rPr lang="es-419" sz="1600" dirty="0"/>
              <a:t>return, </a:t>
            </a:r>
            <a:r>
              <a:rPr lang="ru-RU" sz="1600" dirty="0"/>
              <a:t>сразу же выполняет возврат этого значения, и всё, что находится за первым </a:t>
            </a:r>
            <a:r>
              <a:rPr lang="es-419" sz="1600" dirty="0"/>
              <a:t>return-</a:t>
            </a:r>
            <a:r>
              <a:rPr lang="ru-RU" sz="1600" dirty="0"/>
              <a:t>ом, — игнорируется. Строка </a:t>
            </a:r>
            <a:r>
              <a:rPr lang="es-419" sz="1600" dirty="0"/>
              <a:t>return 8; </a:t>
            </a:r>
            <a:r>
              <a:rPr lang="ru-RU" sz="1600" dirty="0"/>
              <a:t>никогда не выполнится.</a:t>
            </a:r>
          </a:p>
          <a:p>
            <a:r>
              <a:rPr lang="ru-RU" b="1" dirty="0"/>
              <a:t>Ответ №6</a:t>
            </a:r>
            <a:endParaRPr lang="ru-RU" dirty="0"/>
          </a:p>
          <a:p>
            <a:r>
              <a:rPr lang="ru-RU" dirty="0"/>
              <a:t>Эта программа не скомпилируется из-за недопустимого имени функции.</a:t>
            </a:r>
          </a:p>
          <a:p>
            <a:r>
              <a:rPr lang="ru-RU" b="1" dirty="0"/>
              <a:t>Ответ №7</a:t>
            </a:r>
            <a:endParaRPr lang="ru-RU" dirty="0"/>
          </a:p>
          <a:p>
            <a:r>
              <a:rPr lang="ru-RU" sz="1600" dirty="0"/>
              <a:t>Эта программа скомпилируется, но функция не будет вызвана, так как в её вызове отсутствуют круглые скобки. Результат вывода зависит от компилятора.</a:t>
            </a:r>
          </a:p>
        </p:txBody>
      </p:sp>
    </p:spTree>
    <p:extLst>
      <p:ext uri="{BB962C8B-B14F-4D97-AF65-F5344CB8AC3E}">
        <p14:creationId xmlns:p14="http://schemas.microsoft.com/office/powerpoint/2010/main" val="3445678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Использование функций</a:t>
            </a:r>
          </a:p>
        </p:txBody>
      </p:sp>
      <p:sp>
        <p:nvSpPr>
          <p:cNvPr id="8" name="TextBox 7"/>
          <p:cNvSpPr txBox="1"/>
          <p:nvPr/>
        </p:nvSpPr>
        <p:spPr>
          <a:xfrm>
            <a:off x="27864" y="505886"/>
            <a:ext cx="8864615" cy="6038641"/>
          </a:xfrm>
          <a:prstGeom prst="rect">
            <a:avLst/>
          </a:prstGeom>
          <a:noFill/>
        </p:spPr>
        <p:txBody>
          <a:bodyPr wrap="square" rtlCol="0">
            <a:spAutoFit/>
          </a:bodyPr>
          <a:lstStyle/>
          <a:p>
            <a:pPr indent="444500" algn="just">
              <a:lnSpc>
                <a:spcPct val="150000"/>
              </a:lnSpc>
            </a:pPr>
            <a:r>
              <a:rPr lang="ru-RU" sz="2000" dirty="0">
                <a:latin typeface="Times New Roman" pitchFamily="18" charset="0"/>
                <a:cs typeface="Times New Roman" pitchFamily="18" charset="0"/>
              </a:rPr>
              <a:t>Для того чтобы использовать функцию в C++, вы должны выполнить следующие шаги:</a:t>
            </a:r>
          </a:p>
          <a:p>
            <a:pPr indent="444500" algn="just">
              <a:lnSpc>
                <a:spcPct val="150000"/>
              </a:lnSpc>
            </a:pPr>
            <a:r>
              <a:rPr lang="ru-RU" sz="2000" dirty="0">
                <a:latin typeface="Times New Roman" pitchFamily="18" charset="0"/>
                <a:cs typeface="Times New Roman" pitchFamily="18" charset="0"/>
              </a:rPr>
              <a:t>• предоставить определение функции; </a:t>
            </a:r>
          </a:p>
          <a:p>
            <a:pPr indent="444500" algn="just">
              <a:lnSpc>
                <a:spcPct val="150000"/>
              </a:lnSpc>
            </a:pPr>
            <a:r>
              <a:rPr lang="ru-RU" sz="2000" dirty="0">
                <a:latin typeface="Times New Roman" pitchFamily="18" charset="0"/>
                <a:cs typeface="Times New Roman" pitchFamily="18" charset="0"/>
              </a:rPr>
              <a:t>• представить прототип функции; </a:t>
            </a:r>
          </a:p>
          <a:p>
            <a:pPr indent="444500" algn="just">
              <a:lnSpc>
                <a:spcPct val="150000"/>
              </a:lnSpc>
            </a:pPr>
            <a:r>
              <a:rPr lang="ru-RU" sz="2000" dirty="0">
                <a:latin typeface="Times New Roman" pitchFamily="18" charset="0"/>
                <a:cs typeface="Times New Roman" pitchFamily="18" charset="0"/>
              </a:rPr>
              <a:t>• вызвать функцию.</a:t>
            </a:r>
          </a:p>
          <a:p>
            <a:pPr indent="444500" algn="just">
              <a:lnSpc>
                <a:spcPct val="150000"/>
              </a:lnSpc>
            </a:pPr>
            <a:r>
              <a:rPr lang="ru-RU" sz="2000" dirty="0">
                <a:latin typeface="Times New Roman" pitchFamily="18" charset="0"/>
                <a:cs typeface="Times New Roman" pitchFamily="18" charset="0"/>
              </a:rPr>
              <a:t>Если вы планируете пользоваться библиотечной функций, то она уже определена и скомпилирована. К тому же вы можете, да и должны пользоваться стандартным библиотечным заголовочным файлом, чтобы предоставить своей программе доступ к прототипу. Все что вам остается — правильно вызвать эту функцию. Когда вы создаете собственные функции, то должны самостоятельно обработать все три аспекта — определение, прототипирование и вызов. В листинге на следующем слайде демонстрируются все три шага на небольшом примере.</a:t>
            </a:r>
          </a:p>
        </p:txBody>
      </p:sp>
    </p:spTree>
    <p:extLst>
      <p:ext uri="{BB962C8B-B14F-4D97-AF65-F5344CB8AC3E}">
        <p14:creationId xmlns:p14="http://schemas.microsoft.com/office/powerpoint/2010/main" val="2756162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Использование функций</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707" y="764704"/>
            <a:ext cx="5113550" cy="341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06750" y="4199496"/>
            <a:ext cx="8657738" cy="1289007"/>
          </a:xfrm>
          <a:prstGeom prst="rect">
            <a:avLst/>
          </a:prstGeom>
        </p:spPr>
        <p:txBody>
          <a:bodyPr wrap="square">
            <a:spAutoFit/>
          </a:bodyPr>
          <a:lstStyle/>
          <a:p>
            <a:pPr indent="444500" algn="just">
              <a:lnSpc>
                <a:spcPct val="150000"/>
              </a:lnSpc>
            </a:pPr>
            <a:r>
              <a:rPr lang="ru-RU" dirty="0">
                <a:latin typeface="Times New Roman" pitchFamily="18" charset="0"/>
                <a:cs typeface="Times New Roman" pitchFamily="18" charset="0"/>
              </a:rPr>
              <a:t>Ниже показан вывод программы из листинга</a:t>
            </a:r>
            <a:r>
              <a:rPr lang="en-US" dirty="0">
                <a:latin typeface="Times New Roman" pitchFamily="18" charset="0"/>
                <a:cs typeface="Times New Roman" pitchFamily="18" charset="0"/>
              </a:rPr>
              <a:t>.</a:t>
            </a:r>
            <a:r>
              <a:rPr lang="ru-RU" dirty="0">
                <a:latin typeface="Times New Roman" pitchFamily="18" charset="0"/>
                <a:cs typeface="Times New Roman" pitchFamily="18" charset="0"/>
              </a:rPr>
              <a:t> Выполнение программы в </a:t>
            </a:r>
            <a:r>
              <a:rPr lang="ru-RU" dirty="0" err="1">
                <a:latin typeface="Times New Roman" pitchFamily="18" charset="0"/>
                <a:cs typeface="Times New Roman" pitchFamily="18" charset="0"/>
              </a:rPr>
              <a:t>main</a:t>
            </a:r>
            <a:r>
              <a:rPr lang="ru-RU" dirty="0">
                <a:latin typeface="Times New Roman" pitchFamily="18" charset="0"/>
                <a:cs typeface="Times New Roman" pitchFamily="18" charset="0"/>
              </a:rPr>
              <a:t>() останавливается, как только управление передается функции </a:t>
            </a:r>
            <a:r>
              <a:rPr lang="ru-RU" dirty="0" err="1">
                <a:latin typeface="Times New Roman" pitchFamily="18" charset="0"/>
                <a:cs typeface="Times New Roman" pitchFamily="18" charset="0"/>
              </a:rPr>
              <a:t>simple</a:t>
            </a:r>
            <a:r>
              <a:rPr lang="ru-RU" dirty="0">
                <a:latin typeface="Times New Roman" pitchFamily="18" charset="0"/>
                <a:cs typeface="Times New Roman" pitchFamily="18" charset="0"/>
              </a:rPr>
              <a:t>(). По завершении </a:t>
            </a:r>
            <a:r>
              <a:rPr lang="ru-RU" dirty="0" err="1">
                <a:latin typeface="Times New Roman" pitchFamily="18" charset="0"/>
                <a:cs typeface="Times New Roman" pitchFamily="18" charset="0"/>
              </a:rPr>
              <a:t>simple</a:t>
            </a:r>
            <a:r>
              <a:rPr lang="ru-RU" dirty="0">
                <a:latin typeface="Times New Roman" pitchFamily="18" charset="0"/>
                <a:cs typeface="Times New Roman" pitchFamily="18" charset="0"/>
              </a:rPr>
              <a:t>() выполнение программы возобновляется в функции </a:t>
            </a:r>
            <a:r>
              <a:rPr lang="ru-RU" dirty="0" err="1">
                <a:latin typeface="Times New Roman" pitchFamily="18" charset="0"/>
                <a:cs typeface="Times New Roman" pitchFamily="18" charset="0"/>
              </a:rPr>
              <a:t>main</a:t>
            </a:r>
            <a:r>
              <a:rPr lang="ru-RU" dirty="0">
                <a:latin typeface="Times New Roman" pitchFamily="18" charset="0"/>
                <a:cs typeface="Times New Roman" pitchFamily="18" charset="0"/>
              </a:rPr>
              <a:t>().</a:t>
            </a:r>
            <a:r>
              <a:rPr lang="en-US"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797" y="5733256"/>
            <a:ext cx="5055352" cy="89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575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Прототипирование и вызов функции</a:t>
            </a:r>
          </a:p>
        </p:txBody>
      </p:sp>
      <p:sp>
        <p:nvSpPr>
          <p:cNvPr id="8" name="TextBox 7"/>
          <p:cNvSpPr txBox="1"/>
          <p:nvPr/>
        </p:nvSpPr>
        <p:spPr>
          <a:xfrm>
            <a:off x="27865" y="418215"/>
            <a:ext cx="8593128" cy="1860574"/>
          </a:xfrm>
          <a:prstGeom prst="rect">
            <a:avLst/>
          </a:prstGeom>
          <a:noFill/>
        </p:spPr>
        <p:txBody>
          <a:bodyPr wrap="square" rtlCol="0">
            <a:spAutoFit/>
          </a:bodyPr>
          <a:lstStyle/>
          <a:p>
            <a:pPr indent="444500" algn="just">
              <a:lnSpc>
                <a:spcPct val="150000"/>
              </a:lnSpc>
            </a:pPr>
            <a:r>
              <a:rPr lang="ru-RU" sz="1900" dirty="0">
                <a:latin typeface="Times New Roman" pitchFamily="18" charset="0"/>
                <a:cs typeface="Times New Roman" pitchFamily="18" charset="0"/>
              </a:rPr>
              <a:t>Теперь подробно о прототипировании, поскольку зачастую прототипы функций скрываются во включаемых (с помощью #</a:t>
            </a:r>
            <a:r>
              <a:rPr lang="ru-RU" sz="1900" dirty="0" err="1">
                <a:latin typeface="Times New Roman" pitchFamily="18" charset="0"/>
                <a:cs typeface="Times New Roman" pitchFamily="18" charset="0"/>
              </a:rPr>
              <a:t>include</a:t>
            </a:r>
            <a:r>
              <a:rPr lang="ru-RU" sz="1900" dirty="0">
                <a:latin typeface="Times New Roman" pitchFamily="18" charset="0"/>
                <a:cs typeface="Times New Roman" pitchFamily="18" charset="0"/>
              </a:rPr>
              <a:t>) файлах. </a:t>
            </a:r>
            <a:r>
              <a:rPr lang="ru-RU" sz="2000" dirty="0">
                <a:latin typeface="Times New Roman" pitchFamily="18" charset="0"/>
                <a:cs typeface="Times New Roman" pitchFamily="18" charset="0"/>
              </a:rPr>
              <a:t>В листинге ниже демонстрируется использование функций </a:t>
            </a:r>
            <a:r>
              <a:rPr lang="ru-RU" sz="2000" dirty="0" err="1">
                <a:latin typeface="Times New Roman" pitchFamily="18" charset="0"/>
                <a:cs typeface="Times New Roman" pitchFamily="18" charset="0"/>
              </a:rPr>
              <a:t>cheers</a:t>
            </a:r>
            <a:r>
              <a:rPr lang="ru-RU" sz="2000" dirty="0">
                <a:latin typeface="Times New Roman" pitchFamily="18" charset="0"/>
                <a:cs typeface="Times New Roman" pitchFamily="18" charset="0"/>
              </a:rPr>
              <a:t> () и </a:t>
            </a:r>
            <a:r>
              <a:rPr lang="ru-RU" sz="2000" dirty="0" err="1">
                <a:latin typeface="Times New Roman" pitchFamily="18" charset="0"/>
                <a:cs typeface="Times New Roman" pitchFamily="18" charset="0"/>
              </a:rPr>
              <a:t>cube</a:t>
            </a:r>
            <a:r>
              <a:rPr lang="ru-RU" sz="2000" dirty="0">
                <a:latin typeface="Times New Roman" pitchFamily="18" charset="0"/>
                <a:cs typeface="Times New Roman" pitchFamily="18" charset="0"/>
              </a:rPr>
              <a:t> (); обратите внимание на их прототипы.</a:t>
            </a:r>
          </a:p>
        </p:txBody>
      </p:sp>
      <p:pic>
        <p:nvPicPr>
          <p:cNvPr id="5" name="Picture 2">
            <a:extLst>
              <a:ext uri="{FF2B5EF4-FFF2-40B4-BE49-F238E27FC236}">
                <a16:creationId xmlns:a16="http://schemas.microsoft.com/office/drawing/2014/main" id="{5734CAF2-E529-4144-808C-47077F505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02" y="2681536"/>
            <a:ext cx="427265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BC3B12D2-0DEF-9B48-B9AF-30C6EE34B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682" y="3933056"/>
            <a:ext cx="4272659" cy="77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554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Прототипирование и вызов функции</a:t>
            </a:r>
          </a:p>
        </p:txBody>
      </p:sp>
      <p:sp>
        <p:nvSpPr>
          <p:cNvPr id="8" name="TextBox 7"/>
          <p:cNvSpPr txBox="1"/>
          <p:nvPr/>
        </p:nvSpPr>
        <p:spPr>
          <a:xfrm>
            <a:off x="20446" y="692696"/>
            <a:ext cx="8792607" cy="5875455"/>
          </a:xfrm>
          <a:prstGeom prst="rect">
            <a:avLst/>
          </a:prstGeom>
          <a:noFill/>
        </p:spPr>
        <p:txBody>
          <a:bodyPr wrap="square" rtlCol="0">
            <a:spAutoFit/>
          </a:bodyPr>
          <a:lstStyle/>
          <a:p>
            <a:pPr indent="444500" algn="just">
              <a:lnSpc>
                <a:spcPct val="120000"/>
              </a:lnSpc>
            </a:pPr>
            <a:r>
              <a:rPr lang="ru-RU" sz="2100" dirty="0">
                <a:latin typeface="Times New Roman" pitchFamily="18" charset="0"/>
                <a:cs typeface="Times New Roman" pitchFamily="18" charset="0"/>
              </a:rPr>
              <a:t>Программа из листинга помещает директиву </a:t>
            </a:r>
            <a:r>
              <a:rPr lang="ru-RU" sz="2100" dirty="0" err="1">
                <a:latin typeface="Times New Roman" pitchFamily="18" charset="0"/>
                <a:cs typeface="Times New Roman" pitchFamily="18" charset="0"/>
              </a:rPr>
              <a:t>using</a:t>
            </a:r>
            <a:r>
              <a:rPr lang="ru-RU" sz="2100" dirty="0">
                <a:latin typeface="Times New Roman" pitchFamily="18" charset="0"/>
                <a:cs typeface="Times New Roman" pitchFamily="18" charset="0"/>
              </a:rPr>
              <a:t> только в те функции, которые используют члены пространства имен </a:t>
            </a:r>
            <a:r>
              <a:rPr lang="ru-RU" sz="2100" dirty="0" err="1">
                <a:latin typeface="Times New Roman" pitchFamily="18" charset="0"/>
                <a:cs typeface="Times New Roman" pitchFamily="18" charset="0"/>
              </a:rPr>
              <a:t>std</a:t>
            </a:r>
            <a:r>
              <a:rPr lang="ru-RU" sz="2100" dirty="0">
                <a:latin typeface="Times New Roman" pitchFamily="18" charset="0"/>
                <a:cs typeface="Times New Roman" pitchFamily="18" charset="0"/>
              </a:rPr>
              <a:t>. </a:t>
            </a:r>
          </a:p>
          <a:p>
            <a:pPr indent="444500" algn="just">
              <a:lnSpc>
                <a:spcPct val="120000"/>
              </a:lnSpc>
            </a:pPr>
            <a:r>
              <a:rPr lang="ru-RU" sz="2100" dirty="0">
                <a:latin typeface="Times New Roman" pitchFamily="18" charset="0"/>
                <a:cs typeface="Times New Roman" pitchFamily="18" charset="0"/>
              </a:rPr>
              <a:t>Обратите внимание, что </a:t>
            </a:r>
            <a:r>
              <a:rPr lang="ru-RU" sz="2100" dirty="0" err="1">
                <a:latin typeface="Times New Roman" pitchFamily="18" charset="0"/>
                <a:cs typeface="Times New Roman" pitchFamily="18" charset="0"/>
              </a:rPr>
              <a:t>main</a:t>
            </a:r>
            <a:r>
              <a:rPr lang="ru-RU" sz="2100" dirty="0">
                <a:latin typeface="Times New Roman" pitchFamily="18" charset="0"/>
                <a:cs typeface="Times New Roman" pitchFamily="18" charset="0"/>
              </a:rPr>
              <a:t>() вызывает функцию </a:t>
            </a:r>
            <a:r>
              <a:rPr lang="ru-RU" sz="2100" dirty="0" err="1">
                <a:latin typeface="Times New Roman" pitchFamily="18" charset="0"/>
                <a:cs typeface="Times New Roman" pitchFamily="18" charset="0"/>
              </a:rPr>
              <a:t>cheers</a:t>
            </a:r>
            <a:r>
              <a:rPr lang="ru-RU" sz="2100" dirty="0">
                <a:latin typeface="Times New Roman" pitchFamily="18" charset="0"/>
                <a:cs typeface="Times New Roman" pitchFamily="18" charset="0"/>
              </a:rPr>
              <a:t>() типа </a:t>
            </a:r>
            <a:r>
              <a:rPr lang="ru-RU" sz="2100" dirty="0" err="1">
                <a:latin typeface="Times New Roman" pitchFamily="18" charset="0"/>
                <a:cs typeface="Times New Roman" pitchFamily="18" charset="0"/>
              </a:rPr>
              <a:t>void</a:t>
            </a:r>
            <a:r>
              <a:rPr lang="ru-RU" sz="2100" dirty="0">
                <a:latin typeface="Times New Roman" pitchFamily="18" charset="0"/>
                <a:cs typeface="Times New Roman" pitchFamily="18" charset="0"/>
              </a:rPr>
              <a:t> с  использованием имени функции и аргументов, за которыми следует точка с запятой: </a:t>
            </a:r>
            <a:r>
              <a:rPr lang="ru-RU" sz="2100" dirty="0" err="1">
                <a:latin typeface="Times New Roman" pitchFamily="18" charset="0"/>
                <a:cs typeface="Times New Roman" pitchFamily="18" charset="0"/>
              </a:rPr>
              <a:t>cheers</a:t>
            </a:r>
            <a:r>
              <a:rPr lang="ru-RU" sz="2100" dirty="0">
                <a:latin typeface="Times New Roman" pitchFamily="18" charset="0"/>
                <a:cs typeface="Times New Roman" pitchFamily="18" charset="0"/>
              </a:rPr>
              <a:t> (5);. Это пример оператора вызова функции. Но поскольку </a:t>
            </a:r>
            <a:r>
              <a:rPr lang="ru-RU" sz="2100" dirty="0" err="1">
                <a:latin typeface="Times New Roman" pitchFamily="18" charset="0"/>
                <a:cs typeface="Times New Roman" pitchFamily="18" charset="0"/>
              </a:rPr>
              <a:t>cube</a:t>
            </a:r>
            <a:r>
              <a:rPr lang="ru-RU" sz="2100" dirty="0">
                <a:latin typeface="Times New Roman" pitchFamily="18" charset="0"/>
                <a:cs typeface="Times New Roman" pitchFamily="18" charset="0"/>
              </a:rPr>
              <a:t> () возвращает значение, </a:t>
            </a:r>
            <a:r>
              <a:rPr lang="ru-RU" sz="2100" dirty="0" err="1">
                <a:latin typeface="Times New Roman" pitchFamily="18" charset="0"/>
                <a:cs typeface="Times New Roman" pitchFamily="18" charset="0"/>
              </a:rPr>
              <a:t>main</a:t>
            </a:r>
            <a:r>
              <a:rPr lang="ru-RU" sz="2100" dirty="0">
                <a:latin typeface="Times New Roman" pitchFamily="18" charset="0"/>
                <a:cs typeface="Times New Roman" pitchFamily="18" charset="0"/>
              </a:rPr>
              <a:t> () может применять его как часть оператора присваивания: </a:t>
            </a:r>
          </a:p>
          <a:p>
            <a:pPr indent="444500" algn="just">
              <a:lnSpc>
                <a:spcPct val="120000"/>
              </a:lnSpc>
            </a:pPr>
            <a:r>
              <a:rPr lang="ru-RU" sz="2100" dirty="0" err="1">
                <a:latin typeface="Times New Roman" pitchFamily="18" charset="0"/>
                <a:cs typeface="Times New Roman" pitchFamily="18" charset="0"/>
              </a:rPr>
              <a:t>double</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volume</a:t>
            </a:r>
            <a:r>
              <a:rPr lang="ru-RU" sz="2100" dirty="0">
                <a:latin typeface="Times New Roman" pitchFamily="18" charset="0"/>
                <a:cs typeface="Times New Roman" pitchFamily="18" charset="0"/>
              </a:rPr>
              <a:t> = </a:t>
            </a:r>
            <a:r>
              <a:rPr lang="ru-RU" sz="2100" dirty="0" err="1">
                <a:latin typeface="Times New Roman" pitchFamily="18" charset="0"/>
                <a:cs typeface="Times New Roman" pitchFamily="18" charset="0"/>
              </a:rPr>
              <a:t>cube</a:t>
            </a:r>
            <a:r>
              <a:rPr lang="ru-RU" sz="2100" dirty="0">
                <a:latin typeface="Times New Roman" pitchFamily="18" charset="0"/>
                <a:cs typeface="Times New Roman" pitchFamily="18" charset="0"/>
              </a:rPr>
              <a:t>(</a:t>
            </a:r>
            <a:r>
              <a:rPr lang="ru-RU" sz="2100" dirty="0" err="1">
                <a:latin typeface="Times New Roman" pitchFamily="18" charset="0"/>
                <a:cs typeface="Times New Roman" pitchFamily="18" charset="0"/>
              </a:rPr>
              <a:t>side</a:t>
            </a:r>
            <a:r>
              <a:rPr lang="ru-RU" sz="2100" dirty="0">
                <a:latin typeface="Times New Roman" pitchFamily="18" charset="0"/>
                <a:cs typeface="Times New Roman" pitchFamily="18" charset="0"/>
              </a:rPr>
              <a:t>); </a:t>
            </a:r>
          </a:p>
          <a:p>
            <a:pPr indent="444500" algn="just">
              <a:lnSpc>
                <a:spcPct val="120000"/>
              </a:lnSpc>
            </a:pPr>
            <a:r>
              <a:rPr lang="ru-RU" sz="2100" dirty="0">
                <a:latin typeface="Times New Roman" pitchFamily="18" charset="0"/>
                <a:cs typeface="Times New Roman" pitchFamily="18" charset="0"/>
              </a:rPr>
              <a:t>Прототип описывает интерфейс функции для компилятора. Это значит, что он сообщает компилятору, каков тип возвращаемого значения, если оно есть у функции, а также количество и типы аргументов данной функции. Прототип функции является оператором, поэтому он должен завершаться точкой с запятой. Простейший способ получить прототип — скопировать заголовок функции из ее определения и добавить точку с запятой. Это, собственно, и делает программа из листинга с функцией </a:t>
            </a:r>
            <a:r>
              <a:rPr lang="ru-RU" sz="2100" dirty="0" err="1">
                <a:latin typeface="Times New Roman" pitchFamily="18" charset="0"/>
                <a:cs typeface="Times New Roman" pitchFamily="18" charset="0"/>
              </a:rPr>
              <a:t>cube</a:t>
            </a:r>
            <a:r>
              <a:rPr lang="ru-RU" sz="2100" dirty="0">
                <a:latin typeface="Times New Roman" pitchFamily="18" charset="0"/>
                <a:cs typeface="Times New Roman" pitchFamily="18" charset="0"/>
              </a:rPr>
              <a:t> ().</a:t>
            </a:r>
          </a:p>
        </p:txBody>
      </p:sp>
    </p:spTree>
    <p:extLst>
      <p:ext uri="{BB962C8B-B14F-4D97-AF65-F5344CB8AC3E}">
        <p14:creationId xmlns:p14="http://schemas.microsoft.com/office/powerpoint/2010/main" val="1929404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Прототипирование и вызов функции</a:t>
            </a:r>
          </a:p>
        </p:txBody>
      </p:sp>
      <p:sp>
        <p:nvSpPr>
          <p:cNvPr id="8" name="TextBox 7"/>
          <p:cNvSpPr txBox="1"/>
          <p:nvPr/>
        </p:nvSpPr>
        <p:spPr>
          <a:xfrm>
            <a:off x="251519" y="692696"/>
            <a:ext cx="8377267" cy="4928850"/>
          </a:xfrm>
          <a:prstGeom prst="rect">
            <a:avLst/>
          </a:prstGeom>
          <a:noFill/>
        </p:spPr>
        <p:txBody>
          <a:bodyPr wrap="square" rtlCol="0">
            <a:spAutoFit/>
          </a:bodyPr>
          <a:lstStyle/>
          <a:p>
            <a:pPr indent="444500" algn="just">
              <a:lnSpc>
                <a:spcPct val="120000"/>
              </a:lnSpc>
            </a:pPr>
            <a:r>
              <a:rPr lang="ru-RU" sz="2400" dirty="0">
                <a:latin typeface="Times New Roman" pitchFamily="18" charset="0"/>
                <a:cs typeface="Times New Roman" pitchFamily="18" charset="0"/>
              </a:rPr>
              <a:t>Однако прототип функции не требует предоставления имен переменных-параметров; достаточно списка типов. Программа из листинга строит прототип </a:t>
            </a:r>
            <a:r>
              <a:rPr lang="ru-RU" sz="2400" dirty="0" err="1">
                <a:latin typeface="Times New Roman" pitchFamily="18" charset="0"/>
                <a:cs typeface="Times New Roman" pitchFamily="18" charset="0"/>
              </a:rPr>
              <a:t>cheers</a:t>
            </a:r>
            <a:r>
              <a:rPr lang="ru-RU" sz="2400" dirty="0">
                <a:latin typeface="Times New Roman" pitchFamily="18" charset="0"/>
                <a:cs typeface="Times New Roman" pitchFamily="18" charset="0"/>
              </a:rPr>
              <a:t> (), используя только тип аргумента: </a:t>
            </a:r>
          </a:p>
          <a:p>
            <a:pPr indent="444500" algn="just">
              <a:lnSpc>
                <a:spcPct val="120000"/>
              </a:lnSpc>
            </a:pPr>
            <a:r>
              <a:rPr lang="ru-RU" sz="2400" dirty="0">
                <a:latin typeface="Times New Roman" pitchFamily="18" charset="0"/>
                <a:cs typeface="Times New Roman" pitchFamily="18" charset="0"/>
              </a:rPr>
              <a:t>void </a:t>
            </a:r>
            <a:r>
              <a:rPr lang="ru-RU" sz="2400" dirty="0" err="1">
                <a:latin typeface="Times New Roman" pitchFamily="18" charset="0"/>
                <a:cs typeface="Times New Roman" pitchFamily="18" charset="0"/>
              </a:rPr>
              <a:t>cheers</a:t>
            </a:r>
            <a:r>
              <a:rPr lang="ru-RU" sz="2400" dirty="0">
                <a:latin typeface="Times New Roman" pitchFamily="18" charset="0"/>
                <a:cs typeface="Times New Roman" pitchFamily="18" charset="0"/>
              </a:rPr>
              <a:t>(int);</a:t>
            </a:r>
          </a:p>
          <a:p>
            <a:pPr indent="444500" algn="just">
              <a:lnSpc>
                <a:spcPct val="120000"/>
              </a:lnSpc>
            </a:pPr>
            <a:r>
              <a:rPr lang="ru-RU" sz="2400" dirty="0">
                <a:latin typeface="Times New Roman" pitchFamily="18" charset="0"/>
                <a:cs typeface="Times New Roman" pitchFamily="18" charset="0"/>
              </a:rPr>
              <a:t>В прототипе можно опустить имена параметров. </a:t>
            </a:r>
          </a:p>
          <a:p>
            <a:pPr indent="444500" algn="just">
              <a:lnSpc>
                <a:spcPct val="120000"/>
              </a:lnSpc>
            </a:pPr>
            <a:r>
              <a:rPr lang="ru-RU" sz="2400" dirty="0">
                <a:latin typeface="Times New Roman" pitchFamily="18" charset="0"/>
                <a:cs typeface="Times New Roman" pitchFamily="18" charset="0"/>
              </a:rPr>
              <a:t>В прототипе можно указывать или не указывать имена переменных в списке аргументов. Имена переменных в прототипе служат просто заполнителями, поэтому если даже они заданы, то не обязательно должны совпадать с именами в определении функции.</a:t>
            </a:r>
          </a:p>
        </p:txBody>
      </p:sp>
    </p:spTree>
    <p:extLst>
      <p:ext uri="{BB962C8B-B14F-4D97-AF65-F5344CB8AC3E}">
        <p14:creationId xmlns:p14="http://schemas.microsoft.com/office/powerpoint/2010/main" val="1709979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Прототипирование и вызов функции</a:t>
            </a:r>
          </a:p>
        </p:txBody>
      </p:sp>
      <p:sp>
        <p:nvSpPr>
          <p:cNvPr id="8" name="TextBox 7"/>
          <p:cNvSpPr txBox="1"/>
          <p:nvPr/>
        </p:nvSpPr>
        <p:spPr>
          <a:xfrm>
            <a:off x="275436" y="484504"/>
            <a:ext cx="8593128" cy="5625964"/>
          </a:xfrm>
          <a:prstGeom prst="rect">
            <a:avLst/>
          </a:prstGeom>
          <a:noFill/>
        </p:spPr>
        <p:txBody>
          <a:bodyPr wrap="square" rtlCol="0">
            <a:spAutoFit/>
          </a:bodyPr>
          <a:lstStyle/>
          <a:p>
            <a:pPr indent="457200">
              <a:lnSpc>
                <a:spcPct val="150000"/>
              </a:lnSpc>
            </a:pPr>
            <a:r>
              <a:rPr lang="ru-RU" sz="2200" b="1" dirty="0"/>
              <a:t>Прототипом функции</a:t>
            </a:r>
            <a:r>
              <a:rPr lang="ru-RU" sz="2200" dirty="0"/>
              <a:t> в </a:t>
            </a:r>
            <a:r>
              <a:rPr lang="ru-RU" sz="2200" dirty="0">
                <a:hlinkClick r:id="rId4" tooltip="Язык программирования Си"/>
              </a:rPr>
              <a:t>языках Си</a:t>
            </a:r>
            <a:r>
              <a:rPr lang="ru-RU" sz="2200" dirty="0"/>
              <a:t> или </a:t>
            </a:r>
            <a:r>
              <a:rPr lang="es-419" sz="2200" dirty="0">
                <a:hlinkClick r:id="rId5" tooltip="C++"/>
              </a:rPr>
              <a:t>C++</a:t>
            </a:r>
            <a:r>
              <a:rPr lang="ru-RU" sz="2200" dirty="0"/>
              <a:t> называется </a:t>
            </a:r>
            <a:r>
              <a:rPr lang="ru-RU" sz="2200" dirty="0">
                <a:hlinkClick r:id="rId6" tooltip="Объявление (информатика)"/>
              </a:rPr>
              <a:t>объявление</a:t>
            </a:r>
            <a:r>
              <a:rPr lang="ru-RU" sz="2200" dirty="0"/>
              <a:t> </a:t>
            </a:r>
            <a:r>
              <a:rPr lang="ru-RU" sz="2200" dirty="0">
                <a:hlinkClick r:id="rId7" tooltip="Функция (программирование)"/>
              </a:rPr>
              <a:t>функции</a:t>
            </a:r>
            <a:r>
              <a:rPr lang="ru-RU" sz="2200" dirty="0"/>
              <a:t>, не содержащее тела функции, но указывающее имя функции, количество аргументов, </a:t>
            </a:r>
            <a:r>
              <a:rPr lang="ru-RU" sz="2200" dirty="0">
                <a:hlinkClick r:id="rId8" tooltip="Тип данных"/>
              </a:rPr>
              <a:t>типы</a:t>
            </a:r>
            <a:r>
              <a:rPr lang="ru-RU" sz="2200" dirty="0"/>
              <a:t> аргументов и возвращаемый тип данных. </a:t>
            </a:r>
          </a:p>
          <a:p>
            <a:pPr indent="457200">
              <a:lnSpc>
                <a:spcPct val="150000"/>
              </a:lnSpc>
            </a:pPr>
            <a:r>
              <a:rPr lang="ru-RU" sz="2200" dirty="0"/>
              <a:t>В то время как определение функции описывает, что именно делает функция, прототип функции может восприниматься как описание её интерфейса.</a:t>
            </a:r>
          </a:p>
          <a:p>
            <a:pPr indent="457200">
              <a:lnSpc>
                <a:spcPct val="150000"/>
              </a:lnSpc>
            </a:pPr>
            <a:r>
              <a:rPr lang="ru-RU" sz="2200" dirty="0"/>
              <a:t>В прототипе имена аргументов являются необязательными, тем не менее, необходимо указывать тип (например, указатель ли это или константный аргумент).</a:t>
            </a:r>
          </a:p>
          <a:p>
            <a:pPr indent="457200">
              <a:lnSpc>
                <a:spcPct val="150000"/>
              </a:lnSpc>
            </a:pPr>
            <a:r>
              <a:rPr lang="ru-RU" sz="2200" dirty="0"/>
              <a:t>Описание функций можно помещать и в заголовочный файл.</a:t>
            </a:r>
            <a:endParaRPr lang="es-419" sz="2200" dirty="0"/>
          </a:p>
        </p:txBody>
      </p:sp>
    </p:spTree>
    <p:extLst>
      <p:ext uri="{BB962C8B-B14F-4D97-AF65-F5344CB8AC3E}">
        <p14:creationId xmlns:p14="http://schemas.microsoft.com/office/powerpoint/2010/main" val="369375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ФУНКЦИИ в С++</a:t>
            </a:r>
          </a:p>
        </p:txBody>
      </p:sp>
      <p:sp>
        <p:nvSpPr>
          <p:cNvPr id="8" name="TextBox 7"/>
          <p:cNvSpPr txBox="1"/>
          <p:nvPr/>
        </p:nvSpPr>
        <p:spPr>
          <a:xfrm>
            <a:off x="120397" y="471726"/>
            <a:ext cx="8593128" cy="5748561"/>
          </a:xfrm>
          <a:prstGeom prst="rect">
            <a:avLst/>
          </a:prstGeom>
          <a:noFill/>
        </p:spPr>
        <p:txBody>
          <a:bodyPr wrap="square" rtlCol="0">
            <a:spAutoFit/>
          </a:bodyPr>
          <a:lstStyle/>
          <a:p>
            <a:pPr indent="457200">
              <a:lnSpc>
                <a:spcPct val="150000"/>
              </a:lnSpc>
            </a:pPr>
            <a:r>
              <a:rPr lang="ru-RU" sz="1900" b="1" dirty="0"/>
              <a:t>Функции — один из самых важных компонентов языка </a:t>
            </a:r>
            <a:r>
              <a:rPr lang="es-419" sz="1900" b="1" dirty="0"/>
              <a:t>C++.</a:t>
            </a:r>
          </a:p>
          <a:p>
            <a:pPr marL="285750" indent="-285750">
              <a:lnSpc>
                <a:spcPct val="150000"/>
              </a:lnSpc>
              <a:buFont typeface="Arial" panose="020B0604020202020204" pitchFamily="34" charset="0"/>
              <a:buChar char="•"/>
            </a:pPr>
            <a:r>
              <a:rPr lang="ru-RU" sz="1900" dirty="0"/>
              <a:t>Любая функция имеет тип, также, как и любая переменная.</a:t>
            </a:r>
          </a:p>
          <a:p>
            <a:pPr marL="285750" indent="-285750">
              <a:lnSpc>
                <a:spcPct val="150000"/>
              </a:lnSpc>
              <a:buFont typeface="Arial" panose="020B0604020202020204" pitchFamily="34" charset="0"/>
              <a:buChar char="•"/>
            </a:pPr>
            <a:r>
              <a:rPr lang="ru-RU" sz="1900" dirty="0"/>
              <a:t>Функция может возвращать значение, тип которого аналогичен типу самой функции.</a:t>
            </a:r>
          </a:p>
          <a:p>
            <a:pPr marL="285750" indent="-285750">
              <a:lnSpc>
                <a:spcPct val="150000"/>
              </a:lnSpc>
              <a:buFont typeface="Arial" panose="020B0604020202020204" pitchFamily="34" charset="0"/>
              <a:buChar char="•"/>
            </a:pPr>
            <a:r>
              <a:rPr lang="ru-RU" sz="1900" dirty="0"/>
              <a:t>Если функция не возвращает никакого значения, то она должна иметь тип </a:t>
            </a:r>
            <a:r>
              <a:rPr lang="es-419" sz="1900" b="1" dirty="0"/>
              <a:t>void</a:t>
            </a:r>
            <a:r>
              <a:rPr lang="es-419" sz="1900" dirty="0"/>
              <a:t> (</a:t>
            </a:r>
            <a:r>
              <a:rPr lang="ru-RU" sz="1900" dirty="0"/>
              <a:t>такие функции иногда называют процедурами).</a:t>
            </a:r>
          </a:p>
          <a:p>
            <a:pPr marL="285750" indent="-285750">
              <a:lnSpc>
                <a:spcPct val="150000"/>
              </a:lnSpc>
              <a:buFont typeface="Arial" panose="020B0604020202020204" pitchFamily="34" charset="0"/>
              <a:buChar char="•"/>
            </a:pPr>
            <a:r>
              <a:rPr lang="ru-RU" sz="1900" dirty="0"/>
              <a:t>При объявлении функции после ее типа должно находиться имя функции и две круглые скобки — открывающая и закрывающая, внутри которых могут находиться один или несколько аргументов функции, которых также может не быть вообще.</a:t>
            </a:r>
          </a:p>
          <a:p>
            <a:pPr marL="285750" indent="-285750">
              <a:lnSpc>
                <a:spcPct val="150000"/>
              </a:lnSpc>
              <a:buFont typeface="Arial" panose="020B0604020202020204" pitchFamily="34" charset="0"/>
              <a:buChar char="•"/>
            </a:pPr>
            <a:r>
              <a:rPr lang="ru-RU" sz="1900" dirty="0"/>
              <a:t>После списка аргументов функции ставится открывающая фигурная скобка, после которой находится само тело функции.</a:t>
            </a:r>
          </a:p>
          <a:p>
            <a:pPr marL="285750" indent="-285750">
              <a:lnSpc>
                <a:spcPct val="150000"/>
              </a:lnSpc>
              <a:buFont typeface="Arial" panose="020B0604020202020204" pitchFamily="34" charset="0"/>
              <a:buChar char="•"/>
            </a:pPr>
            <a:r>
              <a:rPr lang="ru-RU" sz="1900" dirty="0"/>
              <a:t>В конце тела функции обязательно ставится закрывающая фигурная скобка.</a:t>
            </a:r>
          </a:p>
        </p:txBody>
      </p:sp>
    </p:spTree>
    <p:extLst>
      <p:ext uri="{BB962C8B-B14F-4D97-AF65-F5344CB8AC3E}">
        <p14:creationId xmlns:p14="http://schemas.microsoft.com/office/powerpoint/2010/main" val="1096230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Прототипирование и вызов функции</a:t>
            </a:r>
          </a:p>
        </p:txBody>
      </p:sp>
      <p:sp>
        <p:nvSpPr>
          <p:cNvPr id="8" name="TextBox 7"/>
          <p:cNvSpPr txBox="1"/>
          <p:nvPr/>
        </p:nvSpPr>
        <p:spPr>
          <a:xfrm>
            <a:off x="495275" y="836712"/>
            <a:ext cx="8153449" cy="4467057"/>
          </a:xfrm>
          <a:prstGeom prst="rect">
            <a:avLst/>
          </a:prstGeom>
          <a:noFill/>
        </p:spPr>
        <p:txBody>
          <a:bodyPr wrap="square" rtlCol="0">
            <a:spAutoFit/>
          </a:bodyPr>
          <a:lstStyle/>
          <a:p>
            <a:pPr indent="457200">
              <a:lnSpc>
                <a:spcPct val="150000"/>
              </a:lnSpc>
            </a:pPr>
            <a:r>
              <a:rPr lang="ru-RU" sz="2400" dirty="0"/>
              <a:t>В качестве примера, рассмотрим следующий прототип функции:</a:t>
            </a:r>
          </a:p>
          <a:p>
            <a:pPr indent="457200">
              <a:lnSpc>
                <a:spcPct val="150000"/>
              </a:lnSpc>
            </a:pPr>
            <a:r>
              <a:rPr lang="es-419" sz="2400" dirty="0">
                <a:solidFill>
                  <a:srgbClr val="C00000"/>
                </a:solidFill>
              </a:rPr>
              <a:t>int foo(int n);</a:t>
            </a:r>
            <a:endParaRPr lang="ru-RU" sz="2400" dirty="0">
              <a:solidFill>
                <a:srgbClr val="C00000"/>
              </a:solidFill>
            </a:endParaRPr>
          </a:p>
          <a:p>
            <a:pPr indent="457200">
              <a:lnSpc>
                <a:spcPct val="150000"/>
              </a:lnSpc>
            </a:pPr>
            <a:r>
              <a:rPr lang="ru-RU" sz="2400" dirty="0"/>
              <a:t>Этот прототип объявляет функцию с именем «</a:t>
            </a:r>
            <a:r>
              <a:rPr lang="es-419" sz="2400" dirty="0"/>
              <a:t>foo», </a:t>
            </a:r>
            <a:r>
              <a:rPr lang="ru-RU" sz="2400" dirty="0"/>
              <a:t>которая принимает один аргумент «</a:t>
            </a:r>
            <a:r>
              <a:rPr lang="es-419" sz="2400" dirty="0"/>
              <a:t>n»</a:t>
            </a:r>
            <a:r>
              <a:rPr lang="ru-RU" sz="2400" dirty="0"/>
              <a:t> </a:t>
            </a:r>
            <a:r>
              <a:rPr lang="ru-RU" sz="2400" dirty="0">
                <a:hlinkClick r:id="rId4" tooltip="Целое число"/>
              </a:rPr>
              <a:t>целого типа</a:t>
            </a:r>
            <a:r>
              <a:rPr lang="ru-RU" sz="2400" dirty="0"/>
              <a:t> и возвращает целое число. Определение функции может располагаться где угодно в программе, но </a:t>
            </a:r>
            <a:r>
              <a:rPr lang="ru-RU" sz="2400" b="1" dirty="0"/>
              <a:t>объявление требуется только в случае её использования</a:t>
            </a:r>
            <a:r>
              <a:rPr lang="ru-RU" sz="2400" dirty="0"/>
              <a:t>.</a:t>
            </a:r>
            <a:endParaRPr lang="ru-RU" dirty="0"/>
          </a:p>
        </p:txBody>
      </p:sp>
    </p:spTree>
    <p:extLst>
      <p:ext uri="{BB962C8B-B14F-4D97-AF65-F5344CB8AC3E}">
        <p14:creationId xmlns:p14="http://schemas.microsoft.com/office/powerpoint/2010/main" val="3094726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Прототипирование и вызов функции</a:t>
            </a:r>
          </a:p>
        </p:txBody>
      </p:sp>
      <p:sp>
        <p:nvSpPr>
          <p:cNvPr id="8" name="TextBox 7"/>
          <p:cNvSpPr txBox="1"/>
          <p:nvPr/>
        </p:nvSpPr>
        <p:spPr>
          <a:xfrm>
            <a:off x="323528" y="692696"/>
            <a:ext cx="8244407" cy="5815246"/>
          </a:xfrm>
          <a:prstGeom prst="rect">
            <a:avLst/>
          </a:prstGeom>
          <a:noFill/>
        </p:spPr>
        <p:txBody>
          <a:bodyPr wrap="square" rtlCol="0">
            <a:spAutoFit/>
          </a:bodyPr>
          <a:lstStyle/>
          <a:p>
            <a:pPr indent="444500" algn="just">
              <a:lnSpc>
                <a:spcPct val="120000"/>
              </a:lnSpc>
            </a:pPr>
            <a:r>
              <a:rPr lang="ru-RU" sz="2400" dirty="0">
                <a:latin typeface="Times New Roman" pitchFamily="18" charset="0"/>
                <a:cs typeface="Times New Roman" pitchFamily="18" charset="0"/>
              </a:rPr>
              <a:t>Прототип описывает интерфейс функции для компилятора. Это значит, что он сообщает компилятору, каков тип возвращаемого значения, если оно есть у функции, а также количество и типы аргументов данной функции. </a:t>
            </a:r>
            <a:r>
              <a:rPr lang="ru-RU" sz="2400" b="1" dirty="0">
                <a:latin typeface="Times New Roman" pitchFamily="18" charset="0"/>
                <a:cs typeface="Times New Roman" pitchFamily="18" charset="0"/>
              </a:rPr>
              <a:t>Прототип функции является оператором, поэтому он должен завершаться точкой с запятой.</a:t>
            </a:r>
            <a:r>
              <a:rPr lang="ru-RU" sz="2400" dirty="0">
                <a:latin typeface="Times New Roman" pitchFamily="18" charset="0"/>
                <a:cs typeface="Times New Roman" pitchFamily="18" charset="0"/>
              </a:rPr>
              <a:t> Простейший способ получить прототип — скопировать заголовок функции из ее определения и добавить точку с запятой. </a:t>
            </a:r>
          </a:p>
          <a:p>
            <a:pPr indent="444500" algn="just">
              <a:lnSpc>
                <a:spcPct val="120000"/>
              </a:lnSpc>
            </a:pPr>
            <a:r>
              <a:rPr lang="ru-RU" sz="2400" dirty="0">
                <a:latin typeface="Times New Roman" pitchFamily="18" charset="0"/>
                <a:cs typeface="Times New Roman" pitchFamily="18" charset="0"/>
              </a:rPr>
              <a:t>В прототипе можно указывать или не указывать имена переменных в списке аргументов. Имена переменных в прототипе служат просто заполнителями, поэтому если даже они заданы, то не обязательно должны совпадать с именами в определении функции, как я уже говорила.</a:t>
            </a:r>
          </a:p>
        </p:txBody>
      </p:sp>
    </p:spTree>
    <p:extLst>
      <p:ext uri="{BB962C8B-B14F-4D97-AF65-F5344CB8AC3E}">
        <p14:creationId xmlns:p14="http://schemas.microsoft.com/office/powerpoint/2010/main" val="3176937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РЕКУРСИЯ</a:t>
            </a:r>
          </a:p>
        </p:txBody>
      </p:sp>
      <p:sp>
        <p:nvSpPr>
          <p:cNvPr id="8" name="TextBox 7"/>
          <p:cNvSpPr txBox="1"/>
          <p:nvPr/>
        </p:nvSpPr>
        <p:spPr>
          <a:xfrm>
            <a:off x="27865" y="418215"/>
            <a:ext cx="8593128" cy="1944443"/>
          </a:xfrm>
          <a:prstGeom prst="rect">
            <a:avLst/>
          </a:prstGeom>
          <a:noFill/>
        </p:spPr>
        <p:txBody>
          <a:bodyPr wrap="square" rtlCol="0">
            <a:spAutoFit/>
          </a:bodyPr>
          <a:lstStyle/>
          <a:p>
            <a:pPr indent="444500" algn="just">
              <a:lnSpc>
                <a:spcPct val="120000"/>
              </a:lnSpc>
            </a:pPr>
            <a:r>
              <a:rPr lang="ru-RU" b="1" dirty="0" err="1"/>
              <a:t>Реку́рсия</a:t>
            </a:r>
            <a:r>
              <a:rPr lang="ru-RU" dirty="0"/>
              <a:t> — определение, описание, изображение какого-либо объекта или процесса внутри самого этого объекта или процесса, то есть ситуация, когда объект является частью самого себя.</a:t>
            </a:r>
          </a:p>
          <a:p>
            <a:pPr indent="444500" algn="ctr">
              <a:lnSpc>
                <a:spcPct val="120000"/>
              </a:lnSpc>
            </a:pPr>
            <a:endParaRPr lang="ru-RU" sz="2400" dirty="0"/>
          </a:p>
          <a:p>
            <a:pPr indent="444500" algn="ctr">
              <a:lnSpc>
                <a:spcPct val="120000"/>
              </a:lnSpc>
            </a:pPr>
            <a:r>
              <a:rPr lang="ru-RU" sz="2400" dirty="0"/>
              <a:t>Рекурсивное изображение экрана:</a:t>
            </a:r>
            <a:endParaRPr lang="ru-RU" sz="2400" dirty="0">
              <a:latin typeface="Times New Roman" pitchFamily="18" charset="0"/>
              <a:cs typeface="Times New Roman" pitchFamily="18" charset="0"/>
            </a:endParaRPr>
          </a:p>
        </p:txBody>
      </p:sp>
      <p:pic>
        <p:nvPicPr>
          <p:cNvPr id="1026" name="Picture 2">
            <a:extLst>
              <a:ext uri="{FF2B5EF4-FFF2-40B4-BE49-F238E27FC236}">
                <a16:creationId xmlns:a16="http://schemas.microsoft.com/office/drawing/2014/main" id="{1F82441F-D0AA-A040-8D49-74829EB9B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311400"/>
            <a:ext cx="2794000" cy="22352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31BB9D10-6BEB-0D42-8DD0-46A1D17AB170}"/>
              </a:ext>
            </a:extLst>
          </p:cNvPr>
          <p:cNvSpPr/>
          <p:nvPr/>
        </p:nvSpPr>
        <p:spPr>
          <a:xfrm>
            <a:off x="416111" y="4606142"/>
            <a:ext cx="8081441" cy="2031325"/>
          </a:xfrm>
          <a:prstGeom prst="rect">
            <a:avLst/>
          </a:prstGeom>
        </p:spPr>
        <p:txBody>
          <a:bodyPr wrap="square">
            <a:spAutoFit/>
          </a:bodyPr>
          <a:lstStyle/>
          <a:p>
            <a:r>
              <a:rPr lang="ru-RU" dirty="0">
                <a:solidFill>
                  <a:srgbClr val="202122"/>
                </a:solidFill>
                <a:latin typeface="Arial" panose="020B0604020202020204" pitchFamily="34" charset="0"/>
              </a:rPr>
              <a:t>Большая часть шуток о рекурсии касается бесконечной рекурсии, в которой нет условия выхода, например, известно высказывание: </a:t>
            </a:r>
            <a:r>
              <a:rPr lang="ru-RU" i="1" dirty="0">
                <a:solidFill>
                  <a:srgbClr val="202122"/>
                </a:solidFill>
                <a:latin typeface="Arial" panose="020B0604020202020204" pitchFamily="34" charset="0"/>
              </a:rPr>
              <a:t>«чтобы понять рекурсию, нужно сначала понять рекурсию»</a:t>
            </a:r>
            <a:r>
              <a:rPr lang="ru-RU" dirty="0">
                <a:solidFill>
                  <a:srgbClr val="202122"/>
                </a:solidFill>
                <a:latin typeface="Arial" panose="020B0604020202020204" pitchFamily="34" charset="0"/>
              </a:rPr>
              <a:t>.</a:t>
            </a:r>
          </a:p>
          <a:p>
            <a:endParaRPr lang="ru-RU" dirty="0">
              <a:solidFill>
                <a:srgbClr val="202122"/>
              </a:solidFill>
              <a:latin typeface="Arial" panose="020B0604020202020204" pitchFamily="34" charset="0"/>
            </a:endParaRPr>
          </a:p>
          <a:p>
            <a:r>
              <a:rPr lang="ru-RU" dirty="0">
                <a:solidFill>
                  <a:srgbClr val="202122"/>
                </a:solidFill>
                <a:latin typeface="Arial" panose="020B0604020202020204" pitchFamily="34" charset="0"/>
              </a:rPr>
              <a:t>Весьма популярна шутка о рекурсии, напоминающая словарную статью:</a:t>
            </a:r>
          </a:p>
          <a:p>
            <a:r>
              <a:rPr lang="ru-RU" b="1" dirty="0"/>
              <a:t>Рекурсия</a:t>
            </a:r>
          </a:p>
          <a:p>
            <a:r>
              <a:rPr lang="ru-RU" dirty="0"/>
              <a:t>	</a:t>
            </a:r>
            <a:r>
              <a:rPr lang="ru-RU" i="1" dirty="0"/>
              <a:t>см.</a:t>
            </a:r>
            <a:r>
              <a:rPr lang="ru-RU" dirty="0"/>
              <a:t> </a:t>
            </a:r>
            <a:r>
              <a:rPr lang="ru-RU" dirty="0">
                <a:hlinkClick r:id="rId5" tooltip="Рекурсия"/>
              </a:rPr>
              <a:t>рекурсия</a:t>
            </a:r>
            <a:endParaRPr lang="ru-RU"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894465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РЕКУРСИЯ</a:t>
            </a:r>
          </a:p>
        </p:txBody>
      </p:sp>
      <p:sp>
        <p:nvSpPr>
          <p:cNvPr id="8" name="TextBox 7"/>
          <p:cNvSpPr txBox="1"/>
          <p:nvPr/>
        </p:nvSpPr>
        <p:spPr>
          <a:xfrm>
            <a:off x="27865" y="418215"/>
            <a:ext cx="8593128" cy="5909310"/>
          </a:xfrm>
          <a:prstGeom prst="rect">
            <a:avLst/>
          </a:prstGeom>
          <a:noFill/>
        </p:spPr>
        <p:txBody>
          <a:bodyPr wrap="square" rtlCol="0">
            <a:spAutoFit/>
          </a:bodyPr>
          <a:lstStyle/>
          <a:p>
            <a:r>
              <a:rPr lang="ru-RU" dirty="0"/>
              <a:t>Несколько рассказов </a:t>
            </a:r>
            <a:r>
              <a:rPr lang="ru-RU" dirty="0">
                <a:hlinkClick r:id="rId4" tooltip="Станислав Лем"/>
              </a:rPr>
              <a:t>Станислава Лема</a:t>
            </a:r>
            <a:r>
              <a:rPr lang="ru-RU" dirty="0"/>
              <a:t> посвящены (возможным) казусам при бесконечной рекурсии.</a:t>
            </a:r>
          </a:p>
          <a:p>
            <a:endParaRPr lang="ru-RU" dirty="0"/>
          </a:p>
          <a:p>
            <a:pPr lvl="1"/>
            <a:r>
              <a:rPr lang="ru-RU" dirty="0"/>
              <a:t>Рассказ из «</a:t>
            </a:r>
            <a:r>
              <a:rPr lang="ru-RU" dirty="0">
                <a:hlinkClick r:id="rId5" tooltip="Кибериада"/>
              </a:rPr>
              <a:t>Кибериады</a:t>
            </a:r>
            <a:r>
              <a:rPr lang="ru-RU" dirty="0"/>
              <a:t>» о разумной машине, которая обладала достаточным умом и ленью, чтобы для решения поставленной задачи построить себе подобную и поручить решение ей. Итогом стала бесконечная рекурсия, когда каждая новая машина строила себе подобную и передавала задание ей.</a:t>
            </a:r>
          </a:p>
          <a:p>
            <a:pPr lvl="1"/>
            <a:endParaRPr lang="ru-RU" dirty="0"/>
          </a:p>
          <a:p>
            <a:pPr lvl="1"/>
            <a:r>
              <a:rPr lang="ru-RU" dirty="0"/>
              <a:t>Рассказ про </a:t>
            </a:r>
            <a:r>
              <a:rPr lang="ru-RU" dirty="0" err="1"/>
              <a:t>Ийона</a:t>
            </a:r>
            <a:r>
              <a:rPr lang="ru-RU" dirty="0"/>
              <a:t> Тихого «Путешествие четырнадцатое» из «</a:t>
            </a:r>
            <a:r>
              <a:rPr lang="ru-RU" dirty="0">
                <a:hlinkClick r:id="rId6" tooltip="Звёздные дневники Ийона Тихого"/>
              </a:rPr>
              <a:t>Звёздных дневников Ийона Тихого</a:t>
            </a:r>
            <a:r>
              <a:rPr lang="ru-RU" dirty="0"/>
              <a:t>», в котором герой последовательно переходит от статьи о </a:t>
            </a:r>
            <a:r>
              <a:rPr lang="ru-RU" dirty="0">
                <a:hlinkClick r:id="rId7" tooltip="Сепулька"/>
              </a:rPr>
              <a:t>сепульках</a:t>
            </a:r>
            <a:r>
              <a:rPr lang="ru-RU" dirty="0"/>
              <a:t> к статье о </a:t>
            </a:r>
            <a:r>
              <a:rPr lang="ru-RU" dirty="0" err="1"/>
              <a:t>сепуляции</a:t>
            </a:r>
            <a:r>
              <a:rPr lang="ru-RU" dirty="0"/>
              <a:t>, оттуда к статье о </a:t>
            </a:r>
            <a:r>
              <a:rPr lang="ru-RU" dirty="0" err="1"/>
              <a:t>сепулькариях</a:t>
            </a:r>
            <a:r>
              <a:rPr lang="ru-RU" dirty="0"/>
              <a:t>, в которой снова стоит отсылка к статье «</a:t>
            </a:r>
            <a:r>
              <a:rPr lang="ru-RU" dirty="0" err="1"/>
              <a:t>сепульки</a:t>
            </a:r>
            <a:r>
              <a:rPr lang="ru-RU" dirty="0"/>
              <a:t>»:</a:t>
            </a:r>
          </a:p>
          <a:p>
            <a:r>
              <a:rPr lang="ru-RU" dirty="0"/>
              <a:t>Нашёл следующие краткие сведения:</a:t>
            </a:r>
            <a:br>
              <a:rPr lang="ru-RU" dirty="0"/>
            </a:br>
            <a:r>
              <a:rPr lang="ru-RU" dirty="0"/>
              <a:t>«СЕПУЛЬКИ — важный элемент цивилизации </a:t>
            </a:r>
            <a:r>
              <a:rPr lang="ru-RU" dirty="0" err="1"/>
              <a:t>ардритов</a:t>
            </a:r>
            <a:r>
              <a:rPr lang="ru-RU" dirty="0"/>
              <a:t> (см.) с планеты </a:t>
            </a:r>
            <a:r>
              <a:rPr lang="ru-RU" dirty="0" err="1"/>
              <a:t>Энтеропия</a:t>
            </a:r>
            <a:r>
              <a:rPr lang="ru-RU" dirty="0"/>
              <a:t> (</a:t>
            </a:r>
            <a:r>
              <a:rPr lang="ru-RU" i="1" dirty="0"/>
              <a:t>см</a:t>
            </a:r>
            <a:r>
              <a:rPr lang="ru-RU" dirty="0"/>
              <a:t>.). </a:t>
            </a:r>
            <a:r>
              <a:rPr lang="ru-RU" i="1" dirty="0"/>
              <a:t>См</a:t>
            </a:r>
            <a:r>
              <a:rPr lang="ru-RU" dirty="0"/>
              <a:t>. СЕПУЛЬКАРИИ».</a:t>
            </a:r>
            <a:br>
              <a:rPr lang="ru-RU" dirty="0"/>
            </a:br>
            <a:r>
              <a:rPr lang="ru-RU" dirty="0"/>
              <a:t>Я последовал этому совету и прочёл:</a:t>
            </a:r>
            <a:br>
              <a:rPr lang="ru-RU" dirty="0"/>
            </a:br>
            <a:r>
              <a:rPr lang="ru-RU" dirty="0"/>
              <a:t>«СЕПУЛЬКАРИИ — устройства для </a:t>
            </a:r>
            <a:r>
              <a:rPr lang="ru-RU" dirty="0" err="1"/>
              <a:t>сепуления</a:t>
            </a:r>
            <a:r>
              <a:rPr lang="ru-RU" dirty="0"/>
              <a:t> (</a:t>
            </a:r>
            <a:r>
              <a:rPr lang="ru-RU" i="1" dirty="0"/>
              <a:t>см</a:t>
            </a:r>
            <a:r>
              <a:rPr lang="ru-RU" dirty="0"/>
              <a:t>.)».</a:t>
            </a:r>
            <a:br>
              <a:rPr lang="ru-RU" dirty="0"/>
            </a:br>
            <a:r>
              <a:rPr lang="ru-RU" dirty="0"/>
              <a:t>Я поискал «</a:t>
            </a:r>
            <a:r>
              <a:rPr lang="ru-RU" dirty="0" err="1"/>
              <a:t>Сепуление</a:t>
            </a:r>
            <a:r>
              <a:rPr lang="ru-RU" dirty="0"/>
              <a:t>»; там значилось:</a:t>
            </a:r>
            <a:br>
              <a:rPr lang="ru-RU" dirty="0"/>
            </a:br>
            <a:r>
              <a:rPr lang="ru-RU" dirty="0"/>
              <a:t>«СЕПУЛЕНИЕ — занятие </a:t>
            </a:r>
            <a:r>
              <a:rPr lang="ru-RU" dirty="0" err="1"/>
              <a:t>ардритов</a:t>
            </a:r>
            <a:r>
              <a:rPr lang="ru-RU" dirty="0"/>
              <a:t> (</a:t>
            </a:r>
            <a:r>
              <a:rPr lang="ru-RU" i="1" dirty="0"/>
              <a:t>см</a:t>
            </a:r>
            <a:r>
              <a:rPr lang="ru-RU" dirty="0"/>
              <a:t>.) с планеты </a:t>
            </a:r>
            <a:r>
              <a:rPr lang="ru-RU" dirty="0" err="1"/>
              <a:t>Энтеропия</a:t>
            </a:r>
            <a:r>
              <a:rPr lang="ru-RU" dirty="0"/>
              <a:t> (см.). </a:t>
            </a:r>
            <a:r>
              <a:rPr lang="ru-RU" i="1" dirty="0"/>
              <a:t>См</a:t>
            </a:r>
            <a:r>
              <a:rPr lang="ru-RU" dirty="0"/>
              <a:t>. СЕПУЛЬКИ».</a:t>
            </a:r>
            <a:br>
              <a:rPr lang="ru-RU" dirty="0"/>
            </a:br>
            <a:endParaRPr lang="ru-RU" dirty="0"/>
          </a:p>
          <a:p>
            <a:r>
              <a:rPr lang="ru-RU" i="1" dirty="0" err="1"/>
              <a:t>Лем</a:t>
            </a:r>
            <a:r>
              <a:rPr lang="ru-RU" i="1" dirty="0"/>
              <a:t> С. «Звёздные дневники </a:t>
            </a:r>
            <a:r>
              <a:rPr lang="ru-RU" i="1" dirty="0" err="1"/>
              <a:t>Ийона</a:t>
            </a:r>
            <a:r>
              <a:rPr lang="ru-RU" i="1" dirty="0"/>
              <a:t> Тихого. Путешествие четырнадцатое.»</a:t>
            </a:r>
            <a:endParaRPr lang="ru-RU" dirty="0"/>
          </a:p>
        </p:txBody>
      </p:sp>
    </p:spTree>
    <p:extLst>
      <p:ext uri="{BB962C8B-B14F-4D97-AF65-F5344CB8AC3E}">
        <p14:creationId xmlns:p14="http://schemas.microsoft.com/office/powerpoint/2010/main" val="1625916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РЕКУРСИЯ</a:t>
            </a:r>
          </a:p>
        </p:txBody>
      </p:sp>
      <p:sp>
        <p:nvSpPr>
          <p:cNvPr id="8" name="TextBox 7"/>
          <p:cNvSpPr txBox="1"/>
          <p:nvPr/>
        </p:nvSpPr>
        <p:spPr>
          <a:xfrm>
            <a:off x="27865" y="467380"/>
            <a:ext cx="8144535" cy="830997"/>
          </a:xfrm>
          <a:prstGeom prst="rect">
            <a:avLst/>
          </a:prstGeom>
          <a:noFill/>
        </p:spPr>
        <p:txBody>
          <a:bodyPr wrap="square" rtlCol="0">
            <a:spAutoFit/>
          </a:bodyPr>
          <a:lstStyle/>
          <a:p>
            <a:r>
              <a:rPr lang="ru-RU" sz="2400" dirty="0"/>
              <a:t>И апофеозом идиотизма бесконечной рекурсии является шутка креативщиков из </a:t>
            </a:r>
            <a:r>
              <a:rPr lang="ru-RU" sz="2400" dirty="0" err="1"/>
              <a:t>Гугла</a:t>
            </a:r>
            <a:r>
              <a:rPr lang="ru-RU" sz="2400" dirty="0"/>
              <a:t>: </a:t>
            </a:r>
          </a:p>
        </p:txBody>
      </p:sp>
      <p:pic>
        <p:nvPicPr>
          <p:cNvPr id="3" name="Рисунок 2">
            <a:extLst>
              <a:ext uri="{FF2B5EF4-FFF2-40B4-BE49-F238E27FC236}">
                <a16:creationId xmlns:a16="http://schemas.microsoft.com/office/drawing/2014/main" id="{54E95A35-AEDF-0943-B573-1DF7BC5BC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862" y="1414217"/>
            <a:ext cx="6445408" cy="2088232"/>
          </a:xfrm>
          <a:prstGeom prst="rect">
            <a:avLst/>
          </a:prstGeom>
        </p:spPr>
      </p:pic>
      <p:sp>
        <p:nvSpPr>
          <p:cNvPr id="7" name="TextBox 6">
            <a:extLst>
              <a:ext uri="{FF2B5EF4-FFF2-40B4-BE49-F238E27FC236}">
                <a16:creationId xmlns:a16="http://schemas.microsoft.com/office/drawing/2014/main" id="{FC919D8D-13C6-2C46-B9BE-4CBF90C490A2}"/>
              </a:ext>
            </a:extLst>
          </p:cNvPr>
          <p:cNvSpPr txBox="1"/>
          <p:nvPr/>
        </p:nvSpPr>
        <p:spPr>
          <a:xfrm>
            <a:off x="827584" y="4365104"/>
            <a:ext cx="8593128" cy="572593"/>
          </a:xfrm>
          <a:prstGeom prst="rect">
            <a:avLst/>
          </a:prstGeom>
          <a:noFill/>
        </p:spPr>
        <p:txBody>
          <a:bodyPr wrap="square" rtlCol="0">
            <a:spAutoFit/>
          </a:bodyPr>
          <a:lstStyle/>
          <a:p>
            <a:pPr indent="444500" algn="just">
              <a:lnSpc>
                <a:spcPct val="120000"/>
              </a:lnSpc>
            </a:pPr>
            <a:r>
              <a:rPr lang="ru-RU" sz="2800" dirty="0"/>
              <a:t>Короче, рекурсия – это «У попа была собака…»</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1615150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РЕКУРСИЯ</a:t>
            </a:r>
          </a:p>
        </p:txBody>
      </p:sp>
      <p:sp>
        <p:nvSpPr>
          <p:cNvPr id="8" name="TextBox 7"/>
          <p:cNvSpPr txBox="1"/>
          <p:nvPr/>
        </p:nvSpPr>
        <p:spPr>
          <a:xfrm>
            <a:off x="27865" y="467380"/>
            <a:ext cx="8432567" cy="5021055"/>
          </a:xfrm>
          <a:prstGeom prst="rect">
            <a:avLst/>
          </a:prstGeom>
          <a:noFill/>
        </p:spPr>
        <p:txBody>
          <a:bodyPr wrap="square" rtlCol="0">
            <a:spAutoFit/>
          </a:bodyPr>
          <a:lstStyle/>
          <a:p>
            <a:pPr indent="457200">
              <a:lnSpc>
                <a:spcPct val="150000"/>
              </a:lnSpc>
            </a:pPr>
            <a:r>
              <a:rPr lang="ru-RU" sz="2400" b="1" dirty="0"/>
              <a:t>Рекурсия</a:t>
            </a:r>
            <a:r>
              <a:rPr lang="ru-RU" sz="2400" dirty="0"/>
              <a:t> - это такой способ организации обработки данных, при котором программа вызывает сама себя непосредственно, либо с помощью других программ. </a:t>
            </a:r>
          </a:p>
          <a:p>
            <a:pPr indent="457200">
              <a:lnSpc>
                <a:spcPct val="150000"/>
              </a:lnSpc>
            </a:pPr>
            <a:r>
              <a:rPr lang="ru-RU" sz="2400" b="1" dirty="0"/>
              <a:t>Итерация</a:t>
            </a:r>
            <a:r>
              <a:rPr lang="ru-RU" sz="2400" dirty="0"/>
              <a:t> - это способ организации обработки данных, при котором определенные действия повторяются многократно, не приводя при этом к рекурсивным вызовам программ.</a:t>
            </a:r>
          </a:p>
          <a:p>
            <a:pPr indent="457200">
              <a:lnSpc>
                <a:spcPct val="150000"/>
              </a:lnSpc>
            </a:pPr>
            <a:r>
              <a:rPr lang="ru-RU" sz="2400" b="1" u="sng" dirty="0"/>
              <a:t>Теорема.</a:t>
            </a:r>
            <a:r>
              <a:rPr lang="ru-RU" sz="2400" dirty="0"/>
              <a:t> Произвольный алгоритм, реализованный в рекурсивной форме, может быть переписан в итерационной форме и наоборот.</a:t>
            </a:r>
          </a:p>
        </p:txBody>
      </p:sp>
    </p:spTree>
    <p:extLst>
      <p:ext uri="{BB962C8B-B14F-4D97-AF65-F5344CB8AC3E}">
        <p14:creationId xmlns:p14="http://schemas.microsoft.com/office/powerpoint/2010/main" val="3680388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Отличие рекурсии от итерации</a:t>
            </a:r>
          </a:p>
        </p:txBody>
      </p:sp>
      <p:pic>
        <p:nvPicPr>
          <p:cNvPr id="6" name="Рисунок 5">
            <a:extLst>
              <a:ext uri="{FF2B5EF4-FFF2-40B4-BE49-F238E27FC236}">
                <a16:creationId xmlns:a16="http://schemas.microsoft.com/office/drawing/2014/main" id="{4507BBFB-ADDE-2021-330D-24556788B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764704"/>
            <a:ext cx="3232120" cy="5805264"/>
          </a:xfrm>
          <a:prstGeom prst="rect">
            <a:avLst/>
          </a:prstGeom>
        </p:spPr>
      </p:pic>
      <p:pic>
        <p:nvPicPr>
          <p:cNvPr id="2052" name="Picture 4">
            <a:extLst>
              <a:ext uri="{FF2B5EF4-FFF2-40B4-BE49-F238E27FC236}">
                <a16:creationId xmlns:a16="http://schemas.microsoft.com/office/drawing/2014/main" id="{15DF68B0-DB8A-9D42-B4C1-21A227C5C9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9672" y="1052736"/>
            <a:ext cx="489942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51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Отличие рекурсии от итерации</a:t>
            </a:r>
          </a:p>
        </p:txBody>
      </p:sp>
      <p:sp>
        <p:nvSpPr>
          <p:cNvPr id="8" name="TextBox 7"/>
          <p:cNvSpPr txBox="1"/>
          <p:nvPr/>
        </p:nvSpPr>
        <p:spPr>
          <a:xfrm>
            <a:off x="27865" y="467380"/>
            <a:ext cx="8792607" cy="2126864"/>
          </a:xfrm>
          <a:prstGeom prst="rect">
            <a:avLst/>
          </a:prstGeom>
          <a:noFill/>
        </p:spPr>
        <p:txBody>
          <a:bodyPr wrap="square" rtlCol="0">
            <a:spAutoFit/>
          </a:bodyPr>
          <a:lstStyle/>
          <a:p>
            <a:pPr indent="457200">
              <a:lnSpc>
                <a:spcPct val="150000"/>
              </a:lnSpc>
            </a:pPr>
            <a:r>
              <a:rPr lang="ru-RU" dirty="0"/>
              <a:t>Теперь нам нужны конкретные примеры из простой математики, чтобы можно было отличить итерацию от рекурсии.</a:t>
            </a:r>
          </a:p>
          <a:p>
            <a:pPr indent="457200">
              <a:lnSpc>
                <a:spcPct val="150000"/>
              </a:lnSpc>
            </a:pPr>
            <a:r>
              <a:rPr lang="ru-RU" b="1" dirty="0"/>
              <a:t>Факториал числа. </a:t>
            </a:r>
            <a:r>
              <a:rPr lang="ru-RU" dirty="0"/>
              <a:t>Факториалом целого неотрицательного числа </a:t>
            </a:r>
            <a:r>
              <a:rPr lang="es-419" i="1" dirty="0"/>
              <a:t>n</a:t>
            </a:r>
            <a:r>
              <a:rPr lang="es-419" dirty="0"/>
              <a:t> </a:t>
            </a:r>
            <a:r>
              <a:rPr lang="ru-RU" dirty="0"/>
              <a:t>называется произведение всех натуральных чисел от 1 до </a:t>
            </a:r>
            <a:r>
              <a:rPr lang="es-419" i="1" dirty="0"/>
              <a:t>n</a:t>
            </a:r>
            <a:r>
              <a:rPr lang="ru-RU" i="1" dirty="0"/>
              <a:t> </a:t>
            </a:r>
            <a:r>
              <a:rPr lang="ru-RU" dirty="0"/>
              <a:t>и обозначается </a:t>
            </a:r>
            <a:r>
              <a:rPr lang="es-419" i="1" dirty="0"/>
              <a:t>n</a:t>
            </a:r>
            <a:r>
              <a:rPr lang="es-419" dirty="0"/>
              <a:t>!</a:t>
            </a:r>
            <a:r>
              <a:rPr lang="ru-RU" dirty="0"/>
              <a:t> Если </a:t>
            </a:r>
            <a:r>
              <a:rPr lang="es-419" i="1" dirty="0"/>
              <a:t>f</a:t>
            </a:r>
            <a:r>
              <a:rPr lang="es-419" dirty="0"/>
              <a:t>(</a:t>
            </a:r>
            <a:r>
              <a:rPr lang="es-419" i="1" dirty="0"/>
              <a:t>n</a:t>
            </a:r>
            <a:r>
              <a:rPr lang="es-419" dirty="0"/>
              <a:t>) = </a:t>
            </a:r>
            <a:r>
              <a:rPr lang="es-419" i="1" dirty="0"/>
              <a:t>n</a:t>
            </a:r>
            <a:r>
              <a:rPr lang="es-419" dirty="0"/>
              <a:t>!, </a:t>
            </a:r>
            <a:r>
              <a:rPr lang="ru-RU" dirty="0"/>
              <a:t>то имеет место рекуррентное соотношение:</a:t>
            </a:r>
          </a:p>
        </p:txBody>
      </p:sp>
      <p:pic>
        <p:nvPicPr>
          <p:cNvPr id="6148" name="Picture 4" descr="medv_rec_02">
            <a:extLst>
              <a:ext uri="{FF2B5EF4-FFF2-40B4-BE49-F238E27FC236}">
                <a16:creationId xmlns:a16="http://schemas.microsoft.com/office/drawing/2014/main" id="{6B20B716-22A1-A243-90E7-E72283973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581420"/>
            <a:ext cx="3200400" cy="9398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402021A3-C9F5-F54E-98F2-6EE31390EB24}"/>
              </a:ext>
            </a:extLst>
          </p:cNvPr>
          <p:cNvSpPr/>
          <p:nvPr/>
        </p:nvSpPr>
        <p:spPr>
          <a:xfrm>
            <a:off x="179512" y="3521220"/>
            <a:ext cx="8792606" cy="3373359"/>
          </a:xfrm>
          <a:prstGeom prst="rect">
            <a:avLst/>
          </a:prstGeom>
        </p:spPr>
        <p:txBody>
          <a:bodyPr wrap="square">
            <a:spAutoFit/>
          </a:bodyPr>
          <a:lstStyle/>
          <a:p>
            <a:pPr indent="457200">
              <a:lnSpc>
                <a:spcPct val="150000"/>
              </a:lnSpc>
            </a:pPr>
            <a:r>
              <a:rPr lang="ru-RU" dirty="0">
                <a:solidFill>
                  <a:srgbClr val="222222"/>
                </a:solidFill>
                <a:latin typeface="Roboto"/>
              </a:rPr>
              <a:t>Первое равенство описывает шаг рекурсии – метод вычисления </a:t>
            </a:r>
            <a:r>
              <a:rPr lang="es-419" i="1" dirty="0">
                <a:solidFill>
                  <a:srgbClr val="222222"/>
                </a:solidFill>
                <a:latin typeface="Roboto"/>
              </a:rPr>
              <a:t>f</a:t>
            </a:r>
            <a:r>
              <a:rPr lang="es-419" dirty="0">
                <a:solidFill>
                  <a:srgbClr val="222222"/>
                </a:solidFill>
                <a:latin typeface="Roboto"/>
              </a:rPr>
              <a:t>(</a:t>
            </a:r>
            <a:r>
              <a:rPr lang="es-419" i="1" dirty="0">
                <a:solidFill>
                  <a:srgbClr val="222222"/>
                </a:solidFill>
                <a:latin typeface="Roboto"/>
              </a:rPr>
              <a:t>n</a:t>
            </a:r>
            <a:r>
              <a:rPr lang="es-419" dirty="0">
                <a:solidFill>
                  <a:srgbClr val="222222"/>
                </a:solidFill>
                <a:latin typeface="Roboto"/>
              </a:rPr>
              <a:t>) </a:t>
            </a:r>
            <a:r>
              <a:rPr lang="ru-RU" dirty="0">
                <a:solidFill>
                  <a:srgbClr val="222222"/>
                </a:solidFill>
                <a:latin typeface="Roboto"/>
              </a:rPr>
              <a:t>через </a:t>
            </a:r>
            <a:r>
              <a:rPr lang="es-419" i="1" dirty="0">
                <a:solidFill>
                  <a:srgbClr val="222222"/>
                </a:solidFill>
                <a:latin typeface="Roboto"/>
              </a:rPr>
              <a:t>f</a:t>
            </a:r>
            <a:r>
              <a:rPr lang="es-419" dirty="0">
                <a:solidFill>
                  <a:srgbClr val="222222"/>
                </a:solidFill>
                <a:latin typeface="Roboto"/>
              </a:rPr>
              <a:t>(</a:t>
            </a:r>
            <a:r>
              <a:rPr lang="es-419" i="1" dirty="0">
                <a:solidFill>
                  <a:srgbClr val="222222"/>
                </a:solidFill>
                <a:latin typeface="Roboto"/>
              </a:rPr>
              <a:t>n</a:t>
            </a:r>
            <a:r>
              <a:rPr lang="es-419" dirty="0">
                <a:solidFill>
                  <a:srgbClr val="222222"/>
                </a:solidFill>
                <a:latin typeface="Roboto"/>
              </a:rPr>
              <a:t> – 1). </a:t>
            </a:r>
            <a:r>
              <a:rPr lang="ru-RU" dirty="0">
                <a:solidFill>
                  <a:srgbClr val="222222"/>
                </a:solidFill>
                <a:latin typeface="Roboto"/>
              </a:rPr>
              <a:t>Второе равенство указывает, когда при вычислении функции следует остановиться. </a:t>
            </a:r>
            <a:r>
              <a:rPr lang="ru-RU" dirty="0">
                <a:latin typeface="Roboto"/>
              </a:rPr>
              <a:t>Если его не задать, то функция должна будет работать бесконечно долго, хотя, на самом деле, не бесконечно долго, и даже не очень долго, так как стек не резиновый.</a:t>
            </a:r>
          </a:p>
          <a:p>
            <a:pPr indent="457200">
              <a:lnSpc>
                <a:spcPct val="150000"/>
              </a:lnSpc>
            </a:pPr>
            <a:r>
              <a:rPr lang="ru-RU" dirty="0"/>
              <a:t>Например, значение </a:t>
            </a:r>
            <a:r>
              <a:rPr lang="es-419" i="1" dirty="0"/>
              <a:t>f</a:t>
            </a:r>
            <a:r>
              <a:rPr lang="es-419" dirty="0"/>
              <a:t>(3) </a:t>
            </a:r>
            <a:r>
              <a:rPr lang="ru-RU" dirty="0"/>
              <a:t>можно вычислить следующим образом:</a:t>
            </a:r>
          </a:p>
          <a:p>
            <a:pPr indent="457200">
              <a:lnSpc>
                <a:spcPct val="150000"/>
              </a:lnSpc>
            </a:pPr>
            <a:r>
              <a:rPr lang="es-419" i="1" dirty="0"/>
              <a:t>f</a:t>
            </a:r>
            <a:r>
              <a:rPr lang="es-419" dirty="0"/>
              <a:t>(3) = 3 · </a:t>
            </a:r>
            <a:r>
              <a:rPr lang="es-419" i="1" dirty="0"/>
              <a:t>f</a:t>
            </a:r>
            <a:r>
              <a:rPr lang="es-419" dirty="0"/>
              <a:t>(2) = 3 · 2 · </a:t>
            </a:r>
            <a:r>
              <a:rPr lang="es-419" i="1" dirty="0"/>
              <a:t>f</a:t>
            </a:r>
            <a:r>
              <a:rPr lang="es-419" dirty="0"/>
              <a:t>(1) = 3 · 2 · 1 · </a:t>
            </a:r>
            <a:r>
              <a:rPr lang="es-419" i="1" dirty="0"/>
              <a:t>f</a:t>
            </a:r>
            <a:r>
              <a:rPr lang="es-419" dirty="0"/>
              <a:t>(0) = 3 · 2 · 1 · 1 = 6</a:t>
            </a:r>
          </a:p>
          <a:p>
            <a:pPr indent="457200">
              <a:lnSpc>
                <a:spcPct val="150000"/>
              </a:lnSpc>
            </a:pPr>
            <a:r>
              <a:rPr lang="es-419" dirty="0"/>
              <a:t>   </a:t>
            </a:r>
            <a:r>
              <a:rPr lang="ru-RU" dirty="0"/>
              <a:t>Очевидно, что при вычислении </a:t>
            </a:r>
            <a:r>
              <a:rPr lang="es-419" i="1" dirty="0"/>
              <a:t>f</a:t>
            </a:r>
            <a:r>
              <a:rPr lang="es-419" dirty="0"/>
              <a:t>(</a:t>
            </a:r>
            <a:r>
              <a:rPr lang="es-419" i="1" dirty="0"/>
              <a:t>n</a:t>
            </a:r>
            <a:r>
              <a:rPr lang="es-419" dirty="0"/>
              <a:t>) </a:t>
            </a:r>
            <a:r>
              <a:rPr lang="ru-RU" dirty="0"/>
              <a:t>следует совершить </a:t>
            </a:r>
            <a:r>
              <a:rPr lang="es-419" i="1" dirty="0"/>
              <a:t>n</a:t>
            </a:r>
            <a:r>
              <a:rPr lang="es-419" dirty="0"/>
              <a:t> </a:t>
            </a:r>
            <a:r>
              <a:rPr lang="ru-RU" dirty="0"/>
              <a:t>рекурсивных вызовов.</a:t>
            </a:r>
          </a:p>
        </p:txBody>
      </p:sp>
    </p:spTree>
    <p:extLst>
      <p:ext uri="{BB962C8B-B14F-4D97-AF65-F5344CB8AC3E}">
        <p14:creationId xmlns:p14="http://schemas.microsoft.com/office/powerpoint/2010/main" val="499426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Отличие рекурсии от итерации</a:t>
            </a:r>
          </a:p>
        </p:txBody>
      </p:sp>
      <p:sp>
        <p:nvSpPr>
          <p:cNvPr id="8" name="TextBox 7"/>
          <p:cNvSpPr txBox="1"/>
          <p:nvPr/>
        </p:nvSpPr>
        <p:spPr>
          <a:xfrm>
            <a:off x="27865" y="467380"/>
            <a:ext cx="8648591" cy="880369"/>
          </a:xfrm>
          <a:prstGeom prst="rect">
            <a:avLst/>
          </a:prstGeom>
          <a:noFill/>
        </p:spPr>
        <p:txBody>
          <a:bodyPr wrap="square" rtlCol="0">
            <a:spAutoFit/>
          </a:bodyPr>
          <a:lstStyle/>
          <a:p>
            <a:pPr indent="457200">
              <a:lnSpc>
                <a:spcPct val="150000"/>
              </a:lnSpc>
            </a:pPr>
            <a:r>
              <a:rPr lang="ru-RU" dirty="0"/>
              <a:t>Сравните алгоритмы рекурсивной и итерационной (циклической) реализации вычисления факториала, и вам все станет окончательно ясно.</a:t>
            </a:r>
          </a:p>
        </p:txBody>
      </p:sp>
      <p:pic>
        <p:nvPicPr>
          <p:cNvPr id="6148" name="Picture 4" descr="medv_rec_02">
            <a:extLst>
              <a:ext uri="{FF2B5EF4-FFF2-40B4-BE49-F238E27FC236}">
                <a16:creationId xmlns:a16="http://schemas.microsoft.com/office/drawing/2014/main" id="{6B20B716-22A1-A243-90E7-E72283973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581420"/>
            <a:ext cx="3200400" cy="9398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402021A3-C9F5-F54E-98F2-6EE31390EB24}"/>
              </a:ext>
            </a:extLst>
          </p:cNvPr>
          <p:cNvSpPr/>
          <p:nvPr/>
        </p:nvSpPr>
        <p:spPr>
          <a:xfrm>
            <a:off x="175697" y="3878678"/>
            <a:ext cx="8792606" cy="2723823"/>
          </a:xfrm>
          <a:prstGeom prst="rect">
            <a:avLst/>
          </a:prstGeom>
        </p:spPr>
        <p:txBody>
          <a:bodyPr wrap="square">
            <a:spAutoFit/>
          </a:bodyPr>
          <a:lstStyle/>
          <a:p>
            <a:pPr indent="457200">
              <a:lnSpc>
                <a:spcPct val="150000"/>
              </a:lnSpc>
            </a:pPr>
            <a:r>
              <a:rPr lang="ru-RU" sz="2400" dirty="0"/>
              <a:t>Идея циклической реализации состоит в непосредственном вычислении факториала числа при помощи оператора цикла:</a:t>
            </a:r>
          </a:p>
          <a:p>
            <a:pPr indent="457200">
              <a:lnSpc>
                <a:spcPct val="150000"/>
              </a:lnSpc>
            </a:pPr>
            <a:r>
              <a:rPr lang="es-419" sz="2400" i="1" dirty="0"/>
              <a:t>f</a:t>
            </a:r>
            <a:r>
              <a:rPr lang="es-419" sz="2400" dirty="0"/>
              <a:t>(</a:t>
            </a:r>
            <a:r>
              <a:rPr lang="es-419" sz="2400" i="1" dirty="0"/>
              <a:t>n</a:t>
            </a:r>
            <a:r>
              <a:rPr lang="es-419" sz="2400" dirty="0"/>
              <a:t>) = 1 · 2 · 3 · … · </a:t>
            </a:r>
            <a:r>
              <a:rPr lang="es-419" sz="2400" i="1" dirty="0"/>
              <a:t>n</a:t>
            </a:r>
            <a:endParaRPr lang="ru-RU" sz="2400" i="1" dirty="0"/>
          </a:p>
          <a:p>
            <a:pPr indent="457200">
              <a:lnSpc>
                <a:spcPct val="150000"/>
              </a:lnSpc>
            </a:pPr>
            <a:endParaRPr lang="ru-RU" sz="1400" i="1" dirty="0"/>
          </a:p>
          <a:p>
            <a:pPr indent="457200"/>
            <a:r>
              <a:rPr lang="ru-RU" i="1" dirty="0"/>
              <a:t>Примечание</a:t>
            </a:r>
            <a:r>
              <a:rPr lang="ru-RU" sz="1600" i="1" dirty="0"/>
              <a:t>.</a:t>
            </a:r>
            <a:r>
              <a:rPr lang="ru-RU" sz="2400" i="1" dirty="0"/>
              <a:t> </a:t>
            </a:r>
            <a:r>
              <a:rPr lang="es-419" b="1" dirty="0"/>
              <a:t>!n</a:t>
            </a:r>
            <a:r>
              <a:rPr lang="es-419" dirty="0"/>
              <a:t> </a:t>
            </a:r>
            <a:r>
              <a:rPr lang="ru-RU" dirty="0"/>
              <a:t>это равносильно выражению </a:t>
            </a:r>
            <a:r>
              <a:rPr lang="es-419" b="1" dirty="0"/>
              <a:t>n == 0</a:t>
            </a:r>
            <a:r>
              <a:rPr lang="es-419" dirty="0"/>
              <a:t>. </a:t>
            </a:r>
            <a:r>
              <a:rPr lang="ru-RU" dirty="0"/>
              <a:t>Любое число равно </a:t>
            </a:r>
            <a:r>
              <a:rPr lang="es-419" dirty="0"/>
              <a:t>false</a:t>
            </a:r>
            <a:r>
              <a:rPr lang="ru-RU" dirty="0"/>
              <a:t> только в том случае, если оно равно 0.</a:t>
            </a:r>
          </a:p>
        </p:txBody>
      </p:sp>
      <p:graphicFrame>
        <p:nvGraphicFramePr>
          <p:cNvPr id="2" name="Таблица 1">
            <a:extLst>
              <a:ext uri="{FF2B5EF4-FFF2-40B4-BE49-F238E27FC236}">
                <a16:creationId xmlns:a16="http://schemas.microsoft.com/office/drawing/2014/main" id="{E29FAD39-972F-5847-97E2-B81D0CF96D4C}"/>
              </a:ext>
            </a:extLst>
          </p:cNvPr>
          <p:cNvGraphicFramePr>
            <a:graphicFrameLocks noGrp="1"/>
          </p:cNvGraphicFramePr>
          <p:nvPr>
            <p:extLst>
              <p:ext uri="{D42A27DB-BD31-4B8C-83A1-F6EECF244321}">
                <p14:modId xmlns:p14="http://schemas.microsoft.com/office/powerpoint/2010/main" val="2633436283"/>
              </p:ext>
            </p:extLst>
          </p:nvPr>
        </p:nvGraphicFramePr>
        <p:xfrm>
          <a:off x="1651822" y="1368279"/>
          <a:ext cx="5400675" cy="2468880"/>
        </p:xfrm>
        <a:graphic>
          <a:graphicData uri="http://schemas.openxmlformats.org/drawingml/2006/table">
            <a:tbl>
              <a:tblPr/>
              <a:tblGrid>
                <a:gridCol w="2162175">
                  <a:extLst>
                    <a:ext uri="{9D8B030D-6E8A-4147-A177-3AD203B41FA5}">
                      <a16:colId xmlns:a16="http://schemas.microsoft.com/office/drawing/2014/main" val="3971342817"/>
                    </a:ext>
                  </a:extLst>
                </a:gridCol>
                <a:gridCol w="3238500">
                  <a:extLst>
                    <a:ext uri="{9D8B030D-6E8A-4147-A177-3AD203B41FA5}">
                      <a16:colId xmlns:a16="http://schemas.microsoft.com/office/drawing/2014/main" val="3628638581"/>
                    </a:ext>
                  </a:extLst>
                </a:gridCol>
              </a:tblGrid>
              <a:tr h="0">
                <a:tc>
                  <a:txBody>
                    <a:bodyPr/>
                    <a:lstStyle/>
                    <a:p>
                      <a:pPr algn="ctr"/>
                      <a:r>
                        <a:rPr lang="ru-RU" b="1" i="1">
                          <a:effectLst/>
                        </a:rPr>
                        <a:t>рекурсивная реализация</a:t>
                      </a:r>
                      <a:endParaRPr lang="ru-RU" b="0">
                        <a:effectLst/>
                      </a:endParaRPr>
                    </a:p>
                  </a:txBody>
                  <a:tcPr marL="0" marR="0" marT="0" marB="0">
                    <a:lnL>
                      <a:noFill/>
                    </a:lnL>
                    <a:lnR>
                      <a:noFill/>
                    </a:lnR>
                    <a:lnT>
                      <a:noFill/>
                    </a:lnT>
                    <a:lnB>
                      <a:noFill/>
                    </a:lnB>
                    <a:solidFill>
                      <a:srgbClr val="FFFFFF"/>
                    </a:solidFill>
                  </a:tcPr>
                </a:tc>
                <a:tc>
                  <a:txBody>
                    <a:bodyPr/>
                    <a:lstStyle/>
                    <a:p>
                      <a:pPr algn="ctr"/>
                      <a:r>
                        <a:rPr lang="ru-RU" b="1" i="1">
                          <a:effectLst/>
                        </a:rPr>
                        <a:t>циклическая реализация</a:t>
                      </a:r>
                      <a:endParaRPr lang="ru-RU" b="0">
                        <a:effectLs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122043879"/>
                  </a:ext>
                </a:extLst>
              </a:tr>
              <a:tr h="0">
                <a:tc>
                  <a:txBody>
                    <a:bodyPr/>
                    <a:lstStyle/>
                    <a:p>
                      <a:r>
                        <a:rPr lang="es-419" b="0" dirty="0">
                          <a:solidFill>
                            <a:srgbClr val="0000FF"/>
                          </a:solidFill>
                          <a:effectLst/>
                        </a:rPr>
                        <a:t>int</a:t>
                      </a:r>
                      <a:r>
                        <a:rPr lang="es-419" b="0" dirty="0">
                          <a:effectLst/>
                        </a:rPr>
                        <a:t> f(</a:t>
                      </a:r>
                      <a:r>
                        <a:rPr lang="es-419" b="0" dirty="0">
                          <a:solidFill>
                            <a:srgbClr val="0000FF"/>
                          </a:solidFill>
                          <a:effectLst/>
                        </a:rPr>
                        <a:t>int</a:t>
                      </a:r>
                      <a:r>
                        <a:rPr lang="es-419" b="0" dirty="0">
                          <a:effectLst/>
                        </a:rPr>
                        <a:t> n)</a:t>
                      </a:r>
                    </a:p>
                    <a:p>
                      <a:r>
                        <a:rPr lang="es-419" b="0" dirty="0">
                          <a:effectLst/>
                        </a:rPr>
                        <a:t>{</a:t>
                      </a:r>
                    </a:p>
                    <a:p>
                      <a:r>
                        <a:rPr lang="es-419" b="0" dirty="0">
                          <a:effectLst/>
                        </a:rPr>
                        <a:t>  </a:t>
                      </a:r>
                      <a:r>
                        <a:rPr lang="es-419" b="0" dirty="0">
                          <a:solidFill>
                            <a:srgbClr val="0000FF"/>
                          </a:solidFill>
                          <a:effectLst/>
                        </a:rPr>
                        <a:t>if</a:t>
                      </a:r>
                      <a:r>
                        <a:rPr lang="es-419" b="0" dirty="0">
                          <a:effectLst/>
                        </a:rPr>
                        <a:t> (!n) </a:t>
                      </a:r>
                      <a:r>
                        <a:rPr lang="es-419" b="0" dirty="0">
                          <a:solidFill>
                            <a:srgbClr val="0000FF"/>
                          </a:solidFill>
                          <a:effectLst/>
                        </a:rPr>
                        <a:t>return</a:t>
                      </a:r>
                      <a:r>
                        <a:rPr lang="es-419" b="0" dirty="0">
                          <a:effectLst/>
                        </a:rPr>
                        <a:t> 1;</a:t>
                      </a:r>
                    </a:p>
                    <a:p>
                      <a:r>
                        <a:rPr lang="es-419" b="0" dirty="0">
                          <a:effectLst/>
                        </a:rPr>
                        <a:t>  </a:t>
                      </a:r>
                      <a:r>
                        <a:rPr lang="es-419" b="0" dirty="0">
                          <a:solidFill>
                            <a:srgbClr val="0000FF"/>
                          </a:solidFill>
                          <a:effectLst/>
                        </a:rPr>
                        <a:t>return</a:t>
                      </a:r>
                      <a:r>
                        <a:rPr lang="es-419" b="0" dirty="0">
                          <a:effectLst/>
                        </a:rPr>
                        <a:t> n * f(n - 1);</a:t>
                      </a:r>
                    </a:p>
                    <a:p>
                      <a:r>
                        <a:rPr lang="es-419" b="0" dirty="0">
                          <a:effectLst/>
                        </a:rPr>
                        <a:t>}</a:t>
                      </a:r>
                    </a:p>
                    <a:p>
                      <a:r>
                        <a:rPr lang="es-419" b="0" dirty="0">
                          <a:effectLst/>
                        </a:rPr>
                        <a:t> </a:t>
                      </a:r>
                    </a:p>
                  </a:txBody>
                  <a:tcPr marL="285750" marR="0" marT="0" marB="0">
                    <a:lnL>
                      <a:noFill/>
                    </a:lnL>
                    <a:lnR>
                      <a:noFill/>
                    </a:lnR>
                    <a:lnT>
                      <a:noFill/>
                    </a:lnT>
                    <a:lnB>
                      <a:noFill/>
                    </a:lnB>
                    <a:solidFill>
                      <a:srgbClr val="FFFFFF"/>
                    </a:solidFill>
                  </a:tcPr>
                </a:tc>
                <a:tc>
                  <a:txBody>
                    <a:bodyPr/>
                    <a:lstStyle/>
                    <a:p>
                      <a:r>
                        <a:rPr lang="es-419" b="0" dirty="0">
                          <a:solidFill>
                            <a:srgbClr val="0000FF"/>
                          </a:solidFill>
                          <a:effectLst/>
                        </a:rPr>
                        <a:t>int</a:t>
                      </a:r>
                      <a:r>
                        <a:rPr lang="es-419" b="0" dirty="0">
                          <a:effectLst/>
                        </a:rPr>
                        <a:t> f(</a:t>
                      </a:r>
                      <a:r>
                        <a:rPr lang="es-419" b="0" dirty="0">
                          <a:solidFill>
                            <a:srgbClr val="0000FF"/>
                          </a:solidFill>
                          <a:effectLst/>
                        </a:rPr>
                        <a:t>int</a:t>
                      </a:r>
                      <a:r>
                        <a:rPr lang="es-419" b="0" dirty="0">
                          <a:effectLst/>
                        </a:rPr>
                        <a:t> n)</a:t>
                      </a:r>
                    </a:p>
                    <a:p>
                      <a:r>
                        <a:rPr lang="es-419" b="0" dirty="0">
                          <a:effectLst/>
                        </a:rPr>
                        <a:t>{</a:t>
                      </a:r>
                    </a:p>
                    <a:p>
                      <a:r>
                        <a:rPr lang="es-419" b="0" dirty="0">
                          <a:effectLst/>
                        </a:rPr>
                        <a:t>  </a:t>
                      </a:r>
                      <a:r>
                        <a:rPr lang="es-419" b="0" dirty="0">
                          <a:solidFill>
                            <a:srgbClr val="0000FF"/>
                          </a:solidFill>
                          <a:effectLst/>
                        </a:rPr>
                        <a:t>int</a:t>
                      </a:r>
                      <a:r>
                        <a:rPr lang="es-419" b="0" dirty="0">
                          <a:effectLst/>
                        </a:rPr>
                        <a:t> i, res = 1;</a:t>
                      </a:r>
                    </a:p>
                    <a:p>
                      <a:r>
                        <a:rPr lang="es-419" b="0" dirty="0">
                          <a:effectLst/>
                        </a:rPr>
                        <a:t>  </a:t>
                      </a:r>
                      <a:r>
                        <a:rPr lang="es-419" b="0" dirty="0">
                          <a:solidFill>
                            <a:srgbClr val="0000FF"/>
                          </a:solidFill>
                          <a:effectLst/>
                        </a:rPr>
                        <a:t>for</a:t>
                      </a:r>
                      <a:r>
                        <a:rPr lang="es-419" b="0" dirty="0">
                          <a:effectLst/>
                        </a:rPr>
                        <a:t> (i = 1; i &lt;= n; i++) res = res * i;</a:t>
                      </a:r>
                    </a:p>
                    <a:p>
                      <a:r>
                        <a:rPr lang="es-419" b="0" dirty="0">
                          <a:effectLst/>
                        </a:rPr>
                        <a:t>  </a:t>
                      </a:r>
                      <a:r>
                        <a:rPr lang="es-419" b="0" dirty="0">
                          <a:solidFill>
                            <a:srgbClr val="0000FF"/>
                          </a:solidFill>
                          <a:effectLst/>
                        </a:rPr>
                        <a:t>return</a:t>
                      </a:r>
                      <a:r>
                        <a:rPr lang="es-419" b="0" dirty="0">
                          <a:effectLst/>
                        </a:rPr>
                        <a:t> res;</a:t>
                      </a:r>
                    </a:p>
                    <a:p>
                      <a:r>
                        <a:rPr lang="es-419" b="0" dirty="0">
                          <a:effectLst/>
                        </a:rPr>
                        <a:t>}</a:t>
                      </a:r>
                    </a:p>
                  </a:txBody>
                  <a:tcPr marL="285750" marR="0" marT="0" marB="0">
                    <a:lnL>
                      <a:noFill/>
                    </a:lnL>
                    <a:lnR>
                      <a:noFill/>
                    </a:lnR>
                    <a:lnT>
                      <a:noFill/>
                    </a:lnT>
                    <a:lnB>
                      <a:noFill/>
                    </a:lnB>
                    <a:solidFill>
                      <a:srgbClr val="FFFFFF"/>
                    </a:solidFill>
                  </a:tcPr>
                </a:tc>
                <a:extLst>
                  <a:ext uri="{0D108BD9-81ED-4DB2-BD59-A6C34878D82A}">
                    <a16:rowId xmlns:a16="http://schemas.microsoft.com/office/drawing/2014/main" val="4206117834"/>
                  </a:ext>
                </a:extLst>
              </a:tr>
            </a:tbl>
          </a:graphicData>
        </a:graphic>
      </p:graphicFrame>
    </p:spTree>
    <p:extLst>
      <p:ext uri="{BB962C8B-B14F-4D97-AF65-F5344CB8AC3E}">
        <p14:creationId xmlns:p14="http://schemas.microsoft.com/office/powerpoint/2010/main" val="1012884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Отличие рекурсии от итерации</a:t>
            </a:r>
          </a:p>
        </p:txBody>
      </p:sp>
      <p:sp>
        <p:nvSpPr>
          <p:cNvPr id="8" name="TextBox 7"/>
          <p:cNvSpPr txBox="1"/>
          <p:nvPr/>
        </p:nvSpPr>
        <p:spPr>
          <a:xfrm>
            <a:off x="27865" y="467380"/>
            <a:ext cx="8648591" cy="880369"/>
          </a:xfrm>
          <a:prstGeom prst="rect">
            <a:avLst/>
          </a:prstGeom>
          <a:noFill/>
        </p:spPr>
        <p:txBody>
          <a:bodyPr wrap="square" rtlCol="0">
            <a:spAutoFit/>
          </a:bodyPr>
          <a:lstStyle/>
          <a:p>
            <a:pPr indent="457200">
              <a:lnSpc>
                <a:spcPct val="150000"/>
              </a:lnSpc>
            </a:pPr>
            <a:r>
              <a:rPr lang="ru-RU" b="1" dirty="0"/>
              <a:t> Сумма цифр числа.</a:t>
            </a:r>
            <a:r>
              <a:rPr lang="ru-RU" dirty="0"/>
              <a:t> Сумму цифр натурального числа </a:t>
            </a:r>
            <a:r>
              <a:rPr lang="es-419" i="1" dirty="0"/>
              <a:t>n</a:t>
            </a:r>
            <a:r>
              <a:rPr lang="es-419" dirty="0"/>
              <a:t> </a:t>
            </a:r>
            <a:r>
              <a:rPr lang="ru-RU" dirty="0"/>
              <a:t>можно найти при помощи функции </a:t>
            </a:r>
            <a:r>
              <a:rPr lang="es-419" i="1" dirty="0"/>
              <a:t>f</a:t>
            </a:r>
            <a:r>
              <a:rPr lang="es-419" dirty="0"/>
              <a:t>(</a:t>
            </a:r>
            <a:r>
              <a:rPr lang="es-419" i="1" dirty="0"/>
              <a:t>n</a:t>
            </a:r>
            <a:r>
              <a:rPr lang="es-419" dirty="0"/>
              <a:t>), </a:t>
            </a:r>
            <a:r>
              <a:rPr lang="ru-RU" dirty="0"/>
              <a:t>определенной следующим образом:</a:t>
            </a:r>
          </a:p>
        </p:txBody>
      </p:sp>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402021A3-C9F5-F54E-98F2-6EE31390EB24}"/>
                  </a:ext>
                </a:extLst>
              </p:cNvPr>
              <p:cNvSpPr/>
              <p:nvPr/>
            </p:nvSpPr>
            <p:spPr>
              <a:xfrm>
                <a:off x="175697" y="1278663"/>
                <a:ext cx="8792606" cy="4973669"/>
              </a:xfrm>
              <a:prstGeom prst="rect">
                <a:avLst/>
              </a:prstGeom>
            </p:spPr>
            <p:txBody>
              <a:bodyPr wrap="square">
                <a:spAutoFit/>
              </a:bodyPr>
              <a:lstStyle/>
              <a:p>
                <a:pPr indent="457200">
                  <a:lnSpc>
                    <a:spcPct val="150000"/>
                  </a:lnSpc>
                </a:pPr>
                <a14:m>
                  <m:oMathPara xmlns:m="http://schemas.openxmlformats.org/officeDocument/2006/math">
                    <m:oMathParaPr>
                      <m:jc m:val="centerGroup"/>
                    </m:oMathParaPr>
                    <m:oMath xmlns:m="http://schemas.openxmlformats.org/officeDocument/2006/math">
                      <m:d>
                        <m:dPr>
                          <m:begChr m:val="{"/>
                          <m:endChr m:val=""/>
                          <m:ctrlPr>
                            <a:rPr lang="ru-RU" sz="2400" i="1" smtClean="0">
                              <a:latin typeface="Cambria Math" panose="02040503050406030204" pitchFamily="18" charset="0"/>
                            </a:rPr>
                          </m:ctrlPr>
                        </m:dPr>
                        <m:e>
                          <m:eqArr>
                            <m:eqArrPr>
                              <m:ctrlPr>
                                <a:rPr lang="ru-RU" sz="2400" i="1" smtClean="0">
                                  <a:latin typeface="Cambria Math" panose="02040503050406030204" pitchFamily="18" charset="0"/>
                                </a:rPr>
                              </m:ctrlPr>
                            </m:eqArrPr>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mod</m:t>
                              </m:r>
                              <m:r>
                                <a:rPr lang="en-US" sz="2400" b="0" i="0" smtClean="0">
                                  <a:latin typeface="Cambria Math" panose="02040503050406030204" pitchFamily="18" charset="0"/>
                                </a:rPr>
                                <m:t> 10+</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div</m:t>
                                  </m:r>
                                  <m:r>
                                    <a:rPr lang="en-US" sz="2400" b="0" i="0" smtClean="0">
                                      <a:latin typeface="Cambria Math" panose="02040503050406030204" pitchFamily="18" charset="0"/>
                                    </a:rPr>
                                    <m:t> </m:t>
                                  </m:r>
                                  <m:r>
                                    <a:rPr lang="en-US" sz="2400" b="0" i="1" smtClean="0">
                                      <a:latin typeface="Cambria Math" panose="02040503050406030204" pitchFamily="18" charset="0"/>
                                    </a:rPr>
                                    <m:t>10</m:t>
                                  </m:r>
                                </m:e>
                              </m:d>
                            </m:e>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ru-RU" sz="2400" b="0" i="1" smtClean="0">
                                      <a:latin typeface="Cambria Math" panose="02040503050406030204" pitchFamily="18" charset="0"/>
                                    </a:rPr>
                                    <m:t>0</m:t>
                                  </m:r>
                                </m:e>
                              </m:d>
                              <m:r>
                                <a:rPr lang="en-US" sz="2400" b="0" i="1" smtClean="0">
                                  <a:latin typeface="Cambria Math" panose="02040503050406030204" pitchFamily="18" charset="0"/>
                                </a:rPr>
                                <m:t>=0</m:t>
                              </m:r>
                            </m:e>
                          </m:eqArr>
                        </m:e>
                      </m:d>
                    </m:oMath>
                  </m:oMathPara>
                </a14:m>
                <a:endParaRPr lang="ru-RU" sz="2400" dirty="0"/>
              </a:p>
              <a:p>
                <a:pPr indent="457200">
                  <a:lnSpc>
                    <a:spcPct val="150000"/>
                  </a:lnSpc>
                </a:pPr>
                <a:r>
                  <a:rPr lang="ru-RU" sz="2000" dirty="0"/>
                  <a:t>Условие продолжения рекурсии: сумма цифр числа равна последней цифре плюс сумма цифр числа без последней цифры (числа, деленного нацело на 10).</a:t>
                </a:r>
              </a:p>
              <a:p>
                <a:pPr indent="457200">
                  <a:lnSpc>
                    <a:spcPct val="150000"/>
                  </a:lnSpc>
                </a:pPr>
                <a:r>
                  <a:rPr lang="ru-RU" sz="2000" dirty="0"/>
                  <a:t>   Условие окончания рекурсии: если число равно 0, то сумма его цифр равна 0.</a:t>
                </a:r>
              </a:p>
              <a:p>
                <a:pPr indent="457200">
                  <a:lnSpc>
                    <a:spcPct val="150000"/>
                  </a:lnSpc>
                </a:pPr>
                <a:r>
                  <a:rPr lang="ru-RU" sz="2000" dirty="0"/>
                  <a:t>   Например, сумма цифр числа 234 будет вычисляться следующим образом:</a:t>
                </a:r>
              </a:p>
              <a:p>
                <a:pPr indent="457200">
                  <a:lnSpc>
                    <a:spcPct val="150000"/>
                  </a:lnSpc>
                </a:pPr>
                <a:r>
                  <a:rPr lang="es-419" sz="2000" i="1" dirty="0"/>
                  <a:t>f</a:t>
                </a:r>
                <a:r>
                  <a:rPr lang="es-419" sz="2000" dirty="0"/>
                  <a:t>(234) = 4 + </a:t>
                </a:r>
                <a:r>
                  <a:rPr lang="es-419" sz="2000" i="1" dirty="0"/>
                  <a:t>f</a:t>
                </a:r>
                <a:r>
                  <a:rPr lang="es-419" sz="2000" dirty="0"/>
                  <a:t>(23) = 4 + 3 + </a:t>
                </a:r>
                <a:r>
                  <a:rPr lang="es-419" sz="2000" i="1" dirty="0"/>
                  <a:t>f</a:t>
                </a:r>
                <a:r>
                  <a:rPr lang="es-419" sz="2000" dirty="0"/>
                  <a:t>(2) = 4 + 3 + 2 + </a:t>
                </a:r>
                <a:r>
                  <a:rPr lang="es-419" sz="2000" i="1" dirty="0"/>
                  <a:t>f</a:t>
                </a:r>
                <a:r>
                  <a:rPr lang="es-419" sz="2000" dirty="0"/>
                  <a:t>(0) = 4 + 3 + 2 + 0 = 9</a:t>
                </a:r>
              </a:p>
            </p:txBody>
          </p:sp>
        </mc:Choice>
        <mc:Fallback xmlns="">
          <p:sp>
            <p:nvSpPr>
              <p:cNvPr id="5" name="Прямоугольник 4">
                <a:extLst>
                  <a:ext uri="{FF2B5EF4-FFF2-40B4-BE49-F238E27FC236}">
                    <a16:creationId xmlns:a16="http://schemas.microsoft.com/office/drawing/2014/main" id="{402021A3-C9F5-F54E-98F2-6EE31390EB24}"/>
                  </a:ext>
                </a:extLst>
              </p:cNvPr>
              <p:cNvSpPr>
                <a:spLocks noRot="1" noChangeAspect="1" noMove="1" noResize="1" noEditPoints="1" noAdjustHandles="1" noChangeArrowheads="1" noChangeShapeType="1" noTextEdit="1"/>
              </p:cNvSpPr>
              <p:nvPr/>
            </p:nvSpPr>
            <p:spPr>
              <a:xfrm>
                <a:off x="175697" y="1278663"/>
                <a:ext cx="8792606" cy="4973669"/>
              </a:xfrm>
              <a:prstGeom prst="rect">
                <a:avLst/>
              </a:prstGeom>
              <a:blipFill>
                <a:blip r:embed="rId4"/>
                <a:stretch>
                  <a:fillRect l="-720" t="-30789" b="-1018"/>
                </a:stretch>
              </a:blipFill>
            </p:spPr>
            <p:txBody>
              <a:bodyPr/>
              <a:lstStyle/>
              <a:p>
                <a:r>
                  <a:rPr lang="ru-RU">
                    <a:noFill/>
                  </a:rPr>
                  <a:t> </a:t>
                </a:r>
              </a:p>
            </p:txBody>
          </p:sp>
        </mc:Fallback>
      </mc:AlternateContent>
    </p:spTree>
    <p:extLst>
      <p:ext uri="{BB962C8B-B14F-4D97-AF65-F5344CB8AC3E}">
        <p14:creationId xmlns:p14="http://schemas.microsoft.com/office/powerpoint/2010/main" val="383009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Определение функции</a:t>
            </a:r>
          </a:p>
        </p:txBody>
      </p:sp>
      <p:sp>
        <p:nvSpPr>
          <p:cNvPr id="8" name="TextBox 7"/>
          <p:cNvSpPr txBox="1"/>
          <p:nvPr/>
        </p:nvSpPr>
        <p:spPr>
          <a:xfrm>
            <a:off x="179512" y="505886"/>
            <a:ext cx="8640959" cy="5011949"/>
          </a:xfrm>
          <a:prstGeom prst="rect">
            <a:avLst/>
          </a:prstGeom>
          <a:noFill/>
        </p:spPr>
        <p:txBody>
          <a:bodyPr wrap="square" rtlCol="0">
            <a:spAutoFit/>
          </a:bodyPr>
          <a:lstStyle/>
          <a:p>
            <a:pPr indent="444500" algn="just">
              <a:lnSpc>
                <a:spcPct val="150000"/>
              </a:lnSpc>
            </a:pPr>
            <a:r>
              <a:rPr lang="ru-RU" sz="2400" dirty="0">
                <a:latin typeface="Times New Roman" pitchFamily="18" charset="0"/>
                <a:cs typeface="Times New Roman" pitchFamily="18" charset="0"/>
              </a:rPr>
              <a:t>Все функции можно разбить на две категории: те, которые не возвращают значений, и те, которые их возвращают. Функции, не возвращающие значений, называются функциями типа </a:t>
            </a:r>
            <a:r>
              <a:rPr lang="ru-RU" sz="2400" b="1" dirty="0" err="1">
                <a:latin typeface="Times New Roman" pitchFamily="18" charset="0"/>
                <a:cs typeface="Times New Roman" pitchFamily="18" charset="0"/>
              </a:rPr>
              <a:t>void</a:t>
            </a:r>
            <a:r>
              <a:rPr lang="ru-RU" sz="2400" dirty="0">
                <a:latin typeface="Times New Roman" pitchFamily="18" charset="0"/>
                <a:cs typeface="Times New Roman" pitchFamily="18" charset="0"/>
              </a:rPr>
              <a:t> и имеют следующую общую форму: </a:t>
            </a:r>
          </a:p>
          <a:p>
            <a:pPr indent="444500" algn="just">
              <a:lnSpc>
                <a:spcPct val="150000"/>
              </a:lnSpc>
            </a:pPr>
            <a:r>
              <a:rPr lang="ru-RU" sz="2400" dirty="0" err="1">
                <a:latin typeface="Times New Roman" pitchFamily="18" charset="0"/>
                <a:cs typeface="Times New Roman" pitchFamily="18" charset="0"/>
              </a:rPr>
              <a:t>void</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имяФункции</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списокПараметров</a:t>
            </a:r>
            <a:r>
              <a:rPr lang="ru-RU" sz="2400" dirty="0">
                <a:latin typeface="Times New Roman" pitchFamily="18" charset="0"/>
                <a:cs typeface="Times New Roman" pitchFamily="18" charset="0"/>
              </a:rPr>
              <a:t>) </a:t>
            </a:r>
          </a:p>
          <a:p>
            <a:pPr indent="444500" algn="just">
              <a:lnSpc>
                <a:spcPct val="150000"/>
              </a:lnSpc>
            </a:pPr>
            <a:r>
              <a:rPr lang="ru-RU" sz="2400" dirty="0">
                <a:latin typeface="Times New Roman" pitchFamily="18" charset="0"/>
                <a:cs typeface="Times New Roman" pitchFamily="18" charset="0"/>
              </a:rPr>
              <a:t>{ </a:t>
            </a:r>
          </a:p>
          <a:p>
            <a:pPr indent="444500" algn="just">
              <a:lnSpc>
                <a:spcPct val="150000"/>
              </a:lnSpc>
            </a:pPr>
            <a:r>
              <a:rPr lang="ru-RU" sz="2400" dirty="0">
                <a:latin typeface="Times New Roman" pitchFamily="18" charset="0"/>
                <a:cs typeface="Times New Roman" pitchFamily="18" charset="0"/>
              </a:rPr>
              <a:t>оператор(ы) </a:t>
            </a:r>
          </a:p>
          <a:p>
            <a:pPr indent="444500" algn="just">
              <a:lnSpc>
                <a:spcPct val="150000"/>
              </a:lnSpc>
            </a:pPr>
            <a:r>
              <a:rPr lang="ru-RU" sz="2400" dirty="0" err="1">
                <a:latin typeface="Times New Roman" pitchFamily="18" charset="0"/>
                <a:cs typeface="Times New Roman" pitchFamily="18" charset="0"/>
              </a:rPr>
              <a:t>return</a:t>
            </a:r>
            <a:r>
              <a:rPr lang="ru-RU" sz="2400" dirty="0">
                <a:latin typeface="Times New Roman" pitchFamily="18" charset="0"/>
                <a:cs typeface="Times New Roman" pitchFamily="18" charset="0"/>
              </a:rPr>
              <a:t>; // не обязательно </a:t>
            </a:r>
          </a:p>
          <a:p>
            <a:pPr indent="444500" algn="just">
              <a:lnSpc>
                <a:spcPct val="150000"/>
              </a:lnSpc>
            </a:pPr>
            <a:r>
              <a:rPr lang="ru-RU"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450340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Отличие рекурсии от итерации</a:t>
            </a:r>
          </a:p>
        </p:txBody>
      </p:sp>
      <p:graphicFrame>
        <p:nvGraphicFramePr>
          <p:cNvPr id="2" name="Таблица 1">
            <a:extLst>
              <a:ext uri="{FF2B5EF4-FFF2-40B4-BE49-F238E27FC236}">
                <a16:creationId xmlns:a16="http://schemas.microsoft.com/office/drawing/2014/main" id="{47B836D6-E921-3249-B536-40665735E0FA}"/>
              </a:ext>
            </a:extLst>
          </p:cNvPr>
          <p:cNvGraphicFramePr>
            <a:graphicFrameLocks noGrp="1"/>
          </p:cNvGraphicFramePr>
          <p:nvPr>
            <p:extLst>
              <p:ext uri="{D42A27DB-BD31-4B8C-83A1-F6EECF244321}">
                <p14:modId xmlns:p14="http://schemas.microsoft.com/office/powerpoint/2010/main" val="1284961324"/>
              </p:ext>
            </p:extLst>
          </p:nvPr>
        </p:nvGraphicFramePr>
        <p:xfrm>
          <a:off x="1115616" y="1052736"/>
          <a:ext cx="7254236" cy="3816424"/>
        </p:xfrm>
        <a:graphic>
          <a:graphicData uri="http://schemas.openxmlformats.org/drawingml/2006/table">
            <a:tbl>
              <a:tblPr/>
              <a:tblGrid>
                <a:gridCol w="2859843">
                  <a:extLst>
                    <a:ext uri="{9D8B030D-6E8A-4147-A177-3AD203B41FA5}">
                      <a16:colId xmlns:a16="http://schemas.microsoft.com/office/drawing/2014/main" val="1492426332"/>
                    </a:ext>
                  </a:extLst>
                </a:gridCol>
                <a:gridCol w="4394393">
                  <a:extLst>
                    <a:ext uri="{9D8B030D-6E8A-4147-A177-3AD203B41FA5}">
                      <a16:colId xmlns:a16="http://schemas.microsoft.com/office/drawing/2014/main" val="3809491063"/>
                    </a:ext>
                  </a:extLst>
                </a:gridCol>
              </a:tblGrid>
              <a:tr h="848095">
                <a:tc>
                  <a:txBody>
                    <a:bodyPr/>
                    <a:lstStyle/>
                    <a:p>
                      <a:pPr algn="ctr"/>
                      <a:r>
                        <a:rPr lang="ru-RU" b="1" i="1" dirty="0">
                          <a:effectLst/>
                        </a:rPr>
                        <a:t>рекурсивная реализация</a:t>
                      </a:r>
                      <a:endParaRPr lang="ru-RU" b="0" dirty="0">
                        <a:effectLst/>
                      </a:endParaRPr>
                    </a:p>
                  </a:txBody>
                  <a:tcPr marL="0" marR="0" marT="0" marB="0">
                    <a:lnL>
                      <a:noFill/>
                    </a:lnL>
                    <a:lnR>
                      <a:noFill/>
                    </a:lnR>
                    <a:lnT>
                      <a:noFill/>
                    </a:lnT>
                    <a:lnB>
                      <a:noFill/>
                    </a:lnB>
                    <a:solidFill>
                      <a:srgbClr val="FFFFFF"/>
                    </a:solidFill>
                  </a:tcPr>
                </a:tc>
                <a:tc>
                  <a:txBody>
                    <a:bodyPr/>
                    <a:lstStyle/>
                    <a:p>
                      <a:pPr algn="ctr"/>
                      <a:r>
                        <a:rPr lang="ru-RU" b="1" i="1">
                          <a:effectLst/>
                        </a:rPr>
                        <a:t>циклическая реализация</a:t>
                      </a:r>
                      <a:endParaRPr lang="ru-RU" b="0">
                        <a:effectLs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868722440"/>
                  </a:ext>
                </a:extLst>
              </a:tr>
              <a:tr h="2968329">
                <a:tc>
                  <a:txBody>
                    <a:bodyPr/>
                    <a:lstStyle/>
                    <a:p>
                      <a:r>
                        <a:rPr lang="es-419" b="0" dirty="0">
                          <a:solidFill>
                            <a:srgbClr val="0000FF"/>
                          </a:solidFill>
                          <a:effectLst/>
                        </a:rPr>
                        <a:t>int</a:t>
                      </a:r>
                      <a:r>
                        <a:rPr lang="es-419" b="0" dirty="0">
                          <a:effectLst/>
                        </a:rPr>
                        <a:t> f(</a:t>
                      </a:r>
                      <a:r>
                        <a:rPr lang="es-419" b="0" dirty="0">
                          <a:solidFill>
                            <a:srgbClr val="0000FF"/>
                          </a:solidFill>
                          <a:effectLst/>
                        </a:rPr>
                        <a:t>int</a:t>
                      </a:r>
                      <a:r>
                        <a:rPr lang="es-419" b="0" dirty="0">
                          <a:effectLst/>
                        </a:rPr>
                        <a:t> n)</a:t>
                      </a:r>
                    </a:p>
                    <a:p>
                      <a:r>
                        <a:rPr lang="es-419" b="0" dirty="0">
                          <a:effectLst/>
                        </a:rPr>
                        <a:t>{</a:t>
                      </a:r>
                    </a:p>
                    <a:p>
                      <a:r>
                        <a:rPr lang="es-419" b="0" dirty="0">
                          <a:effectLst/>
                        </a:rPr>
                        <a:t>  </a:t>
                      </a:r>
                      <a:r>
                        <a:rPr lang="es-419" b="0" dirty="0">
                          <a:solidFill>
                            <a:srgbClr val="0000FF"/>
                          </a:solidFill>
                          <a:effectLst/>
                        </a:rPr>
                        <a:t>if</a:t>
                      </a:r>
                      <a:r>
                        <a:rPr lang="es-419" b="0" dirty="0">
                          <a:effectLst/>
                        </a:rPr>
                        <a:t> (!n) </a:t>
                      </a:r>
                      <a:r>
                        <a:rPr lang="es-419" b="0" dirty="0">
                          <a:solidFill>
                            <a:srgbClr val="0000FF"/>
                          </a:solidFill>
                          <a:effectLst/>
                        </a:rPr>
                        <a:t>return</a:t>
                      </a:r>
                      <a:r>
                        <a:rPr lang="es-419" b="0" dirty="0">
                          <a:effectLst/>
                        </a:rPr>
                        <a:t> 0;</a:t>
                      </a:r>
                    </a:p>
                    <a:p>
                      <a:r>
                        <a:rPr lang="es-419" b="0" dirty="0">
                          <a:effectLst/>
                        </a:rPr>
                        <a:t>  </a:t>
                      </a:r>
                      <a:r>
                        <a:rPr lang="es-419" b="0" dirty="0">
                          <a:solidFill>
                            <a:srgbClr val="0000FF"/>
                          </a:solidFill>
                          <a:effectLst/>
                        </a:rPr>
                        <a:t>return</a:t>
                      </a:r>
                      <a:r>
                        <a:rPr lang="es-419" b="0" dirty="0">
                          <a:effectLst/>
                        </a:rPr>
                        <a:t> n % 10 + f(n / 10);</a:t>
                      </a:r>
                    </a:p>
                    <a:p>
                      <a:r>
                        <a:rPr lang="es-419" b="0" dirty="0">
                          <a:effectLst/>
                        </a:rPr>
                        <a:t>}</a:t>
                      </a:r>
                    </a:p>
                    <a:p>
                      <a:r>
                        <a:rPr lang="es-419" b="0" dirty="0">
                          <a:effectLst/>
                        </a:rPr>
                        <a:t> </a:t>
                      </a:r>
                    </a:p>
                  </a:txBody>
                  <a:tcPr marL="0" marR="0" marT="0" marB="0">
                    <a:lnL>
                      <a:noFill/>
                    </a:lnL>
                    <a:lnR>
                      <a:noFill/>
                    </a:lnR>
                    <a:lnT>
                      <a:noFill/>
                    </a:lnT>
                    <a:lnB>
                      <a:noFill/>
                    </a:lnB>
                    <a:solidFill>
                      <a:srgbClr val="FFFFFF"/>
                    </a:solidFill>
                  </a:tcPr>
                </a:tc>
                <a:tc>
                  <a:txBody>
                    <a:bodyPr/>
                    <a:lstStyle/>
                    <a:p>
                      <a:r>
                        <a:rPr lang="es-419" b="0" dirty="0">
                          <a:solidFill>
                            <a:srgbClr val="0000FF"/>
                          </a:solidFill>
                          <a:effectLst/>
                        </a:rPr>
                        <a:t>int</a:t>
                      </a:r>
                      <a:r>
                        <a:rPr lang="es-419" b="0" dirty="0">
                          <a:effectLst/>
                        </a:rPr>
                        <a:t> f(</a:t>
                      </a:r>
                      <a:r>
                        <a:rPr lang="es-419" b="0" dirty="0">
                          <a:solidFill>
                            <a:srgbClr val="0000FF"/>
                          </a:solidFill>
                          <a:effectLst/>
                        </a:rPr>
                        <a:t>int</a:t>
                      </a:r>
                      <a:r>
                        <a:rPr lang="es-419" b="0" dirty="0">
                          <a:effectLst/>
                        </a:rPr>
                        <a:t> n)</a:t>
                      </a:r>
                    </a:p>
                    <a:p>
                      <a:r>
                        <a:rPr lang="es-419" b="0" dirty="0">
                          <a:effectLst/>
                        </a:rPr>
                        <a:t>{</a:t>
                      </a:r>
                    </a:p>
                    <a:p>
                      <a:r>
                        <a:rPr lang="es-419" b="0" dirty="0">
                          <a:effectLst/>
                        </a:rPr>
                        <a:t>  </a:t>
                      </a:r>
                      <a:r>
                        <a:rPr lang="es-419" b="0" dirty="0">
                          <a:solidFill>
                            <a:srgbClr val="0000FF"/>
                          </a:solidFill>
                          <a:effectLst/>
                        </a:rPr>
                        <a:t>int</a:t>
                      </a:r>
                      <a:r>
                        <a:rPr lang="es-419" b="0" dirty="0">
                          <a:effectLst/>
                        </a:rPr>
                        <a:t> res = 0;</a:t>
                      </a:r>
                    </a:p>
                    <a:p>
                      <a:r>
                        <a:rPr lang="es-419" b="0" dirty="0">
                          <a:effectLst/>
                        </a:rPr>
                        <a:t>  </a:t>
                      </a:r>
                      <a:r>
                        <a:rPr lang="es-419" b="0" dirty="0">
                          <a:solidFill>
                            <a:srgbClr val="0000FF"/>
                          </a:solidFill>
                          <a:effectLst/>
                        </a:rPr>
                        <a:t>for</a:t>
                      </a:r>
                      <a:r>
                        <a:rPr lang="es-419" b="0" dirty="0">
                          <a:effectLst/>
                        </a:rPr>
                        <a:t> (n=1; n&gt;0; n = n / 10) res = res + n % 10;</a:t>
                      </a:r>
                    </a:p>
                    <a:p>
                      <a:r>
                        <a:rPr lang="es-419" b="0" dirty="0">
                          <a:effectLst/>
                        </a:rPr>
                        <a:t>  </a:t>
                      </a:r>
                      <a:r>
                        <a:rPr lang="es-419" b="0" dirty="0">
                          <a:solidFill>
                            <a:srgbClr val="0000FF"/>
                          </a:solidFill>
                          <a:effectLst/>
                        </a:rPr>
                        <a:t>return</a:t>
                      </a:r>
                      <a:r>
                        <a:rPr lang="es-419" b="0" dirty="0">
                          <a:effectLst/>
                        </a:rPr>
                        <a:t> res;</a:t>
                      </a:r>
                    </a:p>
                    <a:p>
                      <a:r>
                        <a:rPr lang="es-419" b="0" dirty="0">
                          <a:effectLst/>
                        </a:rPr>
                        <a:t>}</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315209711"/>
                  </a:ext>
                </a:extLst>
              </a:tr>
            </a:tbl>
          </a:graphicData>
        </a:graphic>
      </p:graphicFrame>
    </p:spTree>
    <p:extLst>
      <p:ext uri="{BB962C8B-B14F-4D97-AF65-F5344CB8AC3E}">
        <p14:creationId xmlns:p14="http://schemas.microsoft.com/office/powerpoint/2010/main" val="1752989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Отличие рекурсии от итерации</a:t>
            </a:r>
          </a:p>
        </p:txBody>
      </p:sp>
      <p:sp>
        <p:nvSpPr>
          <p:cNvPr id="3" name="Прямоугольник 2">
            <a:extLst>
              <a:ext uri="{FF2B5EF4-FFF2-40B4-BE49-F238E27FC236}">
                <a16:creationId xmlns:a16="http://schemas.microsoft.com/office/drawing/2014/main" id="{3A70B60D-3A11-D24E-A63C-61FD9E44CBE0}"/>
              </a:ext>
            </a:extLst>
          </p:cNvPr>
          <p:cNvSpPr/>
          <p:nvPr/>
        </p:nvSpPr>
        <p:spPr>
          <a:xfrm>
            <a:off x="395536" y="474345"/>
            <a:ext cx="8064896" cy="4611519"/>
          </a:xfrm>
          <a:prstGeom prst="rect">
            <a:avLst/>
          </a:prstGeom>
        </p:spPr>
        <p:txBody>
          <a:bodyPr wrap="square">
            <a:spAutoFit/>
          </a:bodyPr>
          <a:lstStyle/>
          <a:p>
            <a:pPr indent="457200" algn="just">
              <a:lnSpc>
                <a:spcPct val="150000"/>
              </a:lnSpc>
            </a:pPr>
            <a:r>
              <a:rPr lang="ru-RU" b="1" dirty="0">
                <a:solidFill>
                  <a:srgbClr val="222222"/>
                </a:solidFill>
                <a:latin typeface="Roboto"/>
              </a:rPr>
              <a:t>Отбор в разведку</a:t>
            </a:r>
            <a:r>
              <a:rPr lang="es-419" b="1" dirty="0">
                <a:solidFill>
                  <a:srgbClr val="222222"/>
                </a:solidFill>
                <a:latin typeface="Roboto"/>
              </a:rPr>
              <a:t>.</a:t>
            </a:r>
            <a:r>
              <a:rPr lang="es-419" dirty="0">
                <a:solidFill>
                  <a:srgbClr val="222222"/>
                </a:solidFill>
                <a:latin typeface="Roboto"/>
              </a:rPr>
              <a:t> </a:t>
            </a:r>
            <a:r>
              <a:rPr lang="ru-RU" dirty="0">
                <a:solidFill>
                  <a:srgbClr val="222222"/>
                </a:solidFill>
                <a:latin typeface="Roboto"/>
              </a:rPr>
              <a:t>Из </a:t>
            </a:r>
            <a:r>
              <a:rPr lang="es-419" b="1" i="1" dirty="0">
                <a:solidFill>
                  <a:srgbClr val="222222"/>
                </a:solidFill>
                <a:latin typeface="Roboto"/>
              </a:rPr>
              <a:t>n</a:t>
            </a:r>
            <a:r>
              <a:rPr lang="es-419" dirty="0">
                <a:solidFill>
                  <a:srgbClr val="222222"/>
                </a:solidFill>
                <a:latin typeface="Roboto"/>
              </a:rPr>
              <a:t> </a:t>
            </a:r>
            <a:r>
              <a:rPr lang="ru-RU" dirty="0">
                <a:solidFill>
                  <a:srgbClr val="222222"/>
                </a:solidFill>
                <a:latin typeface="Roboto"/>
              </a:rPr>
              <a:t>солдат, выстроенных в шеренгу, требуется отобрать нескольких в разведку. Для совершения этого выполняется следующая операция: если солдат в шеренге больше, чем 3, то удаляются все солдаты, стоящие на четных позициях, или все солдаты, стоящие на нечетных позициях. Эта процедура повторяется до тех пор, пока в шеренге не останется 3 или менее солдат. Их и посылают в разведку. Вычислить количество способов, которыми таким образом могут быть сформированы группы разведчиков ровно из трех человек.</a:t>
            </a:r>
          </a:p>
          <a:p>
            <a:pPr indent="457200" algn="just">
              <a:lnSpc>
                <a:spcPct val="150000"/>
              </a:lnSpc>
            </a:pPr>
            <a:r>
              <a:rPr lang="ru-RU" b="1" i="1" dirty="0">
                <a:solidFill>
                  <a:srgbClr val="222222"/>
                </a:solidFill>
                <a:latin typeface="Roboto"/>
              </a:rPr>
              <a:t>  Вход.</a:t>
            </a:r>
            <a:r>
              <a:rPr lang="ru-RU" dirty="0">
                <a:solidFill>
                  <a:srgbClr val="222222"/>
                </a:solidFill>
                <a:latin typeface="Roboto"/>
              </a:rPr>
              <a:t> Количество солдат в шеренге </a:t>
            </a:r>
            <a:r>
              <a:rPr lang="es-419" b="1" i="1" dirty="0">
                <a:solidFill>
                  <a:srgbClr val="222222"/>
                </a:solidFill>
                <a:latin typeface="Roboto"/>
              </a:rPr>
              <a:t>n</a:t>
            </a:r>
            <a:r>
              <a:rPr lang="es-419" dirty="0">
                <a:solidFill>
                  <a:srgbClr val="222222"/>
                </a:solidFill>
                <a:latin typeface="Roboto"/>
              </a:rPr>
              <a:t> ( 0 &lt; </a:t>
            </a:r>
            <a:r>
              <a:rPr lang="es-419" i="1" dirty="0">
                <a:solidFill>
                  <a:srgbClr val="222222"/>
                </a:solidFill>
                <a:latin typeface="Roboto"/>
              </a:rPr>
              <a:t>n</a:t>
            </a:r>
            <a:r>
              <a:rPr lang="es-419" dirty="0">
                <a:solidFill>
                  <a:srgbClr val="222222"/>
                </a:solidFill>
                <a:latin typeface="Roboto"/>
              </a:rPr>
              <a:t> ≤ 10</a:t>
            </a:r>
            <a:r>
              <a:rPr lang="es-419" baseline="30000" dirty="0">
                <a:solidFill>
                  <a:srgbClr val="222222"/>
                </a:solidFill>
                <a:latin typeface="Roboto"/>
              </a:rPr>
              <a:t>7</a:t>
            </a:r>
            <a:r>
              <a:rPr lang="es-419" dirty="0">
                <a:solidFill>
                  <a:srgbClr val="222222"/>
                </a:solidFill>
                <a:latin typeface="Roboto"/>
              </a:rPr>
              <a:t>).</a:t>
            </a:r>
          </a:p>
          <a:p>
            <a:pPr indent="457200" algn="just">
              <a:lnSpc>
                <a:spcPct val="150000"/>
              </a:lnSpc>
            </a:pPr>
            <a:r>
              <a:rPr lang="es-419" b="1" i="1" dirty="0">
                <a:solidFill>
                  <a:srgbClr val="222222"/>
                </a:solidFill>
                <a:latin typeface="Roboto"/>
              </a:rPr>
              <a:t> </a:t>
            </a:r>
            <a:r>
              <a:rPr lang="ru-RU" b="1" i="1" dirty="0">
                <a:solidFill>
                  <a:srgbClr val="222222"/>
                </a:solidFill>
                <a:latin typeface="Roboto"/>
              </a:rPr>
              <a:t>Выход.</a:t>
            </a:r>
            <a:r>
              <a:rPr lang="ru-RU" dirty="0">
                <a:solidFill>
                  <a:srgbClr val="222222"/>
                </a:solidFill>
                <a:latin typeface="Roboto"/>
              </a:rPr>
              <a:t> Количество способов, которыми можно отобрать солдат в разведку описанным выше способом.</a:t>
            </a:r>
            <a:endParaRPr lang="ru-RU" b="0" i="0" dirty="0">
              <a:solidFill>
                <a:srgbClr val="222222"/>
              </a:solidFill>
              <a:effectLst/>
              <a:latin typeface="Roboto"/>
            </a:endParaRPr>
          </a:p>
        </p:txBody>
      </p:sp>
      <p:graphicFrame>
        <p:nvGraphicFramePr>
          <p:cNvPr id="5" name="Таблица 4">
            <a:extLst>
              <a:ext uri="{FF2B5EF4-FFF2-40B4-BE49-F238E27FC236}">
                <a16:creationId xmlns:a16="http://schemas.microsoft.com/office/drawing/2014/main" id="{4DF6D1A8-0036-AD4D-99E9-0B16001303A4}"/>
              </a:ext>
            </a:extLst>
          </p:cNvPr>
          <p:cNvGraphicFramePr>
            <a:graphicFrameLocks noGrp="1"/>
          </p:cNvGraphicFramePr>
          <p:nvPr>
            <p:extLst>
              <p:ext uri="{D42A27DB-BD31-4B8C-83A1-F6EECF244321}">
                <p14:modId xmlns:p14="http://schemas.microsoft.com/office/powerpoint/2010/main" val="2116945319"/>
              </p:ext>
            </p:extLst>
          </p:nvPr>
        </p:nvGraphicFramePr>
        <p:xfrm>
          <a:off x="2483768" y="5148729"/>
          <a:ext cx="3057525" cy="822960"/>
        </p:xfrm>
        <a:graphic>
          <a:graphicData uri="http://schemas.openxmlformats.org/drawingml/2006/table">
            <a:tbl>
              <a:tblPr/>
              <a:tblGrid>
                <a:gridCol w="1438275">
                  <a:extLst>
                    <a:ext uri="{9D8B030D-6E8A-4147-A177-3AD203B41FA5}">
                      <a16:colId xmlns:a16="http://schemas.microsoft.com/office/drawing/2014/main" val="1278319012"/>
                    </a:ext>
                  </a:extLst>
                </a:gridCol>
                <a:gridCol w="1619250">
                  <a:extLst>
                    <a:ext uri="{9D8B030D-6E8A-4147-A177-3AD203B41FA5}">
                      <a16:colId xmlns:a16="http://schemas.microsoft.com/office/drawing/2014/main" val="3166694687"/>
                    </a:ext>
                  </a:extLst>
                </a:gridCol>
              </a:tblGrid>
              <a:tr h="0">
                <a:tc>
                  <a:txBody>
                    <a:bodyPr/>
                    <a:lstStyle/>
                    <a:p>
                      <a:pPr algn="ctr"/>
                      <a:r>
                        <a:rPr lang="ru-RU" b="1" i="1">
                          <a:effectLst/>
                        </a:rPr>
                        <a:t>Пример входа</a:t>
                      </a:r>
                      <a:endParaRPr lang="ru-RU" b="0">
                        <a:effectLst/>
                      </a:endParaRPr>
                    </a:p>
                  </a:txBody>
                  <a:tcPr marL="0" marR="0" marT="0" marB="0">
                    <a:lnL>
                      <a:noFill/>
                    </a:lnL>
                    <a:lnR>
                      <a:noFill/>
                    </a:lnR>
                    <a:lnT>
                      <a:noFill/>
                    </a:lnT>
                    <a:lnB>
                      <a:noFill/>
                    </a:lnB>
                    <a:solidFill>
                      <a:srgbClr val="FFFFFF"/>
                    </a:solidFill>
                  </a:tcPr>
                </a:tc>
                <a:tc>
                  <a:txBody>
                    <a:bodyPr/>
                    <a:lstStyle/>
                    <a:p>
                      <a:pPr algn="ctr"/>
                      <a:r>
                        <a:rPr lang="ru-RU" b="1" i="1">
                          <a:effectLst/>
                        </a:rPr>
                        <a:t>Пример выхода</a:t>
                      </a:r>
                      <a:endParaRPr lang="ru-RU" b="0">
                        <a:effectLst/>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269173299"/>
                  </a:ext>
                </a:extLst>
              </a:tr>
              <a:tr h="0">
                <a:tc>
                  <a:txBody>
                    <a:bodyPr/>
                    <a:lstStyle/>
                    <a:p>
                      <a:r>
                        <a:rPr lang="ru-RU" dirty="0"/>
                        <a:t>10</a:t>
                      </a:r>
                    </a:p>
                  </a:txBody>
                  <a:tcPr marL="0" marR="0" marT="0" marB="0">
                    <a:lnL>
                      <a:noFill/>
                    </a:lnL>
                    <a:lnR>
                      <a:noFill/>
                    </a:lnR>
                    <a:lnT>
                      <a:noFill/>
                    </a:lnT>
                    <a:lnB>
                      <a:noFill/>
                    </a:lnB>
                    <a:solidFill>
                      <a:srgbClr val="FFFFFF"/>
                    </a:solidFill>
                  </a:tcPr>
                </a:tc>
                <a:tc>
                  <a:txBody>
                    <a:bodyPr/>
                    <a:lstStyle/>
                    <a:p>
                      <a:r>
                        <a:rPr lang="ru-RU"/>
                        <a:t>2</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28150776"/>
                  </a:ext>
                </a:extLst>
              </a:tr>
              <a:tr h="0">
                <a:tc>
                  <a:txBody>
                    <a:bodyPr/>
                    <a:lstStyle/>
                    <a:p>
                      <a:r>
                        <a:rPr lang="ru-RU"/>
                        <a:t>4</a:t>
                      </a:r>
                    </a:p>
                  </a:txBody>
                  <a:tcPr marL="0" marR="0" marT="0" marB="0">
                    <a:lnL>
                      <a:noFill/>
                    </a:lnL>
                    <a:lnR>
                      <a:noFill/>
                    </a:lnR>
                    <a:lnT>
                      <a:noFill/>
                    </a:lnT>
                    <a:lnB>
                      <a:noFill/>
                    </a:lnB>
                    <a:solidFill>
                      <a:srgbClr val="FFFFFF"/>
                    </a:solidFill>
                  </a:tcPr>
                </a:tc>
                <a:tc>
                  <a:txBody>
                    <a:bodyPr/>
                    <a:lstStyle/>
                    <a:p>
                      <a:r>
                        <a:rPr lang="ru-RU" dirty="0"/>
                        <a:t>0</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275616577"/>
                  </a:ext>
                </a:extLst>
              </a:tr>
            </a:tbl>
          </a:graphicData>
        </a:graphic>
      </p:graphicFrame>
    </p:spTree>
    <p:extLst>
      <p:ext uri="{BB962C8B-B14F-4D97-AF65-F5344CB8AC3E}">
        <p14:creationId xmlns:p14="http://schemas.microsoft.com/office/powerpoint/2010/main" val="29237809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Отличие рекурсии от итерации</a:t>
            </a:r>
          </a:p>
        </p:txBody>
      </p:sp>
      <p:sp>
        <p:nvSpPr>
          <p:cNvPr id="3" name="Прямоугольник 2">
            <a:extLst>
              <a:ext uri="{FF2B5EF4-FFF2-40B4-BE49-F238E27FC236}">
                <a16:creationId xmlns:a16="http://schemas.microsoft.com/office/drawing/2014/main" id="{3A70B60D-3A11-D24E-A63C-61FD9E44CBE0}"/>
              </a:ext>
            </a:extLst>
          </p:cNvPr>
          <p:cNvSpPr/>
          <p:nvPr/>
        </p:nvSpPr>
        <p:spPr>
          <a:xfrm>
            <a:off x="107504" y="474345"/>
            <a:ext cx="8856984" cy="6001643"/>
          </a:xfrm>
          <a:prstGeom prst="rect">
            <a:avLst/>
          </a:prstGeom>
        </p:spPr>
        <p:txBody>
          <a:bodyPr wrap="square">
            <a:spAutoFit/>
          </a:bodyPr>
          <a:lstStyle/>
          <a:p>
            <a:r>
              <a:rPr lang="ru-RU" sz="2400" b="1" i="1" dirty="0"/>
              <a:t>Решение.</a:t>
            </a:r>
            <a:r>
              <a:rPr lang="ru-RU" sz="2400" dirty="0"/>
              <a:t> Обозначим через </a:t>
            </a:r>
            <a:r>
              <a:rPr lang="es-419" sz="2400" i="1" dirty="0"/>
              <a:t>f</a:t>
            </a:r>
            <a:r>
              <a:rPr lang="es-419" sz="2400" dirty="0"/>
              <a:t>(</a:t>
            </a:r>
            <a:r>
              <a:rPr lang="es-419" sz="2400" i="1" dirty="0"/>
              <a:t>n</a:t>
            </a:r>
            <a:r>
              <a:rPr lang="es-419" sz="2400" dirty="0"/>
              <a:t>) </a:t>
            </a:r>
            <a:r>
              <a:rPr lang="ru-RU" sz="2400" dirty="0"/>
              <a:t>количество способов, которыми можно сформировать группы разведчиков из </a:t>
            </a:r>
            <a:r>
              <a:rPr lang="es-419" sz="2400" i="1" dirty="0"/>
              <a:t>n</a:t>
            </a:r>
            <a:r>
              <a:rPr lang="es-419" sz="2400" dirty="0"/>
              <a:t> </a:t>
            </a:r>
            <a:r>
              <a:rPr lang="ru-RU" sz="2400" dirty="0"/>
              <a:t>человек в шеренге. Поскольку нас интересуют только группы по три разведчика, то </a:t>
            </a:r>
            <a:r>
              <a:rPr lang="es-419" sz="2400" i="1" dirty="0"/>
              <a:t>f</a:t>
            </a:r>
            <a:r>
              <a:rPr lang="es-419" sz="2400" dirty="0"/>
              <a:t>(1) = 0, </a:t>
            </a:r>
            <a:r>
              <a:rPr lang="es-419" sz="2400" i="1" dirty="0"/>
              <a:t>f</a:t>
            </a:r>
            <a:r>
              <a:rPr lang="es-419" sz="2400" dirty="0"/>
              <a:t>(2) = 0, </a:t>
            </a:r>
            <a:r>
              <a:rPr lang="es-419" sz="2400" i="1" dirty="0"/>
              <a:t>f</a:t>
            </a:r>
            <a:r>
              <a:rPr lang="es-419" sz="2400" dirty="0"/>
              <a:t>(3) = 1. </a:t>
            </a:r>
            <a:r>
              <a:rPr lang="ru-RU" sz="2400" dirty="0"/>
              <a:t>То есть из трех человек можно сформировать только одну группу, из одного или двух – ни одной.</a:t>
            </a:r>
          </a:p>
          <a:p>
            <a:r>
              <a:rPr lang="ru-RU" sz="2400" dirty="0"/>
              <a:t>   </a:t>
            </a:r>
            <a:r>
              <a:rPr lang="ru-RU" sz="2400" u="sng" dirty="0"/>
              <a:t>Если </a:t>
            </a:r>
            <a:r>
              <a:rPr lang="es-419" sz="2400" i="1" u="sng" dirty="0"/>
              <a:t>n</a:t>
            </a:r>
            <a:r>
              <a:rPr lang="es-419" sz="2400" u="sng" dirty="0"/>
              <a:t> </a:t>
            </a:r>
            <a:r>
              <a:rPr lang="ru-RU" sz="2400" u="sng" dirty="0"/>
              <a:t>четное</a:t>
            </a:r>
            <a:r>
              <a:rPr lang="ru-RU" sz="2400" dirty="0"/>
              <a:t>, то, применяя определенную в задаче операцию удаления солдат в шеренге, мы получим в качестве оставшихся либо </a:t>
            </a:r>
            <a:r>
              <a:rPr lang="es-419" sz="2400" i="1" dirty="0"/>
              <a:t>n</a:t>
            </a:r>
            <a:r>
              <a:rPr lang="es-419" sz="2400" dirty="0"/>
              <a:t> / 2 </a:t>
            </a:r>
            <a:r>
              <a:rPr lang="ru-RU" sz="2400" dirty="0"/>
              <a:t>солдат, стоящих на четных позициях, либо </a:t>
            </a:r>
            <a:r>
              <a:rPr lang="es-419" sz="2400" i="1" dirty="0"/>
              <a:t>n</a:t>
            </a:r>
            <a:r>
              <a:rPr lang="es-419" sz="2400" dirty="0"/>
              <a:t> / 2 </a:t>
            </a:r>
            <a:r>
              <a:rPr lang="ru-RU" sz="2400" dirty="0"/>
              <a:t>солдат, стоящих на нечетных позициях. То есть </a:t>
            </a:r>
            <a:r>
              <a:rPr lang="es-419" sz="2400" i="1" dirty="0"/>
              <a:t>f</a:t>
            </a:r>
            <a:r>
              <a:rPr lang="es-419" sz="2400" dirty="0"/>
              <a:t>(</a:t>
            </a:r>
            <a:r>
              <a:rPr lang="es-419" sz="2400" i="1" dirty="0"/>
              <a:t>n</a:t>
            </a:r>
            <a:r>
              <a:rPr lang="es-419" sz="2400" dirty="0"/>
              <a:t>) = 2 · </a:t>
            </a:r>
            <a:r>
              <a:rPr lang="es-419" sz="2400" i="1" dirty="0"/>
              <a:t>f</a:t>
            </a:r>
            <a:r>
              <a:rPr lang="es-419" sz="2400" dirty="0"/>
              <a:t>(</a:t>
            </a:r>
            <a:r>
              <a:rPr lang="es-419" sz="2400" i="1" dirty="0"/>
              <a:t>n</a:t>
            </a:r>
            <a:r>
              <a:rPr lang="es-419" sz="2400" dirty="0"/>
              <a:t> / 2) </a:t>
            </a:r>
            <a:r>
              <a:rPr lang="ru-RU" sz="2400" dirty="0"/>
              <a:t>при четном </a:t>
            </a:r>
            <a:r>
              <a:rPr lang="es-419" sz="2400" i="1" dirty="0"/>
              <a:t>n</a:t>
            </a:r>
            <a:r>
              <a:rPr lang="es-419" sz="2400" dirty="0"/>
              <a:t>.</a:t>
            </a:r>
          </a:p>
          <a:p>
            <a:r>
              <a:rPr lang="es-419" sz="2400" dirty="0"/>
              <a:t>   </a:t>
            </a:r>
            <a:r>
              <a:rPr lang="ru-RU" sz="2400" u="sng" dirty="0"/>
              <a:t>Если </a:t>
            </a:r>
            <a:r>
              <a:rPr lang="es-419" sz="2400" i="1" u="sng" dirty="0"/>
              <a:t>n</a:t>
            </a:r>
            <a:r>
              <a:rPr lang="es-419" sz="2400" u="sng" dirty="0"/>
              <a:t> </a:t>
            </a:r>
            <a:r>
              <a:rPr lang="ru-RU" sz="2400" u="sng" dirty="0"/>
              <a:t>нечетное</a:t>
            </a:r>
            <a:r>
              <a:rPr lang="ru-RU" sz="2400" dirty="0"/>
              <a:t>, то после удаления останется либо </a:t>
            </a:r>
            <a:r>
              <a:rPr lang="es-419" sz="2400" i="1" dirty="0"/>
              <a:t>n</a:t>
            </a:r>
            <a:r>
              <a:rPr lang="es-419" sz="2400" dirty="0"/>
              <a:t> / 2 </a:t>
            </a:r>
            <a:r>
              <a:rPr lang="ru-RU" sz="2400" dirty="0"/>
              <a:t>солдат, стоявших на четных позициях, либо </a:t>
            </a:r>
            <a:r>
              <a:rPr lang="es-419" sz="2400" i="1" dirty="0"/>
              <a:t>n</a:t>
            </a:r>
            <a:r>
              <a:rPr lang="es-419" sz="2400" dirty="0"/>
              <a:t> / 2 + 1 </a:t>
            </a:r>
            <a:r>
              <a:rPr lang="ru-RU" sz="2400" dirty="0"/>
              <a:t>солдат, стоявших на нечетных позициях. Общее количество способов при нечетном </a:t>
            </a:r>
            <a:r>
              <a:rPr lang="es-419" sz="2400" i="1" dirty="0"/>
              <a:t>n</a:t>
            </a:r>
            <a:r>
              <a:rPr lang="es-419" sz="2400" dirty="0"/>
              <a:t> </a:t>
            </a:r>
            <a:r>
              <a:rPr lang="ru-RU" sz="2400" dirty="0"/>
              <a:t>равно </a:t>
            </a:r>
            <a:r>
              <a:rPr lang="ru-RU" sz="2400" i="1" dirty="0"/>
              <a:t> </a:t>
            </a:r>
            <a:endParaRPr lang="ru-RU" sz="2400" dirty="0"/>
          </a:p>
          <a:p>
            <a:r>
              <a:rPr lang="es-419" sz="2400" i="1" dirty="0"/>
              <a:t>f</a:t>
            </a:r>
            <a:r>
              <a:rPr lang="es-419" sz="2400" dirty="0"/>
              <a:t>(</a:t>
            </a:r>
            <a:r>
              <a:rPr lang="es-419" sz="2400" i="1" dirty="0"/>
              <a:t>n</a:t>
            </a:r>
            <a:r>
              <a:rPr lang="es-419" sz="2400" dirty="0"/>
              <a:t>) = </a:t>
            </a:r>
            <a:r>
              <a:rPr lang="es-419" sz="2400" i="1" dirty="0"/>
              <a:t>f</a:t>
            </a:r>
            <a:r>
              <a:rPr lang="es-419" sz="2400" dirty="0"/>
              <a:t>(</a:t>
            </a:r>
            <a:r>
              <a:rPr lang="es-419" sz="2400" i="1" dirty="0"/>
              <a:t>n</a:t>
            </a:r>
            <a:r>
              <a:rPr lang="es-419" sz="2400" dirty="0"/>
              <a:t> / 2) + </a:t>
            </a:r>
            <a:r>
              <a:rPr lang="es-419" sz="2400" i="1" dirty="0"/>
              <a:t>f</a:t>
            </a:r>
            <a:r>
              <a:rPr lang="es-419" sz="2400" dirty="0"/>
              <a:t>(</a:t>
            </a:r>
            <a:r>
              <a:rPr lang="es-419" sz="2400" i="1" dirty="0"/>
              <a:t>n</a:t>
            </a:r>
            <a:r>
              <a:rPr lang="es-419" sz="2400" dirty="0"/>
              <a:t> / 2 + 1).</a:t>
            </a:r>
          </a:p>
        </p:txBody>
      </p:sp>
    </p:spTree>
    <p:extLst>
      <p:ext uri="{BB962C8B-B14F-4D97-AF65-F5344CB8AC3E}">
        <p14:creationId xmlns:p14="http://schemas.microsoft.com/office/powerpoint/2010/main" val="31058678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Отличие рекурсии от итерации</a:t>
            </a:r>
          </a:p>
        </p:txBody>
      </p:sp>
      <p:sp>
        <p:nvSpPr>
          <p:cNvPr id="3" name="Прямоугольник 2">
            <a:extLst>
              <a:ext uri="{FF2B5EF4-FFF2-40B4-BE49-F238E27FC236}">
                <a16:creationId xmlns:a16="http://schemas.microsoft.com/office/drawing/2014/main" id="{3A70B60D-3A11-D24E-A63C-61FD9E44CBE0}"/>
              </a:ext>
            </a:extLst>
          </p:cNvPr>
          <p:cNvSpPr/>
          <p:nvPr/>
        </p:nvSpPr>
        <p:spPr>
          <a:xfrm>
            <a:off x="107504" y="474345"/>
            <a:ext cx="8856984" cy="5262979"/>
          </a:xfrm>
          <a:prstGeom prst="rect">
            <a:avLst/>
          </a:prstGeom>
        </p:spPr>
        <p:txBody>
          <a:bodyPr wrap="square">
            <a:spAutoFit/>
          </a:bodyPr>
          <a:lstStyle/>
          <a:p>
            <a:r>
              <a:rPr lang="es-419" sz="1700" dirty="0"/>
              <a:t>  </a:t>
            </a:r>
            <a:r>
              <a:rPr lang="es-419" sz="2400" dirty="0"/>
              <a:t> </a:t>
            </a:r>
            <a:r>
              <a:rPr lang="ru-RU" sz="2400" dirty="0"/>
              <a:t>Таким образом, получена рекуррентная формула для вычисления значения </a:t>
            </a:r>
            <a:r>
              <a:rPr lang="es-419" sz="2400" i="1" dirty="0"/>
              <a:t>f</a:t>
            </a:r>
            <a:r>
              <a:rPr lang="es-419" sz="2400" dirty="0"/>
              <a:t>(</a:t>
            </a:r>
            <a:r>
              <a:rPr lang="es-419" sz="2400" i="1" dirty="0"/>
              <a:t>n</a:t>
            </a:r>
            <a:r>
              <a:rPr lang="es-419" sz="2400" dirty="0"/>
              <a:t>):</a:t>
            </a:r>
          </a:p>
          <a:p>
            <a:r>
              <a:rPr lang="es-419" sz="2400" i="1" dirty="0"/>
              <a:t>f</a:t>
            </a:r>
            <a:r>
              <a:rPr lang="es-419" sz="2400" dirty="0"/>
              <a:t>(</a:t>
            </a:r>
            <a:r>
              <a:rPr lang="es-419" sz="2400" i="1" dirty="0"/>
              <a:t>n</a:t>
            </a:r>
            <a:r>
              <a:rPr lang="es-419" sz="2400" dirty="0"/>
              <a:t>) = 2 · </a:t>
            </a:r>
            <a:r>
              <a:rPr lang="es-419" sz="2400" i="1" dirty="0"/>
              <a:t>f</a:t>
            </a:r>
            <a:r>
              <a:rPr lang="es-419" sz="2400" dirty="0"/>
              <a:t>(</a:t>
            </a:r>
            <a:r>
              <a:rPr lang="es-419" sz="2400" i="1" dirty="0"/>
              <a:t>n</a:t>
            </a:r>
            <a:r>
              <a:rPr lang="es-419" sz="2400" dirty="0"/>
              <a:t> / 2), </a:t>
            </a:r>
            <a:r>
              <a:rPr lang="ru-RU" sz="2400" dirty="0"/>
              <a:t>если </a:t>
            </a:r>
            <a:r>
              <a:rPr lang="es-419" sz="2400" i="1" dirty="0"/>
              <a:t>n</a:t>
            </a:r>
            <a:r>
              <a:rPr lang="es-419" sz="2400" dirty="0"/>
              <a:t> </a:t>
            </a:r>
            <a:r>
              <a:rPr lang="ru-RU" sz="2400" dirty="0"/>
              <a:t>четное</a:t>
            </a:r>
          </a:p>
          <a:p>
            <a:r>
              <a:rPr lang="es-419" sz="2400" i="1" dirty="0"/>
              <a:t>f</a:t>
            </a:r>
            <a:r>
              <a:rPr lang="es-419" sz="2400" dirty="0"/>
              <a:t>(</a:t>
            </a:r>
            <a:r>
              <a:rPr lang="es-419" sz="2400" i="1" dirty="0"/>
              <a:t>n</a:t>
            </a:r>
            <a:r>
              <a:rPr lang="es-419" sz="2400" dirty="0"/>
              <a:t>) = </a:t>
            </a:r>
            <a:r>
              <a:rPr lang="es-419" sz="2400" i="1" dirty="0"/>
              <a:t>f</a:t>
            </a:r>
            <a:r>
              <a:rPr lang="es-419" sz="2400" dirty="0"/>
              <a:t>(</a:t>
            </a:r>
            <a:r>
              <a:rPr lang="es-419" sz="2400" i="1" dirty="0"/>
              <a:t>n</a:t>
            </a:r>
            <a:r>
              <a:rPr lang="es-419" sz="2400" dirty="0"/>
              <a:t> / 2) + </a:t>
            </a:r>
            <a:r>
              <a:rPr lang="es-419" sz="2400" i="1" dirty="0"/>
              <a:t>f</a:t>
            </a:r>
            <a:r>
              <a:rPr lang="es-419" sz="2400" dirty="0"/>
              <a:t>(</a:t>
            </a:r>
            <a:r>
              <a:rPr lang="es-419" sz="2400" i="1" dirty="0"/>
              <a:t>n</a:t>
            </a:r>
            <a:r>
              <a:rPr lang="es-419" sz="2400" dirty="0"/>
              <a:t> / 2 + 1), </a:t>
            </a:r>
            <a:r>
              <a:rPr lang="ru-RU" sz="2400" dirty="0"/>
              <a:t>если </a:t>
            </a:r>
            <a:r>
              <a:rPr lang="es-419" sz="2400" i="1" dirty="0"/>
              <a:t>n</a:t>
            </a:r>
            <a:r>
              <a:rPr lang="es-419" sz="2400" dirty="0"/>
              <a:t> </a:t>
            </a:r>
            <a:r>
              <a:rPr lang="ru-RU" sz="2400" dirty="0"/>
              <a:t>нечетное</a:t>
            </a:r>
          </a:p>
          <a:p>
            <a:r>
              <a:rPr lang="es-419" sz="2400" i="1" dirty="0"/>
              <a:t>f</a:t>
            </a:r>
            <a:r>
              <a:rPr lang="es-419" sz="2400" dirty="0"/>
              <a:t>(1) = 0, </a:t>
            </a:r>
            <a:r>
              <a:rPr lang="es-419" sz="2400" i="1" dirty="0"/>
              <a:t>f</a:t>
            </a:r>
            <a:r>
              <a:rPr lang="es-419" sz="2400" dirty="0"/>
              <a:t>(2) = 0, </a:t>
            </a:r>
            <a:r>
              <a:rPr lang="es-419" sz="2400" i="1" dirty="0"/>
              <a:t>f</a:t>
            </a:r>
            <a:r>
              <a:rPr lang="es-419" sz="2400" dirty="0"/>
              <a:t>(3) = 1</a:t>
            </a:r>
            <a:endParaRPr lang="ru-RU" sz="2400" dirty="0"/>
          </a:p>
          <a:p>
            <a:endParaRPr lang="es-419" sz="2400" dirty="0"/>
          </a:p>
          <a:p>
            <a:r>
              <a:rPr lang="es-419" sz="2400" dirty="0"/>
              <a:t>   </a:t>
            </a:r>
            <a:r>
              <a:rPr lang="ru-RU" sz="2400" dirty="0"/>
              <a:t>Реализация функции </a:t>
            </a:r>
            <a:r>
              <a:rPr lang="es-419" sz="2400" i="1" dirty="0"/>
              <a:t>f</a:t>
            </a:r>
            <a:r>
              <a:rPr lang="es-419" sz="2400" dirty="0"/>
              <a:t> </a:t>
            </a:r>
            <a:r>
              <a:rPr lang="ru-RU" sz="2400" dirty="0"/>
              <a:t>имеет вид:</a:t>
            </a:r>
          </a:p>
          <a:p>
            <a:r>
              <a:rPr lang="es-419" sz="2400" dirty="0"/>
              <a:t>int f(int n)</a:t>
            </a:r>
          </a:p>
          <a:p>
            <a:r>
              <a:rPr lang="es-419" sz="2400" dirty="0"/>
              <a:t>{</a:t>
            </a:r>
          </a:p>
          <a:p>
            <a:r>
              <a:rPr lang="es-419" sz="2400" dirty="0"/>
              <a:t>  if (n &lt;= 2) return 0;</a:t>
            </a:r>
          </a:p>
          <a:p>
            <a:r>
              <a:rPr lang="es-419" sz="2400" dirty="0"/>
              <a:t>  if (n == 3) return 1;</a:t>
            </a:r>
          </a:p>
          <a:p>
            <a:r>
              <a:rPr lang="es-419" sz="2400" dirty="0"/>
              <a:t>  if (n % 2) return f(n / 2) + f(n / 2 + 1);</a:t>
            </a:r>
          </a:p>
          <a:p>
            <a:r>
              <a:rPr lang="es-419" sz="2400" dirty="0"/>
              <a:t>  return 2 * f(n / 2);</a:t>
            </a:r>
          </a:p>
          <a:p>
            <a:r>
              <a:rPr lang="es-419" sz="2400" dirty="0"/>
              <a:t>}</a:t>
            </a:r>
          </a:p>
        </p:txBody>
      </p:sp>
    </p:spTree>
    <p:extLst>
      <p:ext uri="{BB962C8B-B14F-4D97-AF65-F5344CB8AC3E}">
        <p14:creationId xmlns:p14="http://schemas.microsoft.com/office/powerpoint/2010/main" val="28859085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Рекурсивные функции</a:t>
            </a:r>
          </a:p>
        </p:txBody>
      </p:sp>
      <p:sp>
        <p:nvSpPr>
          <p:cNvPr id="8" name="TextBox 7"/>
          <p:cNvSpPr txBox="1"/>
          <p:nvPr/>
        </p:nvSpPr>
        <p:spPr>
          <a:xfrm>
            <a:off x="319712" y="548680"/>
            <a:ext cx="8504575" cy="6769033"/>
          </a:xfrm>
          <a:prstGeom prst="rect">
            <a:avLst/>
          </a:prstGeom>
          <a:noFill/>
        </p:spPr>
        <p:txBody>
          <a:bodyPr wrap="square" rtlCol="0">
            <a:spAutoFit/>
          </a:bodyPr>
          <a:lstStyle/>
          <a:p>
            <a:pPr indent="444500" algn="just">
              <a:lnSpc>
                <a:spcPct val="120000"/>
              </a:lnSpc>
            </a:pPr>
            <a:r>
              <a:rPr lang="ru-RU" sz="2800" dirty="0">
                <a:latin typeface="Times New Roman" pitchFamily="18" charset="0"/>
                <a:cs typeface="Times New Roman" pitchFamily="18" charset="0"/>
              </a:rPr>
              <a:t>Как видите, функция обладает интересной характеристикой — она может вызывать сама себя. (Однако, в отличие от С, в </a:t>
            </a:r>
            <a:r>
              <a:rPr lang="ru-RU" sz="2800" dirty="0" err="1">
                <a:latin typeface="Times New Roman" pitchFamily="18" charset="0"/>
                <a:cs typeface="Times New Roman" pitchFamily="18" charset="0"/>
              </a:rPr>
              <a:t>C</a:t>
            </a:r>
            <a:r>
              <a:rPr lang="ru-RU" sz="2800" dirty="0">
                <a:latin typeface="Times New Roman" pitchFamily="18" charset="0"/>
                <a:cs typeface="Times New Roman" pitchFamily="18" charset="0"/>
              </a:rPr>
              <a:t>++ функции </a:t>
            </a:r>
            <a:r>
              <a:rPr lang="ru-RU" sz="2800" dirty="0" err="1">
                <a:latin typeface="Times New Roman" pitchFamily="18" charset="0"/>
                <a:cs typeface="Times New Roman" pitchFamily="18" charset="0"/>
              </a:rPr>
              <a:t>main</a:t>
            </a:r>
            <a:r>
              <a:rPr lang="ru-RU" sz="2800" dirty="0">
                <a:latin typeface="Times New Roman" pitchFamily="18" charset="0"/>
                <a:cs typeface="Times New Roman" pitchFamily="18" charset="0"/>
              </a:rPr>
              <a:t> () не разрешено вызывать саму себя.) Эта возможность называется рекурсией. Рекурсия — важный инструмент в некоторых областях программированиях, таких как искусственный интеллект, но здесь мы дадим только поверхностные сведения о принципах ее работы.</a:t>
            </a:r>
          </a:p>
          <a:p>
            <a:pPr indent="444500" algn="just">
              <a:lnSpc>
                <a:spcPct val="120000"/>
              </a:lnSpc>
            </a:pPr>
            <a:r>
              <a:rPr lang="ru-RU" sz="2800" dirty="0">
                <a:latin typeface="Times New Roman" pitchFamily="18" charset="0"/>
                <a:cs typeface="Times New Roman" pitchFamily="18" charset="0"/>
              </a:rPr>
              <a:t>Функция </a:t>
            </a:r>
            <a:r>
              <a:rPr lang="ru-RU" sz="2800" dirty="0" err="1">
                <a:latin typeface="Times New Roman" pitchFamily="18" charset="0"/>
                <a:cs typeface="Times New Roman" pitchFamily="18" charset="0"/>
              </a:rPr>
              <a:t>C</a:t>
            </a:r>
            <a:r>
              <a:rPr lang="ru-RU" sz="2800" dirty="0">
                <a:latin typeface="Times New Roman" pitchFamily="18" charset="0"/>
                <a:cs typeface="Times New Roman" pitchFamily="18" charset="0"/>
              </a:rPr>
              <a:t>++ может вызывать сама себя, но </a:t>
            </a:r>
            <a:r>
              <a:rPr lang="ru-RU" sz="2800" b="1" dirty="0">
                <a:latin typeface="Times New Roman" pitchFamily="18" charset="0"/>
                <a:cs typeface="Times New Roman" pitchFamily="18" charset="0"/>
              </a:rPr>
              <a:t>функции </a:t>
            </a:r>
            <a:r>
              <a:rPr lang="ru-RU" sz="2800" b="1" dirty="0" err="1">
                <a:latin typeface="Times New Roman" pitchFamily="18" charset="0"/>
                <a:cs typeface="Times New Roman" pitchFamily="18" charset="0"/>
              </a:rPr>
              <a:t>main</a:t>
            </a:r>
            <a:r>
              <a:rPr lang="ru-RU" sz="2800" b="1" dirty="0">
                <a:latin typeface="Times New Roman" pitchFamily="18" charset="0"/>
                <a:cs typeface="Times New Roman" pitchFamily="18" charset="0"/>
              </a:rPr>
              <a:t>() не разрешено вызывать саму себя!</a:t>
            </a:r>
            <a:r>
              <a:rPr lang="ru-RU" sz="2800" dirty="0">
                <a:latin typeface="Times New Roman" pitchFamily="18" charset="0"/>
                <a:cs typeface="Times New Roman" pitchFamily="18" charset="0"/>
              </a:rPr>
              <a:t>) Это, как вы понимаете, рекурсия.</a:t>
            </a:r>
          </a:p>
          <a:p>
            <a:pPr indent="444500" algn="just">
              <a:lnSpc>
                <a:spcPct val="120000"/>
              </a:lnSpc>
            </a:pP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348440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Рекурсия с одиночным рекурсивным вызовом</a:t>
            </a:r>
          </a:p>
        </p:txBody>
      </p:sp>
      <p:sp>
        <p:nvSpPr>
          <p:cNvPr id="8" name="TextBox 7"/>
          <p:cNvSpPr txBox="1"/>
          <p:nvPr/>
        </p:nvSpPr>
        <p:spPr>
          <a:xfrm>
            <a:off x="27865" y="418215"/>
            <a:ext cx="8864615" cy="5600059"/>
          </a:xfrm>
          <a:prstGeom prst="rect">
            <a:avLst/>
          </a:prstGeom>
          <a:noFill/>
        </p:spPr>
        <p:txBody>
          <a:bodyPr wrap="square" rtlCol="0">
            <a:spAutoFit/>
          </a:bodyPr>
          <a:lstStyle/>
          <a:p>
            <a:pPr indent="444500" algn="just">
              <a:lnSpc>
                <a:spcPct val="120000"/>
              </a:lnSpc>
            </a:pPr>
            <a:r>
              <a:rPr lang="ru-RU" sz="2000" dirty="0">
                <a:latin typeface="Times New Roman" pitchFamily="18" charset="0"/>
                <a:cs typeface="Times New Roman" pitchFamily="18" charset="0"/>
              </a:rPr>
              <a:t>Если рекурсивная функция вызывает саму себя, затем этот новый вызов снова вызывает себя и т.д., то получается бесконечная последовательность вызовов, если только код не включает в себе нечто, что позволит завершить эту цепочку вызовов. Обычный метод состоит в том, что рекурсивный вызов помещается внутрь оператора </a:t>
            </a:r>
            <a:r>
              <a:rPr lang="ru-RU" sz="2000" dirty="0" err="1">
                <a:latin typeface="Times New Roman" pitchFamily="18" charset="0"/>
                <a:cs typeface="Times New Roman" pitchFamily="18" charset="0"/>
              </a:rPr>
              <a:t>if</a:t>
            </a:r>
            <a:r>
              <a:rPr lang="ru-RU" sz="2000" dirty="0">
                <a:latin typeface="Times New Roman" pitchFamily="18" charset="0"/>
                <a:cs typeface="Times New Roman" pitchFamily="18" charset="0"/>
              </a:rPr>
              <a:t>. Например, рекурсивная функция типа </a:t>
            </a:r>
            <a:r>
              <a:rPr lang="ru-RU" sz="2000" dirty="0" err="1">
                <a:latin typeface="Times New Roman" pitchFamily="18" charset="0"/>
                <a:cs typeface="Times New Roman" pitchFamily="18" charset="0"/>
              </a:rPr>
              <a:t>void</a:t>
            </a:r>
            <a:r>
              <a:rPr lang="ru-RU" sz="2000" dirty="0">
                <a:latin typeface="Times New Roman" pitchFamily="18" charset="0"/>
                <a:cs typeface="Times New Roman" pitchFamily="18" charset="0"/>
              </a:rPr>
              <a:t> по имени </a:t>
            </a:r>
            <a:r>
              <a:rPr lang="ru-RU" sz="2000" dirty="0" err="1">
                <a:latin typeface="Times New Roman" pitchFamily="18" charset="0"/>
                <a:cs typeface="Times New Roman" pitchFamily="18" charset="0"/>
              </a:rPr>
              <a:t>recurs</a:t>
            </a:r>
            <a:r>
              <a:rPr lang="ru-RU" sz="2000" dirty="0">
                <a:latin typeface="Times New Roman" pitchFamily="18" charset="0"/>
                <a:cs typeface="Times New Roman" pitchFamily="18" charset="0"/>
              </a:rPr>
              <a:t> () может </a:t>
            </a:r>
            <a:r>
              <a:rPr lang="ru-RU" sz="2000" dirty="0" err="1">
                <a:latin typeface="Times New Roman" pitchFamily="18" charset="0"/>
                <a:cs typeface="Times New Roman" pitchFamily="18" charset="0"/>
              </a:rPr>
              <a:t>иметьследующую</a:t>
            </a:r>
            <a:r>
              <a:rPr lang="ru-RU" sz="2000" dirty="0">
                <a:latin typeface="Times New Roman" pitchFamily="18" charset="0"/>
                <a:cs typeface="Times New Roman" pitchFamily="18" charset="0"/>
              </a:rPr>
              <a:t> форму: </a:t>
            </a:r>
          </a:p>
          <a:p>
            <a:pPr indent="444500" algn="just">
              <a:lnSpc>
                <a:spcPct val="120000"/>
              </a:lnSpc>
            </a:pPr>
            <a:r>
              <a:rPr lang="ru-RU" sz="2000" dirty="0" err="1">
                <a:latin typeface="Times New Roman" pitchFamily="18" charset="0"/>
                <a:cs typeface="Times New Roman" pitchFamily="18" charset="0"/>
              </a:rPr>
              <a:t>void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recurs</a:t>
            </a:r>
            <a:r>
              <a:rPr lang="ru-RU" sz="2000" dirty="0">
                <a:latin typeface="Times New Roman" pitchFamily="18" charset="0"/>
                <a:cs typeface="Times New Roman" pitchFamily="18" charset="0"/>
              </a:rPr>
              <a:t>(список Аргументов) </a:t>
            </a:r>
          </a:p>
          <a:p>
            <a:pPr indent="444500" algn="just">
              <a:lnSpc>
                <a:spcPct val="120000"/>
              </a:lnSpc>
            </a:pPr>
            <a:r>
              <a:rPr lang="ru-RU" sz="2000" dirty="0">
                <a:latin typeface="Times New Roman" pitchFamily="18" charset="0"/>
                <a:cs typeface="Times New Roman" pitchFamily="18" charset="0"/>
              </a:rPr>
              <a:t>{ </a:t>
            </a:r>
          </a:p>
          <a:p>
            <a:pPr indent="444500" algn="just">
              <a:lnSpc>
                <a:spcPct val="120000"/>
              </a:lnSpc>
            </a:pPr>
            <a:r>
              <a:rPr lang="ru-RU" sz="2000" dirty="0">
                <a:latin typeface="Times New Roman" pitchFamily="18" charset="0"/>
                <a:cs typeface="Times New Roman" pitchFamily="18" charset="0"/>
              </a:rPr>
              <a:t>операторы1</a:t>
            </a:r>
          </a:p>
          <a:p>
            <a:pPr indent="444500" algn="just">
              <a:lnSpc>
                <a:spcPct val="120000"/>
              </a:lnSpc>
            </a:pPr>
            <a:r>
              <a:rPr lang="ru-RU" sz="2000" dirty="0" err="1">
                <a:latin typeface="Times New Roman" pitchFamily="18" charset="0"/>
                <a:cs typeface="Times New Roman" pitchFamily="18" charset="0"/>
              </a:rPr>
              <a:t>if</a:t>
            </a:r>
            <a:r>
              <a:rPr lang="ru-RU" sz="2000" dirty="0">
                <a:latin typeface="Times New Roman" pitchFamily="18" charset="0"/>
                <a:cs typeface="Times New Roman" pitchFamily="18" charset="0"/>
              </a:rPr>
              <a:t> (проверка) </a:t>
            </a:r>
          </a:p>
          <a:p>
            <a:pPr indent="444500" algn="just">
              <a:lnSpc>
                <a:spcPct val="120000"/>
              </a:lnSpc>
            </a:pPr>
            <a:r>
              <a:rPr lang="ru-RU" sz="2000" dirty="0" err="1">
                <a:latin typeface="Times New Roman" pitchFamily="18" charset="0"/>
                <a:cs typeface="Times New Roman" pitchFamily="18" charset="0"/>
              </a:rPr>
              <a:t>recurs</a:t>
            </a:r>
            <a:r>
              <a:rPr lang="ru-RU" sz="2000" dirty="0">
                <a:latin typeface="Times New Roman" pitchFamily="18" charset="0"/>
                <a:cs typeface="Times New Roman" pitchFamily="18" charset="0"/>
              </a:rPr>
              <a:t> {аргументы) </a:t>
            </a:r>
          </a:p>
          <a:p>
            <a:pPr indent="444500" algn="just">
              <a:lnSpc>
                <a:spcPct val="120000"/>
              </a:lnSpc>
            </a:pPr>
            <a:r>
              <a:rPr lang="ru-RU" sz="2000" dirty="0">
                <a:latin typeface="Times New Roman" pitchFamily="18" charset="0"/>
                <a:cs typeface="Times New Roman" pitchFamily="18" charset="0"/>
              </a:rPr>
              <a:t>операторы2</a:t>
            </a:r>
          </a:p>
          <a:p>
            <a:pPr indent="444500" algn="just">
              <a:lnSpc>
                <a:spcPct val="120000"/>
              </a:lnSpc>
            </a:pPr>
            <a:r>
              <a:rPr lang="ru-RU" sz="2000" dirty="0">
                <a:latin typeface="Times New Roman" pitchFamily="18" charset="0"/>
                <a:cs typeface="Times New Roman" pitchFamily="18" charset="0"/>
              </a:rPr>
              <a:t>}</a:t>
            </a:r>
          </a:p>
          <a:p>
            <a:pPr indent="444500" algn="just">
              <a:lnSpc>
                <a:spcPct val="120000"/>
              </a:lnSpc>
            </a:pPr>
            <a:r>
              <a:rPr lang="ru-RU" sz="2000" dirty="0">
                <a:latin typeface="Times New Roman" pitchFamily="18" charset="0"/>
                <a:cs typeface="Times New Roman" pitchFamily="18" charset="0"/>
              </a:rPr>
              <a:t>В какой-то ситуации проверка возвращает false, и цепочка вызовов прерывается. </a:t>
            </a:r>
          </a:p>
        </p:txBody>
      </p:sp>
    </p:spTree>
    <p:extLst>
      <p:ext uri="{BB962C8B-B14F-4D97-AF65-F5344CB8AC3E}">
        <p14:creationId xmlns:p14="http://schemas.microsoft.com/office/powerpoint/2010/main" val="24554526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Рекурсия с одиночным рекурсивным вызовом</a:t>
            </a:r>
          </a:p>
        </p:txBody>
      </p:sp>
      <p:sp>
        <p:nvSpPr>
          <p:cNvPr id="8" name="TextBox 7"/>
          <p:cNvSpPr txBox="1"/>
          <p:nvPr/>
        </p:nvSpPr>
        <p:spPr>
          <a:xfrm>
            <a:off x="27865" y="418215"/>
            <a:ext cx="8504575" cy="6110712"/>
          </a:xfrm>
          <a:prstGeom prst="rect">
            <a:avLst/>
          </a:prstGeom>
          <a:noFill/>
        </p:spPr>
        <p:txBody>
          <a:bodyPr wrap="square" rtlCol="0">
            <a:spAutoFit/>
          </a:bodyPr>
          <a:lstStyle/>
          <a:p>
            <a:pPr indent="444500" algn="just">
              <a:lnSpc>
                <a:spcPct val="120000"/>
              </a:lnSpc>
            </a:pPr>
            <a:r>
              <a:rPr lang="ru-RU" sz="2000" dirty="0">
                <a:latin typeface="Times New Roman" pitchFamily="18" charset="0"/>
                <a:cs typeface="Times New Roman" pitchFamily="18" charset="0"/>
              </a:rPr>
              <a:t>Если рекурсивная функция вызывает саму себя, затем этот новый вызов снова вызывает себя и т.д., то получается бесконечная последовательность вызовов, если только код не включает в себя нечто, что позволит завершить эту цепочку вызовов. Обычный метод состоит в том, что рекурсивный вызов помещается внутрь оператора </a:t>
            </a:r>
            <a:r>
              <a:rPr lang="ru-RU" sz="2000" b="1" dirty="0" err="1">
                <a:latin typeface="Times New Roman" pitchFamily="18" charset="0"/>
                <a:cs typeface="Times New Roman" pitchFamily="18" charset="0"/>
              </a:rPr>
              <a:t>if</a:t>
            </a:r>
            <a:r>
              <a:rPr lang="ru-RU" sz="2000" dirty="0">
                <a:latin typeface="Times New Roman" pitchFamily="18" charset="0"/>
                <a:cs typeface="Times New Roman" pitchFamily="18" charset="0"/>
              </a:rPr>
              <a:t>. Например, рекурсивная функция типа </a:t>
            </a:r>
            <a:r>
              <a:rPr lang="ru-RU" sz="2000" dirty="0" err="1">
                <a:latin typeface="Times New Roman" pitchFamily="18" charset="0"/>
                <a:cs typeface="Times New Roman" pitchFamily="18" charset="0"/>
              </a:rPr>
              <a:t>void</a:t>
            </a:r>
            <a:r>
              <a:rPr lang="ru-RU" sz="2000" dirty="0">
                <a:latin typeface="Times New Roman" pitchFamily="18" charset="0"/>
                <a:cs typeface="Times New Roman" pitchFamily="18" charset="0"/>
              </a:rPr>
              <a:t> по имени </a:t>
            </a:r>
            <a:r>
              <a:rPr lang="ru-RU" sz="2000" dirty="0" err="1">
                <a:latin typeface="Times New Roman" pitchFamily="18" charset="0"/>
                <a:cs typeface="Times New Roman" pitchFamily="18" charset="0"/>
              </a:rPr>
              <a:t>recurs</a:t>
            </a:r>
            <a:r>
              <a:rPr lang="ru-RU" sz="2000" dirty="0">
                <a:latin typeface="Times New Roman" pitchFamily="18" charset="0"/>
                <a:cs typeface="Times New Roman" pitchFamily="18" charset="0"/>
              </a:rPr>
              <a:t>() может иметь следующую форму: </a:t>
            </a:r>
          </a:p>
          <a:p>
            <a:pPr indent="444500" algn="just">
              <a:lnSpc>
                <a:spcPct val="120000"/>
              </a:lnSpc>
            </a:pPr>
            <a:endParaRPr lang="ru-RU" sz="2000" dirty="0">
              <a:latin typeface="Times New Roman" pitchFamily="18" charset="0"/>
              <a:cs typeface="Times New Roman" pitchFamily="18" charset="0"/>
            </a:endParaRPr>
          </a:p>
          <a:p>
            <a:pPr indent="444500" algn="just">
              <a:lnSpc>
                <a:spcPct val="120000"/>
              </a:lnSpc>
            </a:pPr>
            <a:r>
              <a:rPr lang="ru-RU" sz="2000" dirty="0" err="1">
                <a:latin typeface="Times New Roman" pitchFamily="18" charset="0"/>
                <a:cs typeface="Times New Roman" pitchFamily="18" charset="0"/>
              </a:rPr>
              <a:t>void</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recurs</a:t>
            </a:r>
            <a:r>
              <a:rPr lang="ru-RU" sz="2000" dirty="0">
                <a:latin typeface="Times New Roman" pitchFamily="18" charset="0"/>
                <a:cs typeface="Times New Roman" pitchFamily="18" charset="0"/>
              </a:rPr>
              <a:t>(список Аргументов) </a:t>
            </a:r>
          </a:p>
          <a:p>
            <a:pPr indent="444500" algn="just">
              <a:lnSpc>
                <a:spcPct val="120000"/>
              </a:lnSpc>
            </a:pPr>
            <a:r>
              <a:rPr lang="ru-RU" sz="2000" dirty="0">
                <a:latin typeface="Times New Roman" pitchFamily="18" charset="0"/>
                <a:cs typeface="Times New Roman" pitchFamily="18" charset="0"/>
              </a:rPr>
              <a:t>{ </a:t>
            </a:r>
          </a:p>
          <a:p>
            <a:pPr indent="444500" algn="just">
              <a:lnSpc>
                <a:spcPct val="120000"/>
              </a:lnSpc>
            </a:pPr>
            <a:r>
              <a:rPr lang="ru-RU" sz="2000" dirty="0">
                <a:latin typeface="Times New Roman" pitchFamily="18" charset="0"/>
                <a:cs typeface="Times New Roman" pitchFamily="18" charset="0"/>
              </a:rPr>
              <a:t>операторы1</a:t>
            </a:r>
          </a:p>
          <a:p>
            <a:pPr indent="444500" algn="just">
              <a:lnSpc>
                <a:spcPct val="120000"/>
              </a:lnSpc>
            </a:pPr>
            <a:r>
              <a:rPr lang="ru-RU" sz="2000" dirty="0" err="1">
                <a:latin typeface="Times New Roman" pitchFamily="18" charset="0"/>
                <a:cs typeface="Times New Roman" pitchFamily="18" charset="0"/>
              </a:rPr>
              <a:t>if</a:t>
            </a:r>
            <a:r>
              <a:rPr lang="ru-RU" sz="2000" dirty="0">
                <a:latin typeface="Times New Roman" pitchFamily="18" charset="0"/>
                <a:cs typeface="Times New Roman" pitchFamily="18" charset="0"/>
              </a:rPr>
              <a:t> (проверка) </a:t>
            </a:r>
          </a:p>
          <a:p>
            <a:pPr indent="444500" algn="just">
              <a:lnSpc>
                <a:spcPct val="120000"/>
              </a:lnSpc>
            </a:pPr>
            <a:r>
              <a:rPr lang="ru-RU" sz="2000" dirty="0" err="1">
                <a:latin typeface="Times New Roman" pitchFamily="18" charset="0"/>
                <a:cs typeface="Times New Roman" pitchFamily="18" charset="0"/>
              </a:rPr>
              <a:t>recurs</a:t>
            </a:r>
            <a:r>
              <a:rPr lang="ru-RU" sz="2000" dirty="0">
                <a:latin typeface="Times New Roman" pitchFamily="18" charset="0"/>
                <a:cs typeface="Times New Roman" pitchFamily="18" charset="0"/>
              </a:rPr>
              <a:t>(аргументы) </a:t>
            </a:r>
          </a:p>
          <a:p>
            <a:pPr indent="444500" algn="just">
              <a:lnSpc>
                <a:spcPct val="120000"/>
              </a:lnSpc>
            </a:pPr>
            <a:r>
              <a:rPr lang="ru-RU" sz="2000" dirty="0">
                <a:latin typeface="Times New Roman" pitchFamily="18" charset="0"/>
                <a:cs typeface="Times New Roman" pitchFamily="18" charset="0"/>
              </a:rPr>
              <a:t>операторы2</a:t>
            </a:r>
          </a:p>
          <a:p>
            <a:pPr indent="444500" algn="just">
              <a:lnSpc>
                <a:spcPct val="120000"/>
              </a:lnSpc>
            </a:pPr>
            <a:r>
              <a:rPr lang="ru-RU" sz="2000" dirty="0">
                <a:latin typeface="Times New Roman" pitchFamily="18" charset="0"/>
                <a:cs typeface="Times New Roman" pitchFamily="18" charset="0"/>
              </a:rPr>
              <a:t>}</a:t>
            </a:r>
          </a:p>
          <a:p>
            <a:pPr indent="444500" algn="just">
              <a:lnSpc>
                <a:spcPct val="120000"/>
              </a:lnSpc>
            </a:pPr>
            <a:r>
              <a:rPr lang="ru-RU" sz="2400" dirty="0">
                <a:latin typeface="Times New Roman" pitchFamily="18" charset="0"/>
                <a:cs typeface="Times New Roman" pitchFamily="18" charset="0"/>
              </a:rPr>
              <a:t>В какой-то ситуации проверка возвращает </a:t>
            </a:r>
            <a:r>
              <a:rPr lang="ru-RU" sz="2400" dirty="0" err="1">
                <a:latin typeface="Times New Roman" pitchFamily="18" charset="0"/>
                <a:cs typeface="Times New Roman" pitchFamily="18" charset="0"/>
              </a:rPr>
              <a:t>false</a:t>
            </a:r>
            <a:r>
              <a:rPr lang="ru-RU" sz="2400" dirty="0">
                <a:latin typeface="Times New Roman" pitchFamily="18" charset="0"/>
                <a:cs typeface="Times New Roman" pitchFamily="18" charset="0"/>
              </a:rPr>
              <a:t>, и цепочка вызовов прерывается. </a:t>
            </a:r>
          </a:p>
        </p:txBody>
      </p:sp>
    </p:spTree>
    <p:extLst>
      <p:ext uri="{BB962C8B-B14F-4D97-AF65-F5344CB8AC3E}">
        <p14:creationId xmlns:p14="http://schemas.microsoft.com/office/powerpoint/2010/main" val="1514874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Рекурсия</a:t>
            </a:r>
          </a:p>
        </p:txBody>
      </p:sp>
      <p:sp>
        <p:nvSpPr>
          <p:cNvPr id="8" name="TextBox 7"/>
          <p:cNvSpPr txBox="1"/>
          <p:nvPr/>
        </p:nvSpPr>
        <p:spPr>
          <a:xfrm>
            <a:off x="27865" y="418215"/>
            <a:ext cx="8593128" cy="3316677"/>
          </a:xfrm>
          <a:prstGeom prst="rect">
            <a:avLst/>
          </a:prstGeom>
          <a:noFill/>
        </p:spPr>
        <p:txBody>
          <a:bodyPr wrap="square" rtlCol="0">
            <a:spAutoFit/>
          </a:bodyPr>
          <a:lstStyle/>
          <a:p>
            <a:pPr indent="444500" algn="just">
              <a:lnSpc>
                <a:spcPct val="120000"/>
              </a:lnSpc>
            </a:pPr>
            <a:r>
              <a:rPr lang="ru-RU" sz="1600" dirty="0">
                <a:latin typeface="Times New Roman" pitchFamily="18" charset="0"/>
                <a:cs typeface="Times New Roman" pitchFamily="18" charset="0"/>
              </a:rPr>
              <a:t>Рекурсивные вызовы порождают замечательную цепочку событий. До тех пор, пока условие оператора </a:t>
            </a:r>
            <a:r>
              <a:rPr lang="ru-RU" sz="1600" b="1" dirty="0" err="1">
                <a:latin typeface="Times New Roman" pitchFamily="18" charset="0"/>
                <a:cs typeface="Times New Roman" pitchFamily="18" charset="0"/>
              </a:rPr>
              <a:t>if</a:t>
            </a:r>
            <a:r>
              <a:rPr lang="ru-RU" sz="1600" dirty="0">
                <a:latin typeface="Times New Roman" pitchFamily="18" charset="0"/>
                <a:cs typeface="Times New Roman" pitchFamily="18" charset="0"/>
              </a:rPr>
              <a:t> остается истинным, каждый вызов </a:t>
            </a:r>
            <a:r>
              <a:rPr lang="ru-RU" sz="1600" dirty="0" err="1">
                <a:latin typeface="Times New Roman" pitchFamily="18" charset="0"/>
                <a:cs typeface="Times New Roman" pitchFamily="18" charset="0"/>
              </a:rPr>
              <a:t>recurs</a:t>
            </a:r>
            <a:r>
              <a:rPr lang="ru-RU" sz="1600" dirty="0">
                <a:latin typeface="Times New Roman" pitchFamily="18" charset="0"/>
                <a:cs typeface="Times New Roman" pitchFamily="18" charset="0"/>
              </a:rPr>
              <a:t>() выполняет операторы1 и затем вызывает новое воплощение </a:t>
            </a:r>
            <a:r>
              <a:rPr lang="ru-RU" sz="1600" dirty="0" err="1">
                <a:latin typeface="Times New Roman" pitchFamily="18" charset="0"/>
                <a:cs typeface="Times New Roman" pitchFamily="18" charset="0"/>
              </a:rPr>
              <a:t>recurs</a:t>
            </a:r>
            <a:r>
              <a:rPr lang="ru-RU" sz="1600" dirty="0">
                <a:latin typeface="Times New Roman" pitchFamily="18" charset="0"/>
                <a:cs typeface="Times New Roman" pitchFamily="18" charset="0"/>
              </a:rPr>
              <a:t>(), не достигая конструкции операторы2. Когда условие оператора </a:t>
            </a:r>
            <a:r>
              <a:rPr lang="ru-RU" sz="1600" b="1" dirty="0" err="1">
                <a:latin typeface="Times New Roman" pitchFamily="18" charset="0"/>
                <a:cs typeface="Times New Roman" pitchFamily="18" charset="0"/>
              </a:rPr>
              <a:t>if</a:t>
            </a:r>
            <a:r>
              <a:rPr lang="ru-RU" sz="1600" dirty="0">
                <a:latin typeface="Times New Roman" pitchFamily="18" charset="0"/>
                <a:cs typeface="Times New Roman" pitchFamily="18" charset="0"/>
              </a:rPr>
              <a:t> возвращает </a:t>
            </a:r>
            <a:r>
              <a:rPr lang="ru-RU" sz="1600" dirty="0" err="1">
                <a:latin typeface="Times New Roman" pitchFamily="18" charset="0"/>
                <a:cs typeface="Times New Roman" pitchFamily="18" charset="0"/>
              </a:rPr>
              <a:t>false</a:t>
            </a:r>
            <a:r>
              <a:rPr lang="ru-RU" sz="1600" dirty="0">
                <a:latin typeface="Times New Roman" pitchFamily="18" charset="0"/>
                <a:cs typeface="Times New Roman" pitchFamily="18" charset="0"/>
              </a:rPr>
              <a:t>, текущий вызов переходит к операторы2. Когда текущий вызов завершается, управление возвращается предыдущему экземпляру </a:t>
            </a:r>
            <a:r>
              <a:rPr lang="ru-RU" sz="1600" dirty="0" err="1">
                <a:latin typeface="Times New Roman" pitchFamily="18" charset="0"/>
                <a:cs typeface="Times New Roman" pitchFamily="18" charset="0"/>
              </a:rPr>
              <a:t>recurs</a:t>
            </a:r>
            <a:r>
              <a:rPr lang="ru-RU" sz="1600" dirty="0">
                <a:latin typeface="Times New Roman" pitchFamily="18" charset="0"/>
                <a:cs typeface="Times New Roman" pitchFamily="18" charset="0"/>
              </a:rPr>
              <a:t>(), который вызвал его. Затем этот экземпляр выполняет свой раздел операторы2 и прекращается, возвращая управление предшествующему вызову, и т.д. Таким образом, если происходит пять вложенных вызовов </a:t>
            </a:r>
            <a:r>
              <a:rPr lang="ru-RU" sz="1600" dirty="0" err="1">
                <a:latin typeface="Times New Roman" pitchFamily="18" charset="0"/>
                <a:cs typeface="Times New Roman" pitchFamily="18" charset="0"/>
              </a:rPr>
              <a:t>recurs</a:t>
            </a:r>
            <a:r>
              <a:rPr lang="ru-RU" sz="1600" dirty="0">
                <a:latin typeface="Times New Roman" pitchFamily="18" charset="0"/>
                <a:cs typeface="Times New Roman" pitchFamily="18" charset="0"/>
              </a:rPr>
              <a:t>(), то первый раздел операторы1 выполняется пять раз в том порядке, в котором произошли вызовы, а потом пять раз в обратном порядке выполняется раздел операторы2. После входа в пять уровней рекурсии программа должна пройти обратно эти же пять уровней. Код в листинге ниже демонстрирует описанное поведение.</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645024"/>
            <a:ext cx="401955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230" y="4077072"/>
            <a:ext cx="18573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трелка вправо 1"/>
          <p:cNvSpPr/>
          <p:nvPr/>
        </p:nvSpPr>
        <p:spPr>
          <a:xfrm>
            <a:off x="5004048" y="4725144"/>
            <a:ext cx="151216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735719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Рекурсия</a:t>
            </a:r>
          </a:p>
        </p:txBody>
      </p:sp>
      <p:sp>
        <p:nvSpPr>
          <p:cNvPr id="8" name="TextBox 7"/>
          <p:cNvSpPr txBox="1"/>
          <p:nvPr/>
        </p:nvSpPr>
        <p:spPr>
          <a:xfrm>
            <a:off x="323528" y="1052736"/>
            <a:ext cx="8244409" cy="2632516"/>
          </a:xfrm>
          <a:prstGeom prst="rect">
            <a:avLst/>
          </a:prstGeom>
          <a:noFill/>
        </p:spPr>
        <p:txBody>
          <a:bodyPr wrap="square" rtlCol="0">
            <a:spAutoFit/>
          </a:bodyPr>
          <a:lstStyle/>
          <a:p>
            <a:pPr indent="444500" algn="just">
              <a:lnSpc>
                <a:spcPct val="120000"/>
              </a:lnSpc>
            </a:pPr>
            <a:r>
              <a:rPr lang="ru-RU" sz="2800" dirty="0">
                <a:latin typeface="Times New Roman" pitchFamily="18" charset="0"/>
                <a:cs typeface="Times New Roman" pitchFamily="18" charset="0"/>
              </a:rPr>
              <a:t>Обратите внимание, что каждый рекурсивный вызов создает собственный набор переменных, поэтому на момент пятого вызова она имеет пять отдельных переменных по имени n — каждая с собственным значением. </a:t>
            </a:r>
          </a:p>
        </p:txBody>
      </p:sp>
    </p:spTree>
    <p:extLst>
      <p:ext uri="{BB962C8B-B14F-4D97-AF65-F5344CB8AC3E}">
        <p14:creationId xmlns:p14="http://schemas.microsoft.com/office/powerpoint/2010/main" val="300015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Рекурсия с множественными рекурсивными вызовами</a:t>
            </a:r>
          </a:p>
        </p:txBody>
      </p:sp>
      <p:sp>
        <p:nvSpPr>
          <p:cNvPr id="8" name="TextBox 7"/>
          <p:cNvSpPr txBox="1"/>
          <p:nvPr/>
        </p:nvSpPr>
        <p:spPr>
          <a:xfrm>
            <a:off x="27865" y="418215"/>
            <a:ext cx="8593128" cy="5875455"/>
          </a:xfrm>
          <a:prstGeom prst="rect">
            <a:avLst/>
          </a:prstGeom>
          <a:noFill/>
        </p:spPr>
        <p:txBody>
          <a:bodyPr wrap="square" rtlCol="0">
            <a:spAutoFit/>
          </a:bodyPr>
          <a:lstStyle/>
          <a:p>
            <a:pPr indent="444500" algn="just">
              <a:lnSpc>
                <a:spcPct val="120000"/>
              </a:lnSpc>
            </a:pPr>
            <a:r>
              <a:rPr lang="ru-RU" sz="2100" dirty="0">
                <a:latin typeface="Times New Roman" pitchFamily="18" charset="0"/>
                <a:cs typeface="Times New Roman" pitchFamily="18" charset="0"/>
              </a:rPr>
              <a:t>Рекурсия, в частности, удобна в тех ситуациях, когда нужно вызывать повторяющееся разбиение задачи на две похожие подзадачи меньшего размера. Например, рассмотрим применение такого подхода для рисования линейки. Сначала нужно отметить два конца, найти середину и пометить ее. Затем необходимо применить ту же процедуру для левой половины линейки и правой ее половины. Если требуется больше частей, эта же процедура применяется для каждой из существующих частей. Такой рекурсивный подход иногда называют стратегией "разделяй и властвуй". В листинге ниже данный подход иллюстрируется на примере рекурсивной функции </a:t>
            </a:r>
            <a:r>
              <a:rPr lang="ru-RU" sz="2100" dirty="0" err="1">
                <a:latin typeface="Times New Roman" pitchFamily="18" charset="0"/>
                <a:cs typeface="Times New Roman" pitchFamily="18" charset="0"/>
              </a:rPr>
              <a:t>subdivide</a:t>
            </a:r>
            <a:r>
              <a:rPr lang="ru-RU" sz="2100" dirty="0">
                <a:latin typeface="Times New Roman" pitchFamily="18" charset="0"/>
                <a:cs typeface="Times New Roman" pitchFamily="18" charset="0"/>
              </a:rPr>
              <a:t> (). Она использует строку, изначально заполненную пробелами, за исключением символов </a:t>
            </a:r>
            <a:r>
              <a:rPr lang="en-US" sz="2100" b="1" dirty="0">
                <a:latin typeface="Courier" pitchFamily="2" charset="0"/>
                <a:cs typeface="Arial" panose="020B0604020202020204" pitchFamily="34" charset="0"/>
              </a:rPr>
              <a:t>@</a:t>
            </a:r>
            <a:r>
              <a:rPr lang="ru-RU" sz="2100" dirty="0">
                <a:latin typeface="Times New Roman" pitchFamily="18" charset="0"/>
                <a:cs typeface="Times New Roman" pitchFamily="18" charset="0"/>
              </a:rPr>
              <a:t> на каждом конце. Затем главная программа запускает цикл из шести вызовов </a:t>
            </a:r>
            <a:r>
              <a:rPr lang="ru-RU" sz="2100" dirty="0" err="1">
                <a:latin typeface="Times New Roman" pitchFamily="18" charset="0"/>
                <a:cs typeface="Times New Roman" pitchFamily="18" charset="0"/>
              </a:rPr>
              <a:t>subdivide</a:t>
            </a:r>
            <a:r>
              <a:rPr lang="ru-RU" sz="2100" dirty="0">
                <a:latin typeface="Times New Roman" pitchFamily="18" charset="0"/>
                <a:cs typeface="Times New Roman" pitchFamily="18" charset="0"/>
              </a:rPr>
              <a:t>(), каждый раз увеличивая количество уровней рекурсии и печатая результирующую строку. Таким образом, каждая строка вывода представляет дополнительный уровень рекурсии. </a:t>
            </a:r>
          </a:p>
        </p:txBody>
      </p:sp>
    </p:spTree>
    <p:extLst>
      <p:ext uri="{BB962C8B-B14F-4D97-AF65-F5344CB8AC3E}">
        <p14:creationId xmlns:p14="http://schemas.microsoft.com/office/powerpoint/2010/main" val="170153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Определение функции</a:t>
            </a:r>
          </a:p>
        </p:txBody>
      </p:sp>
      <p:sp>
        <p:nvSpPr>
          <p:cNvPr id="8" name="TextBox 7"/>
          <p:cNvSpPr txBox="1"/>
          <p:nvPr/>
        </p:nvSpPr>
        <p:spPr>
          <a:xfrm>
            <a:off x="179512" y="505886"/>
            <a:ext cx="8640959" cy="2241960"/>
          </a:xfrm>
          <a:prstGeom prst="rect">
            <a:avLst/>
          </a:prstGeom>
          <a:noFill/>
        </p:spPr>
        <p:txBody>
          <a:bodyPr wrap="square" rtlCol="0">
            <a:spAutoFit/>
          </a:bodyPr>
          <a:lstStyle/>
          <a:p>
            <a:pPr indent="444500" algn="just">
              <a:lnSpc>
                <a:spcPct val="150000"/>
              </a:lnSpc>
            </a:pPr>
            <a:r>
              <a:rPr lang="ru-RU" sz="2400" dirty="0">
                <a:latin typeface="Times New Roman" pitchFamily="18" charset="0"/>
                <a:cs typeface="Times New Roman" pitchFamily="18" charset="0"/>
              </a:rPr>
              <a:t>Обычно функция </a:t>
            </a:r>
            <a:r>
              <a:rPr lang="ru-RU" sz="2400" b="1" dirty="0" err="1">
                <a:latin typeface="Times New Roman" pitchFamily="18" charset="0"/>
                <a:cs typeface="Times New Roman" pitchFamily="18" charset="0"/>
              </a:rPr>
              <a:t>void</a:t>
            </a:r>
            <a:r>
              <a:rPr lang="ru-RU" sz="2400" dirty="0">
                <a:latin typeface="Times New Roman" pitchFamily="18" charset="0"/>
                <a:cs typeface="Times New Roman" pitchFamily="18" charset="0"/>
              </a:rPr>
              <a:t> используется для выполнения каких-то действий. Например, функция, которая должна напечатать слово "</a:t>
            </a:r>
            <a:r>
              <a:rPr lang="ru-RU" sz="2400" dirty="0" err="1">
                <a:latin typeface="Times New Roman" pitchFamily="18" charset="0"/>
                <a:cs typeface="Times New Roman" pitchFamily="18" charset="0"/>
              </a:rPr>
              <a:t>Cheers</a:t>
            </a:r>
            <a:r>
              <a:rPr lang="ru-RU" sz="2400" dirty="0">
                <a:latin typeface="Times New Roman" pitchFamily="18" charset="0"/>
                <a:cs typeface="Times New Roman" pitchFamily="18" charset="0"/>
              </a:rPr>
              <a:t>!» (Ура!) заданное число раз (</a:t>
            </a:r>
            <a:r>
              <a:rPr lang="en-US" sz="2400" dirty="0">
                <a:latin typeface="Times New Roman" pitchFamily="18" charset="0"/>
                <a:cs typeface="Times New Roman" pitchFamily="18" charset="0"/>
              </a:rPr>
              <a:t>n</a:t>
            </a:r>
            <a:r>
              <a:rPr lang="ru-RU" sz="2400" dirty="0">
                <a:latin typeface="Times New Roman" pitchFamily="18" charset="0"/>
                <a:cs typeface="Times New Roman" pitchFamily="18" charset="0"/>
              </a:rPr>
              <a:t>) может выглядеть следующим образом: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03" y="3645024"/>
            <a:ext cx="7931394" cy="189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3802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Рекурсия с множественным рекурсивным вызовом</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71726"/>
            <a:ext cx="4357155" cy="492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3945" y="5449278"/>
            <a:ext cx="4552784" cy="118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535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1365"/>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Рекурсия с множественным рекурсивным вызовом. Ханойская башня</a:t>
            </a:r>
          </a:p>
        </p:txBody>
      </p:sp>
      <p:sp>
        <p:nvSpPr>
          <p:cNvPr id="8" name="TextBox 7"/>
          <p:cNvSpPr txBox="1"/>
          <p:nvPr/>
        </p:nvSpPr>
        <p:spPr>
          <a:xfrm>
            <a:off x="27865" y="418215"/>
            <a:ext cx="8593128" cy="5816977"/>
          </a:xfrm>
          <a:prstGeom prst="rect">
            <a:avLst/>
          </a:prstGeom>
          <a:noFill/>
        </p:spPr>
        <p:txBody>
          <a:bodyPr wrap="square" rtlCol="0">
            <a:spAutoFit/>
          </a:bodyPr>
          <a:lstStyle/>
          <a:p>
            <a:pPr indent="444500" algn="just">
              <a:lnSpc>
                <a:spcPct val="120000"/>
              </a:lnSpc>
            </a:pPr>
            <a:r>
              <a:rPr lang="ru-RU" sz="2000" dirty="0">
                <a:latin typeface="Times New Roman" pitchFamily="18" charset="0"/>
                <a:cs typeface="Times New Roman" pitchFamily="18" charset="0"/>
              </a:rPr>
              <a:t>Примером рекурсии с множественным рекурсивным вызовом может служить задача «Ханойская башня».</a:t>
            </a:r>
          </a:p>
          <a:p>
            <a:r>
              <a:rPr lang="ru-RU" dirty="0"/>
              <a:t>Утверждается, что эту задачу сформулировали и решают до сих пор монахи каких-то монастырей Тибета. Задача состоит в том, чтобы пирамиду из колец (на манер детской игрушки), нанизанную на один из 3-х стержней, перенести на другой такой же стержень, придерживаясь строгих правил:</a:t>
            </a:r>
          </a:p>
          <a:p>
            <a:pPr marL="285750" lvl="0" indent="-285750">
              <a:buFont typeface="Arial" panose="020B0604020202020204" pitchFamily="34" charset="0"/>
              <a:buChar char="•"/>
            </a:pPr>
            <a:r>
              <a:rPr lang="ru-RU" dirty="0"/>
              <a:t>пирамидка состоит из </a:t>
            </a:r>
            <a:r>
              <a:rPr lang="en-US" i="1" dirty="0"/>
              <a:t>n</a:t>
            </a:r>
            <a:r>
              <a:rPr lang="ru-RU" dirty="0"/>
              <a:t> колец разного размера, уложенных по убыванию диаметра колец одно на другое;</a:t>
            </a:r>
          </a:p>
          <a:p>
            <a:pPr marL="285750" lvl="0" indent="-285750">
              <a:buFont typeface="Arial" panose="020B0604020202020204" pitchFamily="34" charset="0"/>
              <a:buChar char="•"/>
            </a:pPr>
            <a:r>
              <a:rPr lang="ru-RU" dirty="0"/>
              <a:t>перекладывать за одну операцию можно только одно кольцо с любого штыря на любой, но только при условии, что класть можно только меньшее кольцо сверху на большее, но никак не наоборот;</a:t>
            </a:r>
          </a:p>
          <a:p>
            <a:pPr marL="285750" lvl="0" indent="-285750">
              <a:buFont typeface="Arial" panose="020B0604020202020204" pitchFamily="34" charset="0"/>
              <a:buChar char="•"/>
            </a:pPr>
            <a:r>
              <a:rPr lang="ru-RU" dirty="0"/>
              <a:t>нужно, в итоге, всю исходную пирамиду, лежащую на штыре № 1, переместить на штырь № 3, используя штырь № 2 как промежуточный.</a:t>
            </a:r>
          </a:p>
          <a:p>
            <a:pPr lvl="0"/>
            <a:endParaRPr lang="ru-RU" dirty="0"/>
          </a:p>
          <a:p>
            <a:r>
              <a:rPr lang="ru-RU" dirty="0"/>
              <a:t>Например, для 2-х колец результат получается такой вот последовательностью перекладываний: 1 =&gt; 2, 1 =&gt; 3, 2 =&gt; 3.</a:t>
            </a:r>
          </a:p>
          <a:p>
            <a:endParaRPr lang="ru-RU" dirty="0"/>
          </a:p>
          <a:p>
            <a:r>
              <a:rPr lang="ru-RU" dirty="0"/>
              <a:t>По преданию эту задачу по перекладыванию </a:t>
            </a:r>
            <a:r>
              <a:rPr lang="en-US" i="1" dirty="0"/>
              <a:t>n</a:t>
            </a:r>
            <a:r>
              <a:rPr lang="ru-RU" dirty="0"/>
              <a:t>=64 золотых дисков на алмазных стержнях решают тибетские монахи, и когда они её, наконец, решат, тогда и наступит конец света - Армагеддон в нашей западной нотации.</a:t>
            </a:r>
          </a:p>
        </p:txBody>
      </p:sp>
    </p:spTree>
    <p:extLst>
      <p:ext uri="{BB962C8B-B14F-4D97-AF65-F5344CB8AC3E}">
        <p14:creationId xmlns:p14="http://schemas.microsoft.com/office/powerpoint/2010/main" val="42313869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1365"/>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Ханойская башня</a:t>
            </a:r>
          </a:p>
        </p:txBody>
      </p:sp>
      <p:sp>
        <p:nvSpPr>
          <p:cNvPr id="8" name="TextBox 7"/>
          <p:cNvSpPr txBox="1"/>
          <p:nvPr/>
        </p:nvSpPr>
        <p:spPr>
          <a:xfrm>
            <a:off x="27865" y="418215"/>
            <a:ext cx="8593128" cy="5847755"/>
          </a:xfrm>
          <a:prstGeom prst="rect">
            <a:avLst/>
          </a:prstGeom>
          <a:noFill/>
        </p:spPr>
        <p:txBody>
          <a:bodyPr wrap="square" rtlCol="0">
            <a:spAutoFit/>
          </a:bodyPr>
          <a:lstStyle/>
          <a:p>
            <a:r>
              <a:rPr lang="ru-RU" sz="2200" dirty="0"/>
              <a:t>Решение здесь (если его таковым можно назвать) состоит в том, чтобы при необходимости переноса пирамиды из </a:t>
            </a:r>
            <a:r>
              <a:rPr lang="ru-RU" sz="2200" i="1" dirty="0" err="1"/>
              <a:t>n</a:t>
            </a:r>
            <a:r>
              <a:rPr lang="ru-RU" sz="2200" dirty="0"/>
              <a:t> колец с штыря с номером </a:t>
            </a:r>
            <a:r>
              <a:rPr lang="ru-RU" sz="2200" i="1" dirty="0" err="1"/>
              <a:t>from</a:t>
            </a:r>
            <a:r>
              <a:rPr lang="ru-RU" sz="2200" dirty="0"/>
              <a:t> на штырь с номером </a:t>
            </a:r>
            <a:r>
              <a:rPr lang="ru-RU" sz="2200" i="1" dirty="0" err="1"/>
              <a:t>to</a:t>
            </a:r>
            <a:r>
              <a:rPr lang="ru-RU" sz="2200" dirty="0"/>
              <a:t> последовательно сделать следующее:</a:t>
            </a:r>
          </a:p>
          <a:p>
            <a:pPr marL="285750" lvl="0" indent="-285750">
              <a:buFont typeface="Arial" panose="020B0604020202020204" pitchFamily="34" charset="0"/>
              <a:buChar char="•"/>
            </a:pPr>
            <a:r>
              <a:rPr lang="ru-RU" sz="2200" dirty="0"/>
              <a:t>перенести (каким-то образом) меньшую пирамиду из </a:t>
            </a:r>
            <a:r>
              <a:rPr lang="ru-RU" sz="2200" i="1" dirty="0"/>
              <a:t>n</a:t>
            </a:r>
            <a:r>
              <a:rPr lang="ru-RU" sz="2200" dirty="0"/>
              <a:t>-1 колец временно на штырь с номером </a:t>
            </a:r>
            <a:r>
              <a:rPr lang="ru-RU" sz="2200" i="1" dirty="0" err="1"/>
              <a:t>temp</a:t>
            </a:r>
            <a:r>
              <a:rPr lang="ru-RU" sz="2200" dirty="0"/>
              <a:t>, чтобы не мешала;</a:t>
            </a:r>
          </a:p>
          <a:p>
            <a:pPr marL="285750" lvl="0" indent="-285750">
              <a:buFont typeface="Arial" panose="020B0604020202020204" pitchFamily="34" charset="0"/>
              <a:buChar char="•"/>
            </a:pPr>
            <a:r>
              <a:rPr lang="ru-RU" sz="2200" dirty="0"/>
              <a:t>перенести оставшееся единственное нижнее (наибольшее) кольцо на результирующий штырь с номером </a:t>
            </a:r>
            <a:r>
              <a:rPr lang="ru-RU" sz="2200" i="1" dirty="0" err="1"/>
              <a:t>to</a:t>
            </a:r>
            <a:r>
              <a:rPr lang="ru-RU" sz="2200" dirty="0"/>
              <a:t>, после чего, точно так же как в первом пункте, водрузить пирамиду (</a:t>
            </a:r>
            <a:r>
              <a:rPr lang="ru-RU" sz="2200" i="1" dirty="0"/>
              <a:t>n</a:t>
            </a:r>
            <a:r>
              <a:rPr lang="ru-RU" sz="2200" dirty="0"/>
              <a:t>-1 колец) с номера </a:t>
            </a:r>
            <a:r>
              <a:rPr lang="ru-RU" sz="2200" i="1" dirty="0" err="1"/>
              <a:t>temp</a:t>
            </a:r>
            <a:r>
              <a:rPr lang="ru-RU" sz="2200" dirty="0"/>
              <a:t> поверх этого наибольшего кольца на штырь с номером </a:t>
            </a:r>
            <a:r>
              <a:rPr lang="ru-RU" sz="2200" i="1" dirty="0" err="1"/>
              <a:t>to</a:t>
            </a:r>
            <a:r>
              <a:rPr lang="ru-RU" sz="2200" dirty="0"/>
              <a:t>.</a:t>
            </a:r>
          </a:p>
          <a:p>
            <a:pPr marL="285750" lvl="0" indent="-285750">
              <a:buFont typeface="Arial" panose="020B0604020202020204" pitchFamily="34" charset="0"/>
              <a:buChar char="•"/>
            </a:pPr>
            <a:endParaRPr lang="ru-RU" sz="2200" dirty="0"/>
          </a:p>
          <a:p>
            <a:r>
              <a:rPr lang="ru-RU" sz="2200" dirty="0"/>
              <a:t>Здесь важно то, что мы не знаем, каким образом выполнить алгоритм, и не умеем выполнить 1-й и 3-й пункты нашей программы, но надеемся, что алгоритм будет рекурсивно раскручиваться по аналогии, то есть по тому же алгоритму, но для меньшего числа </a:t>
            </a:r>
            <a:r>
              <a:rPr lang="ru-RU" sz="2200" i="1" dirty="0"/>
              <a:t>n</a:t>
            </a:r>
            <a:r>
              <a:rPr lang="ru-RU" sz="2200" dirty="0"/>
              <a:t>-1 (основополагающий принцип рекурсии), пока </a:t>
            </a:r>
            <a:r>
              <a:rPr lang="ru-RU" sz="2200" i="1" dirty="0" err="1"/>
              <a:t>n</a:t>
            </a:r>
            <a:r>
              <a:rPr lang="ru-RU" sz="2200" dirty="0"/>
              <a:t> не станет равным 1, а там уже совсем просто.</a:t>
            </a:r>
          </a:p>
        </p:txBody>
      </p:sp>
    </p:spTree>
    <p:extLst>
      <p:ext uri="{BB962C8B-B14F-4D97-AF65-F5344CB8AC3E}">
        <p14:creationId xmlns:p14="http://schemas.microsoft.com/office/powerpoint/2010/main" val="32298962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1365"/>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Ханойская башня</a:t>
            </a:r>
          </a:p>
        </p:txBody>
      </p:sp>
      <p:graphicFrame>
        <p:nvGraphicFramePr>
          <p:cNvPr id="2" name="Таблица 1">
            <a:extLst>
              <a:ext uri="{FF2B5EF4-FFF2-40B4-BE49-F238E27FC236}">
                <a16:creationId xmlns:a16="http://schemas.microsoft.com/office/drawing/2014/main" id="{613A55EF-1045-264F-AA3C-E7432BA133C8}"/>
              </a:ext>
            </a:extLst>
          </p:cNvPr>
          <p:cNvGraphicFramePr>
            <a:graphicFrameLocks noGrp="1"/>
          </p:cNvGraphicFramePr>
          <p:nvPr>
            <p:extLst>
              <p:ext uri="{D42A27DB-BD31-4B8C-83A1-F6EECF244321}">
                <p14:modId xmlns:p14="http://schemas.microsoft.com/office/powerpoint/2010/main" val="3201024513"/>
              </p:ext>
            </p:extLst>
          </p:nvPr>
        </p:nvGraphicFramePr>
        <p:xfrm>
          <a:off x="3203848" y="497745"/>
          <a:ext cx="3098630" cy="6041465"/>
        </p:xfrm>
        <a:graphic>
          <a:graphicData uri="http://schemas.openxmlformats.org/drawingml/2006/table">
            <a:tbl>
              <a:tblPr firstRow="1" firstCol="1" bandRow="1">
                <a:tableStyleId>{5C22544A-7EE6-4342-B048-85BDC9FD1C3A}</a:tableStyleId>
              </a:tblPr>
              <a:tblGrid>
                <a:gridCol w="3098630">
                  <a:extLst>
                    <a:ext uri="{9D8B030D-6E8A-4147-A177-3AD203B41FA5}">
                      <a16:colId xmlns:a16="http://schemas.microsoft.com/office/drawing/2014/main" val="307463540"/>
                    </a:ext>
                  </a:extLst>
                </a:gridCol>
              </a:tblGrid>
              <a:tr h="6041465">
                <a:tc>
                  <a:txBody>
                    <a:bodyPr/>
                    <a:lstStyle/>
                    <a:p>
                      <a:pPr>
                        <a:lnSpc>
                          <a:spcPct val="107000"/>
                        </a:lnSpc>
                        <a:spcAft>
                          <a:spcPts val="800"/>
                        </a:spcAft>
                      </a:pPr>
                      <a:r>
                        <a:rPr lang="en-US" sz="800" dirty="0">
                          <a:effectLst/>
                        </a:rPr>
                        <a:t>n=</a:t>
                      </a:r>
                      <a:r>
                        <a:rPr lang="ru-RU" sz="800" dirty="0">
                          <a:effectLst/>
                        </a:rPr>
                        <a:t>2</a:t>
                      </a:r>
                    </a:p>
                    <a:p>
                      <a:pPr>
                        <a:lnSpc>
                          <a:spcPct val="107000"/>
                        </a:lnSpc>
                        <a:spcAft>
                          <a:spcPts val="800"/>
                        </a:spcAft>
                      </a:pPr>
                      <a:r>
                        <a:rPr lang="ru-RU" sz="800" dirty="0">
                          <a:effectLst/>
                        </a:rPr>
                        <a:t>1 =&gt; 2 | 1 =&gt; 3 | 2 =&gt; 3 |</a:t>
                      </a:r>
                    </a:p>
                    <a:p>
                      <a:pPr>
                        <a:lnSpc>
                          <a:spcPct val="107000"/>
                        </a:lnSpc>
                        <a:spcAft>
                          <a:spcPts val="800"/>
                        </a:spcAft>
                      </a:pPr>
                      <a:r>
                        <a:rPr lang="ru-RU" sz="800" dirty="0">
                          <a:effectLst/>
                        </a:rPr>
                        <a:t>общее число перемещений 3</a:t>
                      </a:r>
                    </a:p>
                    <a:p>
                      <a:pPr>
                        <a:lnSpc>
                          <a:spcPct val="107000"/>
                        </a:lnSpc>
                        <a:spcAft>
                          <a:spcPts val="800"/>
                        </a:spcAft>
                      </a:pPr>
                      <a:r>
                        <a:rPr lang="ru-RU" sz="800" dirty="0">
                          <a:effectLst/>
                        </a:rPr>
                        <a:t> </a:t>
                      </a:r>
                    </a:p>
                    <a:p>
                      <a:pPr>
                        <a:lnSpc>
                          <a:spcPct val="107000"/>
                        </a:lnSpc>
                        <a:spcAft>
                          <a:spcPts val="800"/>
                        </a:spcAft>
                      </a:pPr>
                      <a:r>
                        <a:rPr lang="en-US" sz="800" dirty="0">
                          <a:effectLst/>
                        </a:rPr>
                        <a:t>n=</a:t>
                      </a:r>
                      <a:r>
                        <a:rPr lang="ru-RU" sz="800" dirty="0">
                          <a:effectLst/>
                        </a:rPr>
                        <a:t>3</a:t>
                      </a:r>
                    </a:p>
                    <a:p>
                      <a:pPr>
                        <a:lnSpc>
                          <a:spcPct val="107000"/>
                        </a:lnSpc>
                        <a:spcAft>
                          <a:spcPts val="800"/>
                        </a:spcAft>
                      </a:pPr>
                      <a:r>
                        <a:rPr lang="ru-RU" sz="800" dirty="0">
                          <a:effectLst/>
                        </a:rPr>
                        <a:t>1 =&gt; 3 | 1 =&gt; 2 | 3 =&gt; 2 | 1 =&gt; 3 | 2 =&gt; 1 | 2 =&gt; 3 | 1 =&gt; 3 |</a:t>
                      </a:r>
                    </a:p>
                    <a:p>
                      <a:pPr>
                        <a:lnSpc>
                          <a:spcPct val="107000"/>
                        </a:lnSpc>
                        <a:spcAft>
                          <a:spcPts val="800"/>
                        </a:spcAft>
                      </a:pPr>
                      <a:r>
                        <a:rPr lang="ru-RU" sz="800" dirty="0">
                          <a:effectLst/>
                        </a:rPr>
                        <a:t>общее число перемещений 7</a:t>
                      </a:r>
                    </a:p>
                    <a:p>
                      <a:pPr>
                        <a:lnSpc>
                          <a:spcPct val="107000"/>
                        </a:lnSpc>
                        <a:spcAft>
                          <a:spcPts val="800"/>
                        </a:spcAft>
                      </a:pPr>
                      <a:r>
                        <a:rPr lang="ru-RU" sz="800" dirty="0">
                          <a:effectLst/>
                        </a:rPr>
                        <a:t> </a:t>
                      </a:r>
                    </a:p>
                    <a:p>
                      <a:pPr>
                        <a:lnSpc>
                          <a:spcPct val="107000"/>
                        </a:lnSpc>
                        <a:spcAft>
                          <a:spcPts val="800"/>
                        </a:spcAft>
                      </a:pPr>
                      <a:r>
                        <a:rPr lang="en-US" sz="800" dirty="0">
                          <a:effectLst/>
                        </a:rPr>
                        <a:t>n=</a:t>
                      </a:r>
                      <a:r>
                        <a:rPr lang="ru-RU" sz="800" dirty="0">
                          <a:effectLst/>
                        </a:rPr>
                        <a:t>4</a:t>
                      </a:r>
                    </a:p>
                    <a:p>
                      <a:pPr>
                        <a:lnSpc>
                          <a:spcPct val="107000"/>
                        </a:lnSpc>
                        <a:spcAft>
                          <a:spcPts val="800"/>
                        </a:spcAft>
                      </a:pPr>
                      <a:r>
                        <a:rPr lang="ru-RU" sz="800" dirty="0">
                          <a:effectLst/>
                        </a:rPr>
                        <a:t>1 =&gt; 2 | 1 =&gt; 3 | 2 =&gt; 3 | 1 =&gt; 2 | 3 =&gt; 1 |</a:t>
                      </a:r>
                    </a:p>
                    <a:p>
                      <a:pPr>
                        <a:lnSpc>
                          <a:spcPct val="107000"/>
                        </a:lnSpc>
                        <a:spcAft>
                          <a:spcPts val="800"/>
                        </a:spcAft>
                      </a:pPr>
                      <a:r>
                        <a:rPr lang="ru-RU" sz="800" dirty="0">
                          <a:effectLst/>
                        </a:rPr>
                        <a:t>3 =&gt; 2 | 1 =&gt; 2 | 1 =&gt; 3 | 2 =&gt; 3 | 2 =&gt; 1 |</a:t>
                      </a:r>
                    </a:p>
                    <a:p>
                      <a:pPr>
                        <a:lnSpc>
                          <a:spcPct val="107000"/>
                        </a:lnSpc>
                        <a:spcAft>
                          <a:spcPts val="800"/>
                        </a:spcAft>
                      </a:pPr>
                      <a:r>
                        <a:rPr lang="ru-RU" sz="800" dirty="0">
                          <a:effectLst/>
                        </a:rPr>
                        <a:t>3 =&gt; 1 | 2 =&gt; 3 | 1 =&gt; 2 | 1 =&gt; 3 | 2 =&gt; 3 |</a:t>
                      </a:r>
                    </a:p>
                    <a:p>
                      <a:pPr>
                        <a:lnSpc>
                          <a:spcPct val="107000"/>
                        </a:lnSpc>
                        <a:spcAft>
                          <a:spcPts val="800"/>
                        </a:spcAft>
                      </a:pPr>
                      <a:r>
                        <a:rPr lang="ru-RU" sz="800" dirty="0">
                          <a:effectLst/>
                        </a:rPr>
                        <a:t>общее число перемещений 15</a:t>
                      </a:r>
                    </a:p>
                    <a:p>
                      <a:pPr>
                        <a:lnSpc>
                          <a:spcPct val="107000"/>
                        </a:lnSpc>
                        <a:spcAft>
                          <a:spcPts val="800"/>
                        </a:spcAft>
                      </a:pPr>
                      <a:r>
                        <a:rPr lang="ru-RU" sz="800" dirty="0">
                          <a:effectLst/>
                        </a:rPr>
                        <a:t> </a:t>
                      </a:r>
                    </a:p>
                    <a:p>
                      <a:pPr>
                        <a:lnSpc>
                          <a:spcPct val="107000"/>
                        </a:lnSpc>
                        <a:spcAft>
                          <a:spcPts val="800"/>
                        </a:spcAft>
                      </a:pPr>
                      <a:r>
                        <a:rPr lang="en-US" sz="800" dirty="0">
                          <a:effectLst/>
                        </a:rPr>
                        <a:t>n=</a:t>
                      </a:r>
                      <a:r>
                        <a:rPr lang="ru-RU" sz="800" dirty="0">
                          <a:effectLst/>
                        </a:rPr>
                        <a:t>5</a:t>
                      </a:r>
                    </a:p>
                    <a:p>
                      <a:pPr>
                        <a:lnSpc>
                          <a:spcPct val="107000"/>
                        </a:lnSpc>
                        <a:spcAft>
                          <a:spcPts val="800"/>
                        </a:spcAft>
                      </a:pPr>
                      <a:r>
                        <a:rPr lang="ru-RU" sz="800" dirty="0">
                          <a:effectLst/>
                        </a:rPr>
                        <a:t>1 =&gt; 3 | 1 =&gt; 2 | 3 =&gt; 2 | 1 =&gt; 3 | 2 =&gt; 1 |</a:t>
                      </a:r>
                    </a:p>
                    <a:p>
                      <a:pPr>
                        <a:lnSpc>
                          <a:spcPct val="107000"/>
                        </a:lnSpc>
                        <a:spcAft>
                          <a:spcPts val="800"/>
                        </a:spcAft>
                      </a:pPr>
                      <a:r>
                        <a:rPr lang="ru-RU" sz="800" dirty="0">
                          <a:effectLst/>
                        </a:rPr>
                        <a:t>2 =&gt; 3 | 1 =&gt; 3 | 1 =&gt; 2 | 3 =&gt; 2 | 3 =&gt; 1 |</a:t>
                      </a:r>
                    </a:p>
                    <a:p>
                      <a:pPr>
                        <a:lnSpc>
                          <a:spcPct val="107000"/>
                        </a:lnSpc>
                        <a:spcAft>
                          <a:spcPts val="800"/>
                        </a:spcAft>
                      </a:pPr>
                      <a:r>
                        <a:rPr lang="ru-RU" sz="800" dirty="0">
                          <a:effectLst/>
                        </a:rPr>
                        <a:t>2 =&gt; 1 | 3 =&gt; 2 | 1 =&gt; 3 | 1 =&gt; 2 | 3 =&gt; 2 |</a:t>
                      </a:r>
                    </a:p>
                    <a:p>
                      <a:pPr>
                        <a:lnSpc>
                          <a:spcPct val="107000"/>
                        </a:lnSpc>
                        <a:spcAft>
                          <a:spcPts val="800"/>
                        </a:spcAft>
                      </a:pPr>
                      <a:r>
                        <a:rPr lang="ru-RU" sz="800" dirty="0">
                          <a:effectLst/>
                        </a:rPr>
                        <a:t>1 =&gt; 3 | 2 =&gt; 1 | 2 =&gt; 3 | 1 =&gt; 3 | 2 =&gt; 1 |</a:t>
                      </a:r>
                    </a:p>
                    <a:p>
                      <a:pPr>
                        <a:lnSpc>
                          <a:spcPct val="107000"/>
                        </a:lnSpc>
                        <a:spcAft>
                          <a:spcPts val="800"/>
                        </a:spcAft>
                      </a:pPr>
                      <a:r>
                        <a:rPr lang="ru-RU" sz="800" dirty="0">
                          <a:effectLst/>
                        </a:rPr>
                        <a:t>3 =&gt; 2 | 3 =&gt; 1 | 2 =&gt; 1 | 2 =&gt; 3 | 1 =&gt; 3 |</a:t>
                      </a:r>
                    </a:p>
                    <a:p>
                      <a:pPr>
                        <a:lnSpc>
                          <a:spcPct val="107000"/>
                        </a:lnSpc>
                        <a:spcAft>
                          <a:spcPts val="800"/>
                        </a:spcAft>
                      </a:pPr>
                      <a:r>
                        <a:rPr lang="ru-RU" sz="800" dirty="0">
                          <a:effectLst/>
                        </a:rPr>
                        <a:t>1 =&gt; 2 | 3 =&gt; 2 | 1 =&gt; 3 | 2 =&gt; 1 | 2 =&gt; 3 | 1 =&gt; 3 |</a:t>
                      </a:r>
                    </a:p>
                    <a:p>
                      <a:pPr>
                        <a:lnSpc>
                          <a:spcPct val="107000"/>
                        </a:lnSpc>
                        <a:spcAft>
                          <a:spcPts val="800"/>
                        </a:spcAft>
                      </a:pPr>
                      <a:r>
                        <a:rPr lang="ru-RU" sz="800" dirty="0">
                          <a:effectLst/>
                        </a:rPr>
                        <a:t>общее число перемещений 31</a:t>
                      </a:r>
                      <a:endParaRPr lang="ru-RU" sz="800" dirty="0">
                        <a:effectLst/>
                        <a:latin typeface="Calibri" panose="020F0502020204030204" pitchFamily="34" charset="0"/>
                        <a:ea typeface="Calibri" panose="020F0502020204030204" pitchFamily="34" charset="0"/>
                        <a:cs typeface="Arial" panose="020B0604020202020204" pitchFamily="34" charset="0"/>
                      </a:endParaRPr>
                    </a:p>
                  </a:txBody>
                  <a:tcPr marL="6685" marR="6685" marT="6685" marB="6685" anchor="ctr"/>
                </a:tc>
                <a:extLst>
                  <a:ext uri="{0D108BD9-81ED-4DB2-BD59-A6C34878D82A}">
                    <a16:rowId xmlns:a16="http://schemas.microsoft.com/office/drawing/2014/main" val="2906355096"/>
                  </a:ext>
                </a:extLst>
              </a:tr>
            </a:tbl>
          </a:graphicData>
        </a:graphic>
      </p:graphicFrame>
      <p:sp>
        <p:nvSpPr>
          <p:cNvPr id="3" name="Rectangle 1">
            <a:extLst>
              <a:ext uri="{FF2B5EF4-FFF2-40B4-BE49-F238E27FC236}">
                <a16:creationId xmlns:a16="http://schemas.microsoft.com/office/drawing/2014/main" id="{09C35F82-11CE-7C4A-9B19-1E943A41001F}"/>
              </a:ext>
            </a:extLst>
          </p:cNvPr>
          <p:cNvSpPr>
            <a:spLocks noChangeArrowheads="1"/>
          </p:cNvSpPr>
          <p:nvPr/>
        </p:nvSpPr>
        <p:spPr bwMode="auto">
          <a:xfrm>
            <a:off x="179512" y="988479"/>
            <a:ext cx="2016224"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sng" strike="noStrike" cap="none" normalizeH="0" baseline="0" dirty="0">
                <a:ln>
                  <a:noFill/>
                </a:ln>
                <a:solidFill>
                  <a:srgbClr val="141412"/>
                </a:solidFill>
                <a:effectLst/>
                <a:latin typeface="Calibri" panose="020F0502020204030204" pitchFamily="34" charset="0"/>
                <a:ea typeface="Times New Roman" panose="02020603050405020304" pitchFamily="18" charset="0"/>
                <a:cs typeface="Arial" panose="020B0604020202020204" pitchFamily="34" charset="0"/>
              </a:rPr>
              <a:t>И вот как разворачивается решение для различных </a:t>
            </a:r>
            <a:r>
              <a:rPr kumimoji="0" lang="en-US" altLang="ru-RU" sz="2000" b="0" i="1" u="sng" strike="noStrike" cap="none" normalizeH="0" baseline="0" dirty="0">
                <a:ln>
                  <a:noFill/>
                </a:ln>
                <a:solidFill>
                  <a:srgbClr val="141412"/>
                </a:solidFill>
                <a:effectLst/>
                <a:latin typeface="Calibri" panose="020F0502020204030204" pitchFamily="34" charset="0"/>
                <a:ea typeface="Times New Roman" panose="02020603050405020304" pitchFamily="18" charset="0"/>
                <a:cs typeface="Arial" panose="020B0604020202020204" pitchFamily="34" charset="0"/>
              </a:rPr>
              <a:t>n</a:t>
            </a:r>
            <a:r>
              <a:rPr kumimoji="0" lang="en-US" altLang="ru-RU" sz="2000" b="0" i="0" u="sng" strike="noStrike" cap="none" normalizeH="0" baseline="0" dirty="0">
                <a:ln>
                  <a:noFill/>
                </a:ln>
                <a:solidFill>
                  <a:srgbClr val="141412"/>
                </a:solidFill>
                <a:effectLst/>
                <a:latin typeface="Calibri" panose="020F0502020204030204" pitchFamily="34" charset="0"/>
                <a:ea typeface="Times New Roman" panose="02020603050405020304" pitchFamily="18" charset="0"/>
                <a:cs typeface="Arial" panose="020B0604020202020204" pitchFamily="34" charset="0"/>
              </a:rPr>
              <a:t>:</a:t>
            </a:r>
            <a:endParaRPr kumimoji="0" lang="en-US" altLang="ru-RU"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6640930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1365"/>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Ханойская башня</a:t>
            </a:r>
          </a:p>
        </p:txBody>
      </p:sp>
      <p:sp>
        <p:nvSpPr>
          <p:cNvPr id="3" name="Rectangle 1">
            <a:extLst>
              <a:ext uri="{FF2B5EF4-FFF2-40B4-BE49-F238E27FC236}">
                <a16:creationId xmlns:a16="http://schemas.microsoft.com/office/drawing/2014/main" id="{09C35F82-11CE-7C4A-9B19-1E943A41001F}"/>
              </a:ext>
            </a:extLst>
          </p:cNvPr>
          <p:cNvSpPr>
            <a:spLocks noChangeArrowheads="1"/>
          </p:cNvSpPr>
          <p:nvPr/>
        </p:nvSpPr>
        <p:spPr bwMode="auto">
          <a:xfrm>
            <a:off x="520980" y="519063"/>
            <a:ext cx="7848872" cy="40626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ru-RU" sz="2400" b="1" dirty="0"/>
              <a:t>Только не спровоцируйте конец света! </a:t>
            </a:r>
          </a:p>
          <a:p>
            <a:endParaRPr lang="ru-RU" sz="2400" b="1" dirty="0"/>
          </a:p>
          <a:p>
            <a:r>
              <a:rPr lang="ru-RU" sz="2400" u="sng" dirty="0"/>
              <a:t>Число перестановок:</a:t>
            </a:r>
            <a:endParaRPr lang="ru-RU" sz="2400" dirty="0"/>
          </a:p>
          <a:p>
            <a:r>
              <a:rPr lang="ru-RU" sz="2400" dirty="0"/>
              <a:t>для </a:t>
            </a:r>
            <a:r>
              <a:rPr lang="en-US" sz="2400" i="1" dirty="0"/>
              <a:t>n</a:t>
            </a:r>
            <a:r>
              <a:rPr lang="ru-RU" sz="2400" dirty="0"/>
              <a:t>=10 потребуется 1023 перестановки; </a:t>
            </a:r>
          </a:p>
          <a:p>
            <a:r>
              <a:rPr lang="ru-RU" sz="2400" dirty="0"/>
              <a:t>для любого </a:t>
            </a:r>
            <a:r>
              <a:rPr lang="en-US" sz="2400" i="1" dirty="0"/>
              <a:t>n</a:t>
            </a:r>
            <a:r>
              <a:rPr lang="ru-RU" sz="2400" dirty="0"/>
              <a:t> число перестановок равно 2</a:t>
            </a:r>
            <a:r>
              <a:rPr lang="ru-RU" sz="2400" i="1" baseline="30000" dirty="0"/>
              <a:t>n</a:t>
            </a:r>
            <a:r>
              <a:rPr lang="ru-RU" sz="2400" dirty="0"/>
              <a:t>–1, что представляет собой очень высокую степень роста вычислительной сложности задачи — экспоненциальную.</a:t>
            </a:r>
          </a:p>
          <a:p>
            <a:r>
              <a:rPr lang="ru-RU" sz="2400" i="1" dirty="0"/>
              <a:t> </a:t>
            </a:r>
            <a:endParaRPr lang="ru-RU" sz="2400" dirty="0"/>
          </a:p>
          <a:p>
            <a:r>
              <a:rPr lang="ru-RU" sz="2400" i="1" dirty="0"/>
              <a:t>Примечание</a:t>
            </a:r>
            <a:r>
              <a:rPr lang="ru-RU" sz="2400" dirty="0"/>
              <a:t>: решить эту задачу не рекурсивными методами - очень непростое занятие!</a:t>
            </a:r>
          </a:p>
          <a:p>
            <a:endParaRPr lang="ru-RU" dirty="0"/>
          </a:p>
        </p:txBody>
      </p:sp>
    </p:spTree>
    <p:extLst>
      <p:ext uri="{BB962C8B-B14F-4D97-AF65-F5344CB8AC3E}">
        <p14:creationId xmlns:p14="http://schemas.microsoft.com/office/powerpoint/2010/main" val="32364068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 НА ФУНКЦИИ</a:t>
            </a:r>
          </a:p>
        </p:txBody>
      </p:sp>
      <p:sp>
        <p:nvSpPr>
          <p:cNvPr id="8" name="TextBox 7"/>
          <p:cNvSpPr txBox="1"/>
          <p:nvPr/>
        </p:nvSpPr>
        <p:spPr>
          <a:xfrm>
            <a:off x="323528" y="836712"/>
            <a:ext cx="8244409" cy="4928850"/>
          </a:xfrm>
          <a:prstGeom prst="rect">
            <a:avLst/>
          </a:prstGeom>
          <a:noFill/>
        </p:spPr>
        <p:txBody>
          <a:bodyPr wrap="square" rtlCol="0">
            <a:spAutoFit/>
          </a:bodyPr>
          <a:lstStyle/>
          <a:p>
            <a:pPr indent="444500" algn="just">
              <a:lnSpc>
                <a:spcPct val="120000"/>
              </a:lnSpc>
            </a:pPr>
            <a:r>
              <a:rPr lang="ru-RU" sz="2400" dirty="0">
                <a:latin typeface="Times New Roman" pitchFamily="18" charset="0"/>
                <a:cs typeface="Times New Roman" pitchFamily="18" charset="0"/>
              </a:rPr>
              <a:t>Функции, как и элементы данных, имеют адреса. Адрес функции — это адрес в памяти, где находится начало кода функции на машинном языке. Обычно пользователю ни к чему знать этот адрес, но это может быть полезно для программы. Например, можно написать функцию, которая принимает адрес другой функции в качестве аргумента. Это позволяет первой функции найти вторую и запустить ее. Такой подход сложнее, чем простой вызов второй функции из первой, но он открывает возможность передачи разных адресов функций в разные моменты времени. То есть первая функция может вызывать разные функции в разное время.</a:t>
            </a:r>
          </a:p>
        </p:txBody>
      </p:sp>
    </p:spTree>
    <p:extLst>
      <p:ext uri="{BB962C8B-B14F-4D97-AF65-F5344CB8AC3E}">
        <p14:creationId xmlns:p14="http://schemas.microsoft.com/office/powerpoint/2010/main" val="41433253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Основы указателей на функции</a:t>
            </a:r>
          </a:p>
        </p:txBody>
      </p:sp>
      <p:sp>
        <p:nvSpPr>
          <p:cNvPr id="8" name="TextBox 7"/>
          <p:cNvSpPr txBox="1"/>
          <p:nvPr/>
        </p:nvSpPr>
        <p:spPr>
          <a:xfrm>
            <a:off x="27865" y="418215"/>
            <a:ext cx="8593128" cy="5744586"/>
          </a:xfrm>
          <a:prstGeom prst="rect">
            <a:avLst/>
          </a:prstGeom>
          <a:noFill/>
        </p:spPr>
        <p:txBody>
          <a:bodyPr wrap="square" rtlCol="0">
            <a:spAutoFit/>
          </a:bodyPr>
          <a:lstStyle/>
          <a:p>
            <a:pPr indent="444500" algn="just">
              <a:lnSpc>
                <a:spcPct val="120000"/>
              </a:lnSpc>
            </a:pPr>
            <a:r>
              <a:rPr lang="ru-RU" sz="2200" dirty="0">
                <a:latin typeface="Times New Roman" pitchFamily="18" charset="0"/>
                <a:cs typeface="Times New Roman" pitchFamily="18" charset="0"/>
              </a:rPr>
              <a:t>Проясним этот процесс на примере. Предположим, что требуется спроектировать функцию </a:t>
            </a:r>
            <a:r>
              <a:rPr lang="ru-RU" sz="2200" dirty="0" err="1">
                <a:latin typeface="Times New Roman" pitchFamily="18" charset="0"/>
                <a:cs typeface="Times New Roman" pitchFamily="18" charset="0"/>
              </a:rPr>
              <a:t>estimate</a:t>
            </a:r>
            <a:r>
              <a:rPr lang="ru-RU" sz="2200" dirty="0">
                <a:latin typeface="Times New Roman" pitchFamily="18" charset="0"/>
                <a:cs typeface="Times New Roman" pitchFamily="18" charset="0"/>
              </a:rPr>
              <a:t> (), которая оценивает затраты времени, необходимого для написания заданного количества строк кода, и вы хотите, чтобы этой функцией пользовались разные программисты. Часть кода </a:t>
            </a:r>
            <a:r>
              <a:rPr lang="ru-RU" sz="2200" dirty="0" err="1">
                <a:latin typeface="Times New Roman" pitchFamily="18" charset="0"/>
                <a:cs typeface="Times New Roman" pitchFamily="18" charset="0"/>
              </a:rPr>
              <a:t>estimate</a:t>
            </a:r>
            <a:r>
              <a:rPr lang="ru-RU" sz="2200" dirty="0">
                <a:latin typeface="Times New Roman" pitchFamily="18" charset="0"/>
                <a:cs typeface="Times New Roman" pitchFamily="18" charset="0"/>
              </a:rPr>
              <a:t>() будет одинакова для всех пользователей, но эта функция позволит каждому программисту применить собственный алгоритм оценки затрат времени. Механизм, используемый для обеспечения такой возможности, будет заключаться в передаче </a:t>
            </a:r>
            <a:r>
              <a:rPr lang="ru-RU" sz="2200" dirty="0" err="1">
                <a:latin typeface="Times New Roman" pitchFamily="18" charset="0"/>
                <a:cs typeface="Times New Roman" pitchFamily="18" charset="0"/>
              </a:rPr>
              <a:t>estimate</a:t>
            </a:r>
            <a:r>
              <a:rPr lang="ru-RU" sz="2200" dirty="0">
                <a:latin typeface="Times New Roman" pitchFamily="18" charset="0"/>
                <a:cs typeface="Times New Roman" pitchFamily="18" charset="0"/>
              </a:rPr>
              <a:t>() адреса конкретной функции, которая реализует алгоритм, выбранный данным программистом. Чтобы реализовать этот план, понадобится сделать следующее: </a:t>
            </a:r>
          </a:p>
          <a:p>
            <a:pPr indent="444500" algn="just">
              <a:lnSpc>
                <a:spcPct val="120000"/>
              </a:lnSpc>
            </a:pPr>
            <a:r>
              <a:rPr lang="ru-RU" sz="2200" dirty="0">
                <a:latin typeface="Times New Roman" pitchFamily="18" charset="0"/>
                <a:cs typeface="Times New Roman" pitchFamily="18" charset="0"/>
              </a:rPr>
              <a:t>• получить адрес функции; </a:t>
            </a:r>
          </a:p>
          <a:p>
            <a:pPr indent="444500" algn="just">
              <a:lnSpc>
                <a:spcPct val="120000"/>
              </a:lnSpc>
            </a:pPr>
            <a:r>
              <a:rPr lang="ru-RU" sz="2200" dirty="0">
                <a:latin typeface="Times New Roman" pitchFamily="18" charset="0"/>
                <a:cs typeface="Times New Roman" pitchFamily="18" charset="0"/>
              </a:rPr>
              <a:t>• объявить указатель на функцию; </a:t>
            </a:r>
          </a:p>
          <a:p>
            <a:pPr indent="444500" algn="just">
              <a:lnSpc>
                <a:spcPct val="120000"/>
              </a:lnSpc>
            </a:pPr>
            <a:r>
              <a:rPr lang="ru-RU" sz="2200" dirty="0">
                <a:latin typeface="Times New Roman" pitchFamily="18" charset="0"/>
                <a:cs typeface="Times New Roman" pitchFamily="18" charset="0"/>
              </a:rPr>
              <a:t>• использовать указатель на функцию для ее вызова. </a:t>
            </a:r>
          </a:p>
        </p:txBody>
      </p:sp>
    </p:spTree>
    <p:extLst>
      <p:ext uri="{BB962C8B-B14F-4D97-AF65-F5344CB8AC3E}">
        <p14:creationId xmlns:p14="http://schemas.microsoft.com/office/powerpoint/2010/main" val="11447393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 на функции</a:t>
            </a:r>
          </a:p>
        </p:txBody>
      </p:sp>
      <p:sp>
        <p:nvSpPr>
          <p:cNvPr id="8" name="TextBox 7"/>
          <p:cNvSpPr txBox="1"/>
          <p:nvPr/>
        </p:nvSpPr>
        <p:spPr>
          <a:xfrm>
            <a:off x="27865" y="418215"/>
            <a:ext cx="8593128" cy="5372048"/>
          </a:xfrm>
          <a:prstGeom prst="rect">
            <a:avLst/>
          </a:prstGeom>
          <a:noFill/>
        </p:spPr>
        <p:txBody>
          <a:bodyPr wrap="square" rtlCol="0">
            <a:spAutoFit/>
          </a:bodyPr>
          <a:lstStyle/>
          <a:p>
            <a:pPr indent="444500" algn="just">
              <a:lnSpc>
                <a:spcPct val="120000"/>
              </a:lnSpc>
            </a:pPr>
            <a:r>
              <a:rPr lang="ru-RU" sz="2400" dirty="0">
                <a:latin typeface="Times New Roman" pitchFamily="18" charset="0"/>
                <a:cs typeface="Times New Roman" pitchFamily="18" charset="0"/>
              </a:rPr>
              <a:t>Получить адрес функции очень просто: вы просто используете </a:t>
            </a:r>
            <a:r>
              <a:rPr lang="ru-RU" sz="2400" b="1" dirty="0">
                <a:latin typeface="Times New Roman" pitchFamily="18" charset="0"/>
                <a:cs typeface="Times New Roman" pitchFamily="18" charset="0"/>
              </a:rPr>
              <a:t>имя функции без скобок</a:t>
            </a:r>
            <a:r>
              <a:rPr lang="ru-RU" sz="2400" dirty="0">
                <a:latin typeface="Times New Roman" pitchFamily="18" charset="0"/>
                <a:cs typeface="Times New Roman" pitchFamily="18" charset="0"/>
              </a:rPr>
              <a:t>. То есть, если имеется функция </a:t>
            </a:r>
            <a:r>
              <a:rPr lang="ru-RU" sz="2400" dirty="0" err="1">
                <a:latin typeface="Times New Roman" pitchFamily="18" charset="0"/>
                <a:cs typeface="Times New Roman" pitchFamily="18" charset="0"/>
              </a:rPr>
              <a:t>think</a:t>
            </a:r>
            <a:r>
              <a:rPr lang="ru-RU" sz="2400" dirty="0">
                <a:latin typeface="Times New Roman" pitchFamily="18" charset="0"/>
                <a:cs typeface="Times New Roman" pitchFamily="18" charset="0"/>
              </a:rPr>
              <a:t>(), то ее адрес записывается как </a:t>
            </a:r>
            <a:r>
              <a:rPr lang="ru-RU" sz="2400" dirty="0" err="1">
                <a:latin typeface="Times New Roman" pitchFamily="18" charset="0"/>
                <a:cs typeface="Times New Roman" pitchFamily="18" charset="0"/>
              </a:rPr>
              <a:t>think</a:t>
            </a:r>
            <a:r>
              <a:rPr lang="ru-RU" sz="2400" dirty="0">
                <a:latin typeface="Times New Roman" pitchFamily="18" charset="0"/>
                <a:cs typeface="Times New Roman" pitchFamily="18" charset="0"/>
              </a:rPr>
              <a:t>. Чтобы передать функцию в качестве аргумента, вы просто передаете ее имя. Удостоверьтесь в том, что понимаете разницу между адресом функции и передачей ее возвращаемого значения: </a:t>
            </a:r>
          </a:p>
          <a:p>
            <a:pPr indent="444500" algn="just">
              <a:lnSpc>
                <a:spcPct val="120000"/>
              </a:lnSpc>
            </a:pPr>
            <a:r>
              <a:rPr lang="ru-RU" sz="2400" dirty="0" err="1">
                <a:latin typeface="Times New Roman" pitchFamily="18" charset="0"/>
                <a:cs typeface="Times New Roman" pitchFamily="18" charset="0"/>
              </a:rPr>
              <a:t>process</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think</a:t>
            </a:r>
            <a:r>
              <a:rPr lang="ru-RU" sz="2400" dirty="0">
                <a:latin typeface="Times New Roman" pitchFamily="18" charset="0"/>
                <a:cs typeface="Times New Roman" pitchFamily="18" charset="0"/>
              </a:rPr>
              <a:t>); // передача адреса </a:t>
            </a:r>
            <a:r>
              <a:rPr lang="ru-RU" sz="2400" dirty="0" err="1">
                <a:latin typeface="Times New Roman" pitchFamily="18" charset="0"/>
                <a:cs typeface="Times New Roman" pitchFamily="18" charset="0"/>
              </a:rPr>
              <a:t>think</a:t>
            </a:r>
            <a:r>
              <a:rPr lang="ru-RU" sz="2400" dirty="0">
                <a:latin typeface="Times New Roman" pitchFamily="18" charset="0"/>
                <a:cs typeface="Times New Roman" pitchFamily="18" charset="0"/>
              </a:rPr>
              <a:t>() функции </a:t>
            </a:r>
            <a:r>
              <a:rPr lang="ru-RU" sz="2400" dirty="0" err="1">
                <a:latin typeface="Times New Roman" pitchFamily="18" charset="0"/>
                <a:cs typeface="Times New Roman" pitchFamily="18" charset="0"/>
              </a:rPr>
              <a:t>process</a:t>
            </a:r>
            <a:r>
              <a:rPr lang="ru-RU" sz="2400" dirty="0">
                <a:latin typeface="Times New Roman" pitchFamily="18" charset="0"/>
                <a:cs typeface="Times New Roman" pitchFamily="18" charset="0"/>
              </a:rPr>
              <a:t>() </a:t>
            </a:r>
          </a:p>
          <a:p>
            <a:pPr indent="444500" algn="just">
              <a:lnSpc>
                <a:spcPct val="120000"/>
              </a:lnSpc>
            </a:pPr>
            <a:r>
              <a:rPr lang="ru-RU" sz="2400" dirty="0" err="1">
                <a:latin typeface="Times New Roman" pitchFamily="18" charset="0"/>
                <a:cs typeface="Times New Roman" pitchFamily="18" charset="0"/>
              </a:rPr>
              <a:t>thought</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think</a:t>
            </a:r>
            <a:r>
              <a:rPr lang="ru-RU" sz="2400" dirty="0">
                <a:latin typeface="Times New Roman" pitchFamily="18" charset="0"/>
                <a:cs typeface="Times New Roman" pitchFamily="18" charset="0"/>
              </a:rPr>
              <a:t>()); // передача возвращаемого значения </a:t>
            </a:r>
            <a:r>
              <a:rPr lang="ru-RU" sz="2400" dirty="0" err="1">
                <a:latin typeface="Times New Roman" pitchFamily="18" charset="0"/>
                <a:cs typeface="Times New Roman" pitchFamily="18" charset="0"/>
              </a:rPr>
              <a:t>think</a:t>
            </a:r>
            <a:r>
              <a:rPr lang="ru-RU" sz="2400" dirty="0">
                <a:latin typeface="Times New Roman" pitchFamily="18" charset="0"/>
                <a:cs typeface="Times New Roman" pitchFamily="18" charset="0"/>
              </a:rPr>
              <a:t>() функции </a:t>
            </a:r>
            <a:r>
              <a:rPr lang="ru-RU" sz="2400" dirty="0" err="1">
                <a:latin typeface="Times New Roman" pitchFamily="18" charset="0"/>
                <a:cs typeface="Times New Roman" pitchFamily="18" charset="0"/>
              </a:rPr>
              <a:t>thought</a:t>
            </a:r>
            <a:r>
              <a:rPr lang="ru-RU" sz="2400" dirty="0">
                <a:latin typeface="Times New Roman" pitchFamily="18" charset="0"/>
                <a:cs typeface="Times New Roman" pitchFamily="18" charset="0"/>
              </a:rPr>
              <a:t>(). Вызов </a:t>
            </a:r>
            <a:r>
              <a:rPr lang="ru-RU" sz="2400" dirty="0" err="1">
                <a:latin typeface="Times New Roman" pitchFamily="18" charset="0"/>
                <a:cs typeface="Times New Roman" pitchFamily="18" charset="0"/>
              </a:rPr>
              <a:t>process</a:t>
            </a:r>
            <a:r>
              <a:rPr lang="ru-RU" sz="2400" dirty="0">
                <a:latin typeface="Times New Roman" pitchFamily="18" charset="0"/>
                <a:cs typeface="Times New Roman" pitchFamily="18" charset="0"/>
              </a:rPr>
              <a:t>() позволяет внутри этой функции вызвать функцию </a:t>
            </a:r>
            <a:r>
              <a:rPr lang="ru-RU" sz="2400" dirty="0" err="1">
                <a:latin typeface="Times New Roman" pitchFamily="18" charset="0"/>
                <a:cs typeface="Times New Roman" pitchFamily="18" charset="0"/>
              </a:rPr>
              <a:t>think</a:t>
            </a:r>
            <a:r>
              <a:rPr lang="ru-RU" sz="2400" dirty="0">
                <a:latin typeface="Times New Roman" pitchFamily="18" charset="0"/>
                <a:cs typeface="Times New Roman" pitchFamily="18" charset="0"/>
              </a:rPr>
              <a:t>(). Вызов </a:t>
            </a:r>
            <a:r>
              <a:rPr lang="ru-RU" sz="2400" dirty="0" err="1">
                <a:latin typeface="Times New Roman" pitchFamily="18" charset="0"/>
                <a:cs typeface="Times New Roman" pitchFamily="18" charset="0"/>
              </a:rPr>
              <a:t>thought</a:t>
            </a:r>
            <a:r>
              <a:rPr lang="ru-RU" sz="2400" dirty="0">
                <a:latin typeface="Times New Roman" pitchFamily="18" charset="0"/>
                <a:cs typeface="Times New Roman" pitchFamily="18" charset="0"/>
              </a:rPr>
              <a:t>() сначала вызывает функцию </a:t>
            </a:r>
            <a:r>
              <a:rPr lang="ru-RU" sz="2400" dirty="0" err="1">
                <a:latin typeface="Times New Roman" pitchFamily="18" charset="0"/>
                <a:cs typeface="Times New Roman" pitchFamily="18" charset="0"/>
              </a:rPr>
              <a:t>think</a:t>
            </a:r>
            <a:r>
              <a:rPr lang="ru-RU" sz="2400" dirty="0">
                <a:latin typeface="Times New Roman" pitchFamily="18" charset="0"/>
                <a:cs typeface="Times New Roman" pitchFamily="18" charset="0"/>
              </a:rPr>
              <a:t>() и затем передает возвращаемое ею значение функции </a:t>
            </a:r>
            <a:r>
              <a:rPr lang="ru-RU" sz="2400" dirty="0" err="1">
                <a:latin typeface="Times New Roman" pitchFamily="18" charset="0"/>
                <a:cs typeface="Times New Roman" pitchFamily="18" charset="0"/>
              </a:rPr>
              <a:t>thought</a:t>
            </a:r>
            <a:r>
              <a:rPr lang="ru-RU"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930096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 на функции</a:t>
            </a:r>
          </a:p>
        </p:txBody>
      </p:sp>
      <p:sp>
        <p:nvSpPr>
          <p:cNvPr id="8" name="TextBox 7"/>
          <p:cNvSpPr txBox="1"/>
          <p:nvPr/>
        </p:nvSpPr>
        <p:spPr>
          <a:xfrm>
            <a:off x="27865" y="418215"/>
            <a:ext cx="8593128" cy="5744586"/>
          </a:xfrm>
          <a:prstGeom prst="rect">
            <a:avLst/>
          </a:prstGeom>
          <a:noFill/>
        </p:spPr>
        <p:txBody>
          <a:bodyPr wrap="square" rtlCol="0">
            <a:spAutoFit/>
          </a:bodyPr>
          <a:lstStyle/>
          <a:p>
            <a:pPr indent="444500" algn="just">
              <a:lnSpc>
                <a:spcPct val="120000"/>
              </a:lnSpc>
            </a:pPr>
            <a:r>
              <a:rPr lang="ru-RU" sz="2200" dirty="0">
                <a:latin typeface="Times New Roman" pitchFamily="18" charset="0"/>
                <a:cs typeface="Times New Roman" pitchFamily="18" charset="0"/>
              </a:rPr>
              <a:t>Чтобы объявить указатель на тип данных, нужно явно задать тип, на который будет указывать этот указатель. Аналогично, указатель на функцию должен определять, на функцию какого типа он будет указывать. Это значит, что объявление должно идентифицировать тип возврата функции и ее сигнатуру (список аргументов). То есть объявление должно предоставлять ту же информацию о функции, которую предоставляет и ее прототип. Например, предположим, что одна из функций для оценки затрат времени имеет следующий прототип: </a:t>
            </a:r>
          </a:p>
          <a:p>
            <a:pPr indent="444500" algn="just">
              <a:lnSpc>
                <a:spcPct val="120000"/>
              </a:lnSpc>
            </a:pPr>
            <a:r>
              <a:rPr lang="ru-RU" sz="2200" dirty="0" err="1">
                <a:latin typeface="Times New Roman" pitchFamily="18" charset="0"/>
                <a:cs typeface="Times New Roman" pitchFamily="18" charset="0"/>
              </a:rPr>
              <a:t>double</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pam</a:t>
            </a:r>
            <a:r>
              <a:rPr lang="ru-RU" sz="2200" dirty="0">
                <a:latin typeface="Times New Roman" pitchFamily="18" charset="0"/>
                <a:cs typeface="Times New Roman" pitchFamily="18" charset="0"/>
              </a:rPr>
              <a:t>(</a:t>
            </a:r>
            <a:r>
              <a:rPr lang="ru-RU" sz="2200" dirty="0" err="1">
                <a:latin typeface="Times New Roman" pitchFamily="18" charset="0"/>
                <a:cs typeface="Times New Roman" pitchFamily="18" charset="0"/>
              </a:rPr>
              <a:t>int</a:t>
            </a:r>
            <a:r>
              <a:rPr lang="ru-RU" sz="2200" dirty="0">
                <a:latin typeface="Times New Roman" pitchFamily="18" charset="0"/>
                <a:cs typeface="Times New Roman" pitchFamily="18" charset="0"/>
              </a:rPr>
              <a:t>); // прототип </a:t>
            </a:r>
          </a:p>
          <a:p>
            <a:pPr indent="444500" algn="just">
              <a:lnSpc>
                <a:spcPct val="120000"/>
              </a:lnSpc>
            </a:pPr>
            <a:r>
              <a:rPr lang="ru-RU" sz="2200" dirty="0">
                <a:latin typeface="Times New Roman" pitchFamily="18" charset="0"/>
                <a:cs typeface="Times New Roman" pitchFamily="18" charset="0"/>
              </a:rPr>
              <a:t>Вот как должно выглядеть объявление соответствующего типа указателя: </a:t>
            </a:r>
          </a:p>
          <a:p>
            <a:pPr indent="444500" algn="just">
              <a:lnSpc>
                <a:spcPct val="120000"/>
              </a:lnSpc>
            </a:pPr>
            <a:r>
              <a:rPr lang="ru-RU" sz="2200" b="1" dirty="0" err="1">
                <a:latin typeface="Times New Roman" pitchFamily="18" charset="0"/>
                <a:cs typeface="Times New Roman" pitchFamily="18" charset="0"/>
              </a:rPr>
              <a:t>double</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pf</a:t>
            </a:r>
            <a:r>
              <a:rPr lang="ru-RU" sz="2200" b="1" dirty="0">
                <a:latin typeface="Times New Roman" pitchFamily="18" charset="0"/>
                <a:cs typeface="Times New Roman" pitchFamily="18" charset="0"/>
              </a:rPr>
              <a:t>)(</a:t>
            </a:r>
            <a:r>
              <a:rPr lang="ru-RU" sz="2200" b="1" dirty="0" err="1">
                <a:latin typeface="Times New Roman" pitchFamily="18" charset="0"/>
                <a:cs typeface="Times New Roman" pitchFamily="18" charset="0"/>
              </a:rPr>
              <a:t>int</a:t>
            </a:r>
            <a:r>
              <a:rPr lang="ru-RU" sz="2200" b="1" dirty="0">
                <a:latin typeface="Times New Roman" pitchFamily="18" charset="0"/>
                <a:cs typeface="Times New Roman" pitchFamily="18" charset="0"/>
              </a:rPr>
              <a:t>);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pf</a:t>
            </a:r>
            <a:r>
              <a:rPr lang="ru-RU" sz="2200" dirty="0">
                <a:latin typeface="Times New Roman" pitchFamily="18" charset="0"/>
                <a:cs typeface="Times New Roman" pitchFamily="18" charset="0"/>
              </a:rPr>
              <a:t> указывает на функцию, которая принимает </a:t>
            </a:r>
          </a:p>
          <a:p>
            <a:pPr indent="444500" algn="just">
              <a:lnSpc>
                <a:spcPct val="120000"/>
              </a:lnSpc>
            </a:pPr>
            <a:r>
              <a:rPr lang="ru-RU" sz="2200" dirty="0">
                <a:latin typeface="Times New Roman" pitchFamily="18" charset="0"/>
                <a:cs typeface="Times New Roman" pitchFamily="18" charset="0"/>
              </a:rPr>
              <a:t>		// один аргумент типа </a:t>
            </a:r>
            <a:r>
              <a:rPr lang="ru-RU" sz="2200" dirty="0" err="1">
                <a:latin typeface="Times New Roman" pitchFamily="18" charset="0"/>
                <a:cs typeface="Times New Roman" pitchFamily="18" charset="0"/>
              </a:rPr>
              <a:t>int</a:t>
            </a:r>
            <a:r>
              <a:rPr lang="ru-RU" sz="2200" dirty="0">
                <a:latin typeface="Times New Roman" pitchFamily="18" charset="0"/>
                <a:cs typeface="Times New Roman" pitchFamily="18" charset="0"/>
              </a:rPr>
              <a:t> и возвращает тип </a:t>
            </a:r>
            <a:r>
              <a:rPr lang="ru-RU" sz="2200" dirty="0" err="1">
                <a:latin typeface="Times New Roman" pitchFamily="18" charset="0"/>
                <a:cs typeface="Times New Roman" pitchFamily="18" charset="0"/>
              </a:rPr>
              <a:t>double</a:t>
            </a:r>
            <a:r>
              <a:rPr lang="ru-RU" sz="2200" dirty="0">
                <a:latin typeface="Times New Roman" pitchFamily="18" charset="0"/>
                <a:cs typeface="Times New Roman" pitchFamily="18" charset="0"/>
              </a:rPr>
              <a:t> </a:t>
            </a:r>
          </a:p>
        </p:txBody>
      </p:sp>
    </p:spTree>
    <p:extLst>
      <p:ext uri="{BB962C8B-B14F-4D97-AF65-F5344CB8AC3E}">
        <p14:creationId xmlns:p14="http://schemas.microsoft.com/office/powerpoint/2010/main" val="8256324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 на функции</a:t>
            </a:r>
          </a:p>
        </p:txBody>
      </p:sp>
      <p:sp>
        <p:nvSpPr>
          <p:cNvPr id="8" name="TextBox 7"/>
          <p:cNvSpPr txBox="1"/>
          <p:nvPr/>
        </p:nvSpPr>
        <p:spPr>
          <a:xfrm>
            <a:off x="27865" y="418215"/>
            <a:ext cx="8593128" cy="5384936"/>
          </a:xfrm>
          <a:prstGeom prst="rect">
            <a:avLst/>
          </a:prstGeom>
          <a:noFill/>
        </p:spPr>
        <p:txBody>
          <a:bodyPr wrap="square" rtlCol="0">
            <a:spAutoFit/>
          </a:bodyPr>
          <a:lstStyle/>
          <a:p>
            <a:pPr indent="444500" algn="just">
              <a:lnSpc>
                <a:spcPct val="120000"/>
              </a:lnSpc>
            </a:pPr>
            <a:r>
              <a:rPr lang="ru-RU" sz="1600" dirty="0">
                <a:latin typeface="Times New Roman" pitchFamily="18" charset="0"/>
                <a:cs typeface="Times New Roman" pitchFamily="18" charset="0"/>
              </a:rPr>
              <a:t>Объявление требует скобок вокруг *</a:t>
            </a:r>
            <a:r>
              <a:rPr lang="ru-RU" sz="1600" dirty="0" err="1">
                <a:latin typeface="Times New Roman" pitchFamily="18" charset="0"/>
                <a:cs typeface="Times New Roman" pitchFamily="18" charset="0"/>
              </a:rPr>
              <a:t>pf</a:t>
            </a:r>
            <a:r>
              <a:rPr lang="ru-RU" sz="1600" dirty="0">
                <a:latin typeface="Times New Roman" pitchFamily="18" charset="0"/>
                <a:cs typeface="Times New Roman" pitchFamily="18" charset="0"/>
              </a:rPr>
              <a:t>, чтобы обеспечить правильный приоритет операций. </a:t>
            </a:r>
            <a:r>
              <a:rPr lang="ru-RU" sz="1600" b="1" dirty="0">
                <a:latin typeface="Times New Roman" pitchFamily="18" charset="0"/>
                <a:cs typeface="Times New Roman" pitchFamily="18" charset="0"/>
              </a:rPr>
              <a:t>Скобки имеют более высокий приоритет, чем операция *, поэтому *</a:t>
            </a:r>
            <a:r>
              <a:rPr lang="ru-RU" sz="1600" b="1" dirty="0" err="1">
                <a:latin typeface="Times New Roman" pitchFamily="18" charset="0"/>
                <a:cs typeface="Times New Roman" pitchFamily="18" charset="0"/>
              </a:rPr>
              <a:t>pf</a:t>
            </a:r>
            <a:r>
              <a:rPr lang="ru-RU" sz="1600" b="1" dirty="0">
                <a:latin typeface="Times New Roman" pitchFamily="18" charset="0"/>
                <a:cs typeface="Times New Roman" pitchFamily="18" charset="0"/>
              </a:rPr>
              <a:t>(</a:t>
            </a:r>
            <a:r>
              <a:rPr lang="ru-RU" sz="1600" b="1" dirty="0" err="1">
                <a:latin typeface="Times New Roman" pitchFamily="18" charset="0"/>
                <a:cs typeface="Times New Roman" pitchFamily="18" charset="0"/>
              </a:rPr>
              <a:t>int</a:t>
            </a:r>
            <a:r>
              <a:rPr lang="ru-RU" sz="1600" b="1" dirty="0">
                <a:latin typeface="Times New Roman" pitchFamily="18" charset="0"/>
                <a:cs typeface="Times New Roman" pitchFamily="18" charset="0"/>
              </a:rPr>
              <a:t>) означает, что </a:t>
            </a:r>
            <a:r>
              <a:rPr lang="ru-RU" sz="1600" b="1" dirty="0" err="1">
                <a:latin typeface="Times New Roman" pitchFamily="18" charset="0"/>
                <a:cs typeface="Times New Roman" pitchFamily="18" charset="0"/>
              </a:rPr>
              <a:t>pf</a:t>
            </a:r>
            <a:r>
              <a:rPr lang="ru-RU" sz="1600" b="1" dirty="0">
                <a:latin typeface="Times New Roman" pitchFamily="18" charset="0"/>
                <a:cs typeface="Times New Roman" pitchFamily="18" charset="0"/>
              </a:rPr>
              <a:t>() — функция, которая возвращает указатель, в то время как (*</a:t>
            </a:r>
            <a:r>
              <a:rPr lang="ru-RU" sz="1600" b="1" dirty="0" err="1">
                <a:latin typeface="Times New Roman" pitchFamily="18" charset="0"/>
                <a:cs typeface="Times New Roman" pitchFamily="18" charset="0"/>
              </a:rPr>
              <a:t>pf</a:t>
            </a:r>
            <a:r>
              <a:rPr lang="ru-RU" sz="1600" b="1" dirty="0">
                <a:latin typeface="Times New Roman" pitchFamily="18" charset="0"/>
                <a:cs typeface="Times New Roman" pitchFamily="18" charset="0"/>
              </a:rPr>
              <a:t>)(</a:t>
            </a:r>
            <a:r>
              <a:rPr lang="ru-RU" sz="1600" b="1" dirty="0" err="1">
                <a:latin typeface="Times New Roman" pitchFamily="18" charset="0"/>
                <a:cs typeface="Times New Roman" pitchFamily="18" charset="0"/>
              </a:rPr>
              <a:t>int</a:t>
            </a:r>
            <a:r>
              <a:rPr lang="ru-RU" sz="1600" b="1" dirty="0">
                <a:latin typeface="Times New Roman" pitchFamily="18" charset="0"/>
                <a:cs typeface="Times New Roman" pitchFamily="18" charset="0"/>
              </a:rPr>
              <a:t>) означает, что </a:t>
            </a:r>
            <a:r>
              <a:rPr lang="ru-RU" sz="1600" b="1" dirty="0" err="1">
                <a:latin typeface="Times New Roman" pitchFamily="18" charset="0"/>
                <a:cs typeface="Times New Roman" pitchFamily="18" charset="0"/>
              </a:rPr>
              <a:t>pf</a:t>
            </a:r>
            <a:r>
              <a:rPr lang="ru-RU" sz="1600" b="1" dirty="0">
                <a:latin typeface="Times New Roman" pitchFamily="18" charset="0"/>
                <a:cs typeface="Times New Roman" pitchFamily="18" charset="0"/>
              </a:rPr>
              <a:t> — указатель на функцию: </a:t>
            </a:r>
          </a:p>
          <a:p>
            <a:pPr indent="444500" algn="just">
              <a:lnSpc>
                <a:spcPct val="120000"/>
              </a:lnSpc>
            </a:pPr>
            <a:r>
              <a:rPr lang="ru-RU" sz="1600" dirty="0" err="1">
                <a:latin typeface="Times New Roman" pitchFamily="18" charset="0"/>
                <a:cs typeface="Times New Roman" pitchFamily="18" charset="0"/>
              </a:rPr>
              <a:t>double</a:t>
            </a: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pf</a:t>
            </a: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int</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pf</a:t>
            </a:r>
            <a:r>
              <a:rPr lang="ru-RU" sz="1600" dirty="0">
                <a:latin typeface="Times New Roman" pitchFamily="18" charset="0"/>
                <a:cs typeface="Times New Roman" pitchFamily="18" charset="0"/>
              </a:rPr>
              <a:t> указывает на функцию, возвращающую </a:t>
            </a:r>
            <a:r>
              <a:rPr lang="ru-RU" sz="1600" dirty="0" err="1">
                <a:latin typeface="Times New Roman" pitchFamily="18" charset="0"/>
                <a:cs typeface="Times New Roman" pitchFamily="18" charset="0"/>
              </a:rPr>
              <a:t>double</a:t>
            </a:r>
            <a:r>
              <a:rPr lang="ru-RU" sz="1600" dirty="0">
                <a:latin typeface="Times New Roman" pitchFamily="18" charset="0"/>
                <a:cs typeface="Times New Roman" pitchFamily="18" charset="0"/>
              </a:rPr>
              <a:t> </a:t>
            </a:r>
          </a:p>
          <a:p>
            <a:pPr indent="444500" algn="just">
              <a:lnSpc>
                <a:spcPct val="120000"/>
              </a:lnSpc>
            </a:pPr>
            <a:r>
              <a:rPr lang="ru-RU" sz="1600" dirty="0" err="1">
                <a:latin typeface="Times New Roman" pitchFamily="18" charset="0"/>
                <a:cs typeface="Times New Roman" pitchFamily="18" charset="0"/>
              </a:rPr>
              <a:t>double</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pf</a:t>
            </a: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int</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pfО</a:t>
            </a:r>
            <a:r>
              <a:rPr lang="ru-RU" sz="1600" dirty="0">
                <a:latin typeface="Times New Roman" pitchFamily="18" charset="0"/>
                <a:cs typeface="Times New Roman" pitchFamily="18" charset="0"/>
              </a:rPr>
              <a:t> — функция, возвращающая указатель на </a:t>
            </a:r>
            <a:r>
              <a:rPr lang="ru-RU" sz="1600" dirty="0" err="1">
                <a:latin typeface="Times New Roman" pitchFamily="18" charset="0"/>
                <a:cs typeface="Times New Roman" pitchFamily="18" charset="0"/>
              </a:rPr>
              <a:t>double</a:t>
            </a:r>
            <a:r>
              <a:rPr lang="ru-RU" sz="1600" dirty="0">
                <a:latin typeface="Times New Roman" pitchFamily="18" charset="0"/>
                <a:cs typeface="Times New Roman" pitchFamily="18" charset="0"/>
              </a:rPr>
              <a:t> </a:t>
            </a:r>
          </a:p>
          <a:p>
            <a:pPr indent="444500" algn="just">
              <a:lnSpc>
                <a:spcPct val="120000"/>
              </a:lnSpc>
            </a:pPr>
            <a:r>
              <a:rPr lang="ru-RU" sz="1600" dirty="0">
                <a:latin typeface="Times New Roman" pitchFamily="18" charset="0"/>
                <a:cs typeface="Times New Roman" pitchFamily="18" charset="0"/>
              </a:rPr>
              <a:t>После соответствующего объявления указателя </a:t>
            </a:r>
            <a:r>
              <a:rPr lang="ru-RU" sz="1600" dirty="0" err="1">
                <a:latin typeface="Times New Roman" pitchFamily="18" charset="0"/>
                <a:cs typeface="Times New Roman" pitchFamily="18" charset="0"/>
              </a:rPr>
              <a:t>pf</a:t>
            </a:r>
            <a:r>
              <a:rPr lang="ru-RU" sz="1600" dirty="0">
                <a:latin typeface="Times New Roman" pitchFamily="18" charset="0"/>
                <a:cs typeface="Times New Roman" pitchFamily="18" charset="0"/>
              </a:rPr>
              <a:t> ему можно присваивать адрес подходящей функции: </a:t>
            </a:r>
          </a:p>
          <a:p>
            <a:pPr indent="444500" algn="just">
              <a:lnSpc>
                <a:spcPct val="120000"/>
              </a:lnSpc>
            </a:pPr>
            <a:r>
              <a:rPr lang="ru-RU" sz="1600" dirty="0" err="1">
                <a:latin typeface="Times New Roman" pitchFamily="18" charset="0"/>
                <a:cs typeface="Times New Roman" pitchFamily="18" charset="0"/>
              </a:rPr>
              <a:t>double</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pam</a:t>
            </a: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int</a:t>
            </a:r>
            <a:r>
              <a:rPr lang="ru-RU" sz="1600" dirty="0">
                <a:latin typeface="Times New Roman" pitchFamily="18" charset="0"/>
                <a:cs typeface="Times New Roman" pitchFamily="18" charset="0"/>
              </a:rPr>
              <a:t>); </a:t>
            </a:r>
          </a:p>
          <a:p>
            <a:pPr indent="444500" algn="just">
              <a:lnSpc>
                <a:spcPct val="120000"/>
              </a:lnSpc>
            </a:pPr>
            <a:r>
              <a:rPr lang="ru-RU" sz="1600" dirty="0" err="1">
                <a:latin typeface="Times New Roman" pitchFamily="18" charset="0"/>
                <a:cs typeface="Times New Roman" pitchFamily="18" charset="0"/>
              </a:rPr>
              <a:t>double</a:t>
            </a: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pf</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int</a:t>
            </a:r>
            <a:r>
              <a:rPr lang="ru-RU" sz="1600" dirty="0">
                <a:latin typeface="Times New Roman" pitchFamily="18" charset="0"/>
                <a:cs typeface="Times New Roman" pitchFamily="18" charset="0"/>
              </a:rPr>
              <a:t>) ; </a:t>
            </a:r>
          </a:p>
          <a:p>
            <a:pPr indent="444500" algn="just">
              <a:lnSpc>
                <a:spcPct val="120000"/>
              </a:lnSpc>
            </a:pPr>
            <a:r>
              <a:rPr lang="ru-RU" sz="1600" dirty="0" err="1">
                <a:latin typeface="Times New Roman" pitchFamily="18" charset="0"/>
                <a:cs typeface="Times New Roman" pitchFamily="18" charset="0"/>
              </a:rPr>
              <a:t>pf</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pam</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pf</a:t>
            </a:r>
            <a:r>
              <a:rPr lang="ru-RU" sz="1600" dirty="0">
                <a:latin typeface="Times New Roman" pitchFamily="18" charset="0"/>
                <a:cs typeface="Times New Roman" pitchFamily="18" charset="0"/>
              </a:rPr>
              <a:t> теперь указывает на функцию </a:t>
            </a:r>
            <a:r>
              <a:rPr lang="ru-RU" sz="1600" dirty="0" err="1">
                <a:latin typeface="Times New Roman" pitchFamily="18" charset="0"/>
                <a:cs typeface="Times New Roman" pitchFamily="18" charset="0"/>
              </a:rPr>
              <a:t>pam</a:t>
            </a:r>
            <a:r>
              <a:rPr lang="ru-RU" sz="1600" dirty="0">
                <a:latin typeface="Times New Roman" pitchFamily="18" charset="0"/>
                <a:cs typeface="Times New Roman" pitchFamily="18" charset="0"/>
              </a:rPr>
              <a:t>() </a:t>
            </a:r>
          </a:p>
          <a:p>
            <a:pPr indent="444500" algn="just">
              <a:lnSpc>
                <a:spcPct val="120000"/>
              </a:lnSpc>
            </a:pPr>
            <a:r>
              <a:rPr lang="ru-RU" sz="1600" dirty="0">
                <a:latin typeface="Times New Roman" pitchFamily="18" charset="0"/>
                <a:cs typeface="Times New Roman" pitchFamily="18" charset="0"/>
              </a:rPr>
              <a:t>Обратите внимание, что функция </a:t>
            </a:r>
            <a:r>
              <a:rPr lang="ru-RU" sz="1600" dirty="0" err="1">
                <a:latin typeface="Times New Roman" pitchFamily="18" charset="0"/>
                <a:cs typeface="Times New Roman" pitchFamily="18" charset="0"/>
              </a:rPr>
              <a:t>pam</a:t>
            </a:r>
            <a:r>
              <a:rPr lang="ru-RU" sz="1600" dirty="0">
                <a:latin typeface="Times New Roman" pitchFamily="18" charset="0"/>
                <a:cs typeface="Times New Roman" pitchFamily="18" charset="0"/>
              </a:rPr>
              <a:t>() должна соответствовать </a:t>
            </a:r>
            <a:r>
              <a:rPr lang="ru-RU" sz="1600" dirty="0" err="1">
                <a:latin typeface="Times New Roman" pitchFamily="18" charset="0"/>
                <a:cs typeface="Times New Roman" pitchFamily="18" charset="0"/>
              </a:rPr>
              <a:t>pf</a:t>
            </a:r>
            <a:r>
              <a:rPr lang="ru-RU" sz="1600" dirty="0">
                <a:latin typeface="Times New Roman" pitchFamily="18" charset="0"/>
                <a:cs typeface="Times New Roman" pitchFamily="18" charset="0"/>
              </a:rPr>
              <a:t> как по типу возврата, так и по сигнатуре. Компилятор отклонит несоответствующие присваивания: </a:t>
            </a:r>
          </a:p>
          <a:p>
            <a:pPr indent="444500" algn="just">
              <a:lnSpc>
                <a:spcPct val="120000"/>
              </a:lnSpc>
            </a:pPr>
            <a:r>
              <a:rPr lang="ru-RU" sz="1600" dirty="0" err="1">
                <a:latin typeface="Times New Roman" pitchFamily="18" charset="0"/>
                <a:cs typeface="Times New Roman" pitchFamily="18" charset="0"/>
              </a:rPr>
              <a:t>double</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ned</a:t>
            </a: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double</a:t>
            </a:r>
            <a:r>
              <a:rPr lang="ru-RU" sz="1600" dirty="0">
                <a:latin typeface="Times New Roman" pitchFamily="18" charset="0"/>
                <a:cs typeface="Times New Roman" pitchFamily="18" charset="0"/>
              </a:rPr>
              <a:t>); </a:t>
            </a:r>
          </a:p>
          <a:p>
            <a:pPr indent="444500" algn="just">
              <a:lnSpc>
                <a:spcPct val="120000"/>
              </a:lnSpc>
            </a:pPr>
            <a:r>
              <a:rPr lang="ru-RU" sz="1600" dirty="0" err="1">
                <a:latin typeface="Times New Roman" pitchFamily="18" charset="0"/>
                <a:cs typeface="Times New Roman" pitchFamily="18" charset="0"/>
              </a:rPr>
              <a:t>int</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ted</a:t>
            </a:r>
            <a:r>
              <a:rPr lang="ru-RU"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int</a:t>
            </a:r>
            <a:r>
              <a:rPr lang="ru-RU" sz="1600" dirty="0">
                <a:latin typeface="Times New Roman" pitchFamily="18" charset="0"/>
                <a:cs typeface="Times New Roman" pitchFamily="18" charset="0"/>
              </a:rPr>
              <a:t>); </a:t>
            </a:r>
          </a:p>
          <a:p>
            <a:pPr indent="444500" algn="just">
              <a:lnSpc>
                <a:spcPct val="120000"/>
              </a:lnSpc>
            </a:pPr>
            <a:r>
              <a:rPr lang="ru-RU" sz="1600" dirty="0" err="1">
                <a:latin typeface="Times New Roman" pitchFamily="18" charset="0"/>
                <a:cs typeface="Times New Roman" pitchFamily="18" charset="0"/>
              </a:rPr>
              <a:t>double</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pf</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int</a:t>
            </a:r>
            <a:r>
              <a:rPr lang="ru-RU" sz="1600" dirty="0">
                <a:latin typeface="Times New Roman" pitchFamily="18" charset="0"/>
                <a:cs typeface="Times New Roman" pitchFamily="18" charset="0"/>
              </a:rPr>
              <a:t>) ; </a:t>
            </a:r>
          </a:p>
          <a:p>
            <a:pPr indent="444500" algn="just">
              <a:lnSpc>
                <a:spcPct val="120000"/>
              </a:lnSpc>
            </a:pPr>
            <a:r>
              <a:rPr lang="ru-RU" sz="1600" dirty="0" err="1">
                <a:latin typeface="Times New Roman" pitchFamily="18" charset="0"/>
                <a:cs typeface="Times New Roman" pitchFamily="18" charset="0"/>
              </a:rPr>
              <a:t>pf</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ned</a:t>
            </a:r>
            <a:r>
              <a:rPr lang="ru-RU" sz="1600" dirty="0">
                <a:latin typeface="Times New Roman" pitchFamily="18" charset="0"/>
                <a:cs typeface="Times New Roman" pitchFamily="18" charset="0"/>
              </a:rPr>
              <a:t>; // неверно — несоответствие сигнатуры </a:t>
            </a:r>
          </a:p>
          <a:p>
            <a:pPr indent="444500" algn="just">
              <a:lnSpc>
                <a:spcPct val="120000"/>
              </a:lnSpc>
            </a:pPr>
            <a:r>
              <a:rPr lang="ru-RU" sz="1600" dirty="0" err="1">
                <a:latin typeface="Times New Roman" pitchFamily="18" charset="0"/>
                <a:cs typeface="Times New Roman" pitchFamily="18" charset="0"/>
              </a:rPr>
              <a:t>pf</a:t>
            </a:r>
            <a:r>
              <a:rPr lang="ru-RU" sz="1600" dirty="0">
                <a:latin typeface="Times New Roman" pitchFamily="18" charset="0"/>
                <a:cs typeface="Times New Roman" pitchFamily="18" charset="0"/>
              </a:rPr>
              <a:t> = </a:t>
            </a:r>
            <a:r>
              <a:rPr lang="ru-RU" sz="1600" dirty="0" err="1">
                <a:latin typeface="Times New Roman" pitchFamily="18" charset="0"/>
                <a:cs typeface="Times New Roman" pitchFamily="18" charset="0"/>
              </a:rPr>
              <a:t>ted</a:t>
            </a:r>
            <a:r>
              <a:rPr lang="ru-RU" sz="1600" dirty="0">
                <a:latin typeface="Times New Roman" pitchFamily="18" charset="0"/>
                <a:cs typeface="Times New Roman" pitchFamily="18" charset="0"/>
              </a:rPr>
              <a:t>; // неверно — несоответствие типа возврата </a:t>
            </a:r>
          </a:p>
        </p:txBody>
      </p:sp>
    </p:spTree>
    <p:extLst>
      <p:ext uri="{BB962C8B-B14F-4D97-AF65-F5344CB8AC3E}">
        <p14:creationId xmlns:p14="http://schemas.microsoft.com/office/powerpoint/2010/main" val="319766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Определение функции</a:t>
            </a:r>
          </a:p>
        </p:txBody>
      </p:sp>
      <p:sp>
        <p:nvSpPr>
          <p:cNvPr id="8" name="TextBox 7"/>
          <p:cNvSpPr txBox="1"/>
          <p:nvPr/>
        </p:nvSpPr>
        <p:spPr>
          <a:xfrm>
            <a:off x="27865" y="418215"/>
            <a:ext cx="8593128" cy="5815246"/>
          </a:xfrm>
          <a:prstGeom prst="rect">
            <a:avLst/>
          </a:prstGeom>
          <a:noFill/>
        </p:spPr>
        <p:txBody>
          <a:bodyPr wrap="square" rtlCol="0">
            <a:spAutoFit/>
          </a:bodyPr>
          <a:lstStyle/>
          <a:p>
            <a:pPr indent="444500" algn="just">
              <a:lnSpc>
                <a:spcPct val="120000"/>
              </a:lnSpc>
            </a:pPr>
            <a:r>
              <a:rPr lang="ru-RU" sz="2400" dirty="0">
                <a:latin typeface="Times New Roman" pitchFamily="18" charset="0"/>
                <a:cs typeface="Times New Roman" pitchFamily="18" charset="0"/>
              </a:rPr>
              <a:t>Параметр </a:t>
            </a:r>
            <a:r>
              <a:rPr lang="ru-RU" sz="2400" b="1" dirty="0" err="1">
                <a:latin typeface="Times New Roman" pitchFamily="18" charset="0"/>
                <a:cs typeface="Times New Roman" pitchFamily="18" charset="0"/>
              </a:rPr>
              <a:t>int</a:t>
            </a:r>
            <a:r>
              <a:rPr lang="ru-RU" sz="2400" b="1" dirty="0">
                <a:latin typeface="Times New Roman" pitchFamily="18" charset="0"/>
                <a:cs typeface="Times New Roman" pitchFamily="18" charset="0"/>
              </a:rPr>
              <a:t> n</a:t>
            </a:r>
            <a:r>
              <a:rPr lang="ru-RU" sz="2400" dirty="0">
                <a:latin typeface="Times New Roman" pitchFamily="18" charset="0"/>
                <a:cs typeface="Times New Roman" pitchFamily="18" charset="0"/>
              </a:rPr>
              <a:t> означает, что </a:t>
            </a:r>
            <a:r>
              <a:rPr lang="ru-RU" sz="2400" dirty="0" err="1">
                <a:latin typeface="Times New Roman" pitchFamily="18" charset="0"/>
                <a:cs typeface="Times New Roman" pitchFamily="18" charset="0"/>
              </a:rPr>
              <a:t>cheers</a:t>
            </a:r>
            <a:r>
              <a:rPr lang="ru-RU" sz="2400" dirty="0">
                <a:latin typeface="Times New Roman" pitchFamily="18" charset="0"/>
                <a:cs typeface="Times New Roman" pitchFamily="18" charset="0"/>
              </a:rPr>
              <a:t>() ожидает передачи значения типа </a:t>
            </a:r>
            <a:r>
              <a:rPr lang="ru-RU" sz="2400" b="1" dirty="0" err="1">
                <a:latin typeface="Times New Roman" pitchFamily="18" charset="0"/>
                <a:cs typeface="Times New Roman" pitchFamily="18" charset="0"/>
              </a:rPr>
              <a:t>int</a:t>
            </a:r>
            <a:r>
              <a:rPr lang="ru-RU" sz="2400" dirty="0">
                <a:latin typeface="Times New Roman" pitchFamily="18" charset="0"/>
                <a:cs typeface="Times New Roman" pitchFamily="18" charset="0"/>
              </a:rPr>
              <a:t> в качестве аргумента при вызове функции. </a:t>
            </a:r>
          </a:p>
          <a:p>
            <a:pPr indent="444500" algn="just">
              <a:lnSpc>
                <a:spcPct val="120000"/>
              </a:lnSpc>
            </a:pPr>
            <a:r>
              <a:rPr lang="ru-RU" sz="2400" dirty="0">
                <a:latin typeface="Times New Roman" pitchFamily="18" charset="0"/>
                <a:cs typeface="Times New Roman" pitchFamily="18" charset="0"/>
              </a:rPr>
              <a:t>Функция с возвращаемым значением передает генерируемое ею значение функции, которая ее вызвала. Другими словами, если функция возвращает квадратный корень из 9.0 (</a:t>
            </a:r>
            <a:r>
              <a:rPr lang="ru-RU" sz="2400" dirty="0" err="1">
                <a:latin typeface="Times New Roman" pitchFamily="18" charset="0"/>
                <a:cs typeface="Times New Roman" pitchFamily="18" charset="0"/>
              </a:rPr>
              <a:t>sqrt</a:t>
            </a:r>
            <a:r>
              <a:rPr lang="ru-RU" sz="2400" dirty="0">
                <a:latin typeface="Times New Roman" pitchFamily="18" charset="0"/>
                <a:cs typeface="Times New Roman" pitchFamily="18" charset="0"/>
              </a:rPr>
              <a:t> (9.0)), то вызывающая ее функция получит значение 3.0. Такая функция объявляется, как имеющая тот же тип, что и у возвращаемого ею значения.</a:t>
            </a:r>
          </a:p>
          <a:p>
            <a:pPr indent="444500" algn="just">
              <a:lnSpc>
                <a:spcPct val="120000"/>
              </a:lnSpc>
            </a:pPr>
            <a:r>
              <a:rPr lang="ru-RU" sz="2400" dirty="0">
                <a:latin typeface="Times New Roman" pitchFamily="18" charset="0"/>
                <a:cs typeface="Times New Roman" pitchFamily="18" charset="0"/>
              </a:rPr>
              <a:t>Вот общая форма: </a:t>
            </a:r>
          </a:p>
          <a:p>
            <a:pPr indent="444500" algn="just">
              <a:lnSpc>
                <a:spcPct val="120000"/>
              </a:lnSpc>
            </a:pPr>
            <a:r>
              <a:rPr lang="ru-RU" sz="2400" b="1" dirty="0" err="1">
                <a:latin typeface="Times New Roman" pitchFamily="18" charset="0"/>
                <a:cs typeface="Times New Roman" pitchFamily="18" charset="0"/>
              </a:rPr>
              <a:t>имяТипа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имяФункции</a:t>
            </a:r>
            <a:r>
              <a:rPr lang="ru-RU" sz="2400" b="1" dirty="0">
                <a:latin typeface="Times New Roman" pitchFamily="18" charset="0"/>
                <a:cs typeface="Times New Roman" pitchFamily="18" charset="0"/>
              </a:rPr>
              <a:t>(</a:t>
            </a:r>
            <a:r>
              <a:rPr lang="ru-RU" sz="2400" b="1" dirty="0" err="1">
                <a:latin typeface="Times New Roman" pitchFamily="18" charset="0"/>
                <a:cs typeface="Times New Roman" pitchFamily="18" charset="0"/>
              </a:rPr>
              <a:t>списокПараметров</a:t>
            </a:r>
            <a:r>
              <a:rPr lang="ru-RU" sz="2400" b="1" dirty="0">
                <a:latin typeface="Times New Roman" pitchFamily="18" charset="0"/>
                <a:cs typeface="Times New Roman" pitchFamily="18" charset="0"/>
              </a:rPr>
              <a:t>) </a:t>
            </a:r>
          </a:p>
          <a:p>
            <a:pPr indent="444500" algn="just">
              <a:lnSpc>
                <a:spcPct val="120000"/>
              </a:lnSpc>
            </a:pPr>
            <a:r>
              <a:rPr lang="ru-RU" sz="2400" b="1" dirty="0">
                <a:latin typeface="Times New Roman" pitchFamily="18" charset="0"/>
                <a:cs typeface="Times New Roman" pitchFamily="18" charset="0"/>
              </a:rPr>
              <a:t>{</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оператор (ы) </a:t>
            </a:r>
          </a:p>
          <a:p>
            <a:pPr indent="444500" algn="just">
              <a:lnSpc>
                <a:spcPct val="120000"/>
              </a:lnSpc>
            </a:pPr>
            <a:r>
              <a:rPr lang="ru-RU" sz="2400" b="1" dirty="0" err="1">
                <a:latin typeface="Times New Roman" pitchFamily="18" charset="0"/>
                <a:cs typeface="Times New Roman" pitchFamily="18" charset="0"/>
              </a:rPr>
              <a:t>return</a:t>
            </a:r>
            <a:r>
              <a:rPr lang="ru-RU" sz="2400" b="1" dirty="0">
                <a:latin typeface="Times New Roman" pitchFamily="18" charset="0"/>
                <a:cs typeface="Times New Roman" pitchFamily="18" charset="0"/>
              </a:rPr>
              <a:t> значение; // значение приводится к типу </a:t>
            </a:r>
            <a:r>
              <a:rPr lang="ru-RU" sz="2400" b="1" dirty="0" err="1">
                <a:latin typeface="Times New Roman" pitchFamily="18" charset="0"/>
                <a:cs typeface="Times New Roman" pitchFamily="18" charset="0"/>
              </a:rPr>
              <a:t>имяТипа</a:t>
            </a:r>
            <a:r>
              <a:rPr lang="ru-RU"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711167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 на функции</a:t>
            </a:r>
          </a:p>
        </p:txBody>
      </p:sp>
      <p:sp>
        <p:nvSpPr>
          <p:cNvPr id="8" name="TextBox 7"/>
          <p:cNvSpPr txBox="1"/>
          <p:nvPr/>
        </p:nvSpPr>
        <p:spPr>
          <a:xfrm>
            <a:off x="27865" y="418215"/>
            <a:ext cx="8593128" cy="6150851"/>
          </a:xfrm>
          <a:prstGeom prst="rect">
            <a:avLst/>
          </a:prstGeom>
          <a:noFill/>
        </p:spPr>
        <p:txBody>
          <a:bodyPr wrap="square" rtlCol="0">
            <a:spAutoFit/>
          </a:bodyPr>
          <a:lstStyle/>
          <a:p>
            <a:pPr indent="444500" algn="just">
              <a:lnSpc>
                <a:spcPct val="120000"/>
              </a:lnSpc>
            </a:pPr>
            <a:r>
              <a:rPr lang="ru-RU" sz="2200" dirty="0">
                <a:latin typeface="Times New Roman" pitchFamily="18" charset="0"/>
                <a:cs typeface="Times New Roman" pitchFamily="18" charset="0"/>
              </a:rPr>
              <a:t>Вернемся к упомянутой ранее функции </a:t>
            </a:r>
            <a:r>
              <a:rPr lang="ru-RU" sz="2200" dirty="0" err="1">
                <a:latin typeface="Times New Roman" pitchFamily="18" charset="0"/>
                <a:cs typeface="Times New Roman" pitchFamily="18" charset="0"/>
              </a:rPr>
              <a:t>estimate</a:t>
            </a:r>
            <a:r>
              <a:rPr lang="ru-RU" sz="2200" dirty="0">
                <a:latin typeface="Times New Roman" pitchFamily="18" charset="0"/>
                <a:cs typeface="Times New Roman" pitchFamily="18" charset="0"/>
              </a:rPr>
              <a:t> (). Предположим, что вы хотите передавать ей количество строк кода, которые нужно написать, и адрес алгоритма оценки — функции, подобной </a:t>
            </a:r>
            <a:r>
              <a:rPr lang="ru-RU" sz="2200" dirty="0" err="1">
                <a:latin typeface="Times New Roman" pitchFamily="18" charset="0"/>
                <a:cs typeface="Times New Roman" pitchFamily="18" charset="0"/>
              </a:rPr>
              <a:t>pam</a:t>
            </a:r>
            <a:r>
              <a:rPr lang="ru-RU" sz="2200" dirty="0">
                <a:latin typeface="Times New Roman" pitchFamily="18" charset="0"/>
                <a:cs typeface="Times New Roman" pitchFamily="18" charset="0"/>
              </a:rPr>
              <a:t>(). Тогда она должна иметь следующий прототип: </a:t>
            </a:r>
          </a:p>
          <a:p>
            <a:pPr indent="444500" algn="just">
              <a:lnSpc>
                <a:spcPct val="120000"/>
              </a:lnSpc>
            </a:pPr>
            <a:r>
              <a:rPr lang="ru-RU" sz="2200" dirty="0" err="1">
                <a:latin typeface="Times New Roman" pitchFamily="18" charset="0"/>
                <a:cs typeface="Times New Roman" pitchFamily="18" charset="0"/>
              </a:rPr>
              <a:t>void</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estimate</a:t>
            </a:r>
            <a:r>
              <a:rPr lang="ru-RU" sz="2200" dirty="0">
                <a:latin typeface="Times New Roman" pitchFamily="18" charset="0"/>
                <a:cs typeface="Times New Roman" pitchFamily="18" charset="0"/>
              </a:rPr>
              <a:t>(</a:t>
            </a:r>
            <a:r>
              <a:rPr lang="ru-RU" sz="2200" dirty="0" err="1">
                <a:latin typeface="Times New Roman" pitchFamily="18" charset="0"/>
                <a:cs typeface="Times New Roman" pitchFamily="18" charset="0"/>
              </a:rPr>
              <a:t>int</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lines</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double</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pf</a:t>
            </a:r>
            <a:r>
              <a:rPr lang="ru-RU" sz="2200" dirty="0">
                <a:latin typeface="Times New Roman" pitchFamily="18" charset="0"/>
                <a:cs typeface="Times New Roman" pitchFamily="18" charset="0"/>
              </a:rPr>
              <a:t>)(</a:t>
            </a:r>
            <a:r>
              <a:rPr lang="ru-RU" sz="2200" dirty="0" err="1">
                <a:latin typeface="Times New Roman" pitchFamily="18" charset="0"/>
                <a:cs typeface="Times New Roman" pitchFamily="18" charset="0"/>
              </a:rPr>
              <a:t>int</a:t>
            </a:r>
            <a:r>
              <a:rPr lang="ru-RU" sz="2200" dirty="0">
                <a:latin typeface="Times New Roman" pitchFamily="18" charset="0"/>
                <a:cs typeface="Times New Roman" pitchFamily="18" charset="0"/>
              </a:rPr>
              <a:t>)); </a:t>
            </a:r>
          </a:p>
          <a:p>
            <a:pPr indent="444500" algn="just">
              <a:lnSpc>
                <a:spcPct val="120000"/>
              </a:lnSpc>
            </a:pPr>
            <a:r>
              <a:rPr lang="ru-RU" sz="2200" dirty="0">
                <a:latin typeface="Times New Roman" pitchFamily="18" charset="0"/>
                <a:cs typeface="Times New Roman" pitchFamily="18" charset="0"/>
              </a:rPr>
              <a:t>Это объявление сообщает, что второй аргумент является указателем на функцию, принимающую аргумент </a:t>
            </a:r>
            <a:r>
              <a:rPr lang="ru-RU" sz="2200" dirty="0" err="1">
                <a:latin typeface="Times New Roman" pitchFamily="18" charset="0"/>
                <a:cs typeface="Times New Roman" pitchFamily="18" charset="0"/>
              </a:rPr>
              <a:t>int</a:t>
            </a:r>
            <a:r>
              <a:rPr lang="ru-RU" sz="2200" dirty="0">
                <a:latin typeface="Times New Roman" pitchFamily="18" charset="0"/>
                <a:cs typeface="Times New Roman" pitchFamily="18" charset="0"/>
              </a:rPr>
              <a:t> и возвращающую значение </a:t>
            </a:r>
            <a:r>
              <a:rPr lang="ru-RU" sz="2200" dirty="0" err="1">
                <a:latin typeface="Times New Roman" pitchFamily="18" charset="0"/>
                <a:cs typeface="Times New Roman" pitchFamily="18" charset="0"/>
              </a:rPr>
              <a:t>double</a:t>
            </a:r>
            <a:r>
              <a:rPr lang="ru-RU" sz="2200" dirty="0">
                <a:latin typeface="Times New Roman" pitchFamily="18" charset="0"/>
                <a:cs typeface="Times New Roman" pitchFamily="18" charset="0"/>
              </a:rPr>
              <a:t>. Чтобы заставить </a:t>
            </a:r>
          </a:p>
          <a:p>
            <a:pPr indent="444500" algn="just">
              <a:lnSpc>
                <a:spcPct val="120000"/>
              </a:lnSpc>
            </a:pPr>
            <a:r>
              <a:rPr lang="ru-RU" sz="2200" dirty="0" err="1">
                <a:latin typeface="Times New Roman" pitchFamily="18" charset="0"/>
                <a:cs typeface="Times New Roman" pitchFamily="18" charset="0"/>
              </a:rPr>
              <a:t>еstimate</a:t>
            </a:r>
            <a:r>
              <a:rPr lang="ru-RU" sz="2200" dirty="0">
                <a:latin typeface="Times New Roman" pitchFamily="18" charset="0"/>
                <a:cs typeface="Times New Roman" pitchFamily="18" charset="0"/>
              </a:rPr>
              <a:t>() использовать функцию </a:t>
            </a:r>
            <a:r>
              <a:rPr lang="ru-RU" sz="2200" dirty="0" err="1">
                <a:latin typeface="Times New Roman" pitchFamily="18" charset="0"/>
                <a:cs typeface="Times New Roman" pitchFamily="18" charset="0"/>
              </a:rPr>
              <a:t>pam</a:t>
            </a:r>
            <a:r>
              <a:rPr lang="ru-RU" sz="2200" dirty="0">
                <a:latin typeface="Times New Roman" pitchFamily="18" charset="0"/>
                <a:cs typeface="Times New Roman" pitchFamily="18" charset="0"/>
              </a:rPr>
              <a:t>(), вы передаете ей адрес </a:t>
            </a:r>
            <a:r>
              <a:rPr lang="ru-RU" sz="2200" dirty="0" err="1">
                <a:latin typeface="Times New Roman" pitchFamily="18" charset="0"/>
                <a:cs typeface="Times New Roman" pitchFamily="18" charset="0"/>
              </a:rPr>
              <a:t>pam</a:t>
            </a:r>
            <a:r>
              <a:rPr lang="ru-RU" sz="2200" dirty="0">
                <a:latin typeface="Times New Roman" pitchFamily="18" charset="0"/>
                <a:cs typeface="Times New Roman" pitchFamily="18" charset="0"/>
              </a:rPr>
              <a:t>: </a:t>
            </a:r>
          </a:p>
          <a:p>
            <a:pPr indent="444500" algn="just">
              <a:lnSpc>
                <a:spcPct val="120000"/>
              </a:lnSpc>
            </a:pPr>
            <a:r>
              <a:rPr lang="ru-RU" sz="2200" dirty="0" err="1">
                <a:latin typeface="Times New Roman" pitchFamily="18" charset="0"/>
                <a:cs typeface="Times New Roman" pitchFamily="18" charset="0"/>
              </a:rPr>
              <a:t>estimate</a:t>
            </a:r>
            <a:r>
              <a:rPr lang="ru-RU" sz="2200" dirty="0">
                <a:latin typeface="Times New Roman" pitchFamily="18" charset="0"/>
                <a:cs typeface="Times New Roman" pitchFamily="18" charset="0"/>
              </a:rPr>
              <a:t>(50, </a:t>
            </a:r>
            <a:r>
              <a:rPr lang="ru-RU" sz="2200" dirty="0" err="1">
                <a:latin typeface="Times New Roman" pitchFamily="18" charset="0"/>
                <a:cs typeface="Times New Roman" pitchFamily="18" charset="0"/>
              </a:rPr>
              <a:t>pam</a:t>
            </a:r>
            <a:r>
              <a:rPr lang="ru-RU" sz="2200" dirty="0">
                <a:latin typeface="Times New Roman" pitchFamily="18" charset="0"/>
                <a:cs typeface="Times New Roman" pitchFamily="18" charset="0"/>
              </a:rPr>
              <a:t>); // вызов сообщает </a:t>
            </a:r>
            <a:r>
              <a:rPr lang="ru-RU" sz="2200" dirty="0" err="1">
                <a:latin typeface="Times New Roman" pitchFamily="18" charset="0"/>
                <a:cs typeface="Times New Roman" pitchFamily="18" charset="0"/>
              </a:rPr>
              <a:t>estimate</a:t>
            </a:r>
            <a:r>
              <a:rPr lang="ru-RU" sz="2200" dirty="0">
                <a:latin typeface="Times New Roman" pitchFamily="18" charset="0"/>
                <a:cs typeface="Times New Roman" pitchFamily="18" charset="0"/>
              </a:rPr>
              <a:t>(), </a:t>
            </a:r>
          </a:p>
          <a:p>
            <a:pPr indent="444500" algn="just">
              <a:lnSpc>
                <a:spcPct val="120000"/>
              </a:lnSpc>
            </a:pPr>
            <a:r>
              <a:rPr lang="ru-RU" sz="2200" dirty="0">
                <a:latin typeface="Times New Roman" pitchFamily="18" charset="0"/>
                <a:cs typeface="Times New Roman" pitchFamily="18" charset="0"/>
              </a:rPr>
              <a:t>		   // что она должна использовать </a:t>
            </a:r>
            <a:r>
              <a:rPr lang="en-US" sz="2200" dirty="0">
                <a:latin typeface="Times New Roman" pitchFamily="18" charset="0"/>
                <a:cs typeface="Times New Roman" pitchFamily="18" charset="0"/>
              </a:rPr>
              <a:t>pam</a:t>
            </a:r>
            <a:r>
              <a:rPr lang="ru-RU" sz="2200" dirty="0">
                <a:latin typeface="Times New Roman" pitchFamily="18" charset="0"/>
                <a:cs typeface="Times New Roman" pitchFamily="18" charset="0"/>
              </a:rPr>
              <a:t>() </a:t>
            </a:r>
          </a:p>
          <a:p>
            <a:pPr indent="444500" algn="just">
              <a:lnSpc>
                <a:spcPct val="120000"/>
              </a:lnSpc>
            </a:pPr>
            <a:r>
              <a:rPr lang="ru-RU" sz="2200" dirty="0">
                <a:latin typeface="Times New Roman" pitchFamily="18" charset="0"/>
                <a:cs typeface="Times New Roman" pitchFamily="18" charset="0"/>
              </a:rPr>
              <a:t>Очевидно, что вся сложность использования указателей на функцию заключается в написании прототипов, в то время как передавать адрес очень просто. </a:t>
            </a:r>
          </a:p>
        </p:txBody>
      </p:sp>
    </p:spTree>
    <p:extLst>
      <p:ext uri="{BB962C8B-B14F-4D97-AF65-F5344CB8AC3E}">
        <p14:creationId xmlns:p14="http://schemas.microsoft.com/office/powerpoint/2010/main" val="22499860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Использование </a:t>
            </a:r>
            <a:r>
              <a:rPr lang="ru-RU" sz="1600" b="1" dirty="0" err="1">
                <a:solidFill>
                  <a:schemeClr val="bg1"/>
                </a:solidFill>
                <a:latin typeface="Times New Roman" panose="02020603050405020304" pitchFamily="18" charset="0"/>
                <a:cs typeface="Times New Roman" panose="02020603050405020304" pitchFamily="18" charset="0"/>
              </a:rPr>
              <a:t>указаьеля</a:t>
            </a:r>
            <a:r>
              <a:rPr lang="ru-RU" sz="1600" b="1" dirty="0">
                <a:solidFill>
                  <a:schemeClr val="bg1"/>
                </a:solidFill>
                <a:latin typeface="Times New Roman" panose="02020603050405020304" pitchFamily="18" charset="0"/>
                <a:cs typeface="Times New Roman" panose="02020603050405020304" pitchFamily="18" charset="0"/>
              </a:rPr>
              <a:t> для вызова функции</a:t>
            </a:r>
          </a:p>
        </p:txBody>
      </p:sp>
      <p:sp>
        <p:nvSpPr>
          <p:cNvPr id="8" name="TextBox 7"/>
          <p:cNvSpPr txBox="1"/>
          <p:nvPr/>
        </p:nvSpPr>
        <p:spPr>
          <a:xfrm>
            <a:off x="27865" y="418215"/>
            <a:ext cx="8593128" cy="6150851"/>
          </a:xfrm>
          <a:prstGeom prst="rect">
            <a:avLst/>
          </a:prstGeom>
          <a:noFill/>
        </p:spPr>
        <p:txBody>
          <a:bodyPr wrap="square" rtlCol="0">
            <a:spAutoFit/>
          </a:bodyPr>
          <a:lstStyle/>
          <a:p>
            <a:pPr indent="444500" algn="just">
              <a:lnSpc>
                <a:spcPct val="120000"/>
              </a:lnSpc>
            </a:pPr>
            <a:r>
              <a:rPr lang="ru-RU" sz="2200" dirty="0">
                <a:latin typeface="Times New Roman" pitchFamily="18" charset="0"/>
                <a:cs typeface="Times New Roman" pitchFamily="18" charset="0"/>
              </a:rPr>
              <a:t>Теперь обратимся к завершающей части этого подхода — использованию указателя для вызова указываемой им функции. Ключ к этому находится в объявлении указателя. Вспомним, что там (*</a:t>
            </a:r>
            <a:r>
              <a:rPr lang="ru-RU" sz="2200" dirty="0" err="1">
                <a:latin typeface="Times New Roman" pitchFamily="18" charset="0"/>
                <a:cs typeface="Times New Roman" pitchFamily="18" charset="0"/>
              </a:rPr>
              <a:t>pf</a:t>
            </a:r>
            <a:r>
              <a:rPr lang="ru-RU" sz="2200" dirty="0">
                <a:latin typeface="Times New Roman" pitchFamily="18" charset="0"/>
                <a:cs typeface="Times New Roman" pitchFamily="18" charset="0"/>
              </a:rPr>
              <a:t>) играет ту же роль, что имя функции. Поэтому все, что потребуется сделать — использовать (*</a:t>
            </a:r>
            <a:r>
              <a:rPr lang="ru-RU" sz="2200" dirty="0" err="1">
                <a:latin typeface="Times New Roman" pitchFamily="18" charset="0"/>
                <a:cs typeface="Times New Roman" pitchFamily="18" charset="0"/>
              </a:rPr>
              <a:t>pf</a:t>
            </a:r>
            <a:r>
              <a:rPr lang="ru-RU" sz="2200" dirty="0">
                <a:latin typeface="Times New Roman" pitchFamily="18" charset="0"/>
                <a:cs typeface="Times New Roman" pitchFamily="18" charset="0"/>
              </a:rPr>
              <a:t>), как если бы это было имя функции: </a:t>
            </a:r>
          </a:p>
          <a:p>
            <a:pPr indent="444500" algn="just">
              <a:lnSpc>
                <a:spcPct val="120000"/>
              </a:lnSpc>
            </a:pPr>
            <a:r>
              <a:rPr lang="ru-RU" sz="2200" dirty="0" err="1">
                <a:latin typeface="Times New Roman" pitchFamily="18" charset="0"/>
                <a:cs typeface="Times New Roman" pitchFamily="18" charset="0"/>
              </a:rPr>
              <a:t>double</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pam</a:t>
            </a:r>
            <a:r>
              <a:rPr lang="ru-RU" sz="2200" dirty="0">
                <a:latin typeface="Times New Roman" pitchFamily="18" charset="0"/>
                <a:cs typeface="Times New Roman" pitchFamily="18" charset="0"/>
              </a:rPr>
              <a:t>(</a:t>
            </a:r>
            <a:r>
              <a:rPr lang="ru-RU" sz="2200" dirty="0" err="1">
                <a:latin typeface="Times New Roman" pitchFamily="18" charset="0"/>
                <a:cs typeface="Times New Roman" pitchFamily="18" charset="0"/>
              </a:rPr>
              <a:t>int</a:t>
            </a:r>
            <a:r>
              <a:rPr lang="ru-RU" sz="2200" dirty="0">
                <a:latin typeface="Times New Roman" pitchFamily="18" charset="0"/>
                <a:cs typeface="Times New Roman" pitchFamily="18" charset="0"/>
              </a:rPr>
              <a:t>); </a:t>
            </a:r>
          </a:p>
          <a:p>
            <a:pPr indent="444500" algn="just">
              <a:lnSpc>
                <a:spcPct val="120000"/>
              </a:lnSpc>
            </a:pPr>
            <a:r>
              <a:rPr lang="ru-RU" sz="2200" dirty="0" err="1">
                <a:latin typeface="Times New Roman" pitchFamily="18" charset="0"/>
                <a:cs typeface="Times New Roman" pitchFamily="18" charset="0"/>
              </a:rPr>
              <a:t>double</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pf</a:t>
            </a:r>
            <a:r>
              <a:rPr lang="ru-RU" sz="2200" dirty="0">
                <a:latin typeface="Times New Roman" pitchFamily="18" charset="0"/>
                <a:cs typeface="Times New Roman" pitchFamily="18" charset="0"/>
              </a:rPr>
              <a:t>)(</a:t>
            </a:r>
            <a:r>
              <a:rPr lang="ru-RU" sz="2200" dirty="0" err="1">
                <a:latin typeface="Times New Roman" pitchFamily="18" charset="0"/>
                <a:cs typeface="Times New Roman" pitchFamily="18" charset="0"/>
              </a:rPr>
              <a:t>int</a:t>
            </a:r>
            <a:r>
              <a:rPr lang="ru-RU" sz="2200" dirty="0">
                <a:latin typeface="Times New Roman" pitchFamily="18" charset="0"/>
                <a:cs typeface="Times New Roman" pitchFamily="18" charset="0"/>
              </a:rPr>
              <a:t>); </a:t>
            </a:r>
          </a:p>
          <a:p>
            <a:pPr indent="444500" algn="just">
              <a:lnSpc>
                <a:spcPct val="120000"/>
              </a:lnSpc>
            </a:pPr>
            <a:r>
              <a:rPr lang="ru-RU" sz="2200" dirty="0" err="1">
                <a:latin typeface="Times New Roman" pitchFamily="18" charset="0"/>
                <a:cs typeface="Times New Roman" pitchFamily="18" charset="0"/>
              </a:rPr>
              <a:t>pf</a:t>
            </a:r>
            <a:r>
              <a:rPr lang="ru-RU" sz="2200" dirty="0">
                <a:latin typeface="Times New Roman" pitchFamily="18" charset="0"/>
                <a:cs typeface="Times New Roman" pitchFamily="18" charset="0"/>
              </a:rPr>
              <a:t> = </a:t>
            </a:r>
            <a:r>
              <a:rPr lang="ru-RU" sz="2200" dirty="0" err="1">
                <a:latin typeface="Times New Roman" pitchFamily="18" charset="0"/>
                <a:cs typeface="Times New Roman" pitchFamily="18" charset="0"/>
              </a:rPr>
              <a:t>pam</a:t>
            </a:r>
            <a:r>
              <a:rPr lang="ru-RU" sz="2200" dirty="0">
                <a:latin typeface="Times New Roman" pitchFamily="18" charset="0"/>
                <a:cs typeface="Times New Roman" pitchFamily="18" charset="0"/>
              </a:rPr>
              <a:t>; // </a:t>
            </a:r>
            <a:r>
              <a:rPr lang="ru-RU" sz="2200" dirty="0" err="1">
                <a:latin typeface="Times New Roman" pitchFamily="18" charset="0"/>
                <a:cs typeface="Times New Roman" pitchFamily="18" charset="0"/>
              </a:rPr>
              <a:t>pf</a:t>
            </a:r>
            <a:r>
              <a:rPr lang="ru-RU" sz="2200" dirty="0">
                <a:latin typeface="Times New Roman" pitchFamily="18" charset="0"/>
                <a:cs typeface="Times New Roman" pitchFamily="18" charset="0"/>
              </a:rPr>
              <a:t> теперь указывает на функцию </a:t>
            </a:r>
            <a:r>
              <a:rPr lang="ru-RU" sz="2200" dirty="0" err="1">
                <a:latin typeface="Times New Roman" pitchFamily="18" charset="0"/>
                <a:cs typeface="Times New Roman" pitchFamily="18" charset="0"/>
              </a:rPr>
              <a:t>pam</a:t>
            </a:r>
            <a:r>
              <a:rPr lang="ru-RU" sz="2200" dirty="0">
                <a:latin typeface="Times New Roman" pitchFamily="18" charset="0"/>
                <a:cs typeface="Times New Roman" pitchFamily="18" charset="0"/>
              </a:rPr>
              <a:t>() </a:t>
            </a:r>
          </a:p>
          <a:p>
            <a:pPr indent="444500" algn="just">
              <a:lnSpc>
                <a:spcPct val="120000"/>
              </a:lnSpc>
            </a:pPr>
            <a:r>
              <a:rPr lang="ru-RU" sz="2200" dirty="0" err="1">
                <a:latin typeface="Times New Roman" pitchFamily="18" charset="0"/>
                <a:cs typeface="Times New Roman" pitchFamily="18" charset="0"/>
              </a:rPr>
              <a:t>double</a:t>
            </a:r>
            <a:r>
              <a:rPr lang="ru-RU" sz="2200" dirty="0">
                <a:latin typeface="Times New Roman" pitchFamily="18" charset="0"/>
                <a:cs typeface="Times New Roman" pitchFamily="18" charset="0"/>
              </a:rPr>
              <a:t> x = </a:t>
            </a:r>
            <a:r>
              <a:rPr lang="ru-RU" sz="2200" dirty="0" err="1">
                <a:latin typeface="Times New Roman" pitchFamily="18" charset="0"/>
                <a:cs typeface="Times New Roman" pitchFamily="18" charset="0"/>
              </a:rPr>
              <a:t>pam</a:t>
            </a:r>
            <a:r>
              <a:rPr lang="ru-RU" sz="2200" dirty="0">
                <a:latin typeface="Times New Roman" pitchFamily="18" charset="0"/>
                <a:cs typeface="Times New Roman" pitchFamily="18" charset="0"/>
              </a:rPr>
              <a:t>(4); // вызвать </a:t>
            </a:r>
            <a:r>
              <a:rPr lang="ru-RU" sz="2200" dirty="0" err="1">
                <a:latin typeface="Times New Roman" pitchFamily="18" charset="0"/>
                <a:cs typeface="Times New Roman" pitchFamily="18" charset="0"/>
              </a:rPr>
              <a:t>pam</a:t>
            </a:r>
            <a:r>
              <a:rPr lang="ru-RU" sz="2200" dirty="0">
                <a:latin typeface="Times New Roman" pitchFamily="18" charset="0"/>
                <a:cs typeface="Times New Roman" pitchFamily="18" charset="0"/>
              </a:rPr>
              <a:t>(), используя ее имя </a:t>
            </a:r>
          </a:p>
          <a:p>
            <a:pPr indent="444500" algn="just">
              <a:lnSpc>
                <a:spcPct val="120000"/>
              </a:lnSpc>
            </a:pPr>
            <a:r>
              <a:rPr lang="ru-RU" sz="2200" dirty="0" err="1">
                <a:latin typeface="Times New Roman" pitchFamily="18" charset="0"/>
                <a:cs typeface="Times New Roman" pitchFamily="18" charset="0"/>
              </a:rPr>
              <a:t>double</a:t>
            </a:r>
            <a:r>
              <a:rPr lang="ru-RU" sz="2200" dirty="0">
                <a:latin typeface="Times New Roman" pitchFamily="18" charset="0"/>
                <a:cs typeface="Times New Roman" pitchFamily="18" charset="0"/>
              </a:rPr>
              <a:t> у = (*</a:t>
            </a:r>
            <a:r>
              <a:rPr lang="ru-RU" sz="2200" dirty="0" err="1">
                <a:latin typeface="Times New Roman" pitchFamily="18" charset="0"/>
                <a:cs typeface="Times New Roman" pitchFamily="18" charset="0"/>
              </a:rPr>
              <a:t>pf</a:t>
            </a:r>
            <a:r>
              <a:rPr lang="ru-RU" sz="2200" dirty="0">
                <a:latin typeface="Times New Roman" pitchFamily="18" charset="0"/>
                <a:cs typeface="Times New Roman" pitchFamily="18" charset="0"/>
              </a:rPr>
              <a:t>)(5); // вызвать </a:t>
            </a:r>
            <a:r>
              <a:rPr lang="ru-RU" sz="2200" dirty="0" err="1">
                <a:latin typeface="Times New Roman" pitchFamily="18" charset="0"/>
                <a:cs typeface="Times New Roman" pitchFamily="18" charset="0"/>
              </a:rPr>
              <a:t>pam</a:t>
            </a:r>
            <a:r>
              <a:rPr lang="ru-RU" sz="2200" dirty="0">
                <a:latin typeface="Times New Roman" pitchFamily="18" charset="0"/>
                <a:cs typeface="Times New Roman" pitchFamily="18" charset="0"/>
              </a:rPr>
              <a:t>(), используя указатель </a:t>
            </a:r>
            <a:r>
              <a:rPr lang="ru-RU" sz="2200" dirty="0" err="1">
                <a:latin typeface="Times New Roman" pitchFamily="18" charset="0"/>
                <a:cs typeface="Times New Roman" pitchFamily="18" charset="0"/>
              </a:rPr>
              <a:t>pf</a:t>
            </a:r>
            <a:r>
              <a:rPr lang="ru-RU" sz="2200" dirty="0">
                <a:latin typeface="Times New Roman" pitchFamily="18" charset="0"/>
                <a:cs typeface="Times New Roman" pitchFamily="18" charset="0"/>
              </a:rPr>
              <a:t> </a:t>
            </a:r>
          </a:p>
          <a:p>
            <a:pPr indent="444500" algn="just">
              <a:lnSpc>
                <a:spcPct val="120000"/>
              </a:lnSpc>
            </a:pPr>
            <a:r>
              <a:rPr lang="ru-RU" sz="2200" dirty="0">
                <a:latin typeface="Times New Roman" pitchFamily="18" charset="0"/>
                <a:cs typeface="Times New Roman" pitchFamily="18" charset="0"/>
              </a:rPr>
              <a:t>В действительности C++ позволяет использовать </a:t>
            </a:r>
            <a:r>
              <a:rPr lang="ru-RU" sz="2200" dirty="0" err="1">
                <a:latin typeface="Times New Roman" pitchFamily="18" charset="0"/>
                <a:cs typeface="Times New Roman" pitchFamily="18" charset="0"/>
              </a:rPr>
              <a:t>pf</a:t>
            </a:r>
            <a:r>
              <a:rPr lang="ru-RU" sz="2200" dirty="0">
                <a:latin typeface="Times New Roman" pitchFamily="18" charset="0"/>
                <a:cs typeface="Times New Roman" pitchFamily="18" charset="0"/>
              </a:rPr>
              <a:t>, как если бы это было имя функции: </a:t>
            </a:r>
          </a:p>
          <a:p>
            <a:pPr indent="444500" algn="just">
              <a:lnSpc>
                <a:spcPct val="120000"/>
              </a:lnSpc>
            </a:pPr>
            <a:r>
              <a:rPr lang="ru-RU" sz="2200" dirty="0" err="1">
                <a:latin typeface="Times New Roman" pitchFamily="18" charset="0"/>
                <a:cs typeface="Times New Roman" pitchFamily="18" charset="0"/>
              </a:rPr>
              <a:t>double</a:t>
            </a:r>
            <a:r>
              <a:rPr lang="ru-RU" sz="2200" dirty="0">
                <a:latin typeface="Times New Roman" pitchFamily="18" charset="0"/>
                <a:cs typeface="Times New Roman" pitchFamily="18" charset="0"/>
              </a:rPr>
              <a:t> у = </a:t>
            </a:r>
            <a:r>
              <a:rPr lang="ru-RU" sz="2200" dirty="0" err="1">
                <a:latin typeface="Times New Roman" pitchFamily="18" charset="0"/>
                <a:cs typeface="Times New Roman" pitchFamily="18" charset="0"/>
              </a:rPr>
              <a:t>pf</a:t>
            </a:r>
            <a:r>
              <a:rPr lang="ru-RU" sz="2200" dirty="0">
                <a:latin typeface="Times New Roman" pitchFamily="18" charset="0"/>
                <a:cs typeface="Times New Roman" pitchFamily="18" charset="0"/>
              </a:rPr>
              <a:t>(5); // также вызывает </a:t>
            </a:r>
            <a:r>
              <a:rPr lang="ru-RU" sz="2200" dirty="0" err="1">
                <a:latin typeface="Times New Roman" pitchFamily="18" charset="0"/>
                <a:cs typeface="Times New Roman" pitchFamily="18" charset="0"/>
              </a:rPr>
              <a:t>раm</a:t>
            </a:r>
            <a:r>
              <a:rPr lang="ru-RU" sz="2200" dirty="0">
                <a:latin typeface="Times New Roman" pitchFamily="18" charset="0"/>
                <a:cs typeface="Times New Roman" pitchFamily="18" charset="0"/>
              </a:rPr>
              <a:t>(), используя указатель </a:t>
            </a:r>
            <a:r>
              <a:rPr lang="ru-RU" sz="2200" dirty="0" err="1">
                <a:latin typeface="Times New Roman" pitchFamily="18" charset="0"/>
                <a:cs typeface="Times New Roman" pitchFamily="18" charset="0"/>
              </a:rPr>
              <a:t>pf</a:t>
            </a:r>
            <a:r>
              <a:rPr lang="ru-RU" sz="2200" dirty="0">
                <a:latin typeface="Times New Roman" pitchFamily="18" charset="0"/>
                <a:cs typeface="Times New Roman" pitchFamily="18" charset="0"/>
              </a:rPr>
              <a:t> </a:t>
            </a:r>
          </a:p>
          <a:p>
            <a:pPr indent="444500" algn="just">
              <a:lnSpc>
                <a:spcPct val="120000"/>
              </a:lnSpc>
            </a:pPr>
            <a:r>
              <a:rPr lang="ru-RU" sz="2200" dirty="0">
                <a:latin typeface="Times New Roman" pitchFamily="18" charset="0"/>
                <a:cs typeface="Times New Roman" pitchFamily="18" charset="0"/>
              </a:rPr>
              <a:t>Первая форма вызова более неуклюжа, чем эта, но она напоминает о том, что код использует указатель на функцию.</a:t>
            </a:r>
          </a:p>
        </p:txBody>
      </p:sp>
    </p:spTree>
    <p:extLst>
      <p:ext uri="{BB962C8B-B14F-4D97-AF65-F5344CB8AC3E}">
        <p14:creationId xmlns:p14="http://schemas.microsoft.com/office/powerpoint/2010/main" val="19016370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Задача «Шарики»</a:t>
            </a:r>
          </a:p>
        </p:txBody>
      </p:sp>
      <p:sp>
        <p:nvSpPr>
          <p:cNvPr id="8" name="TextBox 7"/>
          <p:cNvSpPr txBox="1"/>
          <p:nvPr/>
        </p:nvSpPr>
        <p:spPr>
          <a:xfrm>
            <a:off x="27865" y="418215"/>
            <a:ext cx="8593128" cy="4933017"/>
          </a:xfrm>
          <a:prstGeom prst="rect">
            <a:avLst/>
          </a:prstGeom>
          <a:noFill/>
        </p:spPr>
        <p:txBody>
          <a:bodyPr wrap="square" rtlCol="0">
            <a:spAutoFit/>
          </a:bodyPr>
          <a:lstStyle/>
          <a:p>
            <a:pPr indent="444500" algn="just">
              <a:lnSpc>
                <a:spcPct val="120000"/>
              </a:lnSpc>
            </a:pPr>
            <a:r>
              <a:rPr lang="ru-RU" sz="2400" dirty="0">
                <a:latin typeface="Times New Roman" pitchFamily="18" charset="0"/>
                <a:cs typeface="Times New Roman" pitchFamily="18" charset="0"/>
              </a:rPr>
              <a:t>А теперь, в качестве примера использования рекурсивного вызова функции, давайте разберем задачу, которая у многих вызывает затруднения.</a:t>
            </a:r>
          </a:p>
          <a:p>
            <a:pPr indent="444500" algn="just">
              <a:lnSpc>
                <a:spcPct val="120000"/>
              </a:lnSpc>
            </a:pPr>
            <a:endParaRPr lang="ru-RU" sz="2400" i="1" dirty="0"/>
          </a:p>
          <a:p>
            <a:pPr indent="444500" algn="just">
              <a:lnSpc>
                <a:spcPct val="120000"/>
              </a:lnSpc>
            </a:pPr>
            <a:r>
              <a:rPr lang="ru-RU" sz="2800" i="1" dirty="0"/>
              <a:t>Из урны с 10 пронумерованными шариками вынимают по одному шарику. Подсчитать общее количество ситуаций, когда номер хотя бы одного вынутого шарика совпадает с порядковым номером действия "вынимания", например, когда шарик № 3 будет вынут 3-им по порядку.</a:t>
            </a:r>
          </a:p>
        </p:txBody>
      </p:sp>
    </p:spTree>
    <p:extLst>
      <p:ext uri="{BB962C8B-B14F-4D97-AF65-F5344CB8AC3E}">
        <p14:creationId xmlns:p14="http://schemas.microsoft.com/office/powerpoint/2010/main" val="17869803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5659" y="-2294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ЗАДАЧА «ШАРИКИ»</a:t>
            </a:r>
          </a:p>
        </p:txBody>
      </p:sp>
      <p:sp>
        <p:nvSpPr>
          <p:cNvPr id="8" name="TextBox 7"/>
          <p:cNvSpPr txBox="1"/>
          <p:nvPr/>
        </p:nvSpPr>
        <p:spPr>
          <a:xfrm>
            <a:off x="27865" y="418215"/>
            <a:ext cx="8593128" cy="3021212"/>
          </a:xfrm>
          <a:prstGeom prst="rect">
            <a:avLst/>
          </a:prstGeom>
          <a:noFill/>
        </p:spPr>
        <p:txBody>
          <a:bodyPr wrap="square" rtlCol="0">
            <a:spAutoFit/>
          </a:bodyPr>
          <a:lstStyle/>
          <a:p>
            <a:pPr indent="444500">
              <a:lnSpc>
                <a:spcPct val="120000"/>
              </a:lnSpc>
            </a:pPr>
            <a:r>
              <a:rPr lang="ru-RU" sz="1600" dirty="0">
                <a:latin typeface="Times New Roman" pitchFamily="18" charset="0"/>
                <a:cs typeface="Times New Roman" pitchFamily="18" charset="0"/>
              </a:rPr>
              <a:t>Чтобы понять, какие комбинации шариков надо учитывать, проведем эксперимент с небольшим количеством шариков, составив для них все возможные перестановки.</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2 шарика: </a:t>
            </a:r>
            <a:r>
              <a:rPr lang="ru-RU" sz="1600" b="1" dirty="0">
                <a:solidFill>
                  <a:srgbClr val="C00000"/>
                </a:solidFill>
                <a:latin typeface="Times New Roman" pitchFamily="18" charset="0"/>
                <a:cs typeface="Times New Roman" pitchFamily="18" charset="0"/>
              </a:rPr>
              <a:t>1</a:t>
            </a:r>
            <a:r>
              <a:rPr lang="ru-RU" sz="1600" dirty="0">
                <a:latin typeface="Times New Roman" pitchFamily="18" charset="0"/>
                <a:cs typeface="Times New Roman" pitchFamily="18" charset="0"/>
              </a:rPr>
              <a:t>, </a:t>
            </a:r>
            <a:r>
              <a:rPr lang="ru-RU" sz="1600" b="1" dirty="0">
                <a:solidFill>
                  <a:srgbClr val="C00000"/>
                </a:solidFill>
                <a:latin typeface="Times New Roman" pitchFamily="18" charset="0"/>
                <a:cs typeface="Times New Roman" pitchFamily="18" charset="0"/>
              </a:rPr>
              <a:t>2</a:t>
            </a:r>
            <a:r>
              <a:rPr lang="ru-RU" sz="1600" dirty="0">
                <a:latin typeface="Times New Roman" pitchFamily="18" charset="0"/>
                <a:cs typeface="Times New Roman" pitchFamily="18" charset="0"/>
              </a:rPr>
              <a:t> (подходит, так как шарик № 1 вынут первым; и № 2 тоже, но это не важно)</a:t>
            </a:r>
          </a:p>
          <a:p>
            <a:pPr indent="444500">
              <a:lnSpc>
                <a:spcPct val="120000"/>
              </a:lnSpc>
            </a:pPr>
            <a:r>
              <a:rPr lang="ru-RU" sz="1600" dirty="0">
                <a:latin typeface="Times New Roman" pitchFamily="18" charset="0"/>
                <a:cs typeface="Times New Roman" pitchFamily="18" charset="0"/>
              </a:rPr>
              <a:t>          2, 1 (нет) 						</a:t>
            </a:r>
            <a:r>
              <a:rPr lang="ru-RU" sz="1600" i="1" dirty="0">
                <a:latin typeface="Times New Roman" pitchFamily="18" charset="0"/>
                <a:cs typeface="Times New Roman" pitchFamily="18" charset="0"/>
              </a:rPr>
              <a:t>Ответ</a:t>
            </a:r>
            <a:r>
              <a:rPr lang="ru-RU" sz="1600" dirty="0">
                <a:latin typeface="Times New Roman" pitchFamily="18" charset="0"/>
                <a:cs typeface="Times New Roman" pitchFamily="18" charset="0"/>
              </a:rPr>
              <a:t>: 1</a:t>
            </a:r>
          </a:p>
          <a:p>
            <a:pPr>
              <a:lnSpc>
                <a:spcPct val="120000"/>
              </a:lnSpc>
            </a:pPr>
            <a:r>
              <a:rPr lang="ru-RU" sz="1600" dirty="0">
                <a:latin typeface="Times New Roman" pitchFamily="18" charset="0"/>
                <a:cs typeface="Times New Roman" pitchFamily="18" charset="0"/>
              </a:rPr>
              <a:t>3 шарика: </a:t>
            </a:r>
            <a:r>
              <a:rPr lang="ru-RU" sz="1600" b="1" dirty="0">
                <a:solidFill>
                  <a:srgbClr val="C00000"/>
                </a:solidFill>
                <a:latin typeface="Times New Roman" pitchFamily="18" charset="0"/>
                <a:cs typeface="Times New Roman" pitchFamily="18" charset="0"/>
              </a:rPr>
              <a:t>1</a:t>
            </a:r>
            <a:r>
              <a:rPr lang="ru-RU" sz="1600" dirty="0">
                <a:latin typeface="Times New Roman" pitchFamily="18" charset="0"/>
                <a:cs typeface="Times New Roman" pitchFamily="18" charset="0"/>
              </a:rPr>
              <a:t>, </a:t>
            </a:r>
            <a:r>
              <a:rPr lang="ru-RU" sz="1600" b="1" dirty="0">
                <a:solidFill>
                  <a:srgbClr val="C00000"/>
                </a:solidFill>
                <a:latin typeface="Times New Roman" pitchFamily="18" charset="0"/>
                <a:cs typeface="Times New Roman" pitchFamily="18" charset="0"/>
              </a:rPr>
              <a:t>2</a:t>
            </a:r>
            <a:r>
              <a:rPr lang="ru-RU" sz="1600" dirty="0">
                <a:latin typeface="Times New Roman" pitchFamily="18" charset="0"/>
                <a:cs typeface="Times New Roman" pitchFamily="18" charset="0"/>
              </a:rPr>
              <a:t>, </a:t>
            </a:r>
            <a:r>
              <a:rPr lang="ru-RU" sz="1600" b="1" dirty="0">
                <a:solidFill>
                  <a:srgbClr val="C00000"/>
                </a:solidFill>
                <a:latin typeface="Times New Roman" pitchFamily="18" charset="0"/>
                <a:cs typeface="Times New Roman" pitchFamily="18" charset="0"/>
              </a:rPr>
              <a:t>3 </a:t>
            </a:r>
            <a:r>
              <a:rPr lang="ru-RU" sz="1600" dirty="0">
                <a:latin typeface="Times New Roman" pitchFamily="18" charset="0"/>
                <a:cs typeface="Times New Roman" pitchFamily="18" charset="0"/>
              </a:rPr>
              <a:t>(подходит, так как шарик № 1 вынут первым; и № 2 тоже, но это не важно)</a:t>
            </a:r>
            <a:endParaRPr lang="ru-RU" sz="1600" b="1" dirty="0">
              <a:solidFill>
                <a:srgbClr val="C00000"/>
              </a:solidFill>
              <a:latin typeface="Times New Roman" pitchFamily="18" charset="0"/>
              <a:cs typeface="Times New Roman" pitchFamily="18" charset="0"/>
            </a:endParaRPr>
          </a:p>
          <a:p>
            <a:pPr>
              <a:lnSpc>
                <a:spcPct val="120000"/>
              </a:lnSpc>
            </a:pPr>
            <a:r>
              <a:rPr lang="ru-RU" sz="1600" dirty="0">
                <a:latin typeface="Times New Roman" pitchFamily="18" charset="0"/>
                <a:cs typeface="Times New Roman" pitchFamily="18" charset="0"/>
              </a:rPr>
              <a:t>	</a:t>
            </a:r>
            <a:r>
              <a:rPr lang="ru-RU" sz="1600" b="1" dirty="0">
                <a:solidFill>
                  <a:srgbClr val="C00000"/>
                </a:solidFill>
                <a:latin typeface="Times New Roman" pitchFamily="18" charset="0"/>
                <a:cs typeface="Times New Roman" pitchFamily="18" charset="0"/>
              </a:rPr>
              <a:t>1</a:t>
            </a:r>
            <a:r>
              <a:rPr lang="ru-RU" sz="1600" dirty="0">
                <a:latin typeface="Times New Roman" pitchFamily="18" charset="0"/>
                <a:cs typeface="Times New Roman" pitchFamily="18" charset="0"/>
              </a:rPr>
              <a:t>, 3, 2 (подходит, так как шарик № 1 вынут первым)</a:t>
            </a:r>
          </a:p>
          <a:p>
            <a:pPr>
              <a:lnSpc>
                <a:spcPct val="120000"/>
              </a:lnSpc>
            </a:pPr>
            <a:r>
              <a:rPr lang="ru-RU" sz="1600" dirty="0">
                <a:latin typeface="Times New Roman" pitchFamily="18" charset="0"/>
                <a:cs typeface="Times New Roman" pitchFamily="18" charset="0"/>
              </a:rPr>
              <a:t>	2, 1, </a:t>
            </a:r>
            <a:r>
              <a:rPr lang="ru-RU" sz="1600" b="1" dirty="0">
                <a:solidFill>
                  <a:srgbClr val="C00000"/>
                </a:solidFill>
                <a:latin typeface="Times New Roman" pitchFamily="18" charset="0"/>
                <a:cs typeface="Times New Roman" pitchFamily="18" charset="0"/>
              </a:rPr>
              <a:t>3 </a:t>
            </a:r>
            <a:r>
              <a:rPr lang="ru-RU" sz="1600" dirty="0">
                <a:latin typeface="Times New Roman" pitchFamily="18" charset="0"/>
                <a:cs typeface="Times New Roman" pitchFamily="18" charset="0"/>
              </a:rPr>
              <a:t>(подходит, так как шарик № 3 вынут третьим)</a:t>
            </a:r>
          </a:p>
          <a:p>
            <a:pPr>
              <a:lnSpc>
                <a:spcPct val="120000"/>
              </a:lnSpc>
            </a:pPr>
            <a:r>
              <a:rPr lang="ru-RU" sz="1600" dirty="0">
                <a:latin typeface="Times New Roman" pitchFamily="18" charset="0"/>
                <a:cs typeface="Times New Roman" pitchFamily="18" charset="0"/>
              </a:rPr>
              <a:t>	2, 3, 1 (нет) </a:t>
            </a:r>
          </a:p>
          <a:p>
            <a:pPr>
              <a:lnSpc>
                <a:spcPct val="120000"/>
              </a:lnSpc>
            </a:pPr>
            <a:r>
              <a:rPr lang="ru-RU" sz="1600" dirty="0">
                <a:latin typeface="Times New Roman" pitchFamily="18" charset="0"/>
                <a:cs typeface="Times New Roman" pitchFamily="18" charset="0"/>
              </a:rPr>
              <a:t>	3, 1, 2 (нет) </a:t>
            </a:r>
          </a:p>
          <a:p>
            <a:pPr>
              <a:lnSpc>
                <a:spcPct val="120000"/>
              </a:lnSpc>
            </a:pPr>
            <a:r>
              <a:rPr lang="ru-RU" sz="1600" dirty="0">
                <a:latin typeface="Times New Roman" pitchFamily="18" charset="0"/>
                <a:cs typeface="Times New Roman" pitchFamily="18" charset="0"/>
              </a:rPr>
              <a:t>	3, </a:t>
            </a:r>
            <a:r>
              <a:rPr lang="ru-RU" sz="1600" b="1" dirty="0">
                <a:solidFill>
                  <a:srgbClr val="C00000"/>
                </a:solidFill>
                <a:latin typeface="Times New Roman" pitchFamily="18" charset="0"/>
                <a:cs typeface="Times New Roman" pitchFamily="18" charset="0"/>
              </a:rPr>
              <a:t>2</a:t>
            </a:r>
            <a:r>
              <a:rPr lang="ru-RU" sz="1600" dirty="0">
                <a:latin typeface="Times New Roman" pitchFamily="18" charset="0"/>
                <a:cs typeface="Times New Roman" pitchFamily="18" charset="0"/>
              </a:rPr>
              <a:t>, 1 (подходит, так как шарик № 2 вынут вторым) 		</a:t>
            </a:r>
            <a:r>
              <a:rPr lang="ru-RU" sz="1600" i="1" dirty="0">
                <a:latin typeface="Times New Roman" pitchFamily="18" charset="0"/>
                <a:cs typeface="Times New Roman" pitchFamily="18" charset="0"/>
              </a:rPr>
              <a:t>Ответ</a:t>
            </a:r>
            <a:r>
              <a:rPr lang="ru-RU" sz="1600" dirty="0">
                <a:latin typeface="Times New Roman" pitchFamily="18" charset="0"/>
                <a:cs typeface="Times New Roman" pitchFamily="18" charset="0"/>
              </a:rPr>
              <a:t>: 4</a:t>
            </a:r>
          </a:p>
        </p:txBody>
      </p:sp>
    </p:spTree>
    <p:extLst>
      <p:ext uri="{BB962C8B-B14F-4D97-AF65-F5344CB8AC3E}">
        <p14:creationId xmlns:p14="http://schemas.microsoft.com/office/powerpoint/2010/main" val="31142074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Задача «Шарики»</a:t>
            </a:r>
          </a:p>
        </p:txBody>
      </p:sp>
      <p:sp>
        <p:nvSpPr>
          <p:cNvPr id="8" name="TextBox 7"/>
          <p:cNvSpPr txBox="1"/>
          <p:nvPr/>
        </p:nvSpPr>
        <p:spPr>
          <a:xfrm>
            <a:off x="27865" y="418215"/>
            <a:ext cx="8593128" cy="6186309"/>
          </a:xfrm>
          <a:prstGeom prst="rect">
            <a:avLst/>
          </a:prstGeom>
          <a:noFill/>
        </p:spPr>
        <p:txBody>
          <a:bodyPr wrap="square" rtlCol="0">
            <a:spAutoFit/>
          </a:bodyPr>
          <a:lstStyle/>
          <a:p>
            <a:r>
              <a:rPr lang="ru-RU" sz="2200" b="1" u="sng" dirty="0"/>
              <a:t>Один из возможных вариантов алгоритма решения задачи про шарики</a:t>
            </a:r>
            <a:endParaRPr lang="ru-RU" sz="2200" dirty="0"/>
          </a:p>
          <a:p>
            <a:r>
              <a:rPr lang="ru-RU" sz="2200" dirty="0"/>
              <a:t>1. Задать количество шариков </a:t>
            </a:r>
            <a:r>
              <a:rPr lang="es-419" sz="2200" i="1" dirty="0"/>
              <a:t>n</a:t>
            </a:r>
            <a:r>
              <a:rPr lang="es-419" sz="2200" dirty="0"/>
              <a:t>.</a:t>
            </a:r>
          </a:p>
          <a:p>
            <a:r>
              <a:rPr lang="es-419" sz="2200" dirty="0"/>
              <a:t>2. </a:t>
            </a:r>
            <a:r>
              <a:rPr lang="ru-RU" sz="2200" dirty="0"/>
              <a:t>Создать массив пронумерованных шариков от 1 до </a:t>
            </a:r>
            <a:r>
              <a:rPr lang="es-419" sz="2200" i="1" dirty="0"/>
              <a:t>n</a:t>
            </a:r>
            <a:r>
              <a:rPr lang="es-419" sz="2200" dirty="0"/>
              <a:t>.</a:t>
            </a:r>
          </a:p>
          <a:p>
            <a:r>
              <a:rPr lang="es-419" sz="2200" dirty="0"/>
              <a:t>3. </a:t>
            </a:r>
            <a:r>
              <a:rPr lang="ru-RU" sz="2200" dirty="0"/>
              <a:t>Целочисленная переменная </a:t>
            </a:r>
            <a:r>
              <a:rPr lang="es-419" sz="2200" b="1" i="1" dirty="0"/>
              <a:t>i</a:t>
            </a:r>
            <a:r>
              <a:rPr lang="es-419" sz="2200" dirty="0"/>
              <a:t> - </a:t>
            </a:r>
            <a:r>
              <a:rPr lang="ru-RU" sz="2200" dirty="0"/>
              <a:t>номер шарика (от 1 до </a:t>
            </a:r>
            <a:r>
              <a:rPr lang="es-419" sz="2200" i="1" dirty="0"/>
              <a:t>n</a:t>
            </a:r>
            <a:r>
              <a:rPr lang="es-419" sz="2200" dirty="0"/>
              <a:t>), </a:t>
            </a:r>
            <a:r>
              <a:rPr lang="ru-RU" sz="2200" dirty="0"/>
              <a:t>одновременно являющаяся счетчиком действий.</a:t>
            </a:r>
          </a:p>
          <a:p>
            <a:r>
              <a:rPr lang="ru-RU" sz="2200" dirty="0"/>
              <a:t>4. Создать функцию </a:t>
            </a:r>
            <a:r>
              <a:rPr lang="es-419" sz="2200" b="1" i="1" dirty="0"/>
              <a:t>perestanovka</a:t>
            </a:r>
            <a:r>
              <a:rPr lang="es-419" sz="2200" dirty="0"/>
              <a:t> </a:t>
            </a:r>
            <a:r>
              <a:rPr lang="ru-RU" sz="2200" dirty="0"/>
              <a:t>от целочисленных </a:t>
            </a:r>
            <a:r>
              <a:rPr lang="es-419" sz="2200" i="1" dirty="0"/>
              <a:t>m</a:t>
            </a:r>
            <a:r>
              <a:rPr lang="es-419" sz="2200" dirty="0"/>
              <a:t> </a:t>
            </a:r>
            <a:r>
              <a:rPr lang="ru-RU" sz="2200" dirty="0"/>
              <a:t>и </a:t>
            </a:r>
            <a:r>
              <a:rPr lang="es-419" sz="2200" i="1" dirty="0"/>
              <a:t>n</a:t>
            </a:r>
            <a:r>
              <a:rPr lang="es-419" sz="2200" dirty="0"/>
              <a:t>, </a:t>
            </a:r>
            <a:r>
              <a:rPr lang="ru-RU" sz="2200" dirty="0"/>
              <a:t>которая генерирует перестановки, в зависимости от количества шариков (</a:t>
            </a:r>
            <a:r>
              <a:rPr lang="es-419" sz="2200" i="1" dirty="0"/>
              <a:t>n</a:t>
            </a:r>
            <a:r>
              <a:rPr lang="es-419" sz="2200" dirty="0"/>
              <a:t>) </a:t>
            </a:r>
            <a:r>
              <a:rPr lang="ru-RU" sz="2200" dirty="0"/>
              <a:t>и в которой фигурирует номер очередного переставляемого шарика (</a:t>
            </a:r>
            <a:r>
              <a:rPr lang="es-419" sz="2200" i="1" dirty="0"/>
              <a:t>m</a:t>
            </a:r>
            <a:r>
              <a:rPr lang="es-419" sz="2200" dirty="0"/>
              <a:t>). </a:t>
            </a:r>
            <a:r>
              <a:rPr lang="ru-RU" sz="2200" dirty="0"/>
              <a:t>В этой функции использовать условие: когда номер шага </a:t>
            </a:r>
            <a:r>
              <a:rPr lang="es-419" sz="2200" b="1" i="1" dirty="0"/>
              <a:t>i</a:t>
            </a:r>
            <a:r>
              <a:rPr lang="es-419" sz="2200" dirty="0"/>
              <a:t> </a:t>
            </a:r>
            <a:r>
              <a:rPr lang="ru-RU" sz="2200" dirty="0"/>
              <a:t>равен номеру вынимаемого шарика </a:t>
            </a:r>
            <a:r>
              <a:rPr lang="es-419" sz="2200" i="1" dirty="0"/>
              <a:t>m</a:t>
            </a:r>
            <a:r>
              <a:rPr lang="es-419" sz="2200" dirty="0"/>
              <a:t>, </a:t>
            </a:r>
            <a:r>
              <a:rPr lang="ru-RU" sz="2200" dirty="0"/>
              <a:t>учитывать очередную перестановку. Во всех остальных случаях менять местами элементы с номерами </a:t>
            </a:r>
            <a:r>
              <a:rPr lang="es-419" sz="2200" i="1" dirty="0"/>
              <a:t>i</a:t>
            </a:r>
            <a:r>
              <a:rPr lang="es-419" sz="2200" dirty="0"/>
              <a:t> </a:t>
            </a:r>
            <a:r>
              <a:rPr lang="ru-RU" sz="2200" dirty="0"/>
              <a:t>и </a:t>
            </a:r>
            <a:r>
              <a:rPr lang="es-419" sz="2200" i="1" dirty="0"/>
              <a:t>m</a:t>
            </a:r>
            <a:r>
              <a:rPr lang="es-419" sz="2200" dirty="0"/>
              <a:t>, </a:t>
            </a:r>
            <a:r>
              <a:rPr lang="ru-RU" sz="2200" dirty="0"/>
              <a:t>после чего вызывать функцию </a:t>
            </a:r>
            <a:r>
              <a:rPr lang="es-419" sz="2200" b="1" i="1" dirty="0"/>
              <a:t>perestanovka</a:t>
            </a:r>
            <a:r>
              <a:rPr lang="es-419" sz="2200" dirty="0"/>
              <a:t> </a:t>
            </a:r>
            <a:r>
              <a:rPr lang="ru-RU" sz="2200" dirty="0"/>
              <a:t>со следующим значением шага и опять же менять местами элементы с номерами </a:t>
            </a:r>
            <a:r>
              <a:rPr lang="es-419" sz="2200" i="1" dirty="0"/>
              <a:t>i</a:t>
            </a:r>
            <a:r>
              <a:rPr lang="es-419" sz="2200" dirty="0"/>
              <a:t> </a:t>
            </a:r>
            <a:r>
              <a:rPr lang="ru-RU" sz="2200" dirty="0"/>
              <a:t>и </a:t>
            </a:r>
            <a:r>
              <a:rPr lang="es-419" sz="2200" i="1" dirty="0"/>
              <a:t>m</a:t>
            </a:r>
            <a:r>
              <a:rPr lang="es-419" sz="2200" dirty="0"/>
              <a:t>.</a:t>
            </a:r>
          </a:p>
          <a:p>
            <a:r>
              <a:rPr lang="es-419" sz="2200" dirty="0"/>
              <a:t>5. </a:t>
            </a:r>
            <a:r>
              <a:rPr lang="ru-RU" sz="2200" dirty="0"/>
              <a:t>Основная программа: присваивание шарикам порядковых номеров, вызов функции </a:t>
            </a:r>
            <a:r>
              <a:rPr lang="es-419" sz="2200" i="1" dirty="0"/>
              <a:t>perestanovka</a:t>
            </a:r>
            <a:r>
              <a:rPr lang="es-419" sz="2200" dirty="0"/>
              <a:t> </a:t>
            </a:r>
            <a:r>
              <a:rPr lang="ru-RU" sz="2200" dirty="0"/>
              <a:t>с параметрами 1 (первый шаг) и </a:t>
            </a:r>
            <a:r>
              <a:rPr lang="es-419" sz="2200" i="1" dirty="0"/>
              <a:t>n</a:t>
            </a:r>
            <a:r>
              <a:rPr lang="es-419" sz="2200" dirty="0"/>
              <a:t> (</a:t>
            </a:r>
            <a:r>
              <a:rPr lang="ru-RU" sz="2200" dirty="0"/>
              <a:t>количество шариков).</a:t>
            </a:r>
          </a:p>
        </p:txBody>
      </p:sp>
    </p:spTree>
    <p:extLst>
      <p:ext uri="{BB962C8B-B14F-4D97-AF65-F5344CB8AC3E}">
        <p14:creationId xmlns:p14="http://schemas.microsoft.com/office/powerpoint/2010/main" val="34195050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5659" y="-2294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Вывод рекуррентной формулы</a:t>
            </a:r>
          </a:p>
        </p:txBody>
      </p:sp>
      <p:graphicFrame>
        <p:nvGraphicFramePr>
          <p:cNvPr id="2" name="Таблица 1">
            <a:extLst>
              <a:ext uri="{FF2B5EF4-FFF2-40B4-BE49-F238E27FC236}">
                <a16:creationId xmlns:a16="http://schemas.microsoft.com/office/drawing/2014/main" id="{1B2D0AF1-FC82-BA47-B1D1-C1911FB47226}"/>
              </a:ext>
            </a:extLst>
          </p:cNvPr>
          <p:cNvGraphicFramePr>
            <a:graphicFrameLocks noGrp="1"/>
          </p:cNvGraphicFramePr>
          <p:nvPr>
            <p:extLst>
              <p:ext uri="{D42A27DB-BD31-4B8C-83A1-F6EECF244321}">
                <p14:modId xmlns:p14="http://schemas.microsoft.com/office/powerpoint/2010/main" val="446000088"/>
              </p:ext>
            </p:extLst>
          </p:nvPr>
        </p:nvGraphicFramePr>
        <p:xfrm>
          <a:off x="1115616" y="620688"/>
          <a:ext cx="6322060" cy="3510287"/>
        </p:xfrm>
        <a:graphic>
          <a:graphicData uri="http://schemas.openxmlformats.org/drawingml/2006/table">
            <a:tbl>
              <a:tblPr firstRow="1" firstCol="1" bandRow="1">
                <a:tableStyleId>{5C22544A-7EE6-4342-B048-85BDC9FD1C3A}</a:tableStyleId>
              </a:tblPr>
              <a:tblGrid>
                <a:gridCol w="1061085">
                  <a:extLst>
                    <a:ext uri="{9D8B030D-6E8A-4147-A177-3AD203B41FA5}">
                      <a16:colId xmlns:a16="http://schemas.microsoft.com/office/drawing/2014/main" val="2837002964"/>
                    </a:ext>
                  </a:extLst>
                </a:gridCol>
                <a:gridCol w="1230630">
                  <a:extLst>
                    <a:ext uri="{9D8B030D-6E8A-4147-A177-3AD203B41FA5}">
                      <a16:colId xmlns:a16="http://schemas.microsoft.com/office/drawing/2014/main" val="1778670169"/>
                    </a:ext>
                  </a:extLst>
                </a:gridCol>
                <a:gridCol w="1035685">
                  <a:extLst>
                    <a:ext uri="{9D8B030D-6E8A-4147-A177-3AD203B41FA5}">
                      <a16:colId xmlns:a16="http://schemas.microsoft.com/office/drawing/2014/main" val="1658259888"/>
                    </a:ext>
                  </a:extLst>
                </a:gridCol>
                <a:gridCol w="2994660">
                  <a:extLst>
                    <a:ext uri="{9D8B030D-6E8A-4147-A177-3AD203B41FA5}">
                      <a16:colId xmlns:a16="http://schemas.microsoft.com/office/drawing/2014/main" val="900998249"/>
                    </a:ext>
                  </a:extLst>
                </a:gridCol>
              </a:tblGrid>
              <a:tr h="0">
                <a:tc>
                  <a:txBody>
                    <a:bodyPr/>
                    <a:lstStyle/>
                    <a:p>
                      <a:pPr>
                        <a:lnSpc>
                          <a:spcPct val="107000"/>
                        </a:lnSpc>
                        <a:spcAft>
                          <a:spcPts val="800"/>
                        </a:spcAft>
                      </a:pPr>
                      <a:r>
                        <a:rPr lang="en-US" sz="1400" dirty="0">
                          <a:effectLst/>
                        </a:rPr>
                        <a:t>n-</a:t>
                      </a:r>
                      <a:r>
                        <a:rPr lang="ru-RU" sz="1400" dirty="0">
                          <a:effectLst/>
                        </a:rPr>
                        <a:t>количество шариков</a:t>
                      </a:r>
                      <a:endParaRPr lang="ru-R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P</a:t>
                      </a:r>
                      <a:r>
                        <a:rPr lang="ru-RU" sz="1400">
                          <a:effectLst/>
                        </a:rPr>
                        <a:t>=</a:t>
                      </a:r>
                      <a:r>
                        <a:rPr lang="en-US" sz="1400">
                          <a:effectLst/>
                        </a:rPr>
                        <a:t>n</a:t>
                      </a:r>
                      <a:r>
                        <a:rPr lang="ru-RU" sz="1400">
                          <a:effectLst/>
                        </a:rPr>
                        <a:t>!-число перестановок</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k</a:t>
                      </a:r>
                      <a:r>
                        <a:rPr lang="ru-RU" sz="1400">
                          <a:effectLst/>
                        </a:rPr>
                        <a:t>-искомый результат</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u-RU" sz="1400">
                          <a:effectLst/>
                        </a:rPr>
                        <a:t>Расчет результата</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1711850"/>
                  </a:ext>
                </a:extLst>
              </a:tr>
              <a:tr h="0">
                <a:tc>
                  <a:txBody>
                    <a:bodyPr/>
                    <a:lstStyle/>
                    <a:p>
                      <a:pPr>
                        <a:lnSpc>
                          <a:spcPct val="107000"/>
                        </a:lnSpc>
                        <a:spcAft>
                          <a:spcPts val="800"/>
                        </a:spcAft>
                      </a:pPr>
                      <a:r>
                        <a:rPr lang="ru-RU" sz="1400">
                          <a:effectLst/>
                        </a:rPr>
                        <a:t>1</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u-RU" sz="1400">
                          <a:effectLst/>
                        </a:rPr>
                        <a:t>1</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1</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1</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85272867"/>
                  </a:ext>
                </a:extLst>
              </a:tr>
              <a:tr h="0">
                <a:tc>
                  <a:txBody>
                    <a:bodyPr/>
                    <a:lstStyle/>
                    <a:p>
                      <a:pPr>
                        <a:lnSpc>
                          <a:spcPct val="107000"/>
                        </a:lnSpc>
                        <a:spcAft>
                          <a:spcPts val="800"/>
                        </a:spcAft>
                      </a:pPr>
                      <a:r>
                        <a:rPr lang="ru-RU" sz="1400">
                          <a:effectLst/>
                        </a:rPr>
                        <a:t>2</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u-RU" sz="1400">
                          <a:effectLst/>
                        </a:rPr>
                        <a:t>2</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1</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dirty="0">
                          <a:effectLst/>
                        </a:rPr>
                        <a:t>1</a:t>
                      </a:r>
                      <a:endParaRPr lang="ru-R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998597"/>
                  </a:ext>
                </a:extLst>
              </a:tr>
              <a:tr h="0">
                <a:tc>
                  <a:txBody>
                    <a:bodyPr/>
                    <a:lstStyle/>
                    <a:p>
                      <a:pPr>
                        <a:lnSpc>
                          <a:spcPct val="107000"/>
                        </a:lnSpc>
                        <a:spcAft>
                          <a:spcPts val="800"/>
                        </a:spcAft>
                      </a:pPr>
                      <a:r>
                        <a:rPr lang="ru-RU" sz="1400" dirty="0">
                          <a:effectLst/>
                        </a:rPr>
                        <a:t>3</a:t>
                      </a:r>
                      <a:endParaRPr lang="ru-R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u-RU" sz="1400">
                          <a:effectLst/>
                        </a:rPr>
                        <a:t>6</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dirty="0">
                          <a:effectLst/>
                        </a:rPr>
                        <a:t>4</a:t>
                      </a:r>
                      <a:endParaRPr lang="ru-R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dirty="0">
                          <a:effectLst/>
                        </a:rPr>
                        <a:t>(1+1)*2=4</a:t>
                      </a:r>
                      <a:endParaRPr lang="ru-R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50089773"/>
                  </a:ext>
                </a:extLst>
              </a:tr>
              <a:tr h="0">
                <a:tc>
                  <a:txBody>
                    <a:bodyPr/>
                    <a:lstStyle/>
                    <a:p>
                      <a:pPr>
                        <a:lnSpc>
                          <a:spcPct val="107000"/>
                        </a:lnSpc>
                        <a:spcAft>
                          <a:spcPts val="800"/>
                        </a:spcAft>
                      </a:pPr>
                      <a:r>
                        <a:rPr lang="ru-RU" sz="1400" dirty="0">
                          <a:effectLst/>
                        </a:rPr>
                        <a:t>4</a:t>
                      </a:r>
                      <a:endParaRPr lang="ru-R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u-RU" sz="1400">
                          <a:effectLst/>
                        </a:rPr>
                        <a:t>24</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dirty="0">
                          <a:effectLst/>
                        </a:rPr>
                        <a:t>15</a:t>
                      </a:r>
                      <a:endParaRPr lang="ru-R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dirty="0">
                          <a:effectLst/>
                        </a:rPr>
                        <a:t>(4+1)*3=15</a:t>
                      </a:r>
                      <a:endParaRPr lang="ru-R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19310409"/>
                  </a:ext>
                </a:extLst>
              </a:tr>
              <a:tr h="0">
                <a:tc>
                  <a:txBody>
                    <a:bodyPr/>
                    <a:lstStyle/>
                    <a:p>
                      <a:pPr>
                        <a:lnSpc>
                          <a:spcPct val="107000"/>
                        </a:lnSpc>
                        <a:spcAft>
                          <a:spcPts val="800"/>
                        </a:spcAft>
                      </a:pPr>
                      <a:r>
                        <a:rPr lang="ru-RU" sz="1400">
                          <a:effectLst/>
                        </a:rPr>
                        <a:t>5</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u-RU" sz="1400">
                          <a:effectLst/>
                        </a:rPr>
                        <a:t>120</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76</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dirty="0">
                          <a:effectLst/>
                        </a:rPr>
                        <a:t>(15+4)*4=76</a:t>
                      </a:r>
                      <a:endParaRPr lang="ru-R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38648442"/>
                  </a:ext>
                </a:extLst>
              </a:tr>
              <a:tr h="0">
                <a:tc>
                  <a:txBody>
                    <a:bodyPr/>
                    <a:lstStyle/>
                    <a:p>
                      <a:pPr>
                        <a:lnSpc>
                          <a:spcPct val="107000"/>
                        </a:lnSpc>
                        <a:spcAft>
                          <a:spcPts val="800"/>
                        </a:spcAft>
                      </a:pPr>
                      <a:r>
                        <a:rPr lang="ru-RU" sz="1400">
                          <a:effectLst/>
                        </a:rPr>
                        <a:t>6</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720</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455</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(76+15)*5=455</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79733648"/>
                  </a:ext>
                </a:extLst>
              </a:tr>
              <a:tr h="0">
                <a:tc>
                  <a:txBody>
                    <a:bodyPr/>
                    <a:lstStyle/>
                    <a:p>
                      <a:pPr>
                        <a:lnSpc>
                          <a:spcPct val="107000"/>
                        </a:lnSpc>
                        <a:spcAft>
                          <a:spcPts val="800"/>
                        </a:spcAft>
                      </a:pPr>
                      <a:r>
                        <a:rPr lang="ru-RU" sz="1400">
                          <a:effectLst/>
                        </a:rPr>
                        <a:t>7</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5040</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3186</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(455+76)*6=3186</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71554557"/>
                  </a:ext>
                </a:extLst>
              </a:tr>
              <a:tr h="0">
                <a:tc>
                  <a:txBody>
                    <a:bodyPr/>
                    <a:lstStyle/>
                    <a:p>
                      <a:pPr>
                        <a:lnSpc>
                          <a:spcPct val="107000"/>
                        </a:lnSpc>
                        <a:spcAft>
                          <a:spcPts val="800"/>
                        </a:spcAft>
                      </a:pPr>
                      <a:r>
                        <a:rPr lang="en-US" sz="1400">
                          <a:effectLst/>
                        </a:rPr>
                        <a:t>8</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40320</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25480</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(3186+455)*7=25487</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1042409"/>
                  </a:ext>
                </a:extLst>
              </a:tr>
              <a:tr h="0">
                <a:tc>
                  <a:txBody>
                    <a:bodyPr/>
                    <a:lstStyle/>
                    <a:p>
                      <a:pPr>
                        <a:lnSpc>
                          <a:spcPct val="107000"/>
                        </a:lnSpc>
                        <a:spcAft>
                          <a:spcPts val="800"/>
                        </a:spcAft>
                      </a:pPr>
                      <a:r>
                        <a:rPr lang="en-US" sz="1400">
                          <a:effectLst/>
                        </a:rPr>
                        <a:t>9</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362880</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229384</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(25487+3186)*8=229384</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31358544"/>
                  </a:ext>
                </a:extLst>
              </a:tr>
              <a:tr h="0">
                <a:tc>
                  <a:txBody>
                    <a:bodyPr/>
                    <a:lstStyle/>
                    <a:p>
                      <a:pPr>
                        <a:lnSpc>
                          <a:spcPct val="107000"/>
                        </a:lnSpc>
                        <a:spcAft>
                          <a:spcPts val="800"/>
                        </a:spcAft>
                      </a:pPr>
                      <a:r>
                        <a:rPr lang="en-US" sz="1400">
                          <a:effectLst/>
                        </a:rPr>
                        <a:t>10</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3628800</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dirty="0">
                          <a:effectLst/>
                        </a:rPr>
                        <a:t>2</a:t>
                      </a:r>
                      <a:r>
                        <a:rPr lang="ru-RU" sz="1400" dirty="0">
                          <a:effectLst/>
                        </a:rPr>
                        <a:t>2938</a:t>
                      </a:r>
                      <a:r>
                        <a:rPr lang="en-US" sz="1400" dirty="0">
                          <a:effectLst/>
                        </a:rPr>
                        <a:t>39</a:t>
                      </a:r>
                      <a:endParaRPr lang="ru-R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dirty="0">
                          <a:effectLst/>
                        </a:rPr>
                        <a:t>(229384+25487)*9=2</a:t>
                      </a:r>
                      <a:r>
                        <a:rPr lang="ru-RU" sz="1400" dirty="0">
                          <a:effectLst/>
                        </a:rPr>
                        <a:t>2938</a:t>
                      </a:r>
                      <a:r>
                        <a:rPr lang="en-US" sz="1400" dirty="0">
                          <a:effectLst/>
                        </a:rPr>
                        <a:t>39</a:t>
                      </a:r>
                      <a:endParaRPr lang="ru-R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62407400"/>
                  </a:ext>
                </a:extLst>
              </a:tr>
              <a:tr h="0">
                <a:tc>
                  <a:txBody>
                    <a:bodyPr/>
                    <a:lstStyle/>
                    <a:p>
                      <a:pPr>
                        <a:lnSpc>
                          <a:spcPct val="107000"/>
                        </a:lnSpc>
                        <a:spcAft>
                          <a:spcPts val="800"/>
                        </a:spcAft>
                      </a:pPr>
                      <a:r>
                        <a:rPr lang="en-US" sz="1400">
                          <a:effectLst/>
                        </a:rPr>
                        <a:t>11</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39916800</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25232230</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u-RU" sz="1400">
                          <a:effectLst/>
                        </a:rPr>
                        <a:t>(</a:t>
                      </a:r>
                      <a:r>
                        <a:rPr lang="en-US" sz="1400">
                          <a:effectLst/>
                        </a:rPr>
                        <a:t>2</a:t>
                      </a:r>
                      <a:r>
                        <a:rPr lang="ru-RU" sz="1400">
                          <a:effectLst/>
                        </a:rPr>
                        <a:t>2938</a:t>
                      </a:r>
                      <a:r>
                        <a:rPr lang="en-US" sz="1400">
                          <a:effectLst/>
                        </a:rPr>
                        <a:t>39</a:t>
                      </a:r>
                      <a:r>
                        <a:rPr lang="ru-RU" sz="1400">
                          <a:effectLst/>
                        </a:rPr>
                        <a:t>+</a:t>
                      </a:r>
                      <a:r>
                        <a:rPr lang="en-US" sz="1400">
                          <a:effectLst/>
                        </a:rPr>
                        <a:t>229384</a:t>
                      </a:r>
                      <a:r>
                        <a:rPr lang="ru-RU" sz="1400">
                          <a:effectLst/>
                        </a:rPr>
                        <a:t>)*10=</a:t>
                      </a:r>
                      <a:r>
                        <a:rPr lang="en-US" sz="1400">
                          <a:effectLst/>
                        </a:rPr>
                        <a:t>25232230</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731246"/>
                  </a:ext>
                </a:extLst>
              </a:tr>
              <a:tr h="0">
                <a:tc>
                  <a:txBody>
                    <a:bodyPr/>
                    <a:lstStyle/>
                    <a:p>
                      <a:pPr>
                        <a:lnSpc>
                          <a:spcPct val="107000"/>
                        </a:lnSpc>
                        <a:spcAft>
                          <a:spcPts val="800"/>
                        </a:spcAft>
                      </a:pPr>
                      <a:r>
                        <a:rPr lang="en-US" sz="1400">
                          <a:effectLst/>
                        </a:rPr>
                        <a:t>12</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479001600</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302786759</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u-RU" sz="1400">
                          <a:effectLst/>
                        </a:rPr>
                        <a:t>(</a:t>
                      </a:r>
                      <a:r>
                        <a:rPr lang="en-US" sz="1400">
                          <a:effectLst/>
                        </a:rPr>
                        <a:t>25232230</a:t>
                      </a:r>
                      <a:r>
                        <a:rPr lang="ru-RU" sz="1400">
                          <a:effectLst/>
                        </a:rPr>
                        <a:t>+</a:t>
                      </a:r>
                      <a:r>
                        <a:rPr lang="en-US" sz="1400">
                          <a:effectLst/>
                        </a:rPr>
                        <a:t>2</a:t>
                      </a:r>
                      <a:r>
                        <a:rPr lang="ru-RU" sz="1400">
                          <a:effectLst/>
                        </a:rPr>
                        <a:t>2938</a:t>
                      </a:r>
                      <a:r>
                        <a:rPr lang="en-US" sz="1400">
                          <a:effectLst/>
                        </a:rPr>
                        <a:t>39</a:t>
                      </a:r>
                      <a:r>
                        <a:rPr lang="ru-RU" sz="1400">
                          <a:effectLst/>
                        </a:rPr>
                        <a:t>)*11=</a:t>
                      </a:r>
                      <a:r>
                        <a:rPr lang="en-US" sz="1400">
                          <a:effectLst/>
                        </a:rPr>
                        <a:t>302786759</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5883014"/>
                  </a:ext>
                </a:extLst>
              </a:tr>
              <a:tr h="0">
                <a:tc>
                  <a:txBody>
                    <a:bodyPr/>
                    <a:lstStyle/>
                    <a:p>
                      <a:pPr>
                        <a:lnSpc>
                          <a:spcPct val="107000"/>
                        </a:lnSpc>
                        <a:spcAft>
                          <a:spcPts val="800"/>
                        </a:spcAft>
                      </a:pPr>
                      <a:r>
                        <a:rPr lang="en-US" sz="1400">
                          <a:effectLst/>
                        </a:rPr>
                        <a:t>13</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6227020800</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a:effectLst/>
                        </a:rPr>
                        <a:t> </a:t>
                      </a:r>
                      <a:endParaRPr lang="ru-RU"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dirty="0">
                          <a:effectLst/>
                        </a:rPr>
                        <a:t> </a:t>
                      </a:r>
                      <a:endParaRPr lang="ru-RU"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8327578"/>
                  </a:ext>
                </a:extLst>
              </a:tr>
            </a:tbl>
          </a:graphicData>
        </a:graphic>
      </p:graphicFrame>
      <p:sp>
        <p:nvSpPr>
          <p:cNvPr id="3" name="Прямоугольник 2">
            <a:extLst>
              <a:ext uri="{FF2B5EF4-FFF2-40B4-BE49-F238E27FC236}">
                <a16:creationId xmlns:a16="http://schemas.microsoft.com/office/drawing/2014/main" id="{B497AB7B-AD79-8D43-8999-DF8AA022B0C5}"/>
              </a:ext>
            </a:extLst>
          </p:cNvPr>
          <p:cNvSpPr/>
          <p:nvPr/>
        </p:nvSpPr>
        <p:spPr>
          <a:xfrm>
            <a:off x="2627784" y="4437112"/>
            <a:ext cx="2232248" cy="374077"/>
          </a:xfrm>
          <a:prstGeom prst="rect">
            <a:avLst/>
          </a:prstGeom>
        </p:spPr>
        <p:txBody>
          <a:bodyPr wrap="square">
            <a:spAutoFit/>
          </a:bodyPr>
          <a:lstStyle/>
          <a:p>
            <a:pPr>
              <a:lnSpc>
                <a:spcPct val="107000"/>
              </a:lnSpc>
              <a:spcAft>
                <a:spcPts val="800"/>
              </a:spcAft>
            </a:pPr>
            <a:r>
              <a:rPr lang="en-US" b="1" i="1" dirty="0" err="1">
                <a:latin typeface="Times New Roman" panose="02020603050405020304" pitchFamily="18" charset="0"/>
                <a:ea typeface="Calibri" panose="020F0502020204030204" pitchFamily="34" charset="0"/>
                <a:cs typeface="Arial" panose="020B0604020202020204" pitchFamily="34" charset="0"/>
              </a:rPr>
              <a:t>k</a:t>
            </a:r>
            <a:r>
              <a:rPr lang="en-US" b="1" i="1" baseline="-25000" dirty="0" err="1">
                <a:latin typeface="Times New Roman" panose="02020603050405020304" pitchFamily="18" charset="0"/>
                <a:ea typeface="Calibri" panose="020F0502020204030204" pitchFamily="34" charset="0"/>
                <a:cs typeface="Arial" panose="020B0604020202020204" pitchFamily="34" charset="0"/>
              </a:rPr>
              <a:t>n</a:t>
            </a:r>
            <a:r>
              <a:rPr lang="en-US" b="1" dirty="0">
                <a:latin typeface="Times New Roman" panose="02020603050405020304" pitchFamily="18" charset="0"/>
                <a:ea typeface="Calibri" panose="020F0502020204030204" pitchFamily="34" charset="0"/>
                <a:cs typeface="Arial" panose="020B0604020202020204" pitchFamily="34" charset="0"/>
              </a:rPr>
              <a:t> = (</a:t>
            </a:r>
            <a:r>
              <a:rPr lang="en-US" b="1" i="1" dirty="0">
                <a:latin typeface="Times New Roman" panose="02020603050405020304" pitchFamily="18" charset="0"/>
                <a:ea typeface="Calibri" panose="020F0502020204030204" pitchFamily="34" charset="0"/>
                <a:cs typeface="Arial" panose="020B0604020202020204" pitchFamily="34" charset="0"/>
              </a:rPr>
              <a:t>k</a:t>
            </a:r>
            <a:r>
              <a:rPr lang="en-US" b="1" i="1" baseline="-25000" dirty="0">
                <a:latin typeface="Times New Roman" panose="02020603050405020304" pitchFamily="18" charset="0"/>
                <a:ea typeface="Calibri" panose="020F0502020204030204" pitchFamily="34" charset="0"/>
                <a:cs typeface="Arial" panose="020B0604020202020204" pitchFamily="34" charset="0"/>
              </a:rPr>
              <a:t>n</a:t>
            </a:r>
            <a:r>
              <a:rPr lang="en-US" b="1" baseline="-25000" dirty="0">
                <a:latin typeface="Times New Roman" panose="02020603050405020304" pitchFamily="18" charset="0"/>
                <a:ea typeface="Calibri" panose="020F0502020204030204" pitchFamily="34" charset="0"/>
                <a:cs typeface="Arial" panose="020B0604020202020204" pitchFamily="34" charset="0"/>
              </a:rPr>
              <a:t>-1 </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b="1" i="1" dirty="0">
                <a:latin typeface="Times New Roman" panose="02020603050405020304" pitchFamily="18" charset="0"/>
                <a:ea typeface="Calibri" panose="020F0502020204030204" pitchFamily="34" charset="0"/>
                <a:cs typeface="Arial" panose="020B0604020202020204" pitchFamily="34" charset="0"/>
              </a:rPr>
              <a:t>k</a:t>
            </a:r>
            <a:r>
              <a:rPr lang="en-US" b="1" i="1" baseline="-25000" dirty="0">
                <a:latin typeface="Times New Roman" panose="02020603050405020304" pitchFamily="18" charset="0"/>
                <a:ea typeface="Calibri" panose="020F0502020204030204" pitchFamily="34" charset="0"/>
                <a:cs typeface="Arial" panose="020B0604020202020204" pitchFamily="34" charset="0"/>
              </a:rPr>
              <a:t>n</a:t>
            </a:r>
            <a:r>
              <a:rPr lang="en-US" b="1" baseline="-25000" dirty="0">
                <a:latin typeface="Times New Roman" panose="02020603050405020304" pitchFamily="18" charset="0"/>
                <a:ea typeface="Calibri" panose="020F0502020204030204" pitchFamily="34" charset="0"/>
                <a:cs typeface="Arial" panose="020B0604020202020204" pitchFamily="34" charset="0"/>
              </a:rPr>
              <a:t>-2</a:t>
            </a:r>
            <a:r>
              <a:rPr lang="en-US" b="1" dirty="0">
                <a:latin typeface="Times New Roman" panose="02020603050405020304" pitchFamily="18" charset="0"/>
                <a:ea typeface="Calibri" panose="020F0502020204030204" pitchFamily="34" charset="0"/>
                <a:cs typeface="Arial" panose="020B0604020202020204" pitchFamily="34" charset="0"/>
              </a:rPr>
              <a:t>)(</a:t>
            </a:r>
            <a:r>
              <a:rPr lang="en-US" b="1" i="1" dirty="0">
                <a:latin typeface="Times New Roman" panose="02020603050405020304" pitchFamily="18" charset="0"/>
                <a:ea typeface="Calibri" panose="020F0502020204030204" pitchFamily="34" charset="0"/>
                <a:cs typeface="Arial" panose="020B0604020202020204" pitchFamily="34" charset="0"/>
              </a:rPr>
              <a:t>n</a:t>
            </a:r>
            <a:r>
              <a:rPr lang="en-US" b="1" dirty="0">
                <a:latin typeface="Times New Roman" panose="02020603050405020304" pitchFamily="18" charset="0"/>
                <a:ea typeface="Calibri" panose="020F0502020204030204" pitchFamily="34" charset="0"/>
                <a:cs typeface="Arial" panose="020B0604020202020204" pitchFamily="34" charset="0"/>
              </a:rPr>
              <a:t>-1)</a:t>
            </a:r>
            <a:endParaRPr lang="ru-RU" sz="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B6927D13-6562-BA46-984B-778C06066A82}"/>
              </a:ext>
            </a:extLst>
          </p:cNvPr>
          <p:cNvSpPr txBox="1"/>
          <p:nvPr/>
        </p:nvSpPr>
        <p:spPr>
          <a:xfrm>
            <a:off x="275436" y="4811189"/>
            <a:ext cx="8593128" cy="657488"/>
          </a:xfrm>
          <a:prstGeom prst="rect">
            <a:avLst/>
          </a:prstGeom>
          <a:noFill/>
        </p:spPr>
        <p:txBody>
          <a:bodyPr wrap="square" rtlCol="0">
            <a:spAutoFit/>
          </a:bodyPr>
          <a:lstStyle/>
          <a:p>
            <a:pPr indent="444500">
              <a:lnSpc>
                <a:spcPct val="120000"/>
              </a:lnSpc>
            </a:pPr>
            <a:r>
              <a:rPr lang="ru-RU" sz="1600" dirty="0">
                <a:latin typeface="Times New Roman" pitchFamily="18" charset="0"/>
                <a:cs typeface="Times New Roman" pitchFamily="18" charset="0"/>
              </a:rPr>
              <a:t>Мы с вами изучаем не комбинаторику, а программирование! Эта формула годится для проверки полученного программным способом результата.</a:t>
            </a:r>
          </a:p>
        </p:txBody>
      </p:sp>
    </p:spTree>
    <p:extLst>
      <p:ext uri="{BB962C8B-B14F-4D97-AF65-F5344CB8AC3E}">
        <p14:creationId xmlns:p14="http://schemas.microsoft.com/office/powerpoint/2010/main" val="10916518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5659" y="-2294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Генератор комбинаторных перестановок</a:t>
            </a:r>
          </a:p>
        </p:txBody>
      </p:sp>
      <p:sp>
        <p:nvSpPr>
          <p:cNvPr id="9" name="TextBox 8">
            <a:extLst>
              <a:ext uri="{FF2B5EF4-FFF2-40B4-BE49-F238E27FC236}">
                <a16:creationId xmlns:a16="http://schemas.microsoft.com/office/drawing/2014/main" id="{B6927D13-6562-BA46-984B-778C06066A82}"/>
              </a:ext>
            </a:extLst>
          </p:cNvPr>
          <p:cNvSpPr txBox="1"/>
          <p:nvPr/>
        </p:nvSpPr>
        <p:spPr>
          <a:xfrm>
            <a:off x="275436" y="620688"/>
            <a:ext cx="8593128" cy="5909310"/>
          </a:xfrm>
          <a:prstGeom prst="rect">
            <a:avLst/>
          </a:prstGeom>
          <a:noFill/>
        </p:spPr>
        <p:txBody>
          <a:bodyPr wrap="square" rtlCol="0">
            <a:spAutoFit/>
          </a:bodyPr>
          <a:lstStyle/>
          <a:p>
            <a:r>
              <a:rPr lang="en-US" dirty="0"/>
              <a:t>void generate</a:t>
            </a:r>
            <a:r>
              <a:rPr lang="ru-RU" dirty="0"/>
              <a:t> (</a:t>
            </a:r>
            <a:r>
              <a:rPr lang="en-US" dirty="0"/>
              <a:t>int t</a:t>
            </a:r>
            <a:r>
              <a:rPr lang="ru-RU" dirty="0"/>
              <a:t>) // Создает все перестановки шариков, число которых равно </a:t>
            </a:r>
            <a:r>
              <a:rPr lang="en-US" dirty="0"/>
              <a:t>t</a:t>
            </a:r>
            <a:endParaRPr lang="ru-RU" dirty="0"/>
          </a:p>
          <a:p>
            <a:r>
              <a:rPr lang="ru-RU" dirty="0"/>
              <a:t>   {</a:t>
            </a:r>
          </a:p>
          <a:p>
            <a:r>
              <a:rPr lang="ru-RU" dirty="0"/>
              <a:t>      </a:t>
            </a:r>
            <a:r>
              <a:rPr lang="en-US" dirty="0"/>
              <a:t>if</a:t>
            </a:r>
            <a:r>
              <a:rPr lang="ru-RU" dirty="0"/>
              <a:t> (</a:t>
            </a:r>
            <a:r>
              <a:rPr lang="en-US" dirty="0"/>
              <a:t>t</a:t>
            </a:r>
            <a:r>
              <a:rPr lang="ru-RU" dirty="0"/>
              <a:t>==</a:t>
            </a:r>
            <a:r>
              <a:rPr lang="en-US" dirty="0"/>
              <a:t>n</a:t>
            </a:r>
            <a:r>
              <a:rPr lang="ru-RU" dirty="0"/>
              <a:t>-1)</a:t>
            </a:r>
          </a:p>
          <a:p>
            <a:r>
              <a:rPr lang="ru-RU" dirty="0"/>
              <a:t>         {                                                //Вывод очередной перестановки</a:t>
            </a:r>
          </a:p>
          <a:p>
            <a:r>
              <a:rPr lang="ru-RU" dirty="0"/>
              <a:t>            </a:t>
            </a:r>
            <a:r>
              <a:rPr lang="en-US" dirty="0"/>
              <a:t>for (int </a:t>
            </a:r>
            <a:r>
              <a:rPr lang="en-US" dirty="0" err="1"/>
              <a:t>i</a:t>
            </a:r>
            <a:r>
              <a:rPr lang="en-US" dirty="0"/>
              <a:t>=0;i&lt;n;++</a:t>
            </a:r>
            <a:r>
              <a:rPr lang="en-US" dirty="0" err="1"/>
              <a:t>i</a:t>
            </a:r>
            <a:r>
              <a:rPr lang="en-US" dirty="0"/>
              <a:t>)</a:t>
            </a:r>
            <a:endParaRPr lang="ru-RU" dirty="0"/>
          </a:p>
          <a:p>
            <a:r>
              <a:rPr lang="en-US" dirty="0"/>
              <a:t>	    </a:t>
            </a:r>
            <a:r>
              <a:rPr lang="fr-FR" dirty="0"/>
              <a:t>cout&lt;&lt;a[i]&lt;&lt; " ";</a:t>
            </a:r>
            <a:endParaRPr lang="ru-RU" dirty="0"/>
          </a:p>
          <a:p>
            <a:r>
              <a:rPr lang="fr-FR" dirty="0"/>
              <a:t>	    cout&lt;&lt;</a:t>
            </a:r>
            <a:r>
              <a:rPr lang="fr-FR" dirty="0" err="1"/>
              <a:t>endl</a:t>
            </a:r>
            <a:r>
              <a:rPr lang="fr-FR" dirty="0"/>
              <a:t>;</a:t>
            </a:r>
            <a:endParaRPr lang="ru-RU" dirty="0"/>
          </a:p>
          <a:p>
            <a:r>
              <a:rPr lang="fr-FR" dirty="0"/>
              <a:t>	  </a:t>
            </a:r>
            <a:r>
              <a:rPr lang="en-US" dirty="0"/>
              <a:t>}</a:t>
            </a:r>
            <a:endParaRPr lang="ru-RU" dirty="0"/>
          </a:p>
          <a:p>
            <a:r>
              <a:rPr lang="en-US" dirty="0"/>
              <a:t>	else</a:t>
            </a:r>
            <a:endParaRPr lang="ru-RU" dirty="0"/>
          </a:p>
          <a:p>
            <a:r>
              <a:rPr lang="en-US" dirty="0"/>
              <a:t>	   {</a:t>
            </a:r>
            <a:endParaRPr lang="ru-RU" dirty="0"/>
          </a:p>
          <a:p>
            <a:r>
              <a:rPr lang="en-US" dirty="0"/>
              <a:t>              </a:t>
            </a:r>
            <a:r>
              <a:rPr lang="nb-NO" dirty="0"/>
              <a:t>for (</a:t>
            </a:r>
            <a:r>
              <a:rPr lang="nb-NO" dirty="0" err="1"/>
              <a:t>int</a:t>
            </a:r>
            <a:r>
              <a:rPr lang="nb-NO" dirty="0"/>
              <a:t> j=</a:t>
            </a:r>
            <a:r>
              <a:rPr lang="nb-NO" dirty="0" err="1"/>
              <a:t>t;j</a:t>
            </a:r>
            <a:r>
              <a:rPr lang="nb-NO" dirty="0"/>
              <a:t>&lt;n;++j)</a:t>
            </a:r>
            <a:endParaRPr lang="ru-RU" dirty="0"/>
          </a:p>
          <a:p>
            <a:r>
              <a:rPr lang="nb-NO" dirty="0"/>
              <a:t>                 </a:t>
            </a:r>
            <a:r>
              <a:rPr lang="ru-RU" dirty="0"/>
              <a:t>{                                         //Запускаем процесс обмена</a:t>
            </a:r>
          </a:p>
          <a:p>
            <a:r>
              <a:rPr lang="ru-RU" dirty="0"/>
              <a:t>                     </a:t>
            </a:r>
            <a:r>
              <a:rPr lang="ru-RU" dirty="0" err="1"/>
              <a:t>swap</a:t>
            </a:r>
            <a:r>
              <a:rPr lang="ru-RU" dirty="0"/>
              <a:t>(</a:t>
            </a:r>
            <a:r>
              <a:rPr lang="ru-RU" dirty="0" err="1"/>
              <a:t>a</a:t>
            </a:r>
            <a:r>
              <a:rPr lang="ru-RU" dirty="0"/>
              <a:t>[</a:t>
            </a:r>
            <a:r>
              <a:rPr lang="ru-RU" dirty="0" err="1"/>
              <a:t>t</a:t>
            </a:r>
            <a:r>
              <a:rPr lang="ru-RU" dirty="0"/>
              <a:t>],</a:t>
            </a:r>
            <a:r>
              <a:rPr lang="ru-RU" dirty="0" err="1"/>
              <a:t>a</a:t>
            </a:r>
            <a:r>
              <a:rPr lang="ru-RU" dirty="0"/>
              <a:t>[</a:t>
            </a:r>
            <a:r>
              <a:rPr lang="ru-RU" dirty="0" err="1"/>
              <a:t>j</a:t>
            </a:r>
            <a:r>
              <a:rPr lang="ru-RU" dirty="0"/>
              <a:t>]);            //</a:t>
            </a:r>
            <a:r>
              <a:rPr lang="ru-RU" dirty="0" err="1"/>
              <a:t>a</a:t>
            </a:r>
            <a:r>
              <a:rPr lang="ru-RU" dirty="0"/>
              <a:t>[</a:t>
            </a:r>
            <a:r>
              <a:rPr lang="ru-RU" dirty="0" err="1"/>
              <a:t>t</a:t>
            </a:r>
            <a:r>
              <a:rPr lang="ru-RU" dirty="0"/>
              <a:t>] со всеми последующими</a:t>
            </a:r>
          </a:p>
          <a:p>
            <a:r>
              <a:rPr lang="ru-RU" dirty="0"/>
              <a:t>                     </a:t>
            </a:r>
            <a:r>
              <a:rPr lang="de-DE" dirty="0"/>
              <a:t>t++;</a:t>
            </a:r>
            <a:endParaRPr lang="ru-RU" dirty="0"/>
          </a:p>
          <a:p>
            <a:r>
              <a:rPr lang="de-DE" dirty="0"/>
              <a:t>                     </a:t>
            </a:r>
            <a:r>
              <a:rPr lang="de-DE" dirty="0" err="1"/>
              <a:t>generate</a:t>
            </a:r>
            <a:r>
              <a:rPr lang="de-DE" dirty="0"/>
              <a:t>(t);                 //</a:t>
            </a:r>
            <a:r>
              <a:rPr lang="ru-RU" dirty="0"/>
              <a:t>Рекурсивный вызов</a:t>
            </a:r>
          </a:p>
          <a:p>
            <a:r>
              <a:rPr lang="de-DE" dirty="0"/>
              <a:t>                     t--;</a:t>
            </a:r>
            <a:endParaRPr lang="ru-RU" dirty="0"/>
          </a:p>
          <a:p>
            <a:r>
              <a:rPr lang="de-DE" dirty="0"/>
              <a:t>                     </a:t>
            </a:r>
            <a:r>
              <a:rPr lang="en-US" dirty="0"/>
              <a:t>swap(a[t],a[j]);</a:t>
            </a:r>
            <a:endParaRPr lang="ru-RU" dirty="0"/>
          </a:p>
          <a:p>
            <a:r>
              <a:rPr lang="en-US" dirty="0"/>
              <a:t>                 </a:t>
            </a:r>
            <a:r>
              <a:rPr lang="ru-RU" dirty="0"/>
              <a:t>}</a:t>
            </a:r>
          </a:p>
          <a:p>
            <a:r>
              <a:rPr lang="ru-RU" dirty="0"/>
              <a:t>           }</a:t>
            </a:r>
          </a:p>
          <a:p>
            <a:r>
              <a:rPr lang="ru-RU" dirty="0"/>
              <a:t>   }</a:t>
            </a:r>
          </a:p>
          <a:p>
            <a:pPr algn="ctr"/>
            <a:r>
              <a:rPr lang="ru-RU" dirty="0">
                <a:solidFill>
                  <a:srgbClr val="C00000"/>
                </a:solidFill>
              </a:rPr>
              <a:t>ЗАВЕРШИТЬ РАБОТУ ПРЕДЛАГАЮ ВАМ САМИМ!</a:t>
            </a:r>
          </a:p>
        </p:txBody>
      </p:sp>
    </p:spTree>
    <p:extLst>
      <p:ext uri="{BB962C8B-B14F-4D97-AF65-F5344CB8AC3E}">
        <p14:creationId xmlns:p14="http://schemas.microsoft.com/office/powerpoint/2010/main" val="24280583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Литература</a:t>
            </a:r>
          </a:p>
        </p:txBody>
      </p:sp>
      <p:sp>
        <p:nvSpPr>
          <p:cNvPr id="8" name="TextBox 7"/>
          <p:cNvSpPr txBox="1"/>
          <p:nvPr/>
        </p:nvSpPr>
        <p:spPr>
          <a:xfrm>
            <a:off x="323528" y="692696"/>
            <a:ext cx="8352928" cy="2031325"/>
          </a:xfrm>
          <a:prstGeom prst="rect">
            <a:avLst/>
          </a:prstGeom>
          <a:noFill/>
        </p:spPr>
        <p:txBody>
          <a:bodyPr wrap="square" rtlCol="0">
            <a:spAutoFit/>
          </a:bodyPr>
          <a:lstStyle/>
          <a:p>
            <a:pPr fontAlgn="ctr"/>
            <a:r>
              <a:rPr lang="ru-RU" u="sng" dirty="0"/>
              <a:t>1. Материалы из открытого университета </a:t>
            </a:r>
            <a:r>
              <a:rPr lang="en-US" u="sng" dirty="0"/>
              <a:t>INTUIT.RU</a:t>
            </a:r>
            <a:endParaRPr lang="en-US" u="sng" dirty="0">
              <a:hlinkClick r:id="rId3"/>
            </a:endParaRPr>
          </a:p>
          <a:p>
            <a:pPr fontAlgn="ctr"/>
            <a:r>
              <a:rPr lang="ru-RU" u="sng" dirty="0">
                <a:hlinkClick r:id="rId3"/>
              </a:rPr>
              <a:t>Алгоритмизация. Введение в язык программирования С++</a:t>
            </a:r>
            <a:r>
              <a:rPr lang="ru-RU" u="sng" dirty="0"/>
              <a:t>  </a:t>
            </a:r>
            <a:r>
              <a:rPr lang="ru-RU" dirty="0"/>
              <a:t>[</a:t>
            </a:r>
            <a:r>
              <a:rPr lang="ru-RU" dirty="0" err="1"/>
              <a:t>Электронныи</a:t>
            </a:r>
            <a:r>
              <a:rPr lang="ru-RU" dirty="0"/>
              <a:t>̆ ресурс]. Режим доступа: </a:t>
            </a:r>
            <a:r>
              <a:rPr lang="en-US" dirty="0">
                <a:hlinkClick r:id="rId3"/>
              </a:rPr>
              <a:t>https://www.intuit.ru/studies/courses/16740/1301/info</a:t>
            </a:r>
            <a:endParaRPr lang="ru-RU" dirty="0"/>
          </a:p>
          <a:p>
            <a:pPr fontAlgn="ctr"/>
            <a:r>
              <a:rPr lang="ru-RU" b="1" dirty="0"/>
              <a:t>2. Уроки программирования на языке С++. </a:t>
            </a:r>
            <a:r>
              <a:rPr lang="ru-RU" dirty="0"/>
              <a:t>[</a:t>
            </a:r>
            <a:r>
              <a:rPr lang="ru-RU" dirty="0" err="1"/>
              <a:t>Электронныи</a:t>
            </a:r>
            <a:r>
              <a:rPr lang="ru-RU" dirty="0"/>
              <a:t>̆ ресурс]. Режим доступа: </a:t>
            </a:r>
            <a:r>
              <a:rPr lang="es-419" dirty="0">
                <a:hlinkClick r:id="rId4"/>
              </a:rPr>
              <a:t>https://ravesli.com/uroki-cpp/#toc-0</a:t>
            </a:r>
            <a:endParaRPr lang="ru-RU" dirty="0"/>
          </a:p>
          <a:p>
            <a:pPr fontAlgn="ctr"/>
            <a:endParaRPr lang="ru-RU" b="1" dirty="0"/>
          </a:p>
          <a:p>
            <a:pPr fontAlgn="ctr"/>
            <a:endParaRPr lang="ru-RU" b="1" dirty="0"/>
          </a:p>
        </p:txBody>
      </p:sp>
    </p:spTree>
    <p:extLst>
      <p:ext uri="{BB962C8B-B14F-4D97-AF65-F5344CB8AC3E}">
        <p14:creationId xmlns:p14="http://schemas.microsoft.com/office/powerpoint/2010/main" val="388886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Возвращаемое значение</a:t>
            </a:r>
          </a:p>
        </p:txBody>
      </p:sp>
      <p:sp>
        <p:nvSpPr>
          <p:cNvPr id="8" name="TextBox 7"/>
          <p:cNvSpPr txBox="1"/>
          <p:nvPr/>
        </p:nvSpPr>
        <p:spPr>
          <a:xfrm>
            <a:off x="27865" y="418215"/>
            <a:ext cx="8593128" cy="5875455"/>
          </a:xfrm>
          <a:prstGeom prst="rect">
            <a:avLst/>
          </a:prstGeom>
          <a:noFill/>
        </p:spPr>
        <p:txBody>
          <a:bodyPr wrap="square" rtlCol="0">
            <a:spAutoFit/>
          </a:bodyPr>
          <a:lstStyle/>
          <a:p>
            <a:pPr indent="444500" algn="just">
              <a:lnSpc>
                <a:spcPct val="120000"/>
              </a:lnSpc>
            </a:pPr>
            <a:r>
              <a:rPr lang="ru-RU" sz="2100" dirty="0">
                <a:latin typeface="Times New Roman" pitchFamily="18" charset="0"/>
                <a:cs typeface="Times New Roman" pitchFamily="18" charset="0"/>
              </a:rPr>
              <a:t>Функции с возвращаемыми значениями требуют использования оператора </a:t>
            </a:r>
            <a:r>
              <a:rPr lang="ru-RU" sz="2100" b="1" dirty="0" err="1">
                <a:latin typeface="Times New Roman" pitchFamily="18" charset="0"/>
                <a:cs typeface="Times New Roman" pitchFamily="18" charset="0"/>
              </a:rPr>
              <a:t>return</a:t>
            </a:r>
            <a:r>
              <a:rPr lang="ru-RU" sz="2100" dirty="0">
                <a:latin typeface="Times New Roman" pitchFamily="18" charset="0"/>
                <a:cs typeface="Times New Roman" pitchFamily="18" charset="0"/>
              </a:rPr>
              <a:t> таким образом, чтобы вызывающей функции было возвращено значение. Само значение может быть константой, переменной либо общим выражением. Единственное требование — выражение должно сводиться по типу к </a:t>
            </a:r>
            <a:r>
              <a:rPr lang="ru-RU" sz="2100" dirty="0" err="1">
                <a:latin typeface="Times New Roman" pitchFamily="18" charset="0"/>
                <a:cs typeface="Times New Roman" pitchFamily="18" charset="0"/>
              </a:rPr>
              <a:t>имяТипа</a:t>
            </a:r>
            <a:r>
              <a:rPr lang="ru-RU" sz="2100" dirty="0">
                <a:latin typeface="Times New Roman" pitchFamily="18" charset="0"/>
                <a:cs typeface="Times New Roman" pitchFamily="18" charset="0"/>
              </a:rPr>
              <a:t>, либо может быть преобразовано в </a:t>
            </a:r>
            <a:r>
              <a:rPr lang="ru-RU" sz="2100" dirty="0" err="1">
                <a:latin typeface="Times New Roman" pitchFamily="18" charset="0"/>
                <a:cs typeface="Times New Roman" pitchFamily="18" charset="0"/>
              </a:rPr>
              <a:t>имяТипа</a:t>
            </a:r>
            <a:r>
              <a:rPr lang="ru-RU" sz="2100" dirty="0">
                <a:latin typeface="Times New Roman" pitchFamily="18" charset="0"/>
                <a:cs typeface="Times New Roman" pitchFamily="18" charset="0"/>
              </a:rPr>
              <a:t>. (Если объявленным возвращаемым типом является, скажем, </a:t>
            </a:r>
            <a:r>
              <a:rPr lang="ru-RU" sz="2100" dirty="0" err="1">
                <a:latin typeface="Times New Roman" pitchFamily="18" charset="0"/>
                <a:cs typeface="Times New Roman" pitchFamily="18" charset="0"/>
              </a:rPr>
              <a:t>double</a:t>
            </a:r>
            <a:r>
              <a:rPr lang="ru-RU" sz="2100" dirty="0">
                <a:latin typeface="Times New Roman" pitchFamily="18" charset="0"/>
                <a:cs typeface="Times New Roman" pitchFamily="18" charset="0"/>
              </a:rPr>
              <a:t>, а функция возвращает выражение </a:t>
            </a:r>
            <a:r>
              <a:rPr lang="ru-RU" sz="2100" dirty="0" err="1">
                <a:latin typeface="Times New Roman" pitchFamily="18" charset="0"/>
                <a:cs typeface="Times New Roman" pitchFamily="18" charset="0"/>
              </a:rPr>
              <a:t>int</a:t>
            </a:r>
            <a:r>
              <a:rPr lang="ru-RU" sz="2100" dirty="0">
                <a:latin typeface="Times New Roman" pitchFamily="18" charset="0"/>
                <a:cs typeface="Times New Roman" pitchFamily="18" charset="0"/>
              </a:rPr>
              <a:t>, то </a:t>
            </a:r>
            <a:r>
              <a:rPr lang="ru-RU" sz="2100" dirty="0" err="1">
                <a:latin typeface="Times New Roman" pitchFamily="18" charset="0"/>
                <a:cs typeface="Times New Roman" pitchFamily="18" charset="0"/>
              </a:rPr>
              <a:t>int</a:t>
            </a:r>
            <a:r>
              <a:rPr lang="ru-RU" sz="2100" dirty="0">
                <a:latin typeface="Times New Roman" pitchFamily="18" charset="0"/>
                <a:cs typeface="Times New Roman" pitchFamily="18" charset="0"/>
              </a:rPr>
              <a:t> приводится к </a:t>
            </a:r>
            <a:r>
              <a:rPr lang="ru-RU" sz="2100" dirty="0" err="1">
                <a:latin typeface="Times New Roman" pitchFamily="18" charset="0"/>
                <a:cs typeface="Times New Roman" pitchFamily="18" charset="0"/>
              </a:rPr>
              <a:t>double</a:t>
            </a:r>
            <a:r>
              <a:rPr lang="ru-RU" sz="2100" dirty="0">
                <a:latin typeface="Times New Roman" pitchFamily="18" charset="0"/>
                <a:cs typeface="Times New Roman" pitchFamily="18" charset="0"/>
              </a:rPr>
              <a:t>.) Затем функция возвращает конечное значение в вызывавшую ее функцию. </a:t>
            </a:r>
          </a:p>
          <a:p>
            <a:pPr indent="444500" algn="just">
              <a:lnSpc>
                <a:spcPct val="120000"/>
              </a:lnSpc>
            </a:pPr>
            <a:r>
              <a:rPr lang="ru-RU" sz="2100" dirty="0">
                <a:latin typeface="Times New Roman" pitchFamily="18" charset="0"/>
                <a:cs typeface="Times New Roman" pitchFamily="18" charset="0"/>
              </a:rPr>
              <a:t>Язык C++ накладывает ограничения на типы возвращаемых значений: </a:t>
            </a:r>
            <a:r>
              <a:rPr lang="ru-RU" sz="2100" b="1" dirty="0">
                <a:latin typeface="Times New Roman" pitchFamily="18" charset="0"/>
                <a:cs typeface="Times New Roman" pitchFamily="18" charset="0"/>
              </a:rPr>
              <a:t>возвращаемое значение не может быть массивом</a:t>
            </a:r>
            <a:r>
              <a:rPr lang="ru-RU" sz="2100" dirty="0">
                <a:latin typeface="Times New Roman" pitchFamily="18" charset="0"/>
                <a:cs typeface="Times New Roman" pitchFamily="18" charset="0"/>
              </a:rPr>
              <a:t>. Все остальное допускается — целые числа, числа с плавающей точкой, указатели и даже объекты. (Интересно, что хотя функция C++ не может вернуть массив непосредственно, она все же может вернуть его в составе объекта.) </a:t>
            </a:r>
          </a:p>
        </p:txBody>
      </p:sp>
    </p:spTree>
    <p:extLst>
      <p:ext uri="{BB962C8B-B14F-4D97-AF65-F5344CB8AC3E}">
        <p14:creationId xmlns:p14="http://schemas.microsoft.com/office/powerpoint/2010/main" val="296306964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TotalTime>
  <Words>8356</Words>
  <Application>Microsoft Macintosh PowerPoint</Application>
  <PresentationFormat>Экран (4:3)</PresentationFormat>
  <Paragraphs>649</Paragraphs>
  <Slides>87</Slides>
  <Notes>68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87</vt:i4>
      </vt:variant>
    </vt:vector>
  </HeadingPairs>
  <TitlesOfParts>
    <vt:vector size="95" baseType="lpstr">
      <vt:lpstr>Arial</vt:lpstr>
      <vt:lpstr>Calibri</vt:lpstr>
      <vt:lpstr>Cambria Math</vt:lpstr>
      <vt:lpstr>Courier</vt:lpstr>
      <vt:lpstr>Open Sans</vt:lpstr>
      <vt:lpstr>Roboto</vt:lpstr>
      <vt:lpstr>Times New Roman</vt:lpstr>
      <vt:lpstr>Тема Office</vt:lpstr>
      <vt:lpstr>Федеральное государственное бюджетное образовательное учреждение   высшего образования «МИРЭА – Российский технологический университет» РТУ МИРЭА Институт Информационных Технологий   Кафедра Промышленной Информатики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«МИРЭА – Российский технологический университет» РТУ МИРЭА Институт Информационных Технологий   Кафедра Промышленной Информатики</dc:title>
  <dc:creator>Alexey Makarov</dc:creator>
  <cp:lastModifiedBy>Елизавета Каширская</cp:lastModifiedBy>
  <cp:revision>151</cp:revision>
  <cp:lastPrinted>2025-11-16T10:51:16Z</cp:lastPrinted>
  <dcterms:created xsi:type="dcterms:W3CDTF">2020-07-19T09:07:40Z</dcterms:created>
  <dcterms:modified xsi:type="dcterms:W3CDTF">2025-11-16T12:11:22Z</dcterms:modified>
</cp:coreProperties>
</file>