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7" r:id="rId2"/>
    <p:sldId id="258" r:id="rId3"/>
    <p:sldId id="301" r:id="rId4"/>
    <p:sldId id="283" r:id="rId5"/>
    <p:sldId id="302" r:id="rId6"/>
    <p:sldId id="284" r:id="rId7"/>
    <p:sldId id="303" r:id="rId8"/>
    <p:sldId id="285" r:id="rId9"/>
    <p:sldId id="304" r:id="rId10"/>
    <p:sldId id="286" r:id="rId11"/>
    <p:sldId id="287" r:id="rId12"/>
    <p:sldId id="305" r:id="rId13"/>
    <p:sldId id="288" r:id="rId14"/>
    <p:sldId id="306" r:id="rId15"/>
    <p:sldId id="307" r:id="rId16"/>
    <p:sldId id="289" r:id="rId17"/>
    <p:sldId id="310" r:id="rId18"/>
    <p:sldId id="308" r:id="rId19"/>
    <p:sldId id="417" r:id="rId20"/>
    <p:sldId id="328" r:id="rId21"/>
    <p:sldId id="318" r:id="rId22"/>
    <p:sldId id="390" r:id="rId23"/>
    <p:sldId id="332" r:id="rId24"/>
    <p:sldId id="309" r:id="rId25"/>
    <p:sldId id="419" r:id="rId26"/>
    <p:sldId id="292" r:id="rId27"/>
    <p:sldId id="426" r:id="rId28"/>
    <p:sldId id="427" r:id="rId29"/>
    <p:sldId id="311" r:id="rId30"/>
    <p:sldId id="331" r:id="rId31"/>
    <p:sldId id="333" r:id="rId32"/>
    <p:sldId id="391" r:id="rId33"/>
    <p:sldId id="293" r:id="rId34"/>
    <p:sldId id="415" r:id="rId35"/>
    <p:sldId id="294" r:id="rId36"/>
    <p:sldId id="295" r:id="rId37"/>
    <p:sldId id="418" r:id="rId38"/>
    <p:sldId id="296" r:id="rId39"/>
    <p:sldId id="312" r:id="rId40"/>
    <p:sldId id="297" r:id="rId41"/>
    <p:sldId id="298" r:id="rId42"/>
    <p:sldId id="313" r:id="rId43"/>
    <p:sldId id="299" r:id="rId44"/>
    <p:sldId id="314" r:id="rId45"/>
    <p:sldId id="315" r:id="rId46"/>
    <p:sldId id="334" r:id="rId47"/>
    <p:sldId id="382" r:id="rId48"/>
    <p:sldId id="383" r:id="rId49"/>
    <p:sldId id="336" r:id="rId50"/>
    <p:sldId id="392" r:id="rId51"/>
    <p:sldId id="384" r:id="rId52"/>
    <p:sldId id="385" r:id="rId53"/>
    <p:sldId id="386" r:id="rId54"/>
    <p:sldId id="393" r:id="rId55"/>
    <p:sldId id="395" r:id="rId56"/>
    <p:sldId id="420" r:id="rId57"/>
    <p:sldId id="278" r:id="rId58"/>
    <p:sldId id="396" r:id="rId59"/>
    <p:sldId id="279" r:id="rId60"/>
    <p:sldId id="280" r:id="rId61"/>
    <p:sldId id="388" r:id="rId62"/>
    <p:sldId id="387" r:id="rId63"/>
    <p:sldId id="397" r:id="rId64"/>
    <p:sldId id="411" r:id="rId65"/>
    <p:sldId id="416" r:id="rId66"/>
    <p:sldId id="414" r:id="rId67"/>
    <p:sldId id="378" r:id="rId68"/>
    <p:sldId id="421" r:id="rId69"/>
    <p:sldId id="422" r:id="rId70"/>
    <p:sldId id="423" r:id="rId71"/>
    <p:sldId id="372" r:id="rId72"/>
    <p:sldId id="424" r:id="rId73"/>
    <p:sldId id="425" r:id="rId74"/>
    <p:sldId id="373" r:id="rId75"/>
    <p:sldId id="374" r:id="rId76"/>
    <p:sldId id="282" r:id="rId7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5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p:restoredTop sz="94674"/>
  </p:normalViewPr>
  <p:slideViewPr>
    <p:cSldViewPr>
      <p:cViewPr varScale="1">
        <p:scale>
          <a:sx n="124" d="100"/>
          <a:sy n="124" d="100"/>
        </p:scale>
        <p:origin x="1824"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FBABA5-ABD2-A748-AF30-19179F8B9674}" type="datetimeFigureOut">
              <a:rPr lang="ru-RU" smtClean="0"/>
              <a:t>17.10.2025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1AA41-4B89-5E4C-BE54-B5335D217B57}" type="slidenum">
              <a:rPr lang="ru-RU" smtClean="0"/>
              <a:t>‹#›</a:t>
            </a:fld>
            <a:endParaRPr lang="ru-RU"/>
          </a:p>
        </p:txBody>
      </p:sp>
    </p:spTree>
    <p:extLst>
      <p:ext uri="{BB962C8B-B14F-4D97-AF65-F5344CB8AC3E}">
        <p14:creationId xmlns:p14="http://schemas.microsoft.com/office/powerpoint/2010/main" val="77046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81B45D-946D-471E-A406-C77C826DC06E}" type="slidenum">
              <a:rPr lang="ru-RU" smtClean="0"/>
              <a:t>21</a:t>
            </a:fld>
            <a:endParaRPr lang="ru-RU"/>
          </a:p>
        </p:txBody>
      </p:sp>
    </p:spTree>
    <p:extLst>
      <p:ext uri="{BB962C8B-B14F-4D97-AF65-F5344CB8AC3E}">
        <p14:creationId xmlns:p14="http://schemas.microsoft.com/office/powerpoint/2010/main" val="3718409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66</a:t>
            </a:fld>
            <a:endParaRPr lang="ru-RU"/>
          </a:p>
        </p:txBody>
      </p:sp>
    </p:spTree>
    <p:extLst>
      <p:ext uri="{BB962C8B-B14F-4D97-AF65-F5344CB8AC3E}">
        <p14:creationId xmlns:p14="http://schemas.microsoft.com/office/powerpoint/2010/main" val="241002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ED1AA41-4B89-5E4C-BE54-B5335D217B57}" type="slidenum">
              <a:rPr lang="ru-RU" smtClean="0"/>
              <a:t>69</a:t>
            </a:fld>
            <a:endParaRPr lang="ru-RU"/>
          </a:p>
        </p:txBody>
      </p:sp>
    </p:spTree>
    <p:extLst>
      <p:ext uri="{BB962C8B-B14F-4D97-AF65-F5344CB8AC3E}">
        <p14:creationId xmlns:p14="http://schemas.microsoft.com/office/powerpoint/2010/main" val="59611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A81B45D-946D-471E-A406-C77C826DC06E}" type="slidenum">
              <a:rPr lang="ru-RU" smtClean="0"/>
              <a:t>22</a:t>
            </a:fld>
            <a:endParaRPr lang="ru-RU"/>
          </a:p>
        </p:txBody>
      </p:sp>
    </p:spTree>
    <p:extLst>
      <p:ext uri="{BB962C8B-B14F-4D97-AF65-F5344CB8AC3E}">
        <p14:creationId xmlns:p14="http://schemas.microsoft.com/office/powerpoint/2010/main" val="29439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30</a:t>
            </a:fld>
            <a:endParaRPr lang="ru-RU"/>
          </a:p>
        </p:txBody>
      </p:sp>
    </p:spTree>
    <p:extLst>
      <p:ext uri="{BB962C8B-B14F-4D97-AF65-F5344CB8AC3E}">
        <p14:creationId xmlns:p14="http://schemas.microsoft.com/office/powerpoint/2010/main" val="416360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31</a:t>
            </a:fld>
            <a:endParaRPr lang="ru-RU"/>
          </a:p>
        </p:txBody>
      </p:sp>
    </p:spTree>
    <p:extLst>
      <p:ext uri="{BB962C8B-B14F-4D97-AF65-F5344CB8AC3E}">
        <p14:creationId xmlns:p14="http://schemas.microsoft.com/office/powerpoint/2010/main" val="269840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32</a:t>
            </a:fld>
            <a:endParaRPr lang="ru-RU"/>
          </a:p>
        </p:txBody>
      </p:sp>
    </p:spTree>
    <p:extLst>
      <p:ext uri="{BB962C8B-B14F-4D97-AF65-F5344CB8AC3E}">
        <p14:creationId xmlns:p14="http://schemas.microsoft.com/office/powerpoint/2010/main" val="229452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50</a:t>
            </a:fld>
            <a:endParaRPr lang="ru-RU"/>
          </a:p>
        </p:txBody>
      </p:sp>
    </p:spTree>
    <p:extLst>
      <p:ext uri="{BB962C8B-B14F-4D97-AF65-F5344CB8AC3E}">
        <p14:creationId xmlns:p14="http://schemas.microsoft.com/office/powerpoint/2010/main" val="202167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63</a:t>
            </a:fld>
            <a:endParaRPr lang="ru-RU"/>
          </a:p>
        </p:txBody>
      </p:sp>
    </p:spTree>
    <p:extLst>
      <p:ext uri="{BB962C8B-B14F-4D97-AF65-F5344CB8AC3E}">
        <p14:creationId xmlns:p14="http://schemas.microsoft.com/office/powerpoint/2010/main" val="927481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64</a:t>
            </a:fld>
            <a:endParaRPr lang="ru-RU"/>
          </a:p>
        </p:txBody>
      </p:sp>
    </p:spTree>
    <p:extLst>
      <p:ext uri="{BB962C8B-B14F-4D97-AF65-F5344CB8AC3E}">
        <p14:creationId xmlns:p14="http://schemas.microsoft.com/office/powerpoint/2010/main" val="2069346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A81B45D-946D-471E-A406-C77C826DC06E}" type="slidenum">
              <a:rPr lang="ru-RU" smtClean="0"/>
              <a:t>65</a:t>
            </a:fld>
            <a:endParaRPr lang="ru-RU"/>
          </a:p>
        </p:txBody>
      </p:sp>
    </p:spTree>
    <p:extLst>
      <p:ext uri="{BB962C8B-B14F-4D97-AF65-F5344CB8AC3E}">
        <p14:creationId xmlns:p14="http://schemas.microsoft.com/office/powerpoint/2010/main" val="2624936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46B1CE1-3546-4317-84E0-4CDA8380122F}" type="datetimeFigureOut">
              <a:rPr lang="ru-RU" smtClean="0"/>
              <a:t>17.10.2025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1ACC21-42F2-4174-9B91-0E7BC11FB865}" type="slidenum">
              <a:rPr lang="ru-RU" smtClean="0"/>
              <a:t>‹#›</a:t>
            </a:fld>
            <a:endParaRPr lang="ru-RU"/>
          </a:p>
        </p:txBody>
      </p:sp>
    </p:spTree>
    <p:extLst>
      <p:ext uri="{BB962C8B-B14F-4D97-AF65-F5344CB8AC3E}">
        <p14:creationId xmlns:p14="http://schemas.microsoft.com/office/powerpoint/2010/main" val="221192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46B1CE1-3546-4317-84E0-4CDA8380122F}" type="datetimeFigureOut">
              <a:rPr lang="ru-RU" smtClean="0"/>
              <a:t>17.10.2025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1ACC21-42F2-4174-9B91-0E7BC11FB865}" type="slidenum">
              <a:rPr lang="ru-RU" smtClean="0"/>
              <a:t>‹#›</a:t>
            </a:fld>
            <a:endParaRPr lang="ru-RU"/>
          </a:p>
        </p:txBody>
      </p:sp>
    </p:spTree>
    <p:extLst>
      <p:ext uri="{BB962C8B-B14F-4D97-AF65-F5344CB8AC3E}">
        <p14:creationId xmlns:p14="http://schemas.microsoft.com/office/powerpoint/2010/main" val="121723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46B1CE1-3546-4317-84E0-4CDA8380122F}" type="datetimeFigureOut">
              <a:rPr lang="ru-RU" smtClean="0"/>
              <a:t>17.10.2025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1ACC21-42F2-4174-9B91-0E7BC11FB865}" type="slidenum">
              <a:rPr lang="ru-RU" smtClean="0"/>
              <a:t>‹#›</a:t>
            </a:fld>
            <a:endParaRPr lang="ru-RU"/>
          </a:p>
        </p:txBody>
      </p:sp>
    </p:spTree>
    <p:extLst>
      <p:ext uri="{BB962C8B-B14F-4D97-AF65-F5344CB8AC3E}">
        <p14:creationId xmlns:p14="http://schemas.microsoft.com/office/powerpoint/2010/main" val="344876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46B1CE1-3546-4317-84E0-4CDA8380122F}" type="datetimeFigureOut">
              <a:rPr lang="ru-RU" smtClean="0"/>
              <a:t>17.10.2025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1ACC21-42F2-4174-9B91-0E7BC11FB865}" type="slidenum">
              <a:rPr lang="ru-RU" smtClean="0"/>
              <a:t>‹#›</a:t>
            </a:fld>
            <a:endParaRPr lang="ru-RU"/>
          </a:p>
        </p:txBody>
      </p:sp>
    </p:spTree>
    <p:extLst>
      <p:ext uri="{BB962C8B-B14F-4D97-AF65-F5344CB8AC3E}">
        <p14:creationId xmlns:p14="http://schemas.microsoft.com/office/powerpoint/2010/main" val="346066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46B1CE1-3546-4317-84E0-4CDA8380122F}" type="datetimeFigureOut">
              <a:rPr lang="ru-RU" smtClean="0"/>
              <a:t>17.10.2025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1ACC21-42F2-4174-9B91-0E7BC11FB865}" type="slidenum">
              <a:rPr lang="ru-RU" smtClean="0"/>
              <a:t>‹#›</a:t>
            </a:fld>
            <a:endParaRPr lang="ru-RU"/>
          </a:p>
        </p:txBody>
      </p:sp>
    </p:spTree>
    <p:extLst>
      <p:ext uri="{BB962C8B-B14F-4D97-AF65-F5344CB8AC3E}">
        <p14:creationId xmlns:p14="http://schemas.microsoft.com/office/powerpoint/2010/main" val="86457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46B1CE1-3546-4317-84E0-4CDA8380122F}" type="datetimeFigureOut">
              <a:rPr lang="ru-RU" smtClean="0"/>
              <a:t>17.10.2025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1ACC21-42F2-4174-9B91-0E7BC11FB865}" type="slidenum">
              <a:rPr lang="ru-RU" smtClean="0"/>
              <a:t>‹#›</a:t>
            </a:fld>
            <a:endParaRPr lang="ru-RU"/>
          </a:p>
        </p:txBody>
      </p:sp>
    </p:spTree>
    <p:extLst>
      <p:ext uri="{BB962C8B-B14F-4D97-AF65-F5344CB8AC3E}">
        <p14:creationId xmlns:p14="http://schemas.microsoft.com/office/powerpoint/2010/main" val="278569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46B1CE1-3546-4317-84E0-4CDA8380122F}" type="datetimeFigureOut">
              <a:rPr lang="ru-RU" smtClean="0"/>
              <a:t>17.10.2025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81ACC21-42F2-4174-9B91-0E7BC11FB865}" type="slidenum">
              <a:rPr lang="ru-RU" smtClean="0"/>
              <a:t>‹#›</a:t>
            </a:fld>
            <a:endParaRPr lang="ru-RU"/>
          </a:p>
        </p:txBody>
      </p:sp>
    </p:spTree>
    <p:extLst>
      <p:ext uri="{BB962C8B-B14F-4D97-AF65-F5344CB8AC3E}">
        <p14:creationId xmlns:p14="http://schemas.microsoft.com/office/powerpoint/2010/main" val="5376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46B1CE1-3546-4317-84E0-4CDA8380122F}" type="datetimeFigureOut">
              <a:rPr lang="ru-RU" smtClean="0"/>
              <a:t>17.10.2025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1ACC21-42F2-4174-9B91-0E7BC11FB865}" type="slidenum">
              <a:rPr lang="ru-RU" smtClean="0"/>
              <a:t>‹#›</a:t>
            </a:fld>
            <a:endParaRPr lang="ru-RU"/>
          </a:p>
        </p:txBody>
      </p:sp>
    </p:spTree>
    <p:extLst>
      <p:ext uri="{BB962C8B-B14F-4D97-AF65-F5344CB8AC3E}">
        <p14:creationId xmlns:p14="http://schemas.microsoft.com/office/powerpoint/2010/main" val="356817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6B1CE1-3546-4317-84E0-4CDA8380122F}" type="datetimeFigureOut">
              <a:rPr lang="ru-RU" smtClean="0"/>
              <a:t>17.10.2025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81ACC21-42F2-4174-9B91-0E7BC11FB865}" type="slidenum">
              <a:rPr lang="ru-RU" smtClean="0"/>
              <a:t>‹#›</a:t>
            </a:fld>
            <a:endParaRPr lang="ru-RU"/>
          </a:p>
        </p:txBody>
      </p:sp>
    </p:spTree>
    <p:extLst>
      <p:ext uri="{BB962C8B-B14F-4D97-AF65-F5344CB8AC3E}">
        <p14:creationId xmlns:p14="http://schemas.microsoft.com/office/powerpoint/2010/main" val="46578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46B1CE1-3546-4317-84E0-4CDA8380122F}" type="datetimeFigureOut">
              <a:rPr lang="ru-RU" smtClean="0"/>
              <a:t>17.10.2025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1ACC21-42F2-4174-9B91-0E7BC11FB865}" type="slidenum">
              <a:rPr lang="ru-RU" smtClean="0"/>
              <a:t>‹#›</a:t>
            </a:fld>
            <a:endParaRPr lang="ru-RU"/>
          </a:p>
        </p:txBody>
      </p:sp>
    </p:spTree>
    <p:extLst>
      <p:ext uri="{BB962C8B-B14F-4D97-AF65-F5344CB8AC3E}">
        <p14:creationId xmlns:p14="http://schemas.microsoft.com/office/powerpoint/2010/main" val="416956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46B1CE1-3546-4317-84E0-4CDA8380122F}" type="datetimeFigureOut">
              <a:rPr lang="ru-RU" smtClean="0"/>
              <a:t>17.10.2025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1ACC21-42F2-4174-9B91-0E7BC11FB865}" type="slidenum">
              <a:rPr lang="ru-RU" smtClean="0"/>
              <a:t>‹#›</a:t>
            </a:fld>
            <a:endParaRPr lang="ru-RU"/>
          </a:p>
        </p:txBody>
      </p:sp>
    </p:spTree>
    <p:extLst>
      <p:ext uri="{BB962C8B-B14F-4D97-AF65-F5344CB8AC3E}">
        <p14:creationId xmlns:p14="http://schemas.microsoft.com/office/powerpoint/2010/main" val="2378022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B1CE1-3546-4317-84E0-4CDA8380122F}" type="datetimeFigureOut">
              <a:rPr lang="ru-RU" smtClean="0"/>
              <a:t>17.10.2025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ACC21-42F2-4174-9B91-0E7BC11FB865}" type="slidenum">
              <a:rPr lang="ru-RU" smtClean="0"/>
              <a:t>‹#›</a:t>
            </a:fld>
            <a:endParaRPr lang="ru-RU"/>
          </a:p>
        </p:txBody>
      </p:sp>
    </p:spTree>
    <p:extLst>
      <p:ext uri="{BB962C8B-B14F-4D97-AF65-F5344CB8AC3E}">
        <p14:creationId xmlns:p14="http://schemas.microsoft.com/office/powerpoint/2010/main" val="724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shirskaya@mirea.ru"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code-live.ru/post/cpp-arrays/" TargetMode="External"/><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ru.wikipedia.org/wiki/New_(C++)" TargetMode="External"/><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http://ru.wikipedia.org/wiki/%D0%A1%D1%81%D1%8B%D0%BB%D0%BA%D0%B0_(C++)" TargetMode="External"/><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ru.wikipedia.org/wiki/%D0%90%D0%BD%D0%B3%D0%BB%D0%B8%D0%B9%D1%81%D0%BA%D0%B8%D0%B9_%D1%8F%D0%B7%D1%8B%D0%BA" TargetMode="External"/><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hyperlink" Target="https://ru.wikipedia.org/wiki/%D0%94%D0%B8%D0%BD%D0%B0%D0%BC%D0%B8%D1%87%D0%B5%D1%81%D0%BA%D0%B8_%D1%80%D0%B0%D1%81%D0%BF%D1%80%D0%B5%D0%B4%D0%B5%D0%BB%D1%8F%D0%B5%D0%BC%D0%B0%D1%8F_%D0%BF%D0%B0%D0%BC%D1%8F%D1%82%D1%8C" TargetMode="External"/><Relationship Id="rId4" Type="http://schemas.openxmlformats.org/officeDocument/2006/relationships/hyperlink" Target="https://ru.wikipedia.org/wiki/%D0%A1%D1%82%D1%80%D1%83%D0%BA%D1%82%D1%83%D1%80%D0%B0_%D0%B4%D0%B0%D0%BD%D0%BD%D1%8B%D1%85"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hyperlink" Target="http://ru.wikipedia.org/wiki/Delete_(C++)" TargetMode="External"/><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image" Target="../media/image2.tiff"/></Relationships>
</file>

<file path=ppt/slides/_rels/slide6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www.intuit.ru/studies/courses/16740/1301/info" TargetMode="External"/><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9626"/>
            <a:ext cx="9144000" cy="2358506"/>
          </a:xfr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a:normAutofit/>
          </a:bodyPr>
          <a:lstStyle/>
          <a:p>
            <a:r>
              <a:rPr lang="ru-RU" sz="1400" b="1" dirty="0">
                <a:latin typeface="Arial" panose="020B0604020202020204" pitchFamily="34" charset="0"/>
                <a:cs typeface="Arial" panose="020B0604020202020204" pitchFamily="34" charset="0"/>
              </a:rPr>
              <a:t>Федеральное государственное бюджетное образовательное учреждение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 высшего образования</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«МИРЭА – Российский технологический университет»</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РТУ МИРЭА</a:t>
            </a:r>
            <a:br>
              <a:rPr lang="en-US"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Институт Информационных Технологий  </a:t>
            </a:r>
            <a:br>
              <a:rPr lang="ru-RU" sz="1400" b="1" dirty="0">
                <a:latin typeface="Arial" panose="020B0604020202020204" pitchFamily="34" charset="0"/>
                <a:cs typeface="Arial" panose="020B0604020202020204" pitchFamily="34" charset="0"/>
              </a:rPr>
            </a:br>
            <a:r>
              <a:rPr lang="ru-RU" sz="1400" b="1" dirty="0">
                <a:latin typeface="Arial" panose="020B0604020202020204" pitchFamily="34" charset="0"/>
                <a:cs typeface="Arial" panose="020B0604020202020204" pitchFamily="34" charset="0"/>
              </a:rPr>
              <a:t>Кафедра Промышленной Информатики</a:t>
            </a:r>
          </a:p>
        </p:txBody>
      </p:sp>
      <p:sp>
        <p:nvSpPr>
          <p:cNvPr id="5" name="Прямоугольник 4"/>
          <p:cNvSpPr/>
          <p:nvPr/>
        </p:nvSpPr>
        <p:spPr>
          <a:xfrm>
            <a:off x="251520" y="3419129"/>
            <a:ext cx="8568952" cy="1138773"/>
          </a:xfrm>
          <a:prstGeom prst="rect">
            <a:avLst/>
          </a:prstGeom>
        </p:spPr>
        <p:txBody>
          <a:bodyPr wrap="square">
            <a:spAutoFit/>
          </a:bodyPr>
          <a:lstStyle/>
          <a:p>
            <a:pPr algn="ctr"/>
            <a:r>
              <a:rPr lang="ru-RU" sz="2400" dirty="0">
                <a:solidFill>
                  <a:srgbClr val="0070C0"/>
                </a:solidFill>
                <a:latin typeface="Times New Roman" pitchFamily="18" charset="0"/>
                <a:cs typeface="Times New Roman" pitchFamily="18" charset="0"/>
              </a:rPr>
              <a:t>ИНФОРМАТИКА</a:t>
            </a:r>
          </a:p>
          <a:p>
            <a:pPr algn="ctr"/>
            <a:endParaRPr lang="ru-RU" sz="2400" dirty="0">
              <a:solidFill>
                <a:srgbClr val="0070C0"/>
              </a:solidFill>
              <a:latin typeface="Times New Roman" pitchFamily="18" charset="0"/>
              <a:cs typeface="Times New Roman" pitchFamily="18" charset="0"/>
            </a:endParaRPr>
          </a:p>
          <a:p>
            <a:pPr algn="ctr"/>
            <a:r>
              <a:rPr lang="ru-RU" sz="2000" dirty="0">
                <a:solidFill>
                  <a:srgbClr val="0070C0"/>
                </a:solidFill>
                <a:latin typeface="Times New Roman" pitchFamily="18" charset="0"/>
                <a:cs typeface="Times New Roman" pitchFamily="18" charset="0"/>
              </a:rPr>
              <a:t>Тема лекции «Перечисления. Указатели. Ссылки»</a:t>
            </a:r>
          </a:p>
        </p:txBody>
      </p:sp>
      <p:pic>
        <p:nvPicPr>
          <p:cNvPr id="6" name="Рисунок 5" descr="MIREA_Gerb_Colour.png"/>
          <p:cNvPicPr>
            <a:picLocks noChangeAspect="1"/>
          </p:cNvPicPr>
          <p:nvPr/>
        </p:nvPicPr>
        <p:blipFill>
          <a:blip r:embed="rId2" cstate="print"/>
          <a:stretch>
            <a:fillRect/>
          </a:stretch>
        </p:blipFill>
        <p:spPr>
          <a:xfrm>
            <a:off x="3779912" y="1876698"/>
            <a:ext cx="1404156" cy="1552302"/>
          </a:xfrm>
          <a:prstGeom prst="rect">
            <a:avLst/>
          </a:prstGeom>
        </p:spPr>
      </p:pic>
      <p:sp>
        <p:nvSpPr>
          <p:cNvPr id="3" name="Прямоугольник 2"/>
          <p:cNvSpPr/>
          <p:nvPr/>
        </p:nvSpPr>
        <p:spPr>
          <a:xfrm>
            <a:off x="2024" y="4941168"/>
            <a:ext cx="8585584" cy="1477328"/>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Лектор Каширская Елизавета Натановна</a:t>
            </a:r>
            <a:endParaRPr lang="ru-RU" dirty="0">
              <a:latin typeface="Times New Roman" panose="02020603050405020304" pitchFamily="18" charset="0"/>
              <a:cs typeface="Times New Roman" panose="02020603050405020304" pitchFamily="18" charset="0"/>
            </a:endParaRPr>
          </a:p>
          <a:p>
            <a:pPr algn="ctr"/>
            <a:r>
              <a:rPr lang="ru-RU" dirty="0">
                <a:latin typeface="Times New Roman" panose="02020603050405020304" pitchFamily="18" charset="0"/>
                <a:cs typeface="Times New Roman" panose="02020603050405020304" pitchFamily="18" charset="0"/>
              </a:rPr>
              <a:t>к.т.н., доцент ФГБОУ ВО «МИРЭА - Российский технологический университет» </a:t>
            </a:r>
          </a:p>
          <a:p>
            <a:pPr algn="ctr"/>
            <a:r>
              <a:rPr lang="en-US" dirty="0">
                <a:latin typeface="Times New Roman" panose="02020603050405020304" pitchFamily="18" charset="0"/>
                <a:cs typeface="Times New Roman" panose="02020603050405020304" pitchFamily="18" charset="0"/>
              </a:rPr>
              <a:t>e-mail: </a:t>
            </a:r>
            <a:r>
              <a:rPr lang="ru-RU" u="sng" dirty="0">
                <a:latin typeface="Times New Roman" panose="02020603050405020304" pitchFamily="18" charset="0"/>
                <a:cs typeface="Times New Roman" panose="02020603050405020304" pitchFamily="18" charset="0"/>
                <a:hlinkClick r:id="rId3"/>
              </a:rPr>
              <a:t>kashirskaya@</a:t>
            </a:r>
            <a:r>
              <a:rPr lang="en-US" u="sng" dirty="0">
                <a:latin typeface="Times New Roman" panose="02020603050405020304" pitchFamily="18" charset="0"/>
                <a:cs typeface="Times New Roman" panose="02020603050405020304" pitchFamily="18" charset="0"/>
                <a:hlinkClick r:id="rId3"/>
              </a:rPr>
              <a:t>mirea.ru</a:t>
            </a:r>
            <a:endParaRPr lang="en-US" u="sng" dirty="0">
              <a:latin typeface="Times New Roman" panose="02020603050405020304" pitchFamily="18" charset="0"/>
              <a:cs typeface="Times New Roman" panose="02020603050405020304" pitchFamily="18" charset="0"/>
            </a:endParaRPr>
          </a:p>
          <a:p>
            <a:pPr algn="ctr"/>
            <a:endParaRPr lang="en-US" u="sng" dirty="0">
              <a:latin typeface="Times New Roman" panose="02020603050405020304" pitchFamily="18" charset="0"/>
              <a:cs typeface="Times New Roman" panose="02020603050405020304" pitchFamily="18" charset="0"/>
            </a:endParaRPr>
          </a:p>
          <a:p>
            <a:pPr algn="ctr"/>
            <a:r>
              <a:rPr lang="ru-RU" b="1" dirty="0">
                <a:latin typeface="Times New Roman" panose="02020603050405020304" pitchFamily="18" charset="0"/>
                <a:cs typeface="Times New Roman" panose="02020603050405020304" pitchFamily="18" charset="0"/>
              </a:rPr>
              <a:t>Лекция  № 4</a:t>
            </a:r>
          </a:p>
        </p:txBody>
      </p:sp>
    </p:spTree>
    <p:extLst>
      <p:ext uri="{BB962C8B-B14F-4D97-AF65-F5344CB8AC3E}">
        <p14:creationId xmlns:p14="http://schemas.microsoft.com/office/powerpoint/2010/main" val="722435070"/>
      </p:ext>
    </p:extLst>
  </p:cSld>
  <p:clrMapOvr>
    <a:masterClrMapping/>
  </p:clrMapOvr>
  <mc:AlternateContent xmlns:mc="http://schemas.openxmlformats.org/markup-compatibility/2006" xmlns:p14="http://schemas.microsoft.com/office/powerpoint/2010/main">
    <mc:Choice Requires="p14">
      <p:transition spd="slow" p14:dur="2000" advTm="6339"/>
    </mc:Choice>
    <mc:Fallback xmlns="">
      <p:transition spd="slow" advTm="63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Присваивание</a:t>
            </a:r>
          </a:p>
        </p:txBody>
      </p:sp>
      <p:sp>
        <p:nvSpPr>
          <p:cNvPr id="8" name="TextBox 7"/>
          <p:cNvSpPr txBox="1"/>
          <p:nvPr/>
        </p:nvSpPr>
        <p:spPr>
          <a:xfrm>
            <a:off x="179512" y="620688"/>
            <a:ext cx="8352928" cy="5170646"/>
          </a:xfrm>
          <a:prstGeom prst="rect">
            <a:avLst/>
          </a:prstGeom>
          <a:noFill/>
        </p:spPr>
        <p:txBody>
          <a:bodyPr wrap="square" rtlCol="0">
            <a:spAutoFit/>
          </a:bodyPr>
          <a:lstStyle/>
          <a:p>
            <a:pPr indent="444500" algn="just">
              <a:lnSpc>
                <a:spcPct val="150000"/>
              </a:lnSpc>
            </a:pPr>
            <a:r>
              <a:rPr lang="ru-RU" sz="2000" dirty="0">
                <a:latin typeface="Times New Roman" pitchFamily="18" charset="0"/>
                <a:cs typeface="Times New Roman" pitchFamily="18" charset="0"/>
              </a:rPr>
              <a:t>Вы можете присвоить значение </a:t>
            </a:r>
            <a:r>
              <a:rPr lang="ru-RU" sz="2000" b="1" dirty="0">
                <a:latin typeface="Times New Roman" pitchFamily="18" charset="0"/>
                <a:cs typeface="Times New Roman" pitchFamily="18" charset="0"/>
              </a:rPr>
              <a:t>int</a:t>
            </a:r>
            <a:r>
              <a:rPr lang="ru-RU" sz="2000" dirty="0">
                <a:latin typeface="Times New Roman" pitchFamily="18" charset="0"/>
                <a:cs typeface="Times New Roman" pitchFamily="18" charset="0"/>
              </a:rPr>
              <a:t> переменной </a:t>
            </a:r>
            <a:r>
              <a:rPr lang="ru-RU" sz="2000" b="1" dirty="0" err="1">
                <a:latin typeface="Times New Roman" pitchFamily="18" charset="0"/>
                <a:cs typeface="Times New Roman" pitchFamily="18" charset="0"/>
              </a:rPr>
              <a:t>enum</a:t>
            </a:r>
            <a:r>
              <a:rPr lang="ru-RU" sz="2000" dirty="0">
                <a:latin typeface="Times New Roman" pitchFamily="18" charset="0"/>
                <a:cs typeface="Times New Roman" pitchFamily="18" charset="0"/>
              </a:rPr>
              <a:t>, если полученное значение допустимо и применяется явное приведение типа: </a:t>
            </a:r>
          </a:p>
          <a:p>
            <a:pPr indent="444500" algn="just">
              <a:lnSpc>
                <a:spcPct val="150000"/>
              </a:lnSpc>
            </a:pPr>
            <a:r>
              <a:rPr lang="ru-RU" sz="2000" dirty="0">
                <a:latin typeface="Times New Roman" pitchFamily="18" charset="0"/>
                <a:cs typeface="Times New Roman" pitchFamily="18" charset="0"/>
              </a:rPr>
              <a:t>band = spectrum(3); // приведение 3 к типу spectrum </a:t>
            </a:r>
          </a:p>
          <a:p>
            <a:pPr indent="444500" algn="just">
              <a:lnSpc>
                <a:spcPct val="150000"/>
              </a:lnSpc>
            </a:pPr>
            <a:r>
              <a:rPr lang="ru-RU" sz="2000" dirty="0">
                <a:latin typeface="Times New Roman" pitchFamily="18" charset="0"/>
                <a:cs typeface="Times New Roman" pitchFamily="18" charset="0"/>
              </a:rPr>
              <a:t>Но что будет, если вы попытаетесь выполнить приведение типа для недопустимого значения? Результат не определен, в том смысле, что попытка не будет воспринята как ошибочная, но вы не можете полагаться на полученное в результате значение: </a:t>
            </a:r>
          </a:p>
          <a:p>
            <a:pPr indent="444500" algn="just">
              <a:lnSpc>
                <a:spcPct val="150000"/>
              </a:lnSpc>
            </a:pPr>
            <a:r>
              <a:rPr lang="ru-RU" sz="2000" dirty="0">
                <a:latin typeface="Times New Roman" pitchFamily="18" charset="0"/>
                <a:cs typeface="Times New Roman" pitchFamily="18" charset="0"/>
              </a:rPr>
              <a:t>band = spectrum(40003); // результат не определен </a:t>
            </a:r>
          </a:p>
          <a:p>
            <a:pPr indent="444500" algn="just">
              <a:lnSpc>
                <a:spcPct val="150000"/>
              </a:lnSpc>
            </a:pPr>
            <a:endParaRPr lang="ru-RU" sz="2000" dirty="0">
              <a:latin typeface="Times New Roman" pitchFamily="18" charset="0"/>
              <a:cs typeface="Times New Roman" pitchFamily="18" charset="0"/>
            </a:endParaRPr>
          </a:p>
          <a:p>
            <a:pPr indent="444500" algn="just">
              <a:lnSpc>
                <a:spcPct val="150000"/>
              </a:lnSpc>
            </a:pPr>
            <a:r>
              <a:rPr lang="ru-RU" sz="2000" i="1" dirty="0">
                <a:latin typeface="Times New Roman" pitchFamily="18" charset="0"/>
                <a:cs typeface="Times New Roman" pitchFamily="18" charset="0"/>
              </a:rPr>
              <a:t>Обсуждение того, какие значения являются приемлемыми, а какие неприемлемыми, мы сегодня же разберем. </a:t>
            </a:r>
          </a:p>
        </p:txBody>
      </p:sp>
    </p:spTree>
    <p:extLst>
      <p:ext uri="{BB962C8B-B14F-4D97-AF65-F5344CB8AC3E}">
        <p14:creationId xmlns:p14="http://schemas.microsoft.com/office/powerpoint/2010/main" val="409847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Перечисления</a:t>
            </a:r>
          </a:p>
        </p:txBody>
      </p:sp>
      <p:sp>
        <p:nvSpPr>
          <p:cNvPr id="8" name="TextBox 7"/>
          <p:cNvSpPr txBox="1"/>
          <p:nvPr/>
        </p:nvSpPr>
        <p:spPr>
          <a:xfrm>
            <a:off x="179512" y="566030"/>
            <a:ext cx="8352928" cy="5170646"/>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Как видите, правила, которым подчиняются перечисления, достаточно строги. На практике перечисления чаще используются как способ определения взаимосвязанных символических констант, нежели как средство определения новых типов. Например, вы можете применять перечисления для определения символических констант для операторов </a:t>
            </a:r>
            <a:r>
              <a:rPr lang="ru-RU" sz="2200" dirty="0" err="1">
                <a:latin typeface="Times New Roman" pitchFamily="18" charset="0"/>
                <a:cs typeface="Times New Roman" pitchFamily="18" charset="0"/>
              </a:rPr>
              <a:t>switch</a:t>
            </a:r>
            <a:r>
              <a:rPr lang="ru-RU" sz="2200" dirty="0">
                <a:latin typeface="Times New Roman" pitchFamily="18" charset="0"/>
                <a:cs typeface="Times New Roman" pitchFamily="18" charset="0"/>
              </a:rPr>
              <a:t>. Если вы собираетесь только использовать константы и не создавать переменные перечислимого типа, то в этом случае можете опустить имя перечислимого типа, как показано ниже: </a:t>
            </a:r>
          </a:p>
          <a:p>
            <a:pPr indent="444500" algn="just">
              <a:lnSpc>
                <a:spcPct val="150000"/>
              </a:lnSpc>
            </a:pPr>
            <a:r>
              <a:rPr lang="ru-RU" sz="2200" dirty="0" err="1">
                <a:latin typeface="Times New Roman" pitchFamily="18" charset="0"/>
                <a:cs typeface="Times New Roman" pitchFamily="18" charset="0"/>
              </a:rPr>
              <a:t>enum</a:t>
            </a:r>
            <a:r>
              <a:rPr lang="ru-RU" sz="2200" dirty="0">
                <a:latin typeface="Times New Roman" pitchFamily="18" charset="0"/>
                <a:cs typeface="Times New Roman" pitchFamily="18" charset="0"/>
              </a:rPr>
              <a:t> {</a:t>
            </a:r>
            <a:r>
              <a:rPr lang="ru-RU" sz="2200" dirty="0" err="1">
                <a:solidFill>
                  <a:srgbClr val="FF0000"/>
                </a:solidFill>
                <a:latin typeface="Times New Roman" pitchFamily="18" charset="0"/>
                <a:cs typeface="Times New Roman" pitchFamily="18" charset="0"/>
              </a:rPr>
              <a:t>red</a:t>
            </a:r>
            <a:r>
              <a:rPr lang="ru-RU" sz="2200" dirty="0">
                <a:latin typeface="Times New Roman" pitchFamily="18" charset="0"/>
                <a:cs typeface="Times New Roman" pitchFamily="18" charset="0"/>
              </a:rPr>
              <a:t>, </a:t>
            </a:r>
            <a:r>
              <a:rPr lang="ru-RU" sz="2200"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orange</a:t>
            </a:r>
            <a:r>
              <a:rPr lang="ru-RU" sz="2200" dirty="0">
                <a:latin typeface="Times New Roman" pitchFamily="18" charset="0"/>
                <a:cs typeface="Times New Roman" pitchFamily="18" charset="0"/>
              </a:rPr>
              <a:t>, </a:t>
            </a:r>
            <a:r>
              <a:rPr lang="ru-RU" sz="220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yellow</a:t>
            </a:r>
            <a:r>
              <a:rPr lang="ru-RU" sz="2200" dirty="0">
                <a:latin typeface="Times New Roman" pitchFamily="18" charset="0"/>
                <a:cs typeface="Times New Roman" pitchFamily="18" charset="0"/>
              </a:rPr>
              <a:t>, </a:t>
            </a:r>
            <a:r>
              <a:rPr lang="ru-RU" sz="2200" dirty="0" err="1">
                <a:solidFill>
                  <a:srgbClr val="00B050"/>
                </a:solidFill>
                <a:latin typeface="Times New Roman" pitchFamily="18" charset="0"/>
                <a:cs typeface="Times New Roman" pitchFamily="18" charset="0"/>
              </a:rPr>
              <a:t>green</a:t>
            </a:r>
            <a:r>
              <a:rPr lang="ru-RU" sz="2200" dirty="0">
                <a:latin typeface="Times New Roman" pitchFamily="18" charset="0"/>
                <a:cs typeface="Times New Roman" pitchFamily="18" charset="0"/>
              </a:rPr>
              <a:t>, </a:t>
            </a:r>
            <a:r>
              <a:rPr lang="ru-RU" sz="2200" dirty="0" err="1">
                <a:solidFill>
                  <a:srgbClr val="00B0F0"/>
                </a:solidFill>
                <a:latin typeface="Times New Roman" pitchFamily="18" charset="0"/>
                <a:cs typeface="Times New Roman" pitchFamily="18" charset="0"/>
              </a:rPr>
              <a:t>blue</a:t>
            </a:r>
            <a:r>
              <a:rPr lang="ru-RU" sz="2200" dirty="0">
                <a:latin typeface="Times New Roman" pitchFamily="18" charset="0"/>
                <a:cs typeface="Times New Roman" pitchFamily="18" charset="0"/>
              </a:rPr>
              <a:t>, </a:t>
            </a:r>
            <a:r>
              <a:rPr lang="ru-RU" sz="2200" dirty="0" err="1">
                <a:solidFill>
                  <a:srgbClr val="002060"/>
                </a:solidFill>
                <a:latin typeface="Times New Roman" pitchFamily="18" charset="0"/>
                <a:cs typeface="Times New Roman" pitchFamily="18" charset="0"/>
              </a:rPr>
              <a:t>violet</a:t>
            </a:r>
            <a:r>
              <a:rPr lang="ru-RU" sz="2200" dirty="0">
                <a:latin typeface="Times New Roman" pitchFamily="18" charset="0"/>
                <a:cs typeface="Times New Roman" pitchFamily="18" charset="0"/>
              </a:rPr>
              <a:t>, </a:t>
            </a:r>
            <a:r>
              <a:rPr lang="ru-RU" sz="2200" dirty="0" err="1">
                <a:solidFill>
                  <a:srgbClr val="0070C0"/>
                </a:solidFill>
                <a:latin typeface="Times New Roman" pitchFamily="18" charset="0"/>
                <a:cs typeface="Times New Roman" pitchFamily="18" charset="0"/>
              </a:rPr>
              <a:t>indigo</a:t>
            </a:r>
            <a:r>
              <a:rPr lang="ru-RU" sz="2200" dirty="0">
                <a:latin typeface="Times New Roman" pitchFamily="18" charset="0"/>
                <a:cs typeface="Times New Roman" pitchFamily="18" charset="0"/>
              </a:rPr>
              <a:t>, </a:t>
            </a:r>
            <a:r>
              <a:rPr lang="ru-RU" sz="2200" dirty="0" err="1">
                <a:solidFill>
                  <a:srgbClr val="7030A0"/>
                </a:solidFill>
                <a:latin typeface="Times New Roman" pitchFamily="18" charset="0"/>
                <a:cs typeface="Times New Roman" pitchFamily="18" charset="0"/>
              </a:rPr>
              <a:t>ultraviolet</a:t>
            </a:r>
            <a:r>
              <a:rPr lang="ru-RU" sz="2200" dirty="0">
                <a:latin typeface="Times New Roman" pitchFamily="18" charset="0"/>
                <a:cs typeface="Times New Roman" pitchFamily="18" charset="0"/>
              </a:rPr>
              <a:t>};</a:t>
            </a:r>
          </a:p>
        </p:txBody>
      </p:sp>
    </p:spTree>
    <p:extLst>
      <p:ext uri="{BB962C8B-B14F-4D97-AF65-F5344CB8AC3E}">
        <p14:creationId xmlns:p14="http://schemas.microsoft.com/office/powerpoint/2010/main" val="3363799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Перечисления</a:t>
            </a:r>
          </a:p>
        </p:txBody>
      </p:sp>
      <p:sp>
        <p:nvSpPr>
          <p:cNvPr id="8" name="TextBox 7"/>
          <p:cNvSpPr txBox="1"/>
          <p:nvPr/>
        </p:nvSpPr>
        <p:spPr>
          <a:xfrm>
            <a:off x="179512" y="566030"/>
            <a:ext cx="8352928" cy="5831853"/>
          </a:xfrm>
          <a:prstGeom prst="rect">
            <a:avLst/>
          </a:prstGeom>
          <a:noFill/>
        </p:spPr>
        <p:txBody>
          <a:bodyPr wrap="square" rtlCol="0">
            <a:spAutoFit/>
          </a:bodyPr>
          <a:lstStyle/>
          <a:p>
            <a:pPr indent="444500" algn="just">
              <a:lnSpc>
                <a:spcPct val="150000"/>
              </a:lnSpc>
            </a:pPr>
            <a:r>
              <a:rPr lang="ru-RU" sz="2800" dirty="0">
                <a:latin typeface="Times New Roman" pitchFamily="18" charset="0"/>
                <a:cs typeface="Times New Roman" pitchFamily="18" charset="0"/>
              </a:rPr>
              <a:t>Присваиваемые значения должны быть целочисленными. Можно также явно устанавливать только некоторые из перечислителей: </a:t>
            </a:r>
          </a:p>
          <a:p>
            <a:pPr indent="444500" algn="just">
              <a:lnSpc>
                <a:spcPct val="150000"/>
              </a:lnSpc>
            </a:pPr>
            <a:r>
              <a:rPr lang="ru-RU" sz="2800" dirty="0" err="1">
                <a:latin typeface="Times New Roman" pitchFamily="18" charset="0"/>
                <a:cs typeface="Times New Roman" pitchFamily="18" charset="0"/>
              </a:rPr>
              <a:t>enum</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bigstep</a:t>
            </a:r>
            <a:r>
              <a:rPr lang="ru-RU" sz="2800" dirty="0">
                <a:latin typeface="Times New Roman" pitchFamily="18" charset="0"/>
                <a:cs typeface="Times New Roman" pitchFamily="18" charset="0"/>
              </a:rPr>
              <a:t>{</a:t>
            </a:r>
            <a:r>
              <a:rPr lang="ru-RU" sz="2800" dirty="0" err="1">
                <a:latin typeface="Times New Roman" pitchFamily="18" charset="0"/>
                <a:cs typeface="Times New Roman" pitchFamily="18" charset="0"/>
              </a:rPr>
              <a:t>first</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second</a:t>
            </a:r>
            <a:r>
              <a:rPr lang="ru-RU" sz="2800" dirty="0">
                <a:latin typeface="Times New Roman" pitchFamily="18" charset="0"/>
                <a:cs typeface="Times New Roman" pitchFamily="18" charset="0"/>
              </a:rPr>
              <a:t> = 100, </a:t>
            </a:r>
            <a:r>
              <a:rPr lang="ru-RU" sz="2800" dirty="0" err="1">
                <a:latin typeface="Times New Roman" pitchFamily="18" charset="0"/>
                <a:cs typeface="Times New Roman" pitchFamily="18" charset="0"/>
              </a:rPr>
              <a:t>third</a:t>
            </a:r>
            <a:r>
              <a:rPr lang="ru-RU" sz="2800" dirty="0">
                <a:latin typeface="Times New Roman" pitchFamily="18" charset="0"/>
                <a:cs typeface="Times New Roman" pitchFamily="18" charset="0"/>
              </a:rPr>
              <a:t>}; </a:t>
            </a:r>
          </a:p>
          <a:p>
            <a:pPr indent="444500">
              <a:lnSpc>
                <a:spcPct val="150000"/>
              </a:lnSpc>
            </a:pPr>
            <a:r>
              <a:rPr lang="ru-RU" sz="2800" dirty="0">
                <a:latin typeface="Times New Roman" pitchFamily="18" charset="0"/>
                <a:cs typeface="Times New Roman" pitchFamily="18" charset="0"/>
              </a:rPr>
              <a:t>В этом случае </a:t>
            </a:r>
            <a:r>
              <a:rPr lang="ru-RU" sz="2800" dirty="0" err="1">
                <a:latin typeface="Times New Roman" pitchFamily="18" charset="0"/>
                <a:cs typeface="Times New Roman" pitchFamily="18" charset="0"/>
              </a:rPr>
              <a:t>first</a:t>
            </a:r>
            <a:r>
              <a:rPr lang="ru-RU" sz="2800" dirty="0">
                <a:latin typeface="Times New Roman" pitchFamily="18" charset="0"/>
                <a:cs typeface="Times New Roman" pitchFamily="18" charset="0"/>
              </a:rPr>
              <a:t> получает значение 0 по умолчанию. Каждый последующий неинициализированный перечислитель увеличивается на единицу по сравнению с предыдущим. Поэтому </a:t>
            </a:r>
            <a:r>
              <a:rPr lang="ru-RU" sz="2800" dirty="0" err="1">
                <a:latin typeface="Times New Roman" pitchFamily="18" charset="0"/>
                <a:cs typeface="Times New Roman" pitchFamily="18" charset="0"/>
              </a:rPr>
              <a:t>third</a:t>
            </a:r>
            <a:r>
              <a:rPr lang="ru-RU" sz="2800" dirty="0">
                <a:latin typeface="Times New Roman" pitchFamily="18" charset="0"/>
                <a:cs typeface="Times New Roman" pitchFamily="18" charset="0"/>
              </a:rPr>
              <a:t> имеет значение 101. </a:t>
            </a:r>
          </a:p>
        </p:txBody>
      </p:sp>
    </p:spTree>
    <p:extLst>
      <p:ext uri="{BB962C8B-B14F-4D97-AF65-F5344CB8AC3E}">
        <p14:creationId xmlns:p14="http://schemas.microsoft.com/office/powerpoint/2010/main" val="407699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Значения перечислителей</a:t>
            </a:r>
          </a:p>
        </p:txBody>
      </p:sp>
      <p:sp>
        <p:nvSpPr>
          <p:cNvPr id="8" name="TextBox 7"/>
          <p:cNvSpPr txBox="1"/>
          <p:nvPr/>
        </p:nvSpPr>
        <p:spPr>
          <a:xfrm>
            <a:off x="179512" y="487340"/>
            <a:ext cx="8352928" cy="5336333"/>
          </a:xfrm>
          <a:prstGeom prst="rect">
            <a:avLst/>
          </a:prstGeom>
          <a:noFill/>
        </p:spPr>
        <p:txBody>
          <a:bodyPr wrap="square" rtlCol="0">
            <a:spAutoFit/>
          </a:bodyPr>
          <a:lstStyle/>
          <a:p>
            <a:pPr indent="444500" algn="just">
              <a:lnSpc>
                <a:spcPct val="150000"/>
              </a:lnSpc>
            </a:pPr>
            <a:r>
              <a:rPr lang="ru-RU" sz="2800" dirty="0">
                <a:latin typeface="Times New Roman" pitchFamily="18" charset="0"/>
                <a:cs typeface="Times New Roman" pitchFamily="18" charset="0"/>
              </a:rPr>
              <a:t>И, наконец, допускается указывать одно и то же значение для нескольких перечислителей: </a:t>
            </a:r>
          </a:p>
          <a:p>
            <a:pPr indent="444500" algn="just">
              <a:lnSpc>
                <a:spcPct val="150000"/>
              </a:lnSpc>
            </a:pPr>
            <a:r>
              <a:rPr lang="ru-RU" sz="2800" dirty="0">
                <a:latin typeface="Times New Roman" pitchFamily="18" charset="0"/>
                <a:cs typeface="Times New Roman" pitchFamily="18" charset="0"/>
              </a:rPr>
              <a:t>enum {zero, </a:t>
            </a:r>
            <a:r>
              <a:rPr lang="ru-RU" sz="2800" dirty="0" err="1">
                <a:latin typeface="Times New Roman" pitchFamily="18" charset="0"/>
                <a:cs typeface="Times New Roman" pitchFamily="18" charset="0"/>
              </a:rPr>
              <a:t>n</a:t>
            </a:r>
            <a:r>
              <a:rPr lang="ru-RU" sz="2800" dirty="0">
                <a:latin typeface="Times New Roman" pitchFamily="18" charset="0"/>
                <a:cs typeface="Times New Roman" pitchFamily="18" charset="0"/>
              </a:rPr>
              <a:t> = 0, </a:t>
            </a:r>
            <a:r>
              <a:rPr lang="ru-RU" sz="2800" dirty="0" err="1">
                <a:latin typeface="Times New Roman" pitchFamily="18" charset="0"/>
                <a:cs typeface="Times New Roman" pitchFamily="18" charset="0"/>
              </a:rPr>
              <a:t>one</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numer</a:t>
            </a:r>
            <a:r>
              <a:rPr lang="ru-RU" sz="2800" dirty="0">
                <a:latin typeface="Times New Roman" pitchFamily="18" charset="0"/>
                <a:cs typeface="Times New Roman" pitchFamily="18" charset="0"/>
              </a:rPr>
              <a:t> = 1}; </a:t>
            </a:r>
          </a:p>
          <a:p>
            <a:pPr indent="444500" algn="just">
              <a:lnSpc>
                <a:spcPct val="130000"/>
              </a:lnSpc>
            </a:pPr>
            <a:r>
              <a:rPr lang="ru-RU" sz="2800" dirty="0">
                <a:latin typeface="Times New Roman" pitchFamily="18" charset="0"/>
                <a:cs typeface="Times New Roman" pitchFamily="18" charset="0"/>
              </a:rPr>
              <a:t>Здесь </a:t>
            </a:r>
            <a:r>
              <a:rPr lang="ru-RU" sz="2800" b="1" dirty="0">
                <a:latin typeface="Times New Roman" pitchFamily="18" charset="0"/>
                <a:cs typeface="Times New Roman" pitchFamily="18" charset="0"/>
              </a:rPr>
              <a:t>zero</a:t>
            </a:r>
            <a:r>
              <a:rPr lang="ru-RU" sz="2800" dirty="0">
                <a:latin typeface="Times New Roman" pitchFamily="18" charset="0"/>
                <a:cs typeface="Times New Roman" pitchFamily="18" charset="0"/>
              </a:rPr>
              <a:t> и </a:t>
            </a:r>
            <a:r>
              <a:rPr lang="ru-RU" sz="2800" b="1" dirty="0" err="1">
                <a:latin typeface="Times New Roman" pitchFamily="18" charset="0"/>
                <a:cs typeface="Times New Roman" pitchFamily="18" charset="0"/>
              </a:rPr>
              <a:t>n</a:t>
            </a:r>
            <a:r>
              <a:rPr lang="ru-RU" sz="2800" dirty="0">
                <a:latin typeface="Times New Roman" pitchFamily="18" charset="0"/>
                <a:cs typeface="Times New Roman" pitchFamily="18" charset="0"/>
              </a:rPr>
              <a:t> имеют значение </a:t>
            </a:r>
            <a:r>
              <a:rPr lang="ru-RU" sz="2800" b="1" dirty="0">
                <a:latin typeface="Times New Roman" pitchFamily="18" charset="0"/>
                <a:cs typeface="Times New Roman" pitchFamily="18" charset="0"/>
              </a:rPr>
              <a:t>0</a:t>
            </a:r>
            <a:r>
              <a:rPr lang="ru-RU" sz="2800" dirty="0">
                <a:latin typeface="Times New Roman" pitchFamily="18" charset="0"/>
                <a:cs typeface="Times New Roman" pitchFamily="18" charset="0"/>
              </a:rPr>
              <a:t>, a </a:t>
            </a:r>
            <a:r>
              <a:rPr lang="ru-RU" sz="2800" b="1" dirty="0" err="1">
                <a:latin typeface="Times New Roman" pitchFamily="18" charset="0"/>
                <a:cs typeface="Times New Roman" pitchFamily="18" charset="0"/>
              </a:rPr>
              <a:t>one</a:t>
            </a:r>
            <a:r>
              <a:rPr lang="ru-RU" sz="2800" dirty="0">
                <a:latin typeface="Times New Roman" pitchFamily="18" charset="0"/>
                <a:cs typeface="Times New Roman" pitchFamily="18" charset="0"/>
              </a:rPr>
              <a:t> и </a:t>
            </a:r>
            <a:r>
              <a:rPr lang="ru-RU" sz="2800" b="1" dirty="0" err="1">
                <a:latin typeface="Times New Roman" pitchFamily="18" charset="0"/>
                <a:cs typeface="Times New Roman" pitchFamily="18" charset="0"/>
              </a:rPr>
              <a:t>numer</a:t>
            </a:r>
            <a:r>
              <a:rPr lang="ru-RU" sz="2800" b="1" dirty="0">
                <a:latin typeface="Times New Roman" pitchFamily="18" charset="0"/>
                <a:cs typeface="Times New Roman" pitchFamily="18" charset="0"/>
              </a:rPr>
              <a:t> </a:t>
            </a:r>
            <a:r>
              <a:rPr lang="ru-RU" sz="2800" dirty="0">
                <a:latin typeface="Times New Roman" pitchFamily="18" charset="0"/>
                <a:cs typeface="Times New Roman" pitchFamily="18" charset="0"/>
              </a:rPr>
              <a:t>— значение </a:t>
            </a:r>
            <a:r>
              <a:rPr lang="ru-RU" sz="2800" b="1" dirty="0">
                <a:latin typeface="Times New Roman" pitchFamily="18" charset="0"/>
                <a:cs typeface="Times New Roman" pitchFamily="18" charset="0"/>
              </a:rPr>
              <a:t>1</a:t>
            </a:r>
            <a:r>
              <a:rPr lang="ru-RU" sz="2800" dirty="0">
                <a:latin typeface="Times New Roman" pitchFamily="18" charset="0"/>
                <a:cs typeface="Times New Roman" pitchFamily="18" charset="0"/>
              </a:rPr>
              <a:t>. В ранних версиях C++ элементам перечислений можно было присваивать только значения типа int (или неявно преобразуемые к int), но теперь это ограничение снято, и также можно использовать значения типа </a:t>
            </a:r>
            <a:r>
              <a:rPr lang="ru-RU" sz="2800" dirty="0" err="1">
                <a:latin typeface="Times New Roman" pitchFamily="18" charset="0"/>
                <a:cs typeface="Times New Roman" pitchFamily="18" charset="0"/>
              </a:rPr>
              <a:t>long</a:t>
            </a:r>
            <a:r>
              <a:rPr lang="ru-RU" sz="2800" dirty="0">
                <a:latin typeface="Times New Roman" pitchFamily="18" charset="0"/>
                <a:cs typeface="Times New Roman" pitchFamily="18" charset="0"/>
              </a:rPr>
              <a:t> или даже </a:t>
            </a:r>
            <a:r>
              <a:rPr lang="ru-RU" sz="2800" dirty="0" err="1">
                <a:latin typeface="Times New Roman" pitchFamily="18" charset="0"/>
                <a:cs typeface="Times New Roman" pitchFamily="18" charset="0"/>
              </a:rPr>
              <a:t>long</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long</a:t>
            </a:r>
            <a:r>
              <a:rPr lang="ru-RU" sz="2800" dirty="0">
                <a:latin typeface="Times New Roman" pitchFamily="18" charset="0"/>
                <a:cs typeface="Times New Roman" pitchFamily="18" charset="0"/>
              </a:rPr>
              <a:t>.</a:t>
            </a:r>
          </a:p>
        </p:txBody>
      </p:sp>
    </p:spTree>
    <p:extLst>
      <p:ext uri="{BB962C8B-B14F-4D97-AF65-F5344CB8AC3E}">
        <p14:creationId xmlns:p14="http://schemas.microsoft.com/office/powerpoint/2010/main" val="394848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Значения</a:t>
            </a:r>
          </a:p>
        </p:txBody>
      </p:sp>
      <p:sp>
        <p:nvSpPr>
          <p:cNvPr id="8" name="TextBox 7"/>
          <p:cNvSpPr txBox="1"/>
          <p:nvPr/>
        </p:nvSpPr>
        <p:spPr>
          <a:xfrm>
            <a:off x="179512" y="487340"/>
            <a:ext cx="8352928" cy="6198107"/>
          </a:xfrm>
          <a:prstGeom prst="rect">
            <a:avLst/>
          </a:prstGeom>
          <a:noFill/>
        </p:spPr>
        <p:txBody>
          <a:bodyPr wrap="square" rtlCol="0">
            <a:spAutoFit/>
          </a:bodyPr>
          <a:lstStyle/>
          <a:p>
            <a:pPr indent="444500" algn="just">
              <a:lnSpc>
                <a:spcPct val="130000"/>
              </a:lnSpc>
            </a:pPr>
            <a:r>
              <a:rPr lang="ru-RU" sz="2800" dirty="0">
                <a:latin typeface="Times New Roman" pitchFamily="18" charset="0"/>
                <a:cs typeface="Times New Roman" pitchFamily="18" charset="0"/>
              </a:rPr>
              <a:t>Изначально правильными значениями перечислений являются лишь те, что названы в объявлении. Однако C++ расширяет список допустимых значений, которые могут быть присвоены перечислимым переменным, за счет использования приведения типа. Каждое перечисление имеет диапазон, и с помощью приведения к типу переменной перечисления можно присвоить любое целочисленное значение в пределах этого диапазона, даже если данное значение не равно ни одному из перечислителей. </a:t>
            </a:r>
          </a:p>
        </p:txBody>
      </p:sp>
    </p:spTree>
    <p:extLst>
      <p:ext uri="{BB962C8B-B14F-4D97-AF65-F5344CB8AC3E}">
        <p14:creationId xmlns:p14="http://schemas.microsoft.com/office/powerpoint/2010/main" val="3540801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Присваивание значений</a:t>
            </a:r>
          </a:p>
        </p:txBody>
      </p:sp>
      <p:sp>
        <p:nvSpPr>
          <p:cNvPr id="8" name="TextBox 7"/>
          <p:cNvSpPr txBox="1"/>
          <p:nvPr/>
        </p:nvSpPr>
        <p:spPr>
          <a:xfrm>
            <a:off x="179512" y="487340"/>
            <a:ext cx="8352928" cy="5734903"/>
          </a:xfrm>
          <a:prstGeom prst="rect">
            <a:avLst/>
          </a:prstGeom>
          <a:noFill/>
        </p:spPr>
        <p:txBody>
          <a:bodyPr wrap="square" rtlCol="0">
            <a:spAutoFit/>
          </a:bodyPr>
          <a:lstStyle/>
          <a:p>
            <a:pPr indent="444500" algn="just">
              <a:lnSpc>
                <a:spcPct val="120000"/>
              </a:lnSpc>
            </a:pPr>
            <a:r>
              <a:rPr lang="ru-RU" sz="2800" i="1" dirty="0">
                <a:latin typeface="Times New Roman" pitchFamily="18" charset="0"/>
                <a:cs typeface="Times New Roman" pitchFamily="18" charset="0"/>
              </a:rPr>
              <a:t>Например</a:t>
            </a:r>
            <a:r>
              <a:rPr lang="ru-RU" sz="2800" dirty="0">
                <a:latin typeface="Times New Roman" pitchFamily="18" charset="0"/>
                <a:cs typeface="Times New Roman" pitchFamily="18" charset="0"/>
              </a:rPr>
              <a:t>, предположим, что </a:t>
            </a:r>
            <a:r>
              <a:rPr lang="ru-RU" sz="2800" dirty="0" err="1">
                <a:latin typeface="Times New Roman" pitchFamily="18" charset="0"/>
                <a:cs typeface="Times New Roman" pitchFamily="18" charset="0"/>
              </a:rPr>
              <a:t>bits</a:t>
            </a:r>
            <a:r>
              <a:rPr lang="ru-RU" sz="2800" dirty="0">
                <a:latin typeface="Times New Roman" pitchFamily="18" charset="0"/>
                <a:cs typeface="Times New Roman" pitchFamily="18" charset="0"/>
              </a:rPr>
              <a:t> и </a:t>
            </a:r>
            <a:r>
              <a:rPr lang="ru-RU" sz="2800" dirty="0" err="1">
                <a:latin typeface="Times New Roman" pitchFamily="18" charset="0"/>
                <a:cs typeface="Times New Roman" pitchFamily="18" charset="0"/>
              </a:rPr>
              <a:t>myflag</a:t>
            </a:r>
            <a:r>
              <a:rPr lang="ru-RU" sz="2800" dirty="0">
                <a:latin typeface="Times New Roman" pitchFamily="18" charset="0"/>
                <a:cs typeface="Times New Roman" pitchFamily="18" charset="0"/>
              </a:rPr>
              <a:t> определены следующим образом: </a:t>
            </a:r>
          </a:p>
          <a:p>
            <a:pPr indent="444500" algn="just">
              <a:lnSpc>
                <a:spcPct val="120000"/>
              </a:lnSpc>
            </a:pPr>
            <a:r>
              <a:rPr lang="ru-RU" sz="2800" dirty="0" err="1">
                <a:latin typeface="Times New Roman" pitchFamily="18" charset="0"/>
                <a:cs typeface="Times New Roman" pitchFamily="18" charset="0"/>
              </a:rPr>
              <a:t>enum</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bits</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one</a:t>
            </a:r>
            <a:r>
              <a:rPr lang="ru-RU" sz="2800" dirty="0">
                <a:latin typeface="Times New Roman" pitchFamily="18" charset="0"/>
                <a:cs typeface="Times New Roman" pitchFamily="18" charset="0"/>
              </a:rPr>
              <a:t> = 1, </a:t>
            </a:r>
            <a:r>
              <a:rPr lang="ru-RU" sz="2800" dirty="0" err="1">
                <a:latin typeface="Times New Roman" pitchFamily="18" charset="0"/>
                <a:cs typeface="Times New Roman" pitchFamily="18" charset="0"/>
              </a:rPr>
              <a:t>two</a:t>
            </a:r>
            <a:r>
              <a:rPr lang="ru-RU" sz="2800" dirty="0">
                <a:latin typeface="Times New Roman" pitchFamily="18" charset="0"/>
                <a:cs typeface="Times New Roman" pitchFamily="18" charset="0"/>
              </a:rPr>
              <a:t> = 2, </a:t>
            </a:r>
            <a:r>
              <a:rPr lang="ru-RU" sz="2800" dirty="0" err="1">
                <a:latin typeface="Times New Roman" pitchFamily="18" charset="0"/>
                <a:cs typeface="Times New Roman" pitchFamily="18" charset="0"/>
              </a:rPr>
              <a:t>four</a:t>
            </a:r>
            <a:r>
              <a:rPr lang="ru-RU" sz="2800" dirty="0">
                <a:latin typeface="Times New Roman" pitchFamily="18" charset="0"/>
                <a:cs typeface="Times New Roman" pitchFamily="18" charset="0"/>
              </a:rPr>
              <a:t> = 4, </a:t>
            </a:r>
            <a:r>
              <a:rPr lang="ru-RU" sz="2800" dirty="0" err="1">
                <a:latin typeface="Times New Roman" pitchFamily="18" charset="0"/>
                <a:cs typeface="Times New Roman" pitchFamily="18" charset="0"/>
              </a:rPr>
              <a:t>eight</a:t>
            </a:r>
            <a:r>
              <a:rPr lang="ru-RU" sz="2800" dirty="0">
                <a:latin typeface="Times New Roman" pitchFamily="18" charset="0"/>
                <a:cs typeface="Times New Roman" pitchFamily="18" charset="0"/>
              </a:rPr>
              <a:t> = 8}; </a:t>
            </a:r>
          </a:p>
          <a:p>
            <a:pPr indent="444500" algn="just">
              <a:lnSpc>
                <a:spcPct val="120000"/>
              </a:lnSpc>
            </a:pPr>
            <a:r>
              <a:rPr lang="ru-RU" sz="2800" dirty="0" err="1">
                <a:latin typeface="Times New Roman" pitchFamily="18" charset="0"/>
                <a:cs typeface="Times New Roman" pitchFamily="18" charset="0"/>
              </a:rPr>
              <a:t>bits</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myflag</a:t>
            </a:r>
            <a:r>
              <a:rPr lang="ru-RU" sz="2800" dirty="0">
                <a:latin typeface="Times New Roman" pitchFamily="18" charset="0"/>
                <a:cs typeface="Times New Roman" pitchFamily="18" charset="0"/>
              </a:rPr>
              <a:t>; </a:t>
            </a:r>
          </a:p>
          <a:p>
            <a:pPr indent="444500" algn="just">
              <a:lnSpc>
                <a:spcPct val="120000"/>
              </a:lnSpc>
            </a:pPr>
            <a:r>
              <a:rPr lang="ru-RU" sz="2800" dirty="0">
                <a:latin typeface="Times New Roman" pitchFamily="18" charset="0"/>
                <a:cs typeface="Times New Roman" pitchFamily="18" charset="0"/>
              </a:rPr>
              <a:t>В таком случае показанный ниже оператор является допустимым: </a:t>
            </a:r>
          </a:p>
          <a:p>
            <a:pPr indent="444500" algn="just">
              <a:lnSpc>
                <a:spcPct val="120000"/>
              </a:lnSpc>
            </a:pPr>
            <a:r>
              <a:rPr lang="ru-RU" sz="2800" dirty="0" err="1">
                <a:latin typeface="Times New Roman" pitchFamily="18" charset="0"/>
                <a:cs typeface="Times New Roman" pitchFamily="18" charset="0"/>
              </a:rPr>
              <a:t>myflag</a:t>
            </a:r>
            <a:r>
              <a:rPr lang="ru-RU" sz="2800" dirty="0">
                <a:latin typeface="Times New Roman" pitchFamily="18" charset="0"/>
                <a:cs typeface="Times New Roman" pitchFamily="18" charset="0"/>
              </a:rPr>
              <a:t> = </a:t>
            </a:r>
            <a:r>
              <a:rPr lang="ru-RU" sz="2800" dirty="0" err="1">
                <a:latin typeface="Times New Roman" pitchFamily="18" charset="0"/>
                <a:cs typeface="Times New Roman" pitchFamily="18" charset="0"/>
              </a:rPr>
              <a:t>bits</a:t>
            </a:r>
            <a:r>
              <a:rPr lang="ru-RU" sz="2800" dirty="0">
                <a:latin typeface="Times New Roman" pitchFamily="18" charset="0"/>
                <a:cs typeface="Times New Roman" pitchFamily="18" charset="0"/>
              </a:rPr>
              <a:t>(6); // правильно, потому что 6 находится в пределах диапазона </a:t>
            </a:r>
          </a:p>
          <a:p>
            <a:pPr indent="444500" algn="just">
              <a:lnSpc>
                <a:spcPct val="120000"/>
              </a:lnSpc>
            </a:pPr>
            <a:r>
              <a:rPr lang="ru-RU" sz="2800" dirty="0">
                <a:latin typeface="Times New Roman" pitchFamily="18" charset="0"/>
                <a:cs typeface="Times New Roman" pitchFamily="18" charset="0"/>
              </a:rPr>
              <a:t>Здесь </a:t>
            </a:r>
            <a:r>
              <a:rPr lang="ru-RU" sz="2800" b="1" dirty="0">
                <a:latin typeface="Times New Roman" pitchFamily="18" charset="0"/>
                <a:cs typeface="Times New Roman" pitchFamily="18" charset="0"/>
              </a:rPr>
              <a:t>6</a:t>
            </a:r>
            <a:r>
              <a:rPr lang="ru-RU" sz="2800" dirty="0">
                <a:latin typeface="Times New Roman" pitchFamily="18" charset="0"/>
                <a:cs typeface="Times New Roman" pitchFamily="18" charset="0"/>
              </a:rPr>
              <a:t> не является значением ни одного из перечислителей, однако находится в диапазоне этого определенного перечисления. </a:t>
            </a:r>
          </a:p>
        </p:txBody>
      </p:sp>
    </p:spTree>
    <p:extLst>
      <p:ext uri="{BB962C8B-B14F-4D97-AF65-F5344CB8AC3E}">
        <p14:creationId xmlns:p14="http://schemas.microsoft.com/office/powerpoint/2010/main" val="4182657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Перечисления. Определение диапазона</a:t>
            </a:r>
          </a:p>
        </p:txBody>
      </p:sp>
      <p:sp>
        <p:nvSpPr>
          <p:cNvPr id="8" name="TextBox 7"/>
          <p:cNvSpPr txBox="1"/>
          <p:nvPr/>
        </p:nvSpPr>
        <p:spPr>
          <a:xfrm>
            <a:off x="179512" y="487340"/>
            <a:ext cx="8352928" cy="5794022"/>
          </a:xfrm>
          <a:prstGeom prst="rect">
            <a:avLst/>
          </a:prstGeom>
          <a:noFill/>
        </p:spPr>
        <p:txBody>
          <a:bodyPr wrap="square" rtlCol="0">
            <a:spAutoFit/>
          </a:bodyPr>
          <a:lstStyle/>
          <a:p>
            <a:pPr indent="444500" algn="just">
              <a:lnSpc>
                <a:spcPct val="150000"/>
              </a:lnSpc>
            </a:pPr>
            <a:r>
              <a:rPr lang="ru-RU" sz="2500" u="sng" dirty="0">
                <a:latin typeface="Times New Roman" pitchFamily="18" charset="0"/>
                <a:cs typeface="Times New Roman" pitchFamily="18" charset="0"/>
              </a:rPr>
              <a:t>Диапазон определяется следующим образом. </a:t>
            </a:r>
          </a:p>
          <a:p>
            <a:pPr indent="444500" algn="just">
              <a:lnSpc>
                <a:spcPct val="150000"/>
              </a:lnSpc>
            </a:pPr>
            <a:r>
              <a:rPr lang="ru-RU" sz="2500" dirty="0">
                <a:latin typeface="Times New Roman" pitchFamily="18" charset="0"/>
                <a:cs typeface="Times New Roman" pitchFamily="18" charset="0"/>
              </a:rPr>
              <a:t>Для нахождения верхнего предела выбирается перечислитель с максимальным значением. Затем ищется наименьшее число, являющееся степенью двойки, которое больше этого максимального значения, и из него вычитается единица. Например, максимальное значение </a:t>
            </a:r>
            <a:r>
              <a:rPr lang="ru-RU" sz="2500" b="1" dirty="0" err="1">
                <a:latin typeface="Times New Roman" pitchFamily="18" charset="0"/>
                <a:cs typeface="Times New Roman" pitchFamily="18" charset="0"/>
              </a:rPr>
              <a:t>bigstep</a:t>
            </a:r>
            <a:r>
              <a:rPr lang="ru-RU" sz="2500" dirty="0">
                <a:latin typeface="Times New Roman" pitchFamily="18" charset="0"/>
                <a:cs typeface="Times New Roman" pitchFamily="18" charset="0"/>
              </a:rPr>
              <a:t>, как определено выше, равно </a:t>
            </a:r>
            <a:r>
              <a:rPr lang="ru-RU" sz="2500" b="1" dirty="0">
                <a:latin typeface="Times New Roman" pitchFamily="18" charset="0"/>
                <a:cs typeface="Times New Roman" pitchFamily="18" charset="0"/>
              </a:rPr>
              <a:t>101</a:t>
            </a:r>
            <a:r>
              <a:rPr lang="ru-RU" sz="2500" dirty="0">
                <a:latin typeface="Times New Roman" pitchFamily="18" charset="0"/>
                <a:cs typeface="Times New Roman" pitchFamily="18" charset="0"/>
              </a:rPr>
              <a:t>. Минимальное число, представляющее степень двойки, которое больше </a:t>
            </a:r>
            <a:r>
              <a:rPr lang="ru-RU" sz="2500" b="1" dirty="0">
                <a:latin typeface="Times New Roman" pitchFamily="18" charset="0"/>
                <a:cs typeface="Times New Roman" pitchFamily="18" charset="0"/>
              </a:rPr>
              <a:t>101</a:t>
            </a:r>
            <a:r>
              <a:rPr lang="ru-RU" sz="2500" dirty="0">
                <a:latin typeface="Times New Roman" pitchFamily="18" charset="0"/>
                <a:cs typeface="Times New Roman" pitchFamily="18" charset="0"/>
              </a:rPr>
              <a:t>, равно </a:t>
            </a:r>
            <a:r>
              <a:rPr lang="ru-RU" sz="2500" b="1" dirty="0">
                <a:latin typeface="Times New Roman" pitchFamily="18" charset="0"/>
                <a:cs typeface="Times New Roman" pitchFamily="18" charset="0"/>
              </a:rPr>
              <a:t>128</a:t>
            </a:r>
            <a:r>
              <a:rPr lang="ru-RU" sz="2500" dirty="0">
                <a:latin typeface="Times New Roman" pitchFamily="18" charset="0"/>
                <a:cs typeface="Times New Roman" pitchFamily="18" charset="0"/>
              </a:rPr>
              <a:t>, поэтому верхним пределом диапазона будет </a:t>
            </a:r>
            <a:r>
              <a:rPr lang="ru-RU" sz="2500" b="1" dirty="0">
                <a:latin typeface="Times New Roman" pitchFamily="18" charset="0"/>
                <a:cs typeface="Times New Roman" pitchFamily="18" charset="0"/>
              </a:rPr>
              <a:t>127</a:t>
            </a:r>
            <a:r>
              <a:rPr lang="ru-RU" sz="2500" dirty="0">
                <a:latin typeface="Times New Roman" pitchFamily="18" charset="0"/>
                <a:cs typeface="Times New Roman" pitchFamily="18" charset="0"/>
              </a:rPr>
              <a:t>.</a:t>
            </a:r>
          </a:p>
        </p:txBody>
      </p:sp>
    </p:spTree>
    <p:extLst>
      <p:ext uri="{BB962C8B-B14F-4D97-AF65-F5344CB8AC3E}">
        <p14:creationId xmlns:p14="http://schemas.microsoft.com/office/powerpoint/2010/main" val="1991547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Диапазон</a:t>
            </a:r>
          </a:p>
        </p:txBody>
      </p:sp>
      <p:sp>
        <p:nvSpPr>
          <p:cNvPr id="8" name="TextBox 7"/>
          <p:cNvSpPr txBox="1"/>
          <p:nvPr/>
        </p:nvSpPr>
        <p:spPr>
          <a:xfrm>
            <a:off x="179512" y="487340"/>
            <a:ext cx="8352928" cy="5216941"/>
          </a:xfrm>
          <a:prstGeom prst="rect">
            <a:avLst/>
          </a:prstGeom>
          <a:noFill/>
        </p:spPr>
        <p:txBody>
          <a:bodyPr wrap="square" rtlCol="0">
            <a:spAutoFit/>
          </a:bodyPr>
          <a:lstStyle/>
          <a:p>
            <a:pPr indent="444500" algn="just">
              <a:lnSpc>
                <a:spcPct val="150000"/>
              </a:lnSpc>
            </a:pPr>
            <a:r>
              <a:rPr lang="ru-RU" sz="2500" dirty="0">
                <a:latin typeface="Times New Roman" pitchFamily="18" charset="0"/>
                <a:cs typeface="Times New Roman" pitchFamily="18" charset="0"/>
              </a:rPr>
              <a:t>Для нахождения минимального предела выбирается минимальное значение перечислителя. Если оно равно </a:t>
            </a:r>
            <a:r>
              <a:rPr lang="ru-RU" sz="2500" b="1" dirty="0">
                <a:latin typeface="Times New Roman" pitchFamily="18" charset="0"/>
                <a:cs typeface="Times New Roman" pitchFamily="18" charset="0"/>
              </a:rPr>
              <a:t>0</a:t>
            </a:r>
            <a:r>
              <a:rPr lang="ru-RU" sz="2500" dirty="0">
                <a:latin typeface="Times New Roman" pitchFamily="18" charset="0"/>
                <a:cs typeface="Times New Roman" pitchFamily="18" charset="0"/>
              </a:rPr>
              <a:t> или больше, то нижним пределом диапазона будет </a:t>
            </a:r>
            <a:r>
              <a:rPr lang="ru-RU" sz="2500" b="1" dirty="0">
                <a:latin typeface="Times New Roman" pitchFamily="18" charset="0"/>
                <a:cs typeface="Times New Roman" pitchFamily="18" charset="0"/>
              </a:rPr>
              <a:t>0</a:t>
            </a:r>
            <a:r>
              <a:rPr lang="ru-RU" sz="2500" dirty="0">
                <a:latin typeface="Times New Roman" pitchFamily="18" charset="0"/>
                <a:cs typeface="Times New Roman" pitchFamily="18" charset="0"/>
              </a:rPr>
              <a:t>. Если же минимальное значение перечислителя отрицательное, используется такой же подход, как при вычислении верхнего предела, но со знаком минус. Например, если минимальный перечислитель равен </a:t>
            </a:r>
            <a:r>
              <a:rPr lang="ru-RU" sz="2500" b="1" dirty="0">
                <a:latin typeface="Times New Roman" pitchFamily="18" charset="0"/>
                <a:cs typeface="Times New Roman" pitchFamily="18" charset="0"/>
              </a:rPr>
              <a:t>-6</a:t>
            </a:r>
            <a:r>
              <a:rPr lang="ru-RU" sz="2500" dirty="0">
                <a:latin typeface="Times New Roman" pitchFamily="18" charset="0"/>
                <a:cs typeface="Times New Roman" pitchFamily="18" charset="0"/>
              </a:rPr>
              <a:t>, то следующей степенью двойки будет </a:t>
            </a:r>
            <a:r>
              <a:rPr lang="ru-RU" sz="2500" b="1" dirty="0">
                <a:latin typeface="Times New Roman" pitchFamily="18" charset="0"/>
                <a:cs typeface="Times New Roman" pitchFamily="18" charset="0"/>
              </a:rPr>
              <a:t>-8</a:t>
            </a:r>
            <a:r>
              <a:rPr lang="ru-RU" sz="2500" dirty="0">
                <a:latin typeface="Times New Roman" pitchFamily="18" charset="0"/>
                <a:cs typeface="Times New Roman" pitchFamily="18" charset="0"/>
              </a:rPr>
              <a:t>, и нижний предел получается равным </a:t>
            </a:r>
            <a:r>
              <a:rPr lang="ru-RU" sz="2500" b="1" dirty="0">
                <a:latin typeface="Times New Roman" pitchFamily="18" charset="0"/>
                <a:cs typeface="Times New Roman" pitchFamily="18" charset="0"/>
              </a:rPr>
              <a:t>-7</a:t>
            </a:r>
            <a:r>
              <a:rPr lang="ru-RU" sz="2500" dirty="0">
                <a:latin typeface="Times New Roman" pitchFamily="18" charset="0"/>
                <a:cs typeface="Times New Roman" pitchFamily="18" charset="0"/>
              </a:rPr>
              <a:t>.</a:t>
            </a:r>
          </a:p>
        </p:txBody>
      </p:sp>
    </p:spTree>
    <p:extLst>
      <p:ext uri="{BB962C8B-B14F-4D97-AF65-F5344CB8AC3E}">
        <p14:creationId xmlns:p14="http://schemas.microsoft.com/office/powerpoint/2010/main" val="2679615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7680" y="0"/>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Перечисления</a:t>
            </a:r>
          </a:p>
        </p:txBody>
      </p:sp>
      <p:sp>
        <p:nvSpPr>
          <p:cNvPr id="8" name="TextBox 7"/>
          <p:cNvSpPr txBox="1"/>
          <p:nvPr/>
        </p:nvSpPr>
        <p:spPr>
          <a:xfrm>
            <a:off x="298100" y="980728"/>
            <a:ext cx="7632848" cy="3892861"/>
          </a:xfrm>
          <a:prstGeom prst="rect">
            <a:avLst/>
          </a:prstGeom>
          <a:noFill/>
        </p:spPr>
        <p:txBody>
          <a:bodyPr wrap="square" rtlCol="0">
            <a:spAutoFit/>
          </a:bodyPr>
          <a:lstStyle/>
          <a:p>
            <a:pPr indent="444500" algn="just">
              <a:lnSpc>
                <a:spcPct val="150000"/>
              </a:lnSpc>
            </a:pPr>
            <a:r>
              <a:rPr lang="ru-RU" sz="2800" dirty="0">
                <a:latin typeface="Times New Roman" pitchFamily="18" charset="0"/>
                <a:cs typeface="Times New Roman" pitchFamily="18" charset="0"/>
              </a:rPr>
              <a:t>Идея состоит в том, чтобы компилятор мог выяснить, сколько места необходимо для хранения перечисления. Он может использовать от 1 байт или менее для перечислений с небольшим диапазоном, и до 4 байт — для перечислений со значениями типа </a:t>
            </a:r>
            <a:r>
              <a:rPr lang="ru-RU" sz="2800" b="1" dirty="0" err="1">
                <a:latin typeface="Times New Roman" pitchFamily="18" charset="0"/>
                <a:cs typeface="Times New Roman" pitchFamily="18" charset="0"/>
              </a:rPr>
              <a:t>long</a:t>
            </a:r>
            <a:r>
              <a:rPr lang="ru-RU" sz="2800" dirty="0">
                <a:latin typeface="Times New Roman" pitchFamily="18" charset="0"/>
                <a:cs typeface="Times New Roman" pitchFamily="18" charset="0"/>
              </a:rPr>
              <a:t>. </a:t>
            </a:r>
          </a:p>
        </p:txBody>
      </p:sp>
    </p:spTree>
    <p:extLst>
      <p:ext uri="{BB962C8B-B14F-4D97-AF65-F5344CB8AC3E}">
        <p14:creationId xmlns:p14="http://schemas.microsoft.com/office/powerpoint/2010/main" val="357926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sp>
        <p:nvSpPr>
          <p:cNvPr id="8" name="TextBox 7"/>
          <p:cNvSpPr txBox="1"/>
          <p:nvPr/>
        </p:nvSpPr>
        <p:spPr>
          <a:xfrm>
            <a:off x="179512" y="487340"/>
            <a:ext cx="8352928" cy="6119945"/>
          </a:xfrm>
          <a:prstGeom prst="rect">
            <a:avLst/>
          </a:prstGeom>
          <a:noFill/>
        </p:spPr>
        <p:txBody>
          <a:bodyPr wrap="square" rtlCol="0">
            <a:spAutoFit/>
          </a:bodyPr>
          <a:lstStyle/>
          <a:p>
            <a:pPr indent="444500" algn="just">
              <a:lnSpc>
                <a:spcPct val="150000"/>
              </a:lnSpc>
            </a:pPr>
            <a:r>
              <a:rPr lang="ru-RU" sz="2400" dirty="0">
                <a:latin typeface="Times New Roman" pitchFamily="18" charset="0"/>
                <a:cs typeface="Times New Roman" pitchFamily="18" charset="0"/>
              </a:rPr>
              <a:t>Существует три основные свойства, которые должна отслеживать компьютерная программа, когда она сохраняет данные.</a:t>
            </a:r>
          </a:p>
          <a:p>
            <a:pPr indent="444500" algn="just">
              <a:lnSpc>
                <a:spcPct val="150000"/>
              </a:lnSpc>
            </a:pPr>
            <a:r>
              <a:rPr lang="ru-RU" sz="2400" dirty="0">
                <a:latin typeface="Times New Roman" pitchFamily="18" charset="0"/>
                <a:cs typeface="Times New Roman" pitchFamily="18" charset="0"/>
              </a:rPr>
              <a:t>• где хранится информация; </a:t>
            </a:r>
          </a:p>
          <a:p>
            <a:pPr indent="444500" algn="just">
              <a:lnSpc>
                <a:spcPct val="150000"/>
              </a:lnSpc>
            </a:pPr>
            <a:r>
              <a:rPr lang="ru-RU" sz="2400" dirty="0">
                <a:latin typeface="Times New Roman" pitchFamily="18" charset="0"/>
                <a:cs typeface="Times New Roman" pitchFamily="18" charset="0"/>
              </a:rPr>
              <a:t>• какое значение сохранено; </a:t>
            </a:r>
          </a:p>
          <a:p>
            <a:pPr indent="444500" algn="just">
              <a:lnSpc>
                <a:spcPct val="150000"/>
              </a:lnSpc>
            </a:pPr>
            <a:r>
              <a:rPr lang="ru-RU" sz="2400" dirty="0">
                <a:latin typeface="Times New Roman" pitchFamily="18" charset="0"/>
                <a:cs typeface="Times New Roman" pitchFamily="18" charset="0"/>
              </a:rPr>
              <a:t>• разновидность сохраненной информации. </a:t>
            </a:r>
          </a:p>
          <a:p>
            <a:pPr indent="444500" algn="just">
              <a:lnSpc>
                <a:spcPct val="150000"/>
              </a:lnSpc>
            </a:pPr>
            <a:r>
              <a:rPr lang="ru-RU" sz="2400" dirty="0">
                <a:latin typeface="Times New Roman" pitchFamily="18" charset="0"/>
                <a:cs typeface="Times New Roman" pitchFamily="18" charset="0"/>
              </a:rPr>
              <a:t>Пока что вы использовали только одну стратегию: объявление простых переменных. В операторе объявления предоставляется тип и символическое имя значения. Он также заставляет программу выделить память для этого значения и внутренне отслеживать ее местоположение. </a:t>
            </a:r>
          </a:p>
        </p:txBody>
      </p:sp>
    </p:spTree>
    <p:extLst>
      <p:ext uri="{BB962C8B-B14F-4D97-AF65-F5344CB8AC3E}">
        <p14:creationId xmlns:p14="http://schemas.microsoft.com/office/powerpoint/2010/main" val="351504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ПЕРЕЧИСЛЕНИЯ</a:t>
            </a:r>
          </a:p>
        </p:txBody>
      </p:sp>
      <p:sp>
        <p:nvSpPr>
          <p:cNvPr id="8" name="TextBox 7"/>
          <p:cNvSpPr txBox="1"/>
          <p:nvPr/>
        </p:nvSpPr>
        <p:spPr>
          <a:xfrm>
            <a:off x="179512" y="620688"/>
            <a:ext cx="8352928" cy="6186309"/>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Средство C++ </a:t>
            </a:r>
            <a:r>
              <a:rPr lang="ru-RU" sz="2200" b="1" dirty="0" err="1">
                <a:latin typeface="Times New Roman" pitchFamily="18" charset="0"/>
                <a:cs typeface="Times New Roman" pitchFamily="18" charset="0"/>
              </a:rPr>
              <a:t>enu</a:t>
            </a:r>
            <a:r>
              <a:rPr lang="en-US" sz="2200" b="1" dirty="0">
                <a:latin typeface="Times New Roman" pitchFamily="18" charset="0"/>
                <a:cs typeface="Times New Roman" pitchFamily="18" charset="0"/>
              </a:rPr>
              <a:t>m</a:t>
            </a:r>
            <a:r>
              <a:rPr lang="ru-RU" sz="2200" dirty="0">
                <a:latin typeface="Times New Roman" pitchFamily="18" charset="0"/>
                <a:cs typeface="Times New Roman" pitchFamily="18" charset="0"/>
              </a:rPr>
              <a:t> представляет собой альтернативный по отношению к </a:t>
            </a:r>
            <a:r>
              <a:rPr lang="ru-RU" sz="2200" b="1" dirty="0" err="1">
                <a:latin typeface="Times New Roman" pitchFamily="18" charset="0"/>
                <a:cs typeface="Times New Roman" pitchFamily="18" charset="0"/>
              </a:rPr>
              <a:t>const</a:t>
            </a:r>
            <a:r>
              <a:rPr lang="ru-RU" sz="2200" dirty="0">
                <a:latin typeface="Times New Roman" pitchFamily="18" charset="0"/>
                <a:cs typeface="Times New Roman" pitchFamily="18" charset="0"/>
              </a:rPr>
              <a:t> способ создания символических констант. Он также позволяет определять новые типы, но в очень ограниченной манере. </a:t>
            </a:r>
            <a:r>
              <a:rPr lang="ru-RU" sz="2200" i="1" dirty="0">
                <a:latin typeface="Times New Roman" pitchFamily="18" charset="0"/>
                <a:cs typeface="Times New Roman" pitchFamily="18" charset="0"/>
              </a:rPr>
              <a:t>Например</a:t>
            </a:r>
            <a:r>
              <a:rPr lang="ru-RU" sz="2200" dirty="0">
                <a:latin typeface="Times New Roman" pitchFamily="18" charset="0"/>
                <a:cs typeface="Times New Roman" pitchFamily="18" charset="0"/>
              </a:rPr>
              <a:t>, рассмотрим следующий оператор: </a:t>
            </a:r>
          </a:p>
          <a:p>
            <a:pPr indent="444500" algn="just">
              <a:lnSpc>
                <a:spcPct val="150000"/>
              </a:lnSpc>
            </a:pPr>
            <a:r>
              <a:rPr lang="ru-RU" sz="2200" b="1" dirty="0" err="1">
                <a:latin typeface="Times New Roman" pitchFamily="18" charset="0"/>
                <a:cs typeface="Times New Roman" pitchFamily="18" charset="0"/>
              </a:rPr>
              <a:t>enum</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spectrum</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red</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orange</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yellow</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green</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blue</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violet</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indigo</a:t>
            </a:r>
            <a:r>
              <a:rPr lang="ru-RU" sz="2200" b="1" dirty="0">
                <a:latin typeface="Times New Roman" pitchFamily="18" charset="0"/>
                <a:cs typeface="Times New Roman" pitchFamily="18" charset="0"/>
              </a:rPr>
              <a:t>, </a:t>
            </a:r>
            <a:r>
              <a:rPr lang="ru-RU" sz="2200" b="1" dirty="0" err="1">
                <a:latin typeface="Times New Roman" pitchFamily="18" charset="0"/>
                <a:cs typeface="Times New Roman" pitchFamily="18" charset="0"/>
              </a:rPr>
              <a:t>ultraviolet</a:t>
            </a:r>
            <a:r>
              <a:rPr lang="ru-RU" sz="2200" b="1" dirty="0">
                <a:latin typeface="Times New Roman" pitchFamily="18" charset="0"/>
                <a:cs typeface="Times New Roman" pitchFamily="18" charset="0"/>
              </a:rPr>
              <a:t>}; </a:t>
            </a:r>
          </a:p>
          <a:p>
            <a:pPr indent="444500" algn="just">
              <a:lnSpc>
                <a:spcPct val="150000"/>
              </a:lnSpc>
            </a:pPr>
            <a:r>
              <a:rPr lang="ru-RU" sz="2200" dirty="0">
                <a:latin typeface="Times New Roman" pitchFamily="18" charset="0"/>
                <a:cs typeface="Times New Roman" pitchFamily="18" charset="0"/>
              </a:rPr>
              <a:t>Этот оператор делает две вещи: </a:t>
            </a:r>
          </a:p>
          <a:p>
            <a:pPr indent="444500" algn="just">
              <a:lnSpc>
                <a:spcPct val="150000"/>
              </a:lnSpc>
            </a:pPr>
            <a:r>
              <a:rPr lang="ru-RU" sz="2200" dirty="0">
                <a:latin typeface="Times New Roman" pitchFamily="18" charset="0"/>
                <a:cs typeface="Times New Roman" pitchFamily="18" charset="0"/>
              </a:rPr>
              <a:t>• объявляет имя нового типа — spectrum; при этом spectrum называется перечислением; </a:t>
            </a:r>
          </a:p>
          <a:p>
            <a:pPr indent="444500" algn="just">
              <a:lnSpc>
                <a:spcPct val="150000"/>
              </a:lnSpc>
            </a:pPr>
            <a:r>
              <a:rPr lang="ru-RU" sz="2200" dirty="0">
                <a:latin typeface="Times New Roman" pitchFamily="18" charset="0"/>
                <a:cs typeface="Times New Roman" pitchFamily="18" charset="0"/>
              </a:rPr>
              <a:t>• устанавливает </a:t>
            </a:r>
            <a:r>
              <a:rPr lang="ru-RU" sz="2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red</a:t>
            </a:r>
            <a:r>
              <a:rPr lang="ru-RU" sz="2200" b="1" dirty="0">
                <a:latin typeface="Times New Roman" pitchFamily="18" charset="0"/>
                <a:cs typeface="Times New Roman" pitchFamily="18" charset="0"/>
              </a:rPr>
              <a:t>, </a:t>
            </a:r>
            <a:r>
              <a:rPr lang="ru-RU" sz="22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orange</a:t>
            </a:r>
            <a:r>
              <a:rPr lang="ru-RU" sz="2200" b="1" dirty="0">
                <a:latin typeface="Times New Roman" pitchFamily="18" charset="0"/>
                <a:cs typeface="Times New Roman" pitchFamily="18" charset="0"/>
              </a:rPr>
              <a:t>, </a:t>
            </a:r>
            <a:r>
              <a:rPr lang="ru-RU" sz="2200" b="1"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yellow</a:t>
            </a:r>
            <a:r>
              <a:rPr lang="ru-RU" sz="2200" b="1" dirty="0">
                <a:latin typeface="Times New Roman" pitchFamily="18" charset="0"/>
                <a:cs typeface="Times New Roman" pitchFamily="18" charset="0"/>
              </a:rPr>
              <a:t> </a:t>
            </a:r>
            <a:r>
              <a:rPr lang="ru-RU" sz="2200" dirty="0">
                <a:latin typeface="Times New Roman" pitchFamily="18" charset="0"/>
                <a:cs typeface="Times New Roman" pitchFamily="18" charset="0"/>
              </a:rPr>
              <a:t>и т.д. в качестве символических констант для целочисленных значений </a:t>
            </a:r>
            <a:r>
              <a:rPr lang="ru-RU" sz="2200" b="1" dirty="0">
                <a:latin typeface="Times New Roman" pitchFamily="18" charset="0"/>
                <a:cs typeface="Times New Roman" pitchFamily="18" charset="0"/>
              </a:rPr>
              <a:t>0…7</a:t>
            </a:r>
            <a:r>
              <a:rPr lang="ru-RU" sz="2200" dirty="0">
                <a:latin typeface="Times New Roman" pitchFamily="18" charset="0"/>
                <a:cs typeface="Times New Roman" pitchFamily="18" charset="0"/>
              </a:rPr>
              <a:t> (эти константы называются </a:t>
            </a:r>
            <a:r>
              <a:rPr lang="ru-RU" sz="2200" dirty="0" err="1">
                <a:latin typeface="Times New Roman" pitchFamily="18" charset="0"/>
                <a:cs typeface="Times New Roman" pitchFamily="18" charset="0"/>
              </a:rPr>
              <a:t>перечислителями</a:t>
            </a:r>
            <a:r>
              <a:rPr lang="ru-RU" sz="2200" dirty="0">
                <a:latin typeface="Times New Roman" pitchFamily="18" charset="0"/>
                <a:cs typeface="Times New Roman" pitchFamily="18" charset="0"/>
              </a:rPr>
              <a:t>). </a:t>
            </a:r>
          </a:p>
        </p:txBody>
      </p:sp>
    </p:spTree>
    <p:extLst>
      <p:ext uri="{BB962C8B-B14F-4D97-AF65-F5344CB8AC3E}">
        <p14:creationId xmlns:p14="http://schemas.microsoft.com/office/powerpoint/2010/main" val="1227369092"/>
      </p:ext>
    </p:extLst>
  </p:cSld>
  <p:clrMapOvr>
    <a:masterClrMapping/>
  </p:clrMapOvr>
  <mc:AlternateContent xmlns:mc="http://schemas.openxmlformats.org/markup-compatibility/2006" xmlns:p14="http://schemas.microsoft.com/office/powerpoint/2010/main">
    <mc:Choice Requires="p14">
      <p:transition spd="slow" p14:dur="2000" advTm="26915"/>
    </mc:Choice>
    <mc:Fallback xmlns="">
      <p:transition spd="slow" advTm="2691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34267" y="-3222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sp>
        <p:nvSpPr>
          <p:cNvPr id="8" name="TextBox 7"/>
          <p:cNvSpPr txBox="1"/>
          <p:nvPr/>
        </p:nvSpPr>
        <p:spPr>
          <a:xfrm>
            <a:off x="251520" y="476676"/>
            <a:ext cx="8352928" cy="6133795"/>
          </a:xfrm>
          <a:prstGeom prst="rect">
            <a:avLst/>
          </a:prstGeom>
          <a:noFill/>
        </p:spPr>
        <p:txBody>
          <a:bodyPr wrap="square" rtlCol="0">
            <a:spAutoFit/>
          </a:bodyPr>
          <a:lstStyle/>
          <a:p>
            <a:pPr indent="457200">
              <a:lnSpc>
                <a:spcPct val="150000"/>
              </a:lnSpc>
            </a:pPr>
            <a:r>
              <a:rPr lang="ru-RU" sz="2200" dirty="0"/>
              <a:t>При выполнении любой программы все необходимые для ее работы данные должны быть загружены в оперативную память компьютера. Для обращения к переменным, находящимся в памяти, используются специальные </a:t>
            </a:r>
            <a:r>
              <a:rPr lang="ru-RU" sz="2200" b="1" dirty="0"/>
              <a:t>адреса,</a:t>
            </a:r>
            <a:r>
              <a:rPr lang="ru-RU" sz="2200" dirty="0"/>
              <a:t> которые </a:t>
            </a:r>
            <a:r>
              <a:rPr lang="ru-RU" sz="2200" b="1" dirty="0"/>
              <a:t>записываются в шестнадцатеричном виде</a:t>
            </a:r>
            <a:r>
              <a:rPr lang="ru-RU" sz="2200" dirty="0"/>
              <a:t>.</a:t>
            </a:r>
          </a:p>
          <a:p>
            <a:pPr indent="457200" algn="just">
              <a:lnSpc>
                <a:spcPct val="150000"/>
              </a:lnSpc>
            </a:pPr>
            <a:r>
              <a:rPr lang="ru-RU" sz="2200" dirty="0"/>
              <a:t>Если переменных в памяти потребуется слишком большое количество, которое не сможет вместить в себя сама аппаратная часть, произойдет перегрузка системы или её зависание.</a:t>
            </a:r>
          </a:p>
          <a:p>
            <a:pPr indent="457200" algn="just">
              <a:lnSpc>
                <a:spcPct val="150000"/>
              </a:lnSpc>
            </a:pPr>
            <a:r>
              <a:rPr lang="ru-RU" sz="2200" dirty="0"/>
              <a:t>Если мы объявляем переменные статично, так как мы делали в предыдущих уроках, они остаются в памяти до того момента, как программа завершит свою работу,  и только после этого уничтожаются.</a:t>
            </a:r>
          </a:p>
        </p:txBody>
      </p:sp>
    </p:spTree>
    <p:extLst>
      <p:ext uri="{BB962C8B-B14F-4D97-AF65-F5344CB8AC3E}">
        <p14:creationId xmlns:p14="http://schemas.microsoft.com/office/powerpoint/2010/main" val="1636251283"/>
      </p:ext>
    </p:extLst>
  </p:cSld>
  <p:clrMapOvr>
    <a:masterClrMapping/>
  </p:clrMapOvr>
  <mc:AlternateContent xmlns:mc="http://schemas.openxmlformats.org/markup-compatibility/2006" xmlns:p14="http://schemas.microsoft.com/office/powerpoint/2010/main">
    <mc:Choice Requires="p14">
      <p:transition spd="slow" p14:dur="2000" advTm="72512"/>
    </mc:Choice>
    <mc:Fallback xmlns="">
      <p:transition spd="slow" advTm="7251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 </a:t>
            </a:r>
          </a:p>
        </p:txBody>
      </p:sp>
      <p:sp>
        <p:nvSpPr>
          <p:cNvPr id="8" name="TextBox 7"/>
          <p:cNvSpPr txBox="1"/>
          <p:nvPr/>
        </p:nvSpPr>
        <p:spPr>
          <a:xfrm>
            <a:off x="323528" y="548680"/>
            <a:ext cx="8568952" cy="6046271"/>
          </a:xfrm>
          <a:prstGeom prst="rect">
            <a:avLst/>
          </a:prstGeom>
          <a:noFill/>
        </p:spPr>
        <p:txBody>
          <a:bodyPr wrap="square" rtlCol="0">
            <a:spAutoFit/>
          </a:bodyPr>
          <a:lstStyle/>
          <a:p>
            <a:pPr indent="457200" algn="just">
              <a:lnSpc>
                <a:spcPct val="150000"/>
              </a:lnSpc>
            </a:pPr>
            <a:r>
              <a:rPr lang="ru-RU" sz="2000" dirty="0"/>
              <a:t>Такой подход может быть приемлем в простых примерах и несложных программах, которые не требуют большого количества ресурсов. Если же наш проект является огромным программным комплексом с высоким функционалом, объявлять таким образом переменные, естественно, было бы довольно глупо.</a:t>
            </a:r>
          </a:p>
          <a:p>
            <a:pPr indent="457200" algn="just">
              <a:lnSpc>
                <a:spcPct val="150000"/>
              </a:lnSpc>
            </a:pPr>
            <a:r>
              <a:rPr lang="ru-RU" sz="2000" dirty="0"/>
              <a:t>Можете себе представить, если бы в компьютерных играх использовался такой метод работы с данными, геймерам пришлось бы перезагружать свои высоконагруженные системы после нескольких секунд игры.</a:t>
            </a:r>
          </a:p>
          <a:p>
            <a:pPr indent="457200" algn="just">
              <a:lnSpc>
                <a:spcPct val="150000"/>
              </a:lnSpc>
            </a:pPr>
            <a:r>
              <a:rPr lang="ru-RU" sz="2000" dirty="0"/>
              <a:t>Дело в том, что, играя в стратегию, геймер в каждый новый момент времени видит различные объекты на экране монитора, например, сейчас он стреляет во врага, а через долю секунды он уже падает убитым, создавая вокруг себя множество спецэффектов, таких как пыль, тени, и т.п.</a:t>
            </a:r>
          </a:p>
        </p:txBody>
      </p:sp>
    </p:spTree>
    <p:extLst>
      <p:ext uri="{BB962C8B-B14F-4D97-AF65-F5344CB8AC3E}">
        <p14:creationId xmlns:p14="http://schemas.microsoft.com/office/powerpoint/2010/main" val="1516994786"/>
      </p:ext>
    </p:extLst>
  </p:cSld>
  <p:clrMapOvr>
    <a:masterClrMapping/>
  </p:clrMapOvr>
  <mc:AlternateContent xmlns:mc="http://schemas.openxmlformats.org/markup-compatibility/2006" xmlns:p14="http://schemas.microsoft.com/office/powerpoint/2010/main">
    <mc:Choice Requires="p14">
      <p:transition spd="slow" p14:dur="2000" advTm="134646"/>
    </mc:Choice>
    <mc:Fallback xmlns="">
      <p:transition spd="slow" advTm="13464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sp>
        <p:nvSpPr>
          <p:cNvPr id="8" name="TextBox 7"/>
          <p:cNvSpPr txBox="1"/>
          <p:nvPr/>
        </p:nvSpPr>
        <p:spPr>
          <a:xfrm>
            <a:off x="323528" y="418356"/>
            <a:ext cx="8208912" cy="6129050"/>
          </a:xfrm>
          <a:prstGeom prst="rect">
            <a:avLst/>
          </a:prstGeom>
          <a:noFill/>
        </p:spPr>
        <p:txBody>
          <a:bodyPr wrap="square" rtlCol="0">
            <a:spAutoFit/>
          </a:bodyPr>
          <a:lstStyle/>
          <a:p>
            <a:pPr indent="457200" algn="just">
              <a:lnSpc>
                <a:spcPct val="150000"/>
              </a:lnSpc>
            </a:pPr>
            <a:r>
              <a:rPr lang="ru-RU" sz="2400" dirty="0"/>
              <a:t>Вы знаете, как на экране возникает иллюзия движения? Рисуется новое положение объекта и при этом старое стирается.</a:t>
            </a:r>
          </a:p>
          <a:p>
            <a:pPr indent="457200" algn="just">
              <a:lnSpc>
                <a:spcPct val="150000"/>
              </a:lnSpc>
            </a:pPr>
            <a:r>
              <a:rPr lang="ru-RU" sz="2400" dirty="0"/>
              <a:t>Естественно, все это занимает какое-то место в оперативной памяти компьютера. Если не стирать из памяти неиспользуемые объекты, очень скоро они заполнят весь объем ресурсов компьютера.</a:t>
            </a:r>
          </a:p>
          <a:p>
            <a:pPr indent="457200" algn="just">
              <a:lnSpc>
                <a:spcPct val="150000"/>
              </a:lnSpc>
            </a:pPr>
            <a:r>
              <a:rPr lang="ru-RU" sz="2400" dirty="0"/>
              <a:t>На </a:t>
            </a:r>
            <a:r>
              <a:rPr lang="es-419" sz="2400" dirty="0"/>
              <a:t>FullHD-</a:t>
            </a:r>
            <a:r>
              <a:rPr lang="ru-RU" sz="2400" dirty="0"/>
              <a:t>экране (1920*1080 пикселей), и 24 битах на цвет каждого, и с обновлениями 60 раз в секунду потребуется 356 Мб памяти каждую секунду. Поиграть можно будет примерно 10 секунд!</a:t>
            </a:r>
          </a:p>
        </p:txBody>
      </p:sp>
    </p:spTree>
    <p:extLst>
      <p:ext uri="{BB962C8B-B14F-4D97-AF65-F5344CB8AC3E}">
        <p14:creationId xmlns:p14="http://schemas.microsoft.com/office/powerpoint/2010/main" val="515780850"/>
      </p:ext>
    </p:extLst>
  </p:cSld>
  <p:clrMapOvr>
    <a:masterClrMapping/>
  </p:clrMapOvr>
  <mc:AlternateContent xmlns:mc="http://schemas.openxmlformats.org/markup-compatibility/2006" xmlns:p14="http://schemas.microsoft.com/office/powerpoint/2010/main">
    <mc:Choice Requires="p14">
      <p:transition spd="slow" p14:dur="2000" advTm="134646"/>
    </mc:Choice>
    <mc:Fallback xmlns="">
      <p:transition spd="slow" advTm="13464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369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sp>
        <p:nvSpPr>
          <p:cNvPr id="2" name="Прямоугольник 1"/>
          <p:cNvSpPr/>
          <p:nvPr/>
        </p:nvSpPr>
        <p:spPr>
          <a:xfrm>
            <a:off x="323528" y="548681"/>
            <a:ext cx="8046324" cy="5877506"/>
          </a:xfrm>
          <a:prstGeom prst="rect">
            <a:avLst/>
          </a:prstGeom>
        </p:spPr>
        <p:txBody>
          <a:bodyPr wrap="square">
            <a:spAutoFit/>
          </a:bodyPr>
          <a:lstStyle/>
          <a:p>
            <a:pPr indent="457200" algn="just">
              <a:lnSpc>
                <a:spcPct val="150000"/>
              </a:lnSpc>
            </a:pPr>
            <a:r>
              <a:rPr lang="ru-RU" sz="2300" dirty="0"/>
              <a:t>По этим причинам в большинстве языков, в том числе и </a:t>
            </a:r>
            <a:r>
              <a:rPr lang="ru-RU" sz="2300" dirty="0" err="1"/>
              <a:t>C</a:t>
            </a:r>
            <a:r>
              <a:rPr lang="ru-RU" sz="2300" dirty="0"/>
              <a:t>/</a:t>
            </a:r>
            <a:r>
              <a:rPr lang="ru-RU" sz="2300" dirty="0" err="1"/>
              <a:t>C</a:t>
            </a:r>
            <a:r>
              <a:rPr lang="ru-RU" sz="2300" dirty="0"/>
              <a:t>++, имеется понятие указателя. </a:t>
            </a:r>
            <a:r>
              <a:rPr lang="ru-RU" sz="2300" b="1" dirty="0"/>
              <a:t>Указатель — это переменная, хранящая в себе адрес ячейки оперативной памяти.</a:t>
            </a:r>
          </a:p>
          <a:p>
            <a:pPr indent="457200" algn="just">
              <a:lnSpc>
                <a:spcPct val="150000"/>
              </a:lnSpc>
            </a:pPr>
            <a:r>
              <a:rPr lang="ru-RU" sz="2300" dirty="0"/>
              <a:t>Мы можем обращаться, например, к </a:t>
            </a:r>
            <a:r>
              <a:rPr lang="ru-RU" sz="2300" dirty="0">
                <a:hlinkClick r:id="rId3" tooltip="Статические массивы в C++"/>
              </a:rPr>
              <a:t>массиву</a:t>
            </a:r>
            <a:r>
              <a:rPr lang="ru-RU" sz="2300" dirty="0"/>
              <a:t> данных через указатель, который будет содержать адрес начала диапазона ячеек памяти, хранящих этот массив. После того, как этот массив станет не нужен для выполнения остальной части программы, мы просто освободим память по адресу этого указателя, и она вновь станет доступна для других переменных.</a:t>
            </a:r>
          </a:p>
        </p:txBody>
      </p:sp>
    </p:spTree>
    <p:extLst>
      <p:ext uri="{BB962C8B-B14F-4D97-AF65-F5344CB8AC3E}">
        <p14:creationId xmlns:p14="http://schemas.microsoft.com/office/powerpoint/2010/main" val="1969955075"/>
      </p:ext>
    </p:extLst>
  </p:cSld>
  <p:clrMapOvr>
    <a:masterClrMapping/>
  </p:clrMapOvr>
  <mc:AlternateContent xmlns:mc="http://schemas.openxmlformats.org/markup-compatibility/2006" xmlns:p14="http://schemas.microsoft.com/office/powerpoint/2010/main">
    <mc:Choice Requires="p14">
      <p:transition spd="slow" p14:dur="2000" advTm="58127"/>
    </mc:Choice>
    <mc:Fallback xmlns="">
      <p:transition spd="slow" advTm="5812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sp>
        <p:nvSpPr>
          <p:cNvPr id="8" name="TextBox 7"/>
          <p:cNvSpPr txBox="1"/>
          <p:nvPr/>
        </p:nvSpPr>
        <p:spPr>
          <a:xfrm>
            <a:off x="179512" y="487340"/>
            <a:ext cx="8352928" cy="6119945"/>
          </a:xfrm>
          <a:prstGeom prst="rect">
            <a:avLst/>
          </a:prstGeom>
          <a:noFill/>
        </p:spPr>
        <p:txBody>
          <a:bodyPr wrap="square" rtlCol="0">
            <a:spAutoFit/>
          </a:bodyPr>
          <a:lstStyle/>
          <a:p>
            <a:pPr indent="444500" algn="just">
              <a:lnSpc>
                <a:spcPct val="150000"/>
              </a:lnSpc>
            </a:pPr>
            <a:r>
              <a:rPr lang="ru-RU" sz="2400" dirty="0">
                <a:latin typeface="Times New Roman" pitchFamily="18" charset="0"/>
                <a:cs typeface="Times New Roman" pitchFamily="18" charset="0"/>
              </a:rPr>
              <a:t>Теперь мы рассматриваем другую стратегию, важность которой проявляется при разработке классов в ООП </a:t>
            </a:r>
            <a:r>
              <a:rPr lang="ru-RU" sz="2400" dirty="0" err="1">
                <a:latin typeface="Times New Roman" pitchFamily="18" charset="0"/>
                <a:cs typeface="Times New Roman" pitchFamily="18" charset="0"/>
              </a:rPr>
              <a:t>C</a:t>
            </a:r>
            <a:r>
              <a:rPr lang="ru-RU" sz="2400" dirty="0">
                <a:latin typeface="Times New Roman" pitchFamily="18" charset="0"/>
                <a:cs typeface="Times New Roman" pitchFamily="18" charset="0"/>
              </a:rPr>
              <a:t>++. Эта стратегия основана на указателях, которые представляют собой переменные, хранящие адреса значений вместо самих значений. Но прежде чем обратиться к указателям, давайте поговорим о том, как явно получить адрес обычной переменной. Для этого применяется операция взятия адреса, обозначаемая символом </a:t>
            </a:r>
            <a:r>
              <a:rPr lang="ru-RU" sz="2400" b="1" dirty="0">
                <a:latin typeface="Times New Roman" pitchFamily="18" charset="0"/>
                <a:cs typeface="Times New Roman" pitchFamily="18" charset="0"/>
              </a:rPr>
              <a:t>&amp;</a:t>
            </a:r>
            <a:r>
              <a:rPr lang="ru-RU" sz="2400" dirty="0">
                <a:latin typeface="Times New Roman" pitchFamily="18" charset="0"/>
                <a:cs typeface="Times New Roman" pitchFamily="18" charset="0"/>
              </a:rPr>
              <a:t>, к переменной, адрес которой интересует. Например, если </a:t>
            </a:r>
            <a:r>
              <a:rPr lang="ru-RU" sz="2400" b="1" dirty="0" err="1">
                <a:latin typeface="Times New Roman" pitchFamily="18" charset="0"/>
                <a:cs typeface="Times New Roman" pitchFamily="18" charset="0"/>
              </a:rPr>
              <a:t>home</a:t>
            </a:r>
            <a:r>
              <a:rPr lang="ru-RU" sz="2400" dirty="0">
                <a:latin typeface="Times New Roman" pitchFamily="18" charset="0"/>
                <a:cs typeface="Times New Roman" pitchFamily="18" charset="0"/>
              </a:rPr>
              <a:t> — переменная, то </a:t>
            </a:r>
            <a:r>
              <a:rPr lang="ru-RU" sz="2400" b="1" dirty="0">
                <a:latin typeface="Times New Roman" pitchFamily="18" charset="0"/>
                <a:cs typeface="Times New Roman" pitchFamily="18" charset="0"/>
              </a:rPr>
              <a:t>&amp;</a:t>
            </a:r>
            <a:r>
              <a:rPr lang="ru-RU" sz="2400" b="1" dirty="0" err="1">
                <a:latin typeface="Times New Roman" pitchFamily="18" charset="0"/>
                <a:cs typeface="Times New Roman" pitchFamily="18" charset="0"/>
              </a:rPr>
              <a:t>home</a:t>
            </a:r>
            <a:r>
              <a:rPr lang="ru-RU" sz="2400" b="1" dirty="0">
                <a:latin typeface="Times New Roman" pitchFamily="18" charset="0"/>
                <a:cs typeface="Times New Roman" pitchFamily="18" charset="0"/>
              </a:rPr>
              <a:t> </a:t>
            </a:r>
            <a:r>
              <a:rPr lang="ru-RU" sz="2400" dirty="0">
                <a:latin typeface="Times New Roman" pitchFamily="18" charset="0"/>
                <a:cs typeface="Times New Roman" pitchFamily="18" charset="0"/>
              </a:rPr>
              <a:t>— ее адрес. На следующем слайде демонстрируется использование этой операции.</a:t>
            </a:r>
          </a:p>
        </p:txBody>
      </p:sp>
    </p:spTree>
    <p:extLst>
      <p:ext uri="{BB962C8B-B14F-4D97-AF65-F5344CB8AC3E}">
        <p14:creationId xmlns:p14="http://schemas.microsoft.com/office/powerpoint/2010/main" val="109703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sp>
        <p:nvSpPr>
          <p:cNvPr id="8" name="TextBox 7"/>
          <p:cNvSpPr txBox="1"/>
          <p:nvPr/>
        </p:nvSpPr>
        <p:spPr>
          <a:xfrm>
            <a:off x="179512" y="487340"/>
            <a:ext cx="8352928" cy="5262979"/>
          </a:xfrm>
          <a:prstGeom prst="rect">
            <a:avLst/>
          </a:prstGeom>
          <a:noFill/>
        </p:spPr>
        <p:txBody>
          <a:bodyPr wrap="square" rtlCol="0">
            <a:spAutoFit/>
          </a:bodyPr>
          <a:lstStyle/>
          <a:p>
            <a:pPr indent="444500" algn="just"/>
            <a:r>
              <a:rPr lang="en-US" sz="2400" dirty="0">
                <a:latin typeface="Times New Roman" pitchFamily="18" charset="0"/>
                <a:cs typeface="Times New Roman" pitchFamily="18" charset="0"/>
              </a:rPr>
              <a:t># include &lt;</a:t>
            </a:r>
            <a:r>
              <a:rPr lang="en-US" sz="2400" dirty="0" err="1">
                <a:latin typeface="Times New Roman" pitchFamily="18" charset="0"/>
                <a:cs typeface="Times New Roman" pitchFamily="18" charset="0"/>
              </a:rPr>
              <a:t>iostrim</a:t>
            </a:r>
            <a:r>
              <a:rPr lang="en-US" sz="2400" dirty="0">
                <a:latin typeface="Times New Roman" pitchFamily="18" charset="0"/>
                <a:cs typeface="Times New Roman" pitchFamily="18" charset="0"/>
              </a:rPr>
              <a:t>&gt;</a:t>
            </a:r>
          </a:p>
          <a:p>
            <a:pPr indent="444500" algn="just"/>
            <a:r>
              <a:rPr lang="en-US" sz="2400" dirty="0">
                <a:latin typeface="Times New Roman" pitchFamily="18" charset="0"/>
                <a:cs typeface="Times New Roman" pitchFamily="18" charset="0"/>
              </a:rPr>
              <a:t>int main()</a:t>
            </a:r>
          </a:p>
          <a:p>
            <a:pPr indent="444500" algn="just"/>
            <a:r>
              <a:rPr lang="en-US" sz="2400" dirty="0">
                <a:latin typeface="Times New Roman" pitchFamily="18" charset="0"/>
                <a:cs typeface="Times New Roman" pitchFamily="18" charset="0"/>
              </a:rPr>
              <a:t>{</a:t>
            </a:r>
          </a:p>
          <a:p>
            <a:pPr indent="444500" algn="just"/>
            <a:r>
              <a:rPr lang="en-US" sz="2400" dirty="0">
                <a:latin typeface="Times New Roman" pitchFamily="18" charset="0"/>
                <a:cs typeface="Times New Roman" pitchFamily="18" charset="0"/>
              </a:rPr>
              <a:t>using namespace std;</a:t>
            </a:r>
          </a:p>
          <a:p>
            <a:pPr indent="444500" algn="just"/>
            <a:r>
              <a:rPr lang="en-US" sz="2400" dirty="0">
                <a:latin typeface="Times New Roman" pitchFamily="18" charset="0"/>
                <a:cs typeface="Times New Roman" pitchFamily="18" charset="0"/>
              </a:rPr>
              <a:t>int donuts = 6;</a:t>
            </a:r>
          </a:p>
          <a:p>
            <a:pPr indent="444500" algn="just"/>
            <a:r>
              <a:rPr lang="en-US" sz="2400" dirty="0">
                <a:latin typeface="Times New Roman" pitchFamily="18" charset="0"/>
                <a:cs typeface="Times New Roman" pitchFamily="18" charset="0"/>
              </a:rPr>
              <a:t>double cups = 4.5;</a:t>
            </a:r>
          </a:p>
          <a:p>
            <a:pPr indent="444500" algn="just"/>
            <a:r>
              <a:rPr lang="en-US" sz="2400" dirty="0">
                <a:latin typeface="Times New Roman" pitchFamily="18" charset="0"/>
                <a:cs typeface="Times New Roman" pitchFamily="18" charset="0"/>
              </a:rPr>
              <a:t>cout &lt;&lt; “donuts value = “ &lt;&lt; donuts &lt;&lt; endl;</a:t>
            </a:r>
          </a:p>
          <a:p>
            <a:pPr indent="444500" algn="just"/>
            <a:r>
              <a:rPr lang="en-US" sz="2400" dirty="0">
                <a:latin typeface="Times New Roman" pitchFamily="18" charset="0"/>
                <a:cs typeface="Times New Roman" pitchFamily="18" charset="0"/>
              </a:rPr>
              <a:t>cout &lt;&lt; “ and donuts address = &lt;&lt; donuts;</a:t>
            </a:r>
          </a:p>
          <a:p>
            <a:pPr indent="444500" algn="just"/>
            <a:r>
              <a:rPr lang="en-US" sz="2400" dirty="0">
                <a:latin typeface="Times New Roman" pitchFamily="18" charset="0"/>
                <a:cs typeface="Times New Roman" pitchFamily="18" charset="0"/>
              </a:rPr>
              <a:t>cout &lt;&lt; “cups value = “ &lt;&lt; cups;</a:t>
            </a:r>
          </a:p>
          <a:p>
            <a:pPr indent="444500" algn="just"/>
            <a:r>
              <a:rPr lang="en-US" sz="2400" dirty="0">
                <a:latin typeface="Times New Roman" pitchFamily="18" charset="0"/>
                <a:cs typeface="Times New Roman" pitchFamily="18" charset="0"/>
              </a:rPr>
              <a:t>cout &lt;&lt; “ and cups address = &lt;&lt; &amp;cups &lt;&lt; endl;</a:t>
            </a:r>
          </a:p>
          <a:p>
            <a:pPr indent="444500" algn="just"/>
            <a:r>
              <a:rPr lang="en-US" sz="2400" dirty="0">
                <a:latin typeface="Times New Roman" pitchFamily="18" charset="0"/>
                <a:cs typeface="Times New Roman" pitchFamily="18" charset="0"/>
              </a:rPr>
              <a:t>return 0;</a:t>
            </a:r>
          </a:p>
          <a:p>
            <a:pPr indent="444500" algn="just"/>
            <a:r>
              <a:rPr lang="en-US" sz="2400" dirty="0">
                <a:latin typeface="Times New Roman" pitchFamily="18" charset="0"/>
                <a:cs typeface="Times New Roman" pitchFamily="18" charset="0"/>
              </a:rPr>
              <a:t>}</a:t>
            </a:r>
          </a:p>
          <a:p>
            <a:pPr indent="444500" algn="just"/>
            <a:endParaRPr lang="en-US" sz="2400" dirty="0">
              <a:latin typeface="Times New Roman" pitchFamily="18" charset="0"/>
              <a:cs typeface="Times New Roman" pitchFamily="18" charset="0"/>
            </a:endParaRPr>
          </a:p>
          <a:p>
            <a:pPr indent="444500" algn="just"/>
            <a:r>
              <a:rPr lang="ru-RU" sz="2400" dirty="0">
                <a:latin typeface="Times New Roman" pitchFamily="18" charset="0"/>
                <a:cs typeface="Times New Roman" pitchFamily="18" charset="0"/>
              </a:rPr>
              <a:t>Вот что выведет программа:</a:t>
            </a:r>
          </a:p>
        </p:txBody>
      </p:sp>
      <p:pic>
        <p:nvPicPr>
          <p:cNvPr id="3" name="Picture 3">
            <a:extLst>
              <a:ext uri="{FF2B5EF4-FFF2-40B4-BE49-F238E27FC236}">
                <a16:creationId xmlns:a16="http://schemas.microsoft.com/office/drawing/2014/main" id="{D50C7F1B-C79D-0FD2-33E2-B6FFBB55B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841615"/>
            <a:ext cx="656519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137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sp>
        <p:nvSpPr>
          <p:cNvPr id="8" name="TextBox 7"/>
          <p:cNvSpPr txBox="1"/>
          <p:nvPr/>
        </p:nvSpPr>
        <p:spPr>
          <a:xfrm>
            <a:off x="179512" y="692696"/>
            <a:ext cx="8092761" cy="5851217"/>
          </a:xfrm>
          <a:prstGeom prst="rect">
            <a:avLst/>
          </a:prstGeom>
          <a:noFill/>
        </p:spPr>
        <p:txBody>
          <a:bodyPr wrap="square" rtlCol="0">
            <a:spAutoFit/>
          </a:bodyPr>
          <a:lstStyle/>
          <a:p>
            <a:pPr indent="444500" algn="just">
              <a:lnSpc>
                <a:spcPct val="150000"/>
              </a:lnSpc>
            </a:pPr>
            <a:r>
              <a:rPr lang="ru-RU" sz="2100" dirty="0">
                <a:latin typeface="Times New Roman" pitchFamily="18" charset="0"/>
                <a:cs typeface="Times New Roman" pitchFamily="18" charset="0"/>
              </a:rPr>
              <a:t>В показанной здесь конкретной реализации </a:t>
            </a:r>
            <a:r>
              <a:rPr lang="ru-RU" sz="2100" b="1" dirty="0">
                <a:latin typeface="Times New Roman" pitchFamily="18" charset="0"/>
                <a:cs typeface="Times New Roman" pitchFamily="18" charset="0"/>
              </a:rPr>
              <a:t>cout</a:t>
            </a:r>
            <a:r>
              <a:rPr lang="ru-RU" sz="2100" dirty="0">
                <a:latin typeface="Times New Roman" pitchFamily="18" charset="0"/>
                <a:cs typeface="Times New Roman" pitchFamily="18" charset="0"/>
              </a:rPr>
              <a:t> используется </a:t>
            </a:r>
            <a:r>
              <a:rPr lang="ru-RU" sz="2100" b="1" dirty="0">
                <a:latin typeface="Times New Roman" pitchFamily="18" charset="0"/>
                <a:cs typeface="Times New Roman" pitchFamily="18" charset="0"/>
              </a:rPr>
              <a:t>шестнадцатеричная нотация </a:t>
            </a:r>
            <a:r>
              <a:rPr lang="ru-RU" sz="2100" dirty="0">
                <a:latin typeface="Times New Roman" pitchFamily="18" charset="0"/>
                <a:cs typeface="Times New Roman" pitchFamily="18" charset="0"/>
              </a:rPr>
              <a:t>при отображении значений адресов, так как это обычная нотация, применяемая для указания адресов памяти. Компилятор в нашем случае сохраняет </a:t>
            </a:r>
            <a:r>
              <a:rPr lang="ru-RU" sz="2100" b="1" dirty="0" err="1">
                <a:latin typeface="Times New Roman" pitchFamily="18" charset="0"/>
                <a:cs typeface="Times New Roman" pitchFamily="18" charset="0"/>
              </a:rPr>
              <a:t>donuts</a:t>
            </a:r>
            <a:r>
              <a:rPr lang="ru-RU" sz="2100" dirty="0">
                <a:latin typeface="Times New Roman" pitchFamily="18" charset="0"/>
                <a:cs typeface="Times New Roman" pitchFamily="18" charset="0"/>
              </a:rPr>
              <a:t> в памяти с меньшими адресами, чем </a:t>
            </a:r>
            <a:r>
              <a:rPr lang="ru-RU" sz="2100" b="1" dirty="0" err="1">
                <a:latin typeface="Times New Roman" pitchFamily="18" charset="0"/>
                <a:cs typeface="Times New Roman" pitchFamily="18" charset="0"/>
              </a:rPr>
              <a:t>cups</a:t>
            </a:r>
            <a:r>
              <a:rPr lang="ru-RU" sz="2100" dirty="0">
                <a:latin typeface="Times New Roman" pitchFamily="18" charset="0"/>
                <a:cs typeface="Times New Roman" pitchFamily="18" charset="0"/>
              </a:rPr>
              <a:t>. </a:t>
            </a:r>
          </a:p>
          <a:p>
            <a:pPr indent="444500" algn="just">
              <a:lnSpc>
                <a:spcPct val="150000"/>
              </a:lnSpc>
            </a:pPr>
            <a:r>
              <a:rPr lang="ru-RU" sz="2100" dirty="0">
                <a:latin typeface="Times New Roman" pitchFamily="18" charset="0"/>
                <a:cs typeface="Times New Roman" pitchFamily="18" charset="0"/>
              </a:rPr>
              <a:t>Разница между этими двумя адресами составляет </a:t>
            </a:r>
            <a:r>
              <a:rPr lang="ru-RU" sz="2100" b="1" dirty="0">
                <a:latin typeface="Times New Roman" pitchFamily="18" charset="0"/>
                <a:cs typeface="Times New Roman" pitchFamily="18" charset="0"/>
              </a:rPr>
              <a:t>0x0065fd44-0x0065fd40</a:t>
            </a:r>
            <a:r>
              <a:rPr lang="ru-RU" sz="2100" dirty="0">
                <a:latin typeface="Times New Roman" pitchFamily="18" charset="0"/>
                <a:cs typeface="Times New Roman" pitchFamily="18" charset="0"/>
              </a:rPr>
              <a:t>, что равно </a:t>
            </a:r>
            <a:r>
              <a:rPr lang="ru-RU" sz="2100" b="1" dirty="0">
                <a:latin typeface="Times New Roman" pitchFamily="18" charset="0"/>
                <a:cs typeface="Times New Roman" pitchFamily="18" charset="0"/>
              </a:rPr>
              <a:t>4 байтам</a:t>
            </a:r>
            <a:r>
              <a:rPr lang="ru-RU" sz="2100" dirty="0">
                <a:latin typeface="Times New Roman" pitchFamily="18" charset="0"/>
                <a:cs typeface="Times New Roman" pitchFamily="18" charset="0"/>
              </a:rPr>
              <a:t>. Конечно, в разных системах вы получите разные значения этих адресов. К тому же некоторые системы могут сохранять </a:t>
            </a:r>
            <a:r>
              <a:rPr lang="ru-RU" sz="2100" b="1" dirty="0" err="1">
                <a:latin typeface="Times New Roman" pitchFamily="18" charset="0"/>
                <a:cs typeface="Times New Roman" pitchFamily="18" charset="0"/>
              </a:rPr>
              <a:t>cups</a:t>
            </a:r>
            <a:r>
              <a:rPr lang="ru-RU" sz="2100" dirty="0">
                <a:latin typeface="Times New Roman" pitchFamily="18" charset="0"/>
                <a:cs typeface="Times New Roman" pitchFamily="18" charset="0"/>
              </a:rPr>
              <a:t> перед </a:t>
            </a:r>
            <a:r>
              <a:rPr lang="ru-RU" sz="2100" b="1" dirty="0" err="1">
                <a:latin typeface="Times New Roman" pitchFamily="18" charset="0"/>
                <a:cs typeface="Times New Roman" pitchFamily="18" charset="0"/>
              </a:rPr>
              <a:t>donuts</a:t>
            </a:r>
            <a:r>
              <a:rPr lang="ru-RU" sz="2100" dirty="0">
                <a:latin typeface="Times New Roman" pitchFamily="18" charset="0"/>
                <a:cs typeface="Times New Roman" pitchFamily="18" charset="0"/>
              </a:rPr>
              <a:t>, и разница между адресами составит </a:t>
            </a:r>
            <a:r>
              <a:rPr lang="ru-RU" sz="2100" b="1" dirty="0">
                <a:latin typeface="Times New Roman" pitchFamily="18" charset="0"/>
                <a:cs typeface="Times New Roman" pitchFamily="18" charset="0"/>
              </a:rPr>
              <a:t>8</a:t>
            </a:r>
            <a:r>
              <a:rPr lang="ru-RU" sz="2100" dirty="0">
                <a:latin typeface="Times New Roman" pitchFamily="18" charset="0"/>
                <a:cs typeface="Times New Roman" pitchFamily="18" charset="0"/>
              </a:rPr>
              <a:t>, потому что </a:t>
            </a:r>
            <a:r>
              <a:rPr lang="ru-RU" sz="2100" b="1" dirty="0" err="1">
                <a:latin typeface="Times New Roman" pitchFamily="18" charset="0"/>
                <a:cs typeface="Times New Roman" pitchFamily="18" charset="0"/>
              </a:rPr>
              <a:t>cups</a:t>
            </a:r>
            <a:r>
              <a:rPr lang="ru-RU" sz="2100" dirty="0">
                <a:latin typeface="Times New Roman" pitchFamily="18" charset="0"/>
                <a:cs typeface="Times New Roman" pitchFamily="18" charset="0"/>
              </a:rPr>
              <a:t> имеет тип </a:t>
            </a:r>
            <a:r>
              <a:rPr lang="ru-RU" sz="2100" b="1" dirty="0" err="1">
                <a:latin typeface="Times New Roman" pitchFamily="18" charset="0"/>
                <a:cs typeface="Times New Roman" pitchFamily="18" charset="0"/>
              </a:rPr>
              <a:t>double</a:t>
            </a:r>
            <a:r>
              <a:rPr lang="ru-RU" sz="2100" dirty="0">
                <a:latin typeface="Times New Roman" pitchFamily="18" charset="0"/>
                <a:cs typeface="Times New Roman" pitchFamily="18" charset="0"/>
              </a:rPr>
              <a:t>. Другие системы могут даже разместить эти переменные в памяти далеко друг от друга, а не рядом. </a:t>
            </a:r>
          </a:p>
        </p:txBody>
      </p:sp>
    </p:spTree>
    <p:extLst>
      <p:ext uri="{BB962C8B-B14F-4D97-AF65-F5344CB8AC3E}">
        <p14:creationId xmlns:p14="http://schemas.microsoft.com/office/powerpoint/2010/main" val="3136406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sp>
        <p:nvSpPr>
          <p:cNvPr id="8" name="TextBox 7"/>
          <p:cNvSpPr txBox="1"/>
          <p:nvPr/>
        </p:nvSpPr>
        <p:spPr>
          <a:xfrm>
            <a:off x="179512" y="453684"/>
            <a:ext cx="8352928" cy="6200159"/>
          </a:xfrm>
          <a:prstGeom prst="rect">
            <a:avLst/>
          </a:prstGeom>
          <a:noFill/>
        </p:spPr>
        <p:txBody>
          <a:bodyPr wrap="square" rtlCol="0">
            <a:spAutoFit/>
          </a:bodyPr>
          <a:lstStyle/>
          <a:p>
            <a:pPr indent="444500" algn="just"/>
            <a:r>
              <a:rPr lang="ru-RU" sz="2000" dirty="0">
                <a:latin typeface="Times New Roman" pitchFamily="18" charset="0"/>
                <a:cs typeface="Times New Roman" pitchFamily="18" charset="0"/>
              </a:rPr>
              <a:t>Адрес в памяти компьютера - это число, к которому мы можем получить доступ. </a:t>
            </a:r>
          </a:p>
          <a:p>
            <a:pPr indent="444500" algn="just"/>
            <a:r>
              <a:rPr lang="ru-RU" sz="2000" dirty="0">
                <a:latin typeface="Times New Roman" pitchFamily="18" charset="0"/>
                <a:cs typeface="Times New Roman" pitchFamily="18" charset="0"/>
              </a:rPr>
              <a:t>Указатель - это тот же адрес в памяти, по которому мы получаем переменную и её значение.</a:t>
            </a:r>
          </a:p>
          <a:p>
            <a:pPr indent="444500" algn="just"/>
            <a:r>
              <a:rPr lang="ru-RU" sz="2000" dirty="0">
                <a:latin typeface="Times New Roman" pitchFamily="18" charset="0"/>
                <a:cs typeface="Times New Roman" pitchFamily="18" charset="0"/>
              </a:rPr>
              <a:t>Чтобы работать с указателями, необходимо воспользоваться двумя специальными символами: &amp; и *. </a:t>
            </a:r>
          </a:p>
          <a:p>
            <a:pPr indent="457200">
              <a:lnSpc>
                <a:spcPct val="150000"/>
              </a:lnSpc>
            </a:pPr>
            <a:r>
              <a:rPr lang="ru-RU" sz="2000" i="1" dirty="0"/>
              <a:t>Пример</a:t>
            </a:r>
            <a:r>
              <a:rPr lang="ru-RU" sz="2000" dirty="0"/>
              <a:t> использования указателя:</a:t>
            </a:r>
          </a:p>
          <a:p>
            <a:pPr indent="457200">
              <a:lnSpc>
                <a:spcPct val="150000"/>
              </a:lnSpc>
            </a:pPr>
            <a:r>
              <a:rPr lang="x-none" sz="2000" b="1"/>
              <a:t>int t = 237; </a:t>
            </a:r>
            <a:r>
              <a:rPr lang="x-none" sz="2000"/>
              <a:t>// </a:t>
            </a:r>
            <a:r>
              <a:rPr lang="ru-RU" sz="2000" dirty="0"/>
              <a:t>Простая переменная </a:t>
            </a:r>
          </a:p>
          <a:p>
            <a:pPr indent="457200"/>
            <a:r>
              <a:rPr lang="x-none" sz="2000" b="1"/>
              <a:t>int *p; </a:t>
            </a:r>
            <a:r>
              <a:rPr lang="ru-RU" sz="2000" b="1" dirty="0"/>
              <a:t>        </a:t>
            </a:r>
            <a:r>
              <a:rPr lang="x-none" sz="2000"/>
              <a:t>/</a:t>
            </a:r>
            <a:r>
              <a:rPr lang="ru-RU" sz="2000" dirty="0"/>
              <a:t>*Создание указателя, который принимает     		лишь адрес другой переменной*/</a:t>
            </a:r>
          </a:p>
          <a:p>
            <a:pPr indent="457200">
              <a:lnSpc>
                <a:spcPct val="150000"/>
              </a:lnSpc>
            </a:pPr>
            <a:r>
              <a:rPr lang="x-none" sz="2000"/>
              <a:t>p = &amp;t; </a:t>
            </a:r>
            <a:r>
              <a:rPr lang="ru-RU" sz="2000" dirty="0"/>
              <a:t>       </a:t>
            </a:r>
            <a:r>
              <a:rPr lang="x-none" sz="2000"/>
              <a:t>/</a:t>
            </a:r>
            <a:r>
              <a:rPr lang="ru-RU" sz="2000" dirty="0"/>
              <a:t>*</a:t>
            </a:r>
            <a:r>
              <a:rPr lang="x-none" sz="2000"/>
              <a:t> </a:t>
            </a:r>
            <a:r>
              <a:rPr lang="ru-RU" sz="2000" dirty="0"/>
              <a:t>Устанавливаем адрес нашей первой 			переменной*/</a:t>
            </a:r>
          </a:p>
          <a:p>
            <a:pPr indent="457200">
              <a:lnSpc>
                <a:spcPct val="150000"/>
              </a:lnSpc>
            </a:pPr>
            <a:r>
              <a:rPr lang="ru-RU" sz="2000" dirty="0"/>
              <a:t>Переменные</a:t>
            </a:r>
            <a:r>
              <a:rPr lang="ru-RU" sz="2000" b="1" dirty="0"/>
              <a:t> </a:t>
            </a:r>
            <a:r>
              <a:rPr lang="x-none" sz="2000" b="1"/>
              <a:t>t </a:t>
            </a:r>
            <a:r>
              <a:rPr lang="ru-RU" sz="2000" dirty="0"/>
              <a:t>и </a:t>
            </a:r>
            <a:r>
              <a:rPr lang="en-US" sz="2000" dirty="0"/>
              <a:t>*</a:t>
            </a:r>
            <a:r>
              <a:rPr lang="x-none" sz="2000" b="1"/>
              <a:t>p</a:t>
            </a:r>
            <a:r>
              <a:rPr lang="x-none" sz="2000"/>
              <a:t> </a:t>
            </a:r>
            <a:r>
              <a:rPr lang="ru-RU" sz="2000" dirty="0"/>
              <a:t>будут равны числу </a:t>
            </a:r>
            <a:r>
              <a:rPr lang="ru-RU" sz="2000" b="1" dirty="0"/>
              <a:t>237</a:t>
            </a:r>
            <a:r>
              <a:rPr lang="ru-RU" sz="2000" dirty="0"/>
              <a:t>, так как оба ссылаются на одну ячейку. Сам же компьютер на вычислении обеих переменных потратит меньше усилий, ведь обе переменные ссылаются на одно и то же значение.</a:t>
            </a:r>
          </a:p>
        </p:txBody>
      </p:sp>
    </p:spTree>
    <p:extLst>
      <p:ext uri="{BB962C8B-B14F-4D97-AF65-F5344CB8AC3E}">
        <p14:creationId xmlns:p14="http://schemas.microsoft.com/office/powerpoint/2010/main" val="3354465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sp>
        <p:nvSpPr>
          <p:cNvPr id="7" name="Прямоугольник 6">
            <a:extLst>
              <a:ext uri="{FF2B5EF4-FFF2-40B4-BE49-F238E27FC236}">
                <a16:creationId xmlns:a16="http://schemas.microsoft.com/office/drawing/2014/main" id="{C5F81129-5988-2D43-8FA0-F15290F23EB2}"/>
              </a:ext>
            </a:extLst>
          </p:cNvPr>
          <p:cNvSpPr/>
          <p:nvPr/>
        </p:nvSpPr>
        <p:spPr>
          <a:xfrm>
            <a:off x="467544" y="836712"/>
            <a:ext cx="7992888" cy="5021055"/>
          </a:xfrm>
          <a:prstGeom prst="rect">
            <a:avLst/>
          </a:prstGeom>
        </p:spPr>
        <p:txBody>
          <a:bodyPr wrap="square">
            <a:spAutoFit/>
          </a:bodyPr>
          <a:lstStyle/>
          <a:p>
            <a:pPr indent="457200">
              <a:lnSpc>
                <a:spcPct val="150000"/>
              </a:lnSpc>
            </a:pPr>
            <a:r>
              <a:rPr lang="ru-RU" sz="2400" i="1" dirty="0"/>
              <a:t>Пример</a:t>
            </a:r>
            <a:r>
              <a:rPr lang="ru-RU" sz="2400" dirty="0"/>
              <a:t> использования указателя:</a:t>
            </a:r>
          </a:p>
          <a:p>
            <a:pPr indent="457200">
              <a:lnSpc>
                <a:spcPct val="150000"/>
              </a:lnSpc>
            </a:pPr>
            <a:r>
              <a:rPr lang="x-none" sz="2400" dirty="0"/>
              <a:t>int </a:t>
            </a:r>
            <a:r>
              <a:rPr lang="x-none" sz="2400"/>
              <a:t>x;</a:t>
            </a:r>
            <a:endParaRPr lang="ru-RU" sz="2400" dirty="0"/>
          </a:p>
          <a:p>
            <a:pPr indent="457200">
              <a:lnSpc>
                <a:spcPct val="150000"/>
              </a:lnSpc>
            </a:pPr>
            <a:r>
              <a:rPr lang="x-none" sz="2400" dirty="0"/>
              <a:t>int *y = &amp;x</a:t>
            </a:r>
            <a:r>
              <a:rPr lang="x-none" sz="2400"/>
              <a:t>; </a:t>
            </a:r>
            <a:r>
              <a:rPr lang="x-none" sz="2400" i="1"/>
              <a:t>/</a:t>
            </a:r>
            <a:r>
              <a:rPr lang="ru-RU" sz="2400" i="1" dirty="0"/>
              <a:t>*От любой переменной можно взять 		адрес при помощи операции взятия адреса &amp;. Эта 	операция возвращает указатель</a:t>
            </a:r>
            <a:r>
              <a:rPr lang="ru-RU" sz="2400" dirty="0"/>
              <a:t> */</a:t>
            </a:r>
          </a:p>
          <a:p>
            <a:pPr indent="457200">
              <a:lnSpc>
                <a:spcPct val="150000"/>
              </a:lnSpc>
            </a:pPr>
            <a:r>
              <a:rPr lang="x-none" sz="2400" dirty="0"/>
              <a:t>int z = *y</a:t>
            </a:r>
            <a:r>
              <a:rPr lang="x-none" sz="2400"/>
              <a:t>; </a:t>
            </a:r>
            <a:r>
              <a:rPr lang="ru-RU" sz="2400" dirty="0"/>
              <a:t>  </a:t>
            </a:r>
            <a:r>
              <a:rPr lang="x-none" sz="2400" i="1"/>
              <a:t>/</a:t>
            </a:r>
            <a:r>
              <a:rPr lang="ru-RU" sz="2400" i="1" dirty="0"/>
              <a:t>*Указатель можно разыменовать при 			помощи операции разыменовывания "*". 		Эта операция возвращает тот объект, на 		который указывает указатель*/</a:t>
            </a:r>
            <a:endParaRPr lang="ru-RU" sz="2400" dirty="0"/>
          </a:p>
        </p:txBody>
      </p:sp>
    </p:spTree>
    <p:extLst>
      <p:ext uri="{BB962C8B-B14F-4D97-AF65-F5344CB8AC3E}">
        <p14:creationId xmlns:p14="http://schemas.microsoft.com/office/powerpoint/2010/main" val="3916625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sp>
        <p:nvSpPr>
          <p:cNvPr id="8" name="TextBox 7"/>
          <p:cNvSpPr txBox="1"/>
          <p:nvPr/>
        </p:nvSpPr>
        <p:spPr>
          <a:xfrm>
            <a:off x="179512" y="692696"/>
            <a:ext cx="8092761" cy="4539191"/>
          </a:xfrm>
          <a:prstGeom prst="rect">
            <a:avLst/>
          </a:prstGeom>
          <a:noFill/>
        </p:spPr>
        <p:txBody>
          <a:bodyPr wrap="square" rtlCol="0">
            <a:spAutoFit/>
          </a:bodyPr>
          <a:lstStyle/>
          <a:p>
            <a:pPr indent="444500" algn="just">
              <a:lnSpc>
                <a:spcPct val="150000"/>
              </a:lnSpc>
            </a:pPr>
            <a:r>
              <a:rPr lang="ru-RU" sz="2800" dirty="0">
                <a:latin typeface="Times New Roman" pitchFamily="18" charset="0"/>
                <a:cs typeface="Times New Roman" pitchFamily="18" charset="0"/>
              </a:rPr>
              <a:t>Таким образом, использование обычных переменных трактует значение как именованную величину, а ее местоположение — как производную величину. Теперь рассмотрим стратегию указателей, которая представляет важнейшую часть философии программирования C++ в части управления памятью.</a:t>
            </a:r>
          </a:p>
        </p:txBody>
      </p:sp>
    </p:spTree>
    <p:extLst>
      <p:ext uri="{BB962C8B-B14F-4D97-AF65-F5344CB8AC3E}">
        <p14:creationId xmlns:p14="http://schemas.microsoft.com/office/powerpoint/2010/main" val="310313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Перечислители</a:t>
            </a:r>
          </a:p>
        </p:txBody>
      </p:sp>
      <p:sp>
        <p:nvSpPr>
          <p:cNvPr id="8" name="TextBox 7"/>
          <p:cNvSpPr txBox="1"/>
          <p:nvPr/>
        </p:nvSpPr>
        <p:spPr>
          <a:xfrm>
            <a:off x="575556" y="1196752"/>
            <a:ext cx="7992888" cy="3892861"/>
          </a:xfrm>
          <a:prstGeom prst="rect">
            <a:avLst/>
          </a:prstGeom>
          <a:noFill/>
        </p:spPr>
        <p:txBody>
          <a:bodyPr wrap="square" rtlCol="0">
            <a:spAutoFit/>
          </a:bodyPr>
          <a:lstStyle/>
          <a:p>
            <a:pPr indent="444500" algn="just">
              <a:lnSpc>
                <a:spcPct val="150000"/>
              </a:lnSpc>
            </a:pPr>
            <a:r>
              <a:rPr lang="ru-RU" sz="2800" dirty="0">
                <a:latin typeface="Times New Roman" pitchFamily="18" charset="0"/>
                <a:cs typeface="Times New Roman" pitchFamily="18" charset="0"/>
              </a:rPr>
              <a:t>По умолчанию перечислителям присваиваются целочисленные значения, начиная с 0 для первого из них, 1 — для второго и т.д. Это правило по умолчанию можно переопределить, явно присваивая целочисленные значения. Чуть позже вы увидите, как это делается.</a:t>
            </a:r>
          </a:p>
        </p:txBody>
      </p:sp>
    </p:spTree>
    <p:extLst>
      <p:ext uri="{BB962C8B-B14F-4D97-AF65-F5344CB8AC3E}">
        <p14:creationId xmlns:p14="http://schemas.microsoft.com/office/powerpoint/2010/main" val="1920960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1"/>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использования статических переменных</a:t>
            </a:r>
          </a:p>
        </p:txBody>
      </p:sp>
      <p:sp>
        <p:nvSpPr>
          <p:cNvPr id="8" name="TextBox 7"/>
          <p:cNvSpPr txBox="1"/>
          <p:nvPr/>
        </p:nvSpPr>
        <p:spPr>
          <a:xfrm>
            <a:off x="251520" y="620688"/>
            <a:ext cx="8352928" cy="5909310"/>
          </a:xfrm>
          <a:prstGeom prst="rect">
            <a:avLst/>
          </a:prstGeom>
          <a:noFill/>
        </p:spPr>
        <p:txBody>
          <a:bodyPr wrap="square" rtlCol="0">
            <a:spAutoFit/>
          </a:bodyPr>
          <a:lstStyle/>
          <a:p>
            <a:r>
              <a:rPr lang="ru-RU" sz="2100" dirty="0"/>
              <a:t>Приведем сравнительный пример обращения к переменным через указатель и напрямую.</a:t>
            </a:r>
          </a:p>
          <a:p>
            <a:endParaRPr lang="ru-RU" sz="2100" dirty="0"/>
          </a:p>
          <a:p>
            <a:r>
              <a:rPr lang="ru-RU" sz="2100" b="1" u="sng" dirty="0"/>
              <a:t>Пример использования статических переменных</a:t>
            </a:r>
          </a:p>
          <a:p>
            <a:endParaRPr lang="ru-RU" sz="2100" u="sng" dirty="0"/>
          </a:p>
          <a:p>
            <a:r>
              <a:rPr lang="ru-RU" sz="2100" b="1" dirty="0"/>
              <a:t>#</a:t>
            </a:r>
            <a:r>
              <a:rPr lang="ru-RU" sz="2100" b="1" dirty="0" err="1"/>
              <a:t>include</a:t>
            </a:r>
            <a:r>
              <a:rPr lang="ru-RU" sz="2100" b="1" dirty="0"/>
              <a:t> &lt;</a:t>
            </a:r>
            <a:r>
              <a:rPr lang="ru-RU" sz="2100" b="1" dirty="0" err="1"/>
              <a:t>iostream</a:t>
            </a:r>
            <a:r>
              <a:rPr lang="ru-RU" sz="2100" b="1" dirty="0"/>
              <a:t>&gt;</a:t>
            </a:r>
            <a:endParaRPr lang="ru-RU" sz="2100" dirty="0"/>
          </a:p>
          <a:p>
            <a:r>
              <a:rPr lang="en-US" sz="2100" b="1" dirty="0"/>
              <a:t>using</a:t>
            </a:r>
            <a:r>
              <a:rPr lang="en-US" sz="2100" dirty="0"/>
              <a:t> </a:t>
            </a:r>
            <a:r>
              <a:rPr lang="en-US" sz="2100" b="1" dirty="0"/>
              <a:t>namespace</a:t>
            </a:r>
            <a:r>
              <a:rPr lang="en-US" sz="2100" dirty="0"/>
              <a:t> std;</a:t>
            </a:r>
            <a:endParaRPr lang="ru-RU" sz="2100" dirty="0"/>
          </a:p>
          <a:p>
            <a:r>
              <a:rPr lang="en-US" sz="2100" dirty="0"/>
              <a:t> </a:t>
            </a:r>
            <a:endParaRPr lang="ru-RU" sz="2100" dirty="0"/>
          </a:p>
          <a:p>
            <a:r>
              <a:rPr lang="en-US" sz="2100" b="1" dirty="0"/>
              <a:t>int</a:t>
            </a:r>
            <a:r>
              <a:rPr lang="en-US" sz="2100" dirty="0"/>
              <a:t> </a:t>
            </a:r>
            <a:r>
              <a:rPr lang="en-US" sz="2100" b="1" dirty="0"/>
              <a:t>main</a:t>
            </a:r>
            <a:r>
              <a:rPr lang="en-US" sz="2100" dirty="0"/>
              <a:t>()</a:t>
            </a:r>
            <a:endParaRPr lang="ru-RU" sz="2100" dirty="0"/>
          </a:p>
          <a:p>
            <a:r>
              <a:rPr lang="ru-RU" sz="2100" dirty="0"/>
              <a:t>{</a:t>
            </a:r>
          </a:p>
          <a:p>
            <a:r>
              <a:rPr lang="ru-RU" sz="2100" b="1" dirty="0"/>
              <a:t>int</a:t>
            </a:r>
            <a:r>
              <a:rPr lang="ru-RU" sz="2100" dirty="0"/>
              <a:t> a;         </a:t>
            </a:r>
            <a:r>
              <a:rPr lang="ru-RU" sz="2100" i="1" dirty="0"/>
              <a:t>// Объявление статической переменной</a:t>
            </a:r>
            <a:endParaRPr lang="ru-RU" sz="2100" dirty="0"/>
          </a:p>
          <a:p>
            <a:r>
              <a:rPr lang="ru-RU" sz="2100" b="1" dirty="0"/>
              <a:t>int</a:t>
            </a:r>
            <a:r>
              <a:rPr lang="ru-RU" sz="2100" dirty="0"/>
              <a:t> b = 5; </a:t>
            </a:r>
            <a:r>
              <a:rPr lang="ru-RU" sz="2100" i="1" dirty="0"/>
              <a:t>// Инициализация статической переменной b</a:t>
            </a:r>
            <a:endParaRPr lang="ru-RU" sz="2100" dirty="0"/>
          </a:p>
          <a:p>
            <a:r>
              <a:rPr lang="ru-RU" sz="2100" dirty="0"/>
              <a:t> </a:t>
            </a:r>
          </a:p>
          <a:p>
            <a:r>
              <a:rPr lang="ru-RU" sz="2100" dirty="0"/>
              <a:t>    </a:t>
            </a:r>
            <a:r>
              <a:rPr lang="en-US" sz="2100" dirty="0"/>
              <a:t>a = 10;</a:t>
            </a:r>
            <a:endParaRPr lang="ru-RU" sz="2100" dirty="0"/>
          </a:p>
          <a:p>
            <a:r>
              <a:rPr lang="en-US" sz="2100" dirty="0"/>
              <a:t>    b = a + b;</a:t>
            </a:r>
            <a:endParaRPr lang="ru-RU" sz="2100" dirty="0"/>
          </a:p>
          <a:p>
            <a:r>
              <a:rPr lang="en-US" sz="2100" dirty="0"/>
              <a:t>    </a:t>
            </a:r>
            <a:r>
              <a:rPr lang="en-US" sz="2100" dirty="0" err="1"/>
              <a:t>cout</a:t>
            </a:r>
            <a:r>
              <a:rPr lang="en-US" sz="2100" dirty="0"/>
              <a:t> &lt;&lt; "b is " &lt;&lt; b &lt;&lt; </a:t>
            </a:r>
            <a:r>
              <a:rPr lang="en-US" sz="2100" dirty="0" err="1"/>
              <a:t>endl</a:t>
            </a:r>
            <a:r>
              <a:rPr lang="en-US" sz="2100" dirty="0"/>
              <a:t>;</a:t>
            </a:r>
            <a:endParaRPr lang="ru-RU" sz="2100" dirty="0"/>
          </a:p>
          <a:p>
            <a:r>
              <a:rPr lang="en-US" sz="2100" dirty="0"/>
              <a:t>    </a:t>
            </a:r>
            <a:r>
              <a:rPr lang="ru-RU" sz="2100" b="1" dirty="0" err="1"/>
              <a:t>return</a:t>
            </a:r>
            <a:r>
              <a:rPr lang="ru-RU" sz="2100" dirty="0"/>
              <a:t> 0;</a:t>
            </a:r>
          </a:p>
          <a:p>
            <a:r>
              <a:rPr lang="ru-RU" sz="2100" dirty="0"/>
              <a:t>}</a:t>
            </a:r>
          </a:p>
        </p:txBody>
      </p:sp>
    </p:spTree>
    <p:extLst>
      <p:ext uri="{BB962C8B-B14F-4D97-AF65-F5344CB8AC3E}">
        <p14:creationId xmlns:p14="http://schemas.microsoft.com/office/powerpoint/2010/main" val="821641983"/>
      </p:ext>
    </p:extLst>
  </p:cSld>
  <p:clrMapOvr>
    <a:masterClrMapping/>
  </p:clrMapOvr>
  <mc:AlternateContent xmlns:mc="http://schemas.openxmlformats.org/markup-compatibility/2006" xmlns:p14="http://schemas.microsoft.com/office/powerpoint/2010/main">
    <mc:Choice Requires="p14">
      <p:transition spd="slow" p14:dur="2000" advTm="65347"/>
    </mc:Choice>
    <mc:Fallback xmlns="">
      <p:transition spd="slow" advTm="6534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использования динамических переменных</a:t>
            </a:r>
          </a:p>
        </p:txBody>
      </p:sp>
      <p:sp>
        <p:nvSpPr>
          <p:cNvPr id="8" name="TextBox 7"/>
          <p:cNvSpPr txBox="1"/>
          <p:nvPr/>
        </p:nvSpPr>
        <p:spPr>
          <a:xfrm>
            <a:off x="179512" y="512171"/>
            <a:ext cx="8352928" cy="6494085"/>
          </a:xfrm>
          <a:prstGeom prst="rect">
            <a:avLst/>
          </a:prstGeom>
          <a:noFill/>
        </p:spPr>
        <p:txBody>
          <a:bodyPr wrap="square" rtlCol="0">
            <a:spAutoFit/>
          </a:bodyPr>
          <a:lstStyle/>
          <a:p>
            <a:r>
              <a:rPr lang="ru-RU" sz="2000" b="1" i="1" u="sng" dirty="0"/>
              <a:t>Пример</a:t>
            </a:r>
            <a:r>
              <a:rPr lang="ru-RU" sz="2000" b="1" u="sng" dirty="0"/>
              <a:t> использования динамических переменных</a:t>
            </a:r>
          </a:p>
          <a:p>
            <a:endParaRPr lang="ru-RU" sz="2000" u="sng" dirty="0"/>
          </a:p>
          <a:p>
            <a:r>
              <a:rPr lang="ru-RU" sz="2000" b="1" dirty="0"/>
              <a:t>#</a:t>
            </a:r>
            <a:r>
              <a:rPr lang="ru-RU" sz="2000" b="1" dirty="0" err="1"/>
              <a:t>include</a:t>
            </a:r>
            <a:r>
              <a:rPr lang="ru-RU" sz="2000" b="1" dirty="0"/>
              <a:t> &lt;</a:t>
            </a:r>
            <a:r>
              <a:rPr lang="ru-RU" sz="2000" b="1" dirty="0" err="1"/>
              <a:t>iostream</a:t>
            </a:r>
            <a:r>
              <a:rPr lang="ru-RU" sz="2000" b="1" dirty="0"/>
              <a:t>&gt;</a:t>
            </a:r>
            <a:endParaRPr lang="ru-RU" sz="2000" dirty="0"/>
          </a:p>
          <a:p>
            <a:r>
              <a:rPr lang="en-US" sz="2000" b="1" dirty="0"/>
              <a:t>using</a:t>
            </a:r>
            <a:r>
              <a:rPr lang="en-US" sz="2000" dirty="0"/>
              <a:t> </a:t>
            </a:r>
            <a:r>
              <a:rPr lang="en-US" sz="2000" b="1" dirty="0"/>
              <a:t>namespace</a:t>
            </a:r>
            <a:r>
              <a:rPr lang="en-US" sz="2000" dirty="0"/>
              <a:t> std;</a:t>
            </a:r>
            <a:endParaRPr lang="ru-RU" sz="2000" dirty="0"/>
          </a:p>
          <a:p>
            <a:r>
              <a:rPr lang="en-US" sz="2000" dirty="0"/>
              <a:t> </a:t>
            </a:r>
            <a:endParaRPr lang="ru-RU" sz="2000" dirty="0"/>
          </a:p>
          <a:p>
            <a:r>
              <a:rPr lang="en-US" sz="2000" b="1" dirty="0"/>
              <a:t>int</a:t>
            </a:r>
            <a:r>
              <a:rPr lang="en-US" sz="2000" dirty="0"/>
              <a:t> </a:t>
            </a:r>
            <a:r>
              <a:rPr lang="en-US" sz="2000" b="1" dirty="0"/>
              <a:t>main</a:t>
            </a:r>
            <a:r>
              <a:rPr lang="en-US" sz="2000" dirty="0"/>
              <a:t>()</a:t>
            </a:r>
            <a:endParaRPr lang="ru-RU" sz="2000" dirty="0"/>
          </a:p>
          <a:p>
            <a:r>
              <a:rPr lang="ru-RU" sz="2000" dirty="0"/>
              <a:t>{</a:t>
            </a:r>
          </a:p>
          <a:p>
            <a:r>
              <a:rPr lang="ru-RU" sz="2000" dirty="0"/>
              <a:t>    </a:t>
            </a:r>
            <a:r>
              <a:rPr lang="ru-RU" sz="2000" b="1" dirty="0"/>
              <a:t>int</a:t>
            </a:r>
            <a:r>
              <a:rPr lang="ru-RU" sz="2000" dirty="0"/>
              <a:t> *a = </a:t>
            </a:r>
            <a:r>
              <a:rPr lang="ru-RU" sz="2000" b="1" dirty="0"/>
              <a:t>new</a:t>
            </a:r>
            <a:r>
              <a:rPr lang="ru-RU" sz="2000" dirty="0"/>
              <a:t> </a:t>
            </a:r>
            <a:r>
              <a:rPr lang="ru-RU" sz="2000" b="1" dirty="0"/>
              <a:t>int</a:t>
            </a:r>
            <a:r>
              <a:rPr lang="ru-RU" sz="2000" dirty="0"/>
              <a:t>;       </a:t>
            </a:r>
            <a:r>
              <a:rPr lang="ru-RU" sz="2000" i="1" dirty="0"/>
              <a:t>// Объявление указателя для переменной типа int</a:t>
            </a:r>
            <a:endParaRPr lang="ru-RU" sz="2000" dirty="0"/>
          </a:p>
          <a:p>
            <a:r>
              <a:rPr lang="ru-RU" sz="2000" dirty="0"/>
              <a:t>    </a:t>
            </a:r>
            <a:r>
              <a:rPr lang="ru-RU" sz="2000" b="1" dirty="0"/>
              <a:t>int</a:t>
            </a:r>
            <a:r>
              <a:rPr lang="ru-RU" sz="2000" dirty="0"/>
              <a:t> *b = </a:t>
            </a:r>
            <a:r>
              <a:rPr lang="ru-RU" sz="2000" b="1" dirty="0"/>
              <a:t>new</a:t>
            </a:r>
            <a:r>
              <a:rPr lang="ru-RU" sz="2000" dirty="0"/>
              <a:t> </a:t>
            </a:r>
            <a:r>
              <a:rPr lang="ru-RU" sz="2000" b="1" dirty="0"/>
              <a:t>int</a:t>
            </a:r>
            <a:r>
              <a:rPr lang="ru-RU" sz="2000" dirty="0"/>
              <a:t>(5); </a:t>
            </a:r>
            <a:r>
              <a:rPr lang="ru-RU" sz="2000" i="1" dirty="0"/>
              <a:t>// Инициализация указателя</a:t>
            </a:r>
            <a:endParaRPr lang="ru-RU" sz="2000" dirty="0"/>
          </a:p>
          <a:p>
            <a:r>
              <a:rPr lang="ru-RU" sz="2000" dirty="0"/>
              <a:t> </a:t>
            </a:r>
          </a:p>
          <a:p>
            <a:r>
              <a:rPr lang="ru-RU" sz="2000" dirty="0"/>
              <a:t>    </a:t>
            </a:r>
            <a:r>
              <a:rPr lang="en-US" sz="2000" dirty="0"/>
              <a:t>*a = 10;</a:t>
            </a:r>
            <a:endParaRPr lang="ru-RU" sz="2000" dirty="0"/>
          </a:p>
          <a:p>
            <a:r>
              <a:rPr lang="en-US" sz="2000" dirty="0"/>
              <a:t>    *b = *a + *b;</a:t>
            </a:r>
            <a:endParaRPr lang="ru-RU" sz="2000" dirty="0"/>
          </a:p>
          <a:p>
            <a:r>
              <a:rPr lang="en-US" sz="2000" dirty="0"/>
              <a:t> </a:t>
            </a:r>
            <a:endParaRPr lang="ru-RU" sz="2000" dirty="0"/>
          </a:p>
          <a:p>
            <a:r>
              <a:rPr lang="en-US" sz="2000" dirty="0"/>
              <a:t>    </a:t>
            </a:r>
            <a:r>
              <a:rPr lang="en-US" sz="2000" dirty="0" err="1"/>
              <a:t>cout</a:t>
            </a:r>
            <a:r>
              <a:rPr lang="en-US" sz="2000" dirty="0"/>
              <a:t> &lt;&lt; "b is " &lt;&lt; *b &lt;&lt; </a:t>
            </a:r>
            <a:r>
              <a:rPr lang="en-US" sz="2000" dirty="0" err="1"/>
              <a:t>endl</a:t>
            </a:r>
            <a:r>
              <a:rPr lang="en-US" sz="2000" dirty="0"/>
              <a:t>;</a:t>
            </a:r>
            <a:endParaRPr lang="ru-RU" sz="2000" dirty="0"/>
          </a:p>
          <a:p>
            <a:r>
              <a:rPr lang="en-US" sz="2000" dirty="0"/>
              <a:t> </a:t>
            </a:r>
            <a:endParaRPr lang="ru-RU" sz="2000" dirty="0"/>
          </a:p>
          <a:p>
            <a:r>
              <a:rPr lang="en-US" sz="2000" dirty="0"/>
              <a:t>    </a:t>
            </a:r>
            <a:r>
              <a:rPr lang="it-IT" sz="2000" b="1" dirty="0"/>
              <a:t>delete</a:t>
            </a:r>
            <a:r>
              <a:rPr lang="it-IT" sz="2000" dirty="0"/>
              <a:t> b;</a:t>
            </a:r>
            <a:endParaRPr lang="ru-RU" sz="2000" dirty="0"/>
          </a:p>
          <a:p>
            <a:r>
              <a:rPr lang="it-IT" sz="2000" dirty="0"/>
              <a:t>    </a:t>
            </a:r>
            <a:r>
              <a:rPr lang="it-IT" sz="2000" b="1" dirty="0"/>
              <a:t>delete</a:t>
            </a:r>
            <a:r>
              <a:rPr lang="it-IT" sz="2000" dirty="0"/>
              <a:t> a;</a:t>
            </a:r>
            <a:endParaRPr lang="ru-RU" sz="2000" dirty="0"/>
          </a:p>
          <a:p>
            <a:r>
              <a:rPr lang="it-IT" sz="2000" dirty="0"/>
              <a:t> </a:t>
            </a:r>
            <a:endParaRPr lang="ru-RU" sz="2000" dirty="0"/>
          </a:p>
          <a:p>
            <a:r>
              <a:rPr lang="it-IT" sz="2000" dirty="0"/>
              <a:t>    </a:t>
            </a:r>
            <a:r>
              <a:rPr lang="it-IT" sz="2000" b="1" dirty="0" err="1"/>
              <a:t>return</a:t>
            </a:r>
            <a:r>
              <a:rPr lang="it-IT" sz="2000" dirty="0"/>
              <a:t> 0;</a:t>
            </a:r>
            <a:endParaRPr lang="ru-RU" sz="2000" dirty="0"/>
          </a:p>
          <a:p>
            <a:r>
              <a:rPr lang="ru-RU" sz="2000" dirty="0"/>
              <a:t>}</a:t>
            </a:r>
          </a:p>
        </p:txBody>
      </p:sp>
    </p:spTree>
    <p:extLst>
      <p:ext uri="{BB962C8B-B14F-4D97-AF65-F5344CB8AC3E}">
        <p14:creationId xmlns:p14="http://schemas.microsoft.com/office/powerpoint/2010/main" val="3288544806"/>
      </p:ext>
    </p:extLst>
  </p:cSld>
  <p:clrMapOvr>
    <a:masterClrMapping/>
  </p:clrMapOvr>
  <mc:AlternateContent xmlns:mc="http://schemas.openxmlformats.org/markup-compatibility/2006" xmlns:p14="http://schemas.microsoft.com/office/powerpoint/2010/main">
    <mc:Choice Requires="p14">
      <p:transition spd="slow" p14:dur="2000" advTm="74200"/>
    </mc:Choice>
    <mc:Fallback xmlns="">
      <p:transition spd="slow" advTm="742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использования динамических переменных</a:t>
            </a:r>
          </a:p>
        </p:txBody>
      </p:sp>
      <p:sp>
        <p:nvSpPr>
          <p:cNvPr id="8" name="TextBox 7"/>
          <p:cNvSpPr txBox="1"/>
          <p:nvPr/>
        </p:nvSpPr>
        <p:spPr>
          <a:xfrm>
            <a:off x="467544" y="764704"/>
            <a:ext cx="8064896" cy="4549835"/>
          </a:xfrm>
          <a:prstGeom prst="rect">
            <a:avLst/>
          </a:prstGeom>
          <a:noFill/>
        </p:spPr>
        <p:txBody>
          <a:bodyPr wrap="square" rtlCol="0">
            <a:spAutoFit/>
          </a:bodyPr>
          <a:lstStyle/>
          <a:p>
            <a:pPr indent="457200">
              <a:lnSpc>
                <a:spcPct val="150000"/>
              </a:lnSpc>
            </a:pPr>
            <a:r>
              <a:rPr lang="ru-RU" sz="2800" dirty="0"/>
              <a:t>Синтаксис первого примера – обычный, хорошо вам знакомый. Мы объявляем/инициализируем статичные переменные </a:t>
            </a:r>
            <a:r>
              <a:rPr lang="ru-RU" sz="2800" b="1" dirty="0"/>
              <a:t>a</a:t>
            </a:r>
            <a:r>
              <a:rPr lang="ru-RU" sz="2800" dirty="0"/>
              <a:t> и </a:t>
            </a:r>
            <a:r>
              <a:rPr lang="ru-RU" sz="2800" b="1" dirty="0"/>
              <a:t>b</a:t>
            </a:r>
            <a:r>
              <a:rPr lang="ru-RU" sz="2800" dirty="0"/>
              <a:t>, после чего выполняем различные операции напрямую с ними.</a:t>
            </a:r>
          </a:p>
          <a:p>
            <a:pPr indent="457200">
              <a:lnSpc>
                <a:spcPct val="150000"/>
              </a:lnSpc>
            </a:pPr>
            <a:r>
              <a:rPr lang="ru-RU" sz="2800" dirty="0"/>
              <a:t>Во втором примере мы оперируем динамическими переменными посредством указателей.</a:t>
            </a:r>
            <a:endParaRPr lang="ru-RU" sz="2800" dirty="0">
              <a:latin typeface="+mj-lt"/>
            </a:endParaRPr>
          </a:p>
        </p:txBody>
      </p:sp>
    </p:spTree>
    <p:extLst>
      <p:ext uri="{BB962C8B-B14F-4D97-AF65-F5344CB8AC3E}">
        <p14:creationId xmlns:p14="http://schemas.microsoft.com/office/powerpoint/2010/main" val="3760297752"/>
      </p:ext>
    </p:extLst>
  </p:cSld>
  <p:clrMapOvr>
    <a:masterClrMapping/>
  </p:clrMapOvr>
  <mc:AlternateContent xmlns:mc="http://schemas.openxmlformats.org/markup-compatibility/2006" xmlns:p14="http://schemas.microsoft.com/office/powerpoint/2010/main">
    <mc:Choice Requires="p14">
      <p:transition spd="slow" p14:dur="2000" advTm="74200"/>
    </mc:Choice>
    <mc:Fallback xmlns="">
      <p:transition spd="slow" advTm="742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Разыменование указателя</a:t>
            </a:r>
          </a:p>
        </p:txBody>
      </p:sp>
      <p:sp>
        <p:nvSpPr>
          <p:cNvPr id="8" name="TextBox 7"/>
          <p:cNvSpPr txBox="1"/>
          <p:nvPr/>
        </p:nvSpPr>
        <p:spPr>
          <a:xfrm>
            <a:off x="179512" y="692696"/>
            <a:ext cx="8092761" cy="5565947"/>
          </a:xfrm>
          <a:prstGeom prst="rect">
            <a:avLst/>
          </a:prstGeom>
          <a:noFill/>
        </p:spPr>
        <p:txBody>
          <a:bodyPr wrap="square" rtlCol="0">
            <a:spAutoFit/>
          </a:bodyPr>
          <a:lstStyle/>
          <a:p>
            <a:pPr indent="444500" algn="just">
              <a:lnSpc>
                <a:spcPct val="150000"/>
              </a:lnSpc>
            </a:pPr>
            <a:r>
              <a:rPr lang="ru-RU" sz="2400" dirty="0">
                <a:latin typeface="Times New Roman" pitchFamily="18" charset="0"/>
                <a:cs typeface="Times New Roman" pitchFamily="18" charset="0"/>
              </a:rPr>
              <a:t>Новая стратегия хранения данных изменяет трактовку местоположения как именованной величины, а значения — как производной величины. Для этого как раз и предусмотрен этот специальный тип переменной — указатель, который может хранить адрес значения. Таким образом, имя указателя представляет собой местоположение. Применяя операцию *, называемую косвенным значением или операцией </a:t>
            </a:r>
            <a:r>
              <a:rPr lang="ru-RU" sz="2400" b="1" dirty="0">
                <a:latin typeface="Times New Roman" pitchFamily="18" charset="0"/>
                <a:cs typeface="Times New Roman" pitchFamily="18" charset="0"/>
              </a:rPr>
              <a:t>разыменования указателя</a:t>
            </a:r>
            <a:r>
              <a:rPr lang="ru-RU" sz="2400" dirty="0">
                <a:latin typeface="Times New Roman" pitchFamily="18" charset="0"/>
                <a:cs typeface="Times New Roman" pitchFamily="18" charset="0"/>
              </a:rPr>
              <a:t>, можно получить значение, хранящееся в указанном месте. </a:t>
            </a:r>
          </a:p>
        </p:txBody>
      </p:sp>
    </p:spTree>
    <p:extLst>
      <p:ext uri="{BB962C8B-B14F-4D97-AF65-F5344CB8AC3E}">
        <p14:creationId xmlns:p14="http://schemas.microsoft.com/office/powerpoint/2010/main" val="1176367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Разыменование указателя</a:t>
            </a:r>
          </a:p>
        </p:txBody>
      </p:sp>
      <p:sp>
        <p:nvSpPr>
          <p:cNvPr id="8" name="TextBox 7"/>
          <p:cNvSpPr txBox="1"/>
          <p:nvPr/>
        </p:nvSpPr>
        <p:spPr>
          <a:xfrm>
            <a:off x="179512" y="692696"/>
            <a:ext cx="8092761" cy="5617628"/>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Да, это тот же символ *, который применяется для обозначения арифметической операции умножения; C++ использует контекст для определения того, что подразумевается в каждом конкретном случае — умножение или разыменование. Предположим, например, что </a:t>
            </a:r>
            <a:r>
              <a:rPr lang="ru-RU" sz="2200" dirty="0" err="1">
                <a:latin typeface="Times New Roman" pitchFamily="18" charset="0"/>
                <a:cs typeface="Times New Roman" pitchFamily="18" charset="0"/>
              </a:rPr>
              <a:t>manly</a:t>
            </a:r>
            <a:r>
              <a:rPr lang="ru-RU" sz="2200" dirty="0">
                <a:latin typeface="Times New Roman" pitchFamily="18" charset="0"/>
                <a:cs typeface="Times New Roman" pitchFamily="18" charset="0"/>
              </a:rPr>
              <a:t> — это указатель. В таком случае </a:t>
            </a:r>
            <a:r>
              <a:rPr lang="ru-RU" sz="2200" dirty="0" err="1">
                <a:latin typeface="Times New Roman" pitchFamily="18" charset="0"/>
                <a:cs typeface="Times New Roman" pitchFamily="18" charset="0"/>
              </a:rPr>
              <a:t>manly</a:t>
            </a:r>
            <a:r>
              <a:rPr lang="ru-RU" sz="2200" dirty="0">
                <a:latin typeface="Times New Roman" pitchFamily="18" charset="0"/>
                <a:cs typeface="Times New Roman" pitchFamily="18" charset="0"/>
              </a:rPr>
              <a:t> представляет собой адрес, a *</a:t>
            </a:r>
            <a:r>
              <a:rPr lang="ru-RU" sz="2200" dirty="0" err="1">
                <a:latin typeface="Times New Roman" pitchFamily="18" charset="0"/>
                <a:cs typeface="Times New Roman" pitchFamily="18" charset="0"/>
              </a:rPr>
              <a:t>manly</a:t>
            </a:r>
            <a:r>
              <a:rPr lang="ru-RU" sz="2200" dirty="0">
                <a:latin typeface="Times New Roman" pitchFamily="18" charset="0"/>
                <a:cs typeface="Times New Roman" pitchFamily="18" charset="0"/>
              </a:rPr>
              <a:t> — значение, находящееся по этому адресу. Комбинация *</a:t>
            </a:r>
            <a:r>
              <a:rPr lang="ru-RU" sz="2200" dirty="0" err="1">
                <a:latin typeface="Times New Roman" pitchFamily="18" charset="0"/>
                <a:cs typeface="Times New Roman" pitchFamily="18" charset="0"/>
              </a:rPr>
              <a:t>manly</a:t>
            </a:r>
            <a:r>
              <a:rPr lang="ru-RU" sz="2200" dirty="0">
                <a:latin typeface="Times New Roman" pitchFamily="18" charset="0"/>
                <a:cs typeface="Times New Roman" pitchFamily="18" charset="0"/>
              </a:rPr>
              <a:t> становится эквивалентом простой переменной типа int, но не имеющей собственного имени. Эти идеи демонстрируются в листинге на следующем слайде. Также там показано, как объявляется указатель.</a:t>
            </a:r>
          </a:p>
        </p:txBody>
      </p:sp>
    </p:spTree>
    <p:extLst>
      <p:ext uri="{BB962C8B-B14F-4D97-AF65-F5344CB8AC3E}">
        <p14:creationId xmlns:p14="http://schemas.microsoft.com/office/powerpoint/2010/main" val="1399088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730426"/>
            <a:ext cx="5404299" cy="385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92715" y="4725144"/>
            <a:ext cx="7263303" cy="579967"/>
          </a:xfrm>
          <a:prstGeom prst="rect">
            <a:avLst/>
          </a:prstGeom>
        </p:spPr>
        <p:txBody>
          <a:bodyPr wrap="square">
            <a:spAutoFit/>
          </a:bodyPr>
          <a:lstStyle/>
          <a:p>
            <a:pPr algn="just">
              <a:lnSpc>
                <a:spcPct val="150000"/>
              </a:lnSpc>
            </a:pPr>
            <a:r>
              <a:rPr lang="ru-RU" sz="2400" dirty="0">
                <a:latin typeface="Times New Roman" pitchFamily="18" charset="0"/>
                <a:cs typeface="Times New Roman" pitchFamily="18" charset="0"/>
              </a:rPr>
              <a:t>Ниже показан пример выполнения программы </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217" y="5859109"/>
            <a:ext cx="7366731"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568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sp>
        <p:nvSpPr>
          <p:cNvPr id="8" name="TextBox 7"/>
          <p:cNvSpPr txBox="1"/>
          <p:nvPr/>
        </p:nvSpPr>
        <p:spPr>
          <a:xfrm>
            <a:off x="179512" y="692696"/>
            <a:ext cx="8092761" cy="5617628"/>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Как видите, переменная updates типа int и переменная-указатель p_updates — это две стороны одной монеты. Переменная updates в первую очередь, представляет значение, а для получения его адреса используется операция &amp;, в то время как p_updates представляет адрес, а для получения значения применяется операция *. Поскольку p_updates указывает на updates, конструкции *p_updates и updates полностью эквивалентны. Вы можете использовать *p_updates точно так же, как используете переменную типа int. Как показано в примере из листинга, можно даже присваивать значения *p_updates. Это изменяет значение указываемой переменной — updates.</a:t>
            </a:r>
          </a:p>
        </p:txBody>
      </p:sp>
    </p:spTree>
    <p:extLst>
      <p:ext uri="{BB962C8B-B14F-4D97-AF65-F5344CB8AC3E}">
        <p14:creationId xmlns:p14="http://schemas.microsoft.com/office/powerpoint/2010/main" val="3163010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a:t>
            </a:r>
          </a:p>
        </p:txBody>
      </p:sp>
      <p:sp>
        <p:nvSpPr>
          <p:cNvPr id="8" name="TextBox 7"/>
          <p:cNvSpPr txBox="1"/>
          <p:nvPr/>
        </p:nvSpPr>
        <p:spPr>
          <a:xfrm>
            <a:off x="179512" y="692696"/>
            <a:ext cx="8092761" cy="5617692"/>
          </a:xfrm>
          <a:prstGeom prst="rect">
            <a:avLst/>
          </a:prstGeom>
          <a:noFill/>
        </p:spPr>
        <p:txBody>
          <a:bodyPr wrap="square" rtlCol="0">
            <a:spAutoFit/>
          </a:bodyPr>
          <a:lstStyle/>
          <a:p>
            <a:pPr indent="444500" algn="just">
              <a:lnSpc>
                <a:spcPct val="150000"/>
              </a:lnSpc>
            </a:pPr>
            <a:r>
              <a:rPr lang="ru-RU" sz="2200" b="1" i="1" dirty="0">
                <a:latin typeface="Times New Roman" pitchFamily="18" charset="0"/>
                <a:cs typeface="Times New Roman" pitchFamily="18" charset="0"/>
              </a:rPr>
              <a:t>Еще один пример.</a:t>
            </a:r>
          </a:p>
          <a:p>
            <a:pPr indent="444500" algn="just">
              <a:lnSpc>
                <a:spcPct val="150000"/>
              </a:lnSpc>
            </a:pPr>
            <a:r>
              <a:rPr lang="en-US" sz="2200" dirty="0">
                <a:latin typeface="Times New Roman" pitchFamily="18" charset="0"/>
                <a:cs typeface="Times New Roman" pitchFamily="18" charset="0"/>
              </a:rPr>
              <a:t>int A,B,C;</a:t>
            </a:r>
          </a:p>
          <a:p>
            <a:pPr indent="444500" algn="just">
              <a:lnSpc>
                <a:spcPct val="150000"/>
              </a:lnSpc>
            </a:pPr>
            <a:r>
              <a:rPr lang="en-US" sz="2200" dirty="0">
                <a:latin typeface="Times New Roman" pitchFamily="18" charset="0"/>
                <a:cs typeface="Times New Roman" pitchFamily="18" charset="0"/>
              </a:rPr>
              <a:t>B=2;</a:t>
            </a:r>
          </a:p>
          <a:p>
            <a:pPr indent="444500" algn="just">
              <a:lnSpc>
                <a:spcPct val="150000"/>
              </a:lnSpc>
            </a:pPr>
            <a:r>
              <a:rPr lang="en-US" sz="2200" dirty="0">
                <a:latin typeface="Times New Roman" pitchFamily="18" charset="0"/>
                <a:cs typeface="Times New Roman" pitchFamily="18" charset="0"/>
              </a:rPr>
              <a:t>C=3;</a:t>
            </a:r>
          </a:p>
          <a:p>
            <a:pPr indent="444500" algn="just">
              <a:lnSpc>
                <a:spcPct val="150000"/>
              </a:lnSpc>
            </a:pPr>
            <a:r>
              <a:rPr lang="en-US" sz="2200" dirty="0">
                <a:latin typeface="Times New Roman" pitchFamily="18" charset="0"/>
                <a:cs typeface="Times New Roman" pitchFamily="18" charset="0"/>
              </a:rPr>
              <a:t>A=B+C;</a:t>
            </a:r>
          </a:p>
          <a:p>
            <a:pPr indent="444500" algn="just">
              <a:lnSpc>
                <a:spcPct val="150000"/>
              </a:lnSpc>
            </a:pPr>
            <a:r>
              <a:rPr lang="en-US" sz="2200" dirty="0">
                <a:latin typeface="Times New Roman" pitchFamily="18" charset="0"/>
                <a:cs typeface="Times New Roman" pitchFamily="18" charset="0"/>
              </a:rPr>
              <a:t>_____</a:t>
            </a:r>
          </a:p>
          <a:p>
            <a:pPr indent="444500" algn="just">
              <a:lnSpc>
                <a:spcPct val="150000"/>
              </a:lnSpc>
            </a:pPr>
            <a:r>
              <a:rPr lang="en-US" sz="2200" dirty="0">
                <a:latin typeface="Times New Roman" pitchFamily="18" charset="0"/>
                <a:cs typeface="Times New Roman" pitchFamily="18" charset="0"/>
              </a:rPr>
              <a:t>int *m=new int(2);</a:t>
            </a:r>
          </a:p>
          <a:p>
            <a:pPr indent="444500" algn="just">
              <a:lnSpc>
                <a:spcPct val="150000"/>
              </a:lnSpc>
            </a:pPr>
            <a:r>
              <a:rPr lang="en-US" sz="2200" dirty="0">
                <a:latin typeface="Times New Roman" pitchFamily="18" charset="0"/>
                <a:cs typeface="Times New Roman" pitchFamily="18" charset="0"/>
              </a:rPr>
              <a:t>int *n=new int(3);</a:t>
            </a:r>
          </a:p>
          <a:p>
            <a:pPr indent="444500" algn="just">
              <a:lnSpc>
                <a:spcPct val="150000"/>
              </a:lnSpc>
            </a:pPr>
            <a:r>
              <a:rPr lang="en-US" sz="2200" dirty="0">
                <a:latin typeface="Times New Roman" pitchFamily="18" charset="0"/>
                <a:cs typeface="Times New Roman" pitchFamily="18" charset="0"/>
              </a:rPr>
              <a:t>int *l=new int;</a:t>
            </a:r>
          </a:p>
          <a:p>
            <a:pPr indent="444500" algn="just">
              <a:lnSpc>
                <a:spcPct val="150000"/>
              </a:lnSpc>
            </a:pPr>
            <a:r>
              <a:rPr lang="en-US" sz="2200" dirty="0">
                <a:latin typeface="Times New Roman" pitchFamily="18" charset="0"/>
                <a:cs typeface="Times New Roman" pitchFamily="18" charset="0"/>
              </a:rPr>
              <a:t>*l=*m+*n;</a:t>
            </a:r>
          </a:p>
          <a:p>
            <a:pPr indent="444500" algn="just">
              <a:lnSpc>
                <a:spcPct val="150000"/>
              </a:lnSpc>
            </a:pPr>
            <a:endParaRPr lang="ru-RU" sz="2200" dirty="0">
              <a:latin typeface="Times New Roman" pitchFamily="18" charset="0"/>
              <a:cs typeface="Times New Roman" pitchFamily="18" charset="0"/>
            </a:endParaRPr>
          </a:p>
        </p:txBody>
      </p:sp>
    </p:spTree>
    <p:extLst>
      <p:ext uri="{BB962C8B-B14F-4D97-AF65-F5344CB8AC3E}">
        <p14:creationId xmlns:p14="http://schemas.microsoft.com/office/powerpoint/2010/main" val="3004098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и инициализация указателей</a:t>
            </a:r>
          </a:p>
        </p:txBody>
      </p:sp>
      <p:sp>
        <p:nvSpPr>
          <p:cNvPr id="8" name="TextBox 7"/>
          <p:cNvSpPr txBox="1"/>
          <p:nvPr/>
        </p:nvSpPr>
        <p:spPr>
          <a:xfrm>
            <a:off x="103366" y="836712"/>
            <a:ext cx="8640960" cy="5109797"/>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Давайте рассмотрим процесс объявления указателей. Компьютеру нужно отслеживать тип значения, на которое ссылается указатель. Например, адрес char обычно выглядит точно так же, как и адрес double, но char и double использует разное количество байт и разный внутренний формат представления значений. Поэтому объявление указателя должно задавать тип данных указываемого значения. </a:t>
            </a:r>
          </a:p>
          <a:p>
            <a:pPr indent="444500" algn="just">
              <a:lnSpc>
                <a:spcPct val="150000"/>
              </a:lnSpc>
            </a:pPr>
            <a:r>
              <a:rPr lang="ru-RU" sz="2200" dirty="0">
                <a:latin typeface="Times New Roman" pitchFamily="18" charset="0"/>
                <a:cs typeface="Times New Roman" pitchFamily="18" charset="0"/>
              </a:rPr>
              <a:t>Например, предыдущий пример содержит следующее объявление: </a:t>
            </a:r>
          </a:p>
          <a:p>
            <a:pPr indent="444500" algn="just">
              <a:lnSpc>
                <a:spcPct val="150000"/>
              </a:lnSpc>
            </a:pPr>
            <a:r>
              <a:rPr lang="ru-RU" sz="2200" dirty="0">
                <a:latin typeface="Times New Roman" pitchFamily="18" charset="0"/>
                <a:cs typeface="Times New Roman" pitchFamily="18" charset="0"/>
              </a:rPr>
              <a:t>int *p_updates; </a:t>
            </a:r>
          </a:p>
          <a:p>
            <a:pPr indent="444500" algn="just">
              <a:lnSpc>
                <a:spcPct val="150000"/>
              </a:lnSpc>
            </a:pPr>
            <a:r>
              <a:rPr lang="ru-RU" sz="2200" dirty="0">
                <a:latin typeface="Times New Roman" pitchFamily="18" charset="0"/>
                <a:cs typeface="Times New Roman" pitchFamily="18" charset="0"/>
              </a:rPr>
              <a:t>Этот оператор устанавливает, что комбинация *p_updates имеет тип int. </a:t>
            </a:r>
          </a:p>
        </p:txBody>
      </p:sp>
    </p:spTree>
    <p:extLst>
      <p:ext uri="{BB962C8B-B14F-4D97-AF65-F5344CB8AC3E}">
        <p14:creationId xmlns:p14="http://schemas.microsoft.com/office/powerpoint/2010/main" val="1226359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и инициализация указателей</a:t>
            </a:r>
          </a:p>
        </p:txBody>
      </p:sp>
      <p:sp>
        <p:nvSpPr>
          <p:cNvPr id="8" name="TextBox 7"/>
          <p:cNvSpPr txBox="1"/>
          <p:nvPr/>
        </p:nvSpPr>
        <p:spPr>
          <a:xfrm>
            <a:off x="179512" y="692696"/>
            <a:ext cx="8092761" cy="5366469"/>
          </a:xfrm>
          <a:prstGeom prst="rect">
            <a:avLst/>
          </a:prstGeom>
          <a:noFill/>
        </p:spPr>
        <p:txBody>
          <a:bodyPr wrap="square" rtlCol="0">
            <a:spAutoFit/>
          </a:bodyPr>
          <a:lstStyle/>
          <a:p>
            <a:pPr indent="444500" algn="just">
              <a:lnSpc>
                <a:spcPct val="150000"/>
              </a:lnSpc>
            </a:pPr>
            <a:r>
              <a:rPr lang="ru-RU" sz="2100" dirty="0">
                <a:latin typeface="Times New Roman" pitchFamily="18" charset="0"/>
                <a:cs typeface="Times New Roman" pitchFamily="18" charset="0"/>
              </a:rPr>
              <a:t>Поскольку вы используете операцию </a:t>
            </a:r>
            <a:r>
              <a:rPr lang="ru-RU" sz="2100" b="1" dirty="0">
                <a:latin typeface="Times New Roman" pitchFamily="18" charset="0"/>
                <a:cs typeface="Times New Roman" pitchFamily="18" charset="0"/>
              </a:rPr>
              <a:t>*</a:t>
            </a:r>
            <a:r>
              <a:rPr lang="ru-RU" sz="2100" dirty="0">
                <a:latin typeface="Times New Roman" pitchFamily="18" charset="0"/>
                <a:cs typeface="Times New Roman" pitchFamily="18" charset="0"/>
              </a:rPr>
              <a:t>, применяя ее к указателю, сама переменная </a:t>
            </a:r>
            <a:r>
              <a:rPr lang="ru-RU" sz="2100" b="1" dirty="0">
                <a:latin typeface="Times New Roman" pitchFamily="18" charset="0"/>
                <a:cs typeface="Times New Roman" pitchFamily="18" charset="0"/>
              </a:rPr>
              <a:t>p_updates </a:t>
            </a:r>
            <a:r>
              <a:rPr lang="ru-RU" sz="2100" dirty="0">
                <a:latin typeface="Times New Roman" pitchFamily="18" charset="0"/>
                <a:cs typeface="Times New Roman" pitchFamily="18" charset="0"/>
              </a:rPr>
              <a:t>должна быть указателем. Мы говорим, что </a:t>
            </a:r>
            <a:r>
              <a:rPr lang="ru-RU" sz="2100" b="1" dirty="0">
                <a:latin typeface="Times New Roman" pitchFamily="18" charset="0"/>
                <a:cs typeface="Times New Roman" pitchFamily="18" charset="0"/>
              </a:rPr>
              <a:t>p_upda</a:t>
            </a:r>
            <a:r>
              <a:rPr lang="ru-RU" sz="2100" dirty="0">
                <a:latin typeface="Times New Roman" pitchFamily="18" charset="0"/>
                <a:cs typeface="Times New Roman" pitchFamily="18" charset="0"/>
              </a:rPr>
              <a:t>te указывает на тип </a:t>
            </a:r>
            <a:r>
              <a:rPr lang="ru-RU" sz="2100" b="1" dirty="0">
                <a:latin typeface="Times New Roman" pitchFamily="18" charset="0"/>
                <a:cs typeface="Times New Roman" pitchFamily="18" charset="0"/>
              </a:rPr>
              <a:t>int</a:t>
            </a:r>
            <a:r>
              <a:rPr lang="ru-RU" sz="2100" dirty="0">
                <a:latin typeface="Times New Roman" pitchFamily="18" charset="0"/>
                <a:cs typeface="Times New Roman" pitchFamily="18" charset="0"/>
              </a:rPr>
              <a:t>. Мы также говорим, что тип </a:t>
            </a:r>
            <a:r>
              <a:rPr lang="ru-RU" sz="2100" b="1" dirty="0">
                <a:latin typeface="Times New Roman" pitchFamily="18" charset="0"/>
                <a:cs typeface="Times New Roman" pitchFamily="18" charset="0"/>
              </a:rPr>
              <a:t>p_updates </a:t>
            </a:r>
            <a:r>
              <a:rPr lang="ru-RU" sz="2100" dirty="0">
                <a:latin typeface="Times New Roman" pitchFamily="18" charset="0"/>
                <a:cs typeface="Times New Roman" pitchFamily="18" charset="0"/>
              </a:rPr>
              <a:t>— это указатель на </a:t>
            </a:r>
            <a:r>
              <a:rPr lang="ru-RU" sz="2100" b="1" dirty="0">
                <a:latin typeface="Times New Roman" pitchFamily="18" charset="0"/>
                <a:cs typeface="Times New Roman" pitchFamily="18" charset="0"/>
              </a:rPr>
              <a:t>int</a:t>
            </a:r>
            <a:r>
              <a:rPr lang="ru-RU" sz="2100" dirty="0">
                <a:latin typeface="Times New Roman" pitchFamily="18" charset="0"/>
                <a:cs typeface="Times New Roman" pitchFamily="18" charset="0"/>
              </a:rPr>
              <a:t>, или точнее, </a:t>
            </a:r>
            <a:r>
              <a:rPr lang="ru-RU" sz="2100" b="1" dirty="0">
                <a:latin typeface="Times New Roman" pitchFamily="18" charset="0"/>
                <a:cs typeface="Times New Roman" pitchFamily="18" charset="0"/>
              </a:rPr>
              <a:t>int *</a:t>
            </a:r>
            <a:r>
              <a:rPr lang="ru-RU" sz="2100" dirty="0">
                <a:latin typeface="Times New Roman" pitchFamily="18" charset="0"/>
                <a:cs typeface="Times New Roman" pitchFamily="18" charset="0"/>
              </a:rPr>
              <a:t>. Итак, повторим еще раз: p_updates — это указатель (адрес), a </a:t>
            </a:r>
            <a:r>
              <a:rPr lang="ru-RU" sz="2100" b="1" dirty="0">
                <a:latin typeface="Times New Roman" pitchFamily="18" charset="0"/>
                <a:cs typeface="Times New Roman" pitchFamily="18" charset="0"/>
              </a:rPr>
              <a:t>*p_updates </a:t>
            </a:r>
            <a:r>
              <a:rPr lang="ru-RU" sz="2100" dirty="0">
                <a:latin typeface="Times New Roman" pitchFamily="18" charset="0"/>
                <a:cs typeface="Times New Roman" pitchFamily="18" charset="0"/>
              </a:rPr>
              <a:t>— это </a:t>
            </a:r>
            <a:r>
              <a:rPr lang="ru-RU" sz="2100" b="1" dirty="0">
                <a:latin typeface="Times New Roman" pitchFamily="18" charset="0"/>
                <a:cs typeface="Times New Roman" pitchFamily="18" charset="0"/>
              </a:rPr>
              <a:t>int</a:t>
            </a:r>
            <a:r>
              <a:rPr lang="ru-RU" sz="2100" dirty="0">
                <a:latin typeface="Times New Roman" pitchFamily="18" charset="0"/>
                <a:cs typeface="Times New Roman" pitchFamily="18" charset="0"/>
              </a:rPr>
              <a:t>, а не указатель (рисунок на следующем слайде). К слову, пробелы вокруг операции * не обязательны. Традиционно программисты на С используют следующую форму: </a:t>
            </a:r>
          </a:p>
          <a:p>
            <a:pPr indent="444500" algn="just">
              <a:lnSpc>
                <a:spcPct val="150000"/>
              </a:lnSpc>
            </a:pPr>
            <a:r>
              <a:rPr lang="ru-RU" sz="2100" b="1" dirty="0">
                <a:latin typeface="Times New Roman" pitchFamily="18" charset="0"/>
                <a:cs typeface="Times New Roman" pitchFamily="18" charset="0"/>
              </a:rPr>
              <a:t>int *</a:t>
            </a:r>
            <a:r>
              <a:rPr lang="ru-RU" sz="2100" b="1" dirty="0" err="1">
                <a:latin typeface="Times New Roman" pitchFamily="18" charset="0"/>
                <a:cs typeface="Times New Roman" pitchFamily="18" charset="0"/>
              </a:rPr>
              <a:t>ptr</a:t>
            </a:r>
            <a:r>
              <a:rPr lang="ru-RU" sz="2100" b="1" dirty="0">
                <a:latin typeface="Times New Roman" pitchFamily="18" charset="0"/>
                <a:cs typeface="Times New Roman" pitchFamily="18" charset="0"/>
              </a:rPr>
              <a:t>; </a:t>
            </a:r>
          </a:p>
          <a:p>
            <a:pPr indent="444500" algn="just">
              <a:lnSpc>
                <a:spcPct val="150000"/>
              </a:lnSpc>
            </a:pPr>
            <a:r>
              <a:rPr lang="ru-RU" sz="2100" dirty="0">
                <a:latin typeface="Times New Roman" pitchFamily="18" charset="0"/>
                <a:cs typeface="Times New Roman" pitchFamily="18" charset="0"/>
              </a:rPr>
              <a:t>Это подчеркивает идею, что комбинация </a:t>
            </a:r>
            <a:r>
              <a:rPr lang="ru-RU" sz="2100" b="1" dirty="0">
                <a:latin typeface="Times New Roman" pitchFamily="18" charset="0"/>
                <a:cs typeface="Times New Roman" pitchFamily="18" charset="0"/>
              </a:rPr>
              <a:t>*</a:t>
            </a:r>
            <a:r>
              <a:rPr lang="ru-RU" sz="2100" b="1" dirty="0" err="1">
                <a:latin typeface="Times New Roman" pitchFamily="18" charset="0"/>
                <a:cs typeface="Times New Roman" pitchFamily="18" charset="0"/>
              </a:rPr>
              <a:t>ptr</a:t>
            </a:r>
            <a:r>
              <a:rPr lang="ru-RU" sz="2100" b="1" dirty="0">
                <a:latin typeface="Times New Roman" pitchFamily="18" charset="0"/>
                <a:cs typeface="Times New Roman" pitchFamily="18" charset="0"/>
              </a:rPr>
              <a:t> </a:t>
            </a:r>
            <a:r>
              <a:rPr lang="ru-RU" sz="2100" dirty="0">
                <a:latin typeface="Times New Roman" pitchFamily="18" charset="0"/>
                <a:cs typeface="Times New Roman" pitchFamily="18" charset="0"/>
              </a:rPr>
              <a:t>является значением типа </a:t>
            </a:r>
            <a:r>
              <a:rPr lang="ru-RU" sz="2100" b="1" dirty="0">
                <a:latin typeface="Times New Roman" pitchFamily="18" charset="0"/>
                <a:cs typeface="Times New Roman" pitchFamily="18" charset="0"/>
              </a:rPr>
              <a:t>int</a:t>
            </a:r>
            <a:r>
              <a:rPr lang="ru-RU" sz="2100" dirty="0">
                <a:latin typeface="Times New Roman" pitchFamily="18" charset="0"/>
                <a:cs typeface="Times New Roman" pitchFamily="18" charset="0"/>
              </a:rPr>
              <a:t>. Я тоже так пишу.</a:t>
            </a:r>
          </a:p>
        </p:txBody>
      </p:sp>
    </p:spTree>
    <p:extLst>
      <p:ext uri="{BB962C8B-B14F-4D97-AF65-F5344CB8AC3E}">
        <p14:creationId xmlns:p14="http://schemas.microsoft.com/office/powerpoint/2010/main" val="2891621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Перечисления</a:t>
            </a:r>
          </a:p>
        </p:txBody>
      </p:sp>
      <p:sp>
        <p:nvSpPr>
          <p:cNvPr id="8" name="TextBox 7"/>
          <p:cNvSpPr txBox="1"/>
          <p:nvPr/>
        </p:nvSpPr>
        <p:spPr>
          <a:xfrm>
            <a:off x="179512" y="620688"/>
            <a:ext cx="8352928" cy="5678478"/>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Имя перечисления можно использовать для объявления переменной с этим типом перечисления: </a:t>
            </a:r>
          </a:p>
          <a:p>
            <a:pPr indent="444500" algn="just">
              <a:lnSpc>
                <a:spcPct val="150000"/>
              </a:lnSpc>
            </a:pPr>
            <a:r>
              <a:rPr lang="ru-RU" sz="2200" dirty="0">
                <a:latin typeface="Times New Roman" pitchFamily="18" charset="0"/>
                <a:cs typeface="Times New Roman" pitchFamily="18" charset="0"/>
              </a:rPr>
              <a:t>spectrum band; // band — переменная типа </a:t>
            </a:r>
            <a:r>
              <a:rPr lang="ru-RU" sz="2200" dirty="0" err="1">
                <a:latin typeface="Times New Roman" pitchFamily="18" charset="0"/>
                <a:cs typeface="Times New Roman" pitchFamily="18" charset="0"/>
              </a:rPr>
              <a:t>spectrum</a:t>
            </a:r>
            <a:r>
              <a:rPr lang="ru-RU" sz="2200" dirty="0">
                <a:latin typeface="Times New Roman" pitchFamily="18" charset="0"/>
                <a:cs typeface="Times New Roman" pitchFamily="18" charset="0"/>
              </a:rPr>
              <a:t>. </a:t>
            </a:r>
          </a:p>
          <a:p>
            <a:pPr indent="444500" algn="just">
              <a:lnSpc>
                <a:spcPct val="150000"/>
              </a:lnSpc>
            </a:pPr>
            <a:r>
              <a:rPr lang="ru-RU" sz="2200" dirty="0">
                <a:latin typeface="Times New Roman" pitchFamily="18" charset="0"/>
                <a:cs typeface="Times New Roman" pitchFamily="18" charset="0"/>
              </a:rPr>
              <a:t>Переменные типа перечислений имеют ряд специальных свойств, которые мы сейчас рассмотрим. </a:t>
            </a:r>
          </a:p>
          <a:p>
            <a:pPr indent="444500" algn="just">
              <a:lnSpc>
                <a:spcPct val="150000"/>
              </a:lnSpc>
            </a:pPr>
            <a:r>
              <a:rPr lang="ru-RU" sz="2200" dirty="0">
                <a:latin typeface="Times New Roman" pitchFamily="18" charset="0"/>
                <a:cs typeface="Times New Roman" pitchFamily="18" charset="0"/>
              </a:rPr>
              <a:t>Единственными допустимыми значениями, которые можно присвоить переменной типа перечисления без необходимости приведения типов, являются значения, указанные в определении этого перечисления. Рассмотрим </a:t>
            </a:r>
            <a:r>
              <a:rPr lang="ru-RU" sz="2200" b="1" i="1" dirty="0">
                <a:latin typeface="Times New Roman" pitchFamily="18" charset="0"/>
                <a:cs typeface="Times New Roman" pitchFamily="18" charset="0"/>
              </a:rPr>
              <a:t>пример</a:t>
            </a:r>
            <a:r>
              <a:rPr lang="ru-RU" sz="2200" dirty="0">
                <a:latin typeface="Times New Roman" pitchFamily="18" charset="0"/>
                <a:cs typeface="Times New Roman" pitchFamily="18" charset="0"/>
              </a:rPr>
              <a:t>: </a:t>
            </a:r>
          </a:p>
          <a:p>
            <a:pPr indent="444500" algn="just">
              <a:lnSpc>
                <a:spcPct val="150000"/>
              </a:lnSpc>
            </a:pPr>
            <a:r>
              <a:rPr lang="ru-RU" sz="2200" dirty="0">
                <a:latin typeface="Times New Roman" pitchFamily="18" charset="0"/>
                <a:cs typeface="Times New Roman" pitchFamily="18" charset="0"/>
              </a:rPr>
              <a:t>band</a:t>
            </a:r>
            <a:r>
              <a:rPr lang="ru-RU" sz="2200" dirty="0">
                <a:solidFill>
                  <a:srgbClr val="00B050"/>
                </a:solidFill>
                <a:latin typeface="Times New Roman" pitchFamily="18" charset="0"/>
                <a:cs typeface="Times New Roman" pitchFamily="18" charset="0"/>
              </a:rPr>
              <a:t> </a:t>
            </a:r>
            <a:r>
              <a:rPr lang="ru-RU" sz="2200" dirty="0">
                <a:latin typeface="Times New Roman" pitchFamily="18" charset="0"/>
                <a:cs typeface="Times New Roman" pitchFamily="18" charset="0"/>
              </a:rPr>
              <a:t>= </a:t>
            </a:r>
            <a:r>
              <a:rPr lang="ru-RU" sz="2200" dirty="0" err="1">
                <a:solidFill>
                  <a:srgbClr val="00B0F0"/>
                </a:solidFill>
                <a:latin typeface="Times New Roman" pitchFamily="18" charset="0"/>
                <a:cs typeface="Times New Roman" pitchFamily="18" charset="0"/>
              </a:rPr>
              <a:t>blue</a:t>
            </a:r>
            <a:r>
              <a:rPr lang="ru-RU" sz="2200" dirty="0">
                <a:solidFill>
                  <a:srgbClr val="00B0F0"/>
                </a:solidFill>
                <a:latin typeface="Times New Roman" pitchFamily="18" charset="0"/>
                <a:cs typeface="Times New Roman" pitchFamily="18" charset="0"/>
              </a:rPr>
              <a:t>; // правильно, </a:t>
            </a:r>
            <a:r>
              <a:rPr lang="ru-RU" sz="2200" dirty="0" err="1">
                <a:solidFill>
                  <a:srgbClr val="00B0F0"/>
                </a:solidFill>
                <a:latin typeface="Times New Roman" pitchFamily="18" charset="0"/>
                <a:cs typeface="Times New Roman" pitchFamily="18" charset="0"/>
              </a:rPr>
              <a:t>blue</a:t>
            </a:r>
            <a:r>
              <a:rPr lang="ru-RU" sz="2200" dirty="0">
                <a:solidFill>
                  <a:srgbClr val="00B0F0"/>
                </a:solidFill>
                <a:latin typeface="Times New Roman" pitchFamily="18" charset="0"/>
                <a:cs typeface="Times New Roman" pitchFamily="18" charset="0"/>
              </a:rPr>
              <a:t> - перечислитель </a:t>
            </a:r>
          </a:p>
          <a:p>
            <a:pPr indent="444500" algn="just">
              <a:lnSpc>
                <a:spcPct val="150000"/>
              </a:lnSpc>
            </a:pPr>
            <a:r>
              <a:rPr lang="ru-RU" sz="2200" dirty="0">
                <a:latin typeface="Times New Roman" pitchFamily="18" charset="0"/>
                <a:cs typeface="Times New Roman" pitchFamily="18" charset="0"/>
              </a:rPr>
              <a:t>band = 2000; // неправильно, 2000 — не перечислитель </a:t>
            </a:r>
          </a:p>
        </p:txBody>
      </p:sp>
    </p:spTree>
    <p:extLst>
      <p:ext uri="{BB962C8B-B14F-4D97-AF65-F5344CB8AC3E}">
        <p14:creationId xmlns:p14="http://schemas.microsoft.com/office/powerpoint/2010/main" val="1244580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Объявление и инициализация указателей</a:t>
            </a:r>
          </a:p>
        </p:txBody>
      </p:sp>
      <p:sp>
        <p:nvSpPr>
          <p:cNvPr id="8" name="TextBox 7"/>
          <p:cNvSpPr txBox="1"/>
          <p:nvPr/>
        </p:nvSpPr>
        <p:spPr>
          <a:xfrm>
            <a:off x="179513" y="692696"/>
            <a:ext cx="3940983" cy="5957400"/>
          </a:xfrm>
          <a:prstGeom prst="rect">
            <a:avLst/>
          </a:prstGeom>
          <a:noFill/>
        </p:spPr>
        <p:txBody>
          <a:bodyPr wrap="square" rtlCol="0">
            <a:spAutoFit/>
          </a:bodyPr>
          <a:lstStyle/>
          <a:p>
            <a:pPr indent="444500" algn="just">
              <a:lnSpc>
                <a:spcPct val="150000"/>
              </a:lnSpc>
            </a:pPr>
            <a:r>
              <a:rPr lang="ru-RU" sz="1600" dirty="0">
                <a:latin typeface="Times New Roman" pitchFamily="18" charset="0"/>
                <a:cs typeface="Times New Roman" pitchFamily="18" charset="0"/>
              </a:rPr>
              <a:t>С другой стороны, многие программисты на C++ отдают предпочтение такой форме: </a:t>
            </a:r>
          </a:p>
          <a:p>
            <a:pPr indent="444500" algn="just">
              <a:lnSpc>
                <a:spcPct val="150000"/>
              </a:lnSpc>
            </a:pPr>
            <a:r>
              <a:rPr lang="ru-RU" sz="1600" dirty="0">
                <a:latin typeface="Times New Roman" pitchFamily="18" charset="0"/>
                <a:cs typeface="Times New Roman" pitchFamily="18" charset="0"/>
              </a:rPr>
              <a:t>		</a:t>
            </a:r>
            <a:r>
              <a:rPr lang="ru-RU" sz="1600" b="1" dirty="0">
                <a:latin typeface="Times New Roman" pitchFamily="18" charset="0"/>
                <a:cs typeface="Times New Roman" pitchFamily="18" charset="0"/>
              </a:rPr>
              <a:t>int* </a:t>
            </a:r>
            <a:r>
              <a:rPr lang="ru-RU" sz="1600" b="1" dirty="0" err="1">
                <a:latin typeface="Times New Roman" pitchFamily="18" charset="0"/>
                <a:cs typeface="Times New Roman" pitchFamily="18" charset="0"/>
              </a:rPr>
              <a:t>ptr</a:t>
            </a:r>
            <a:r>
              <a:rPr lang="ru-RU" sz="1600" dirty="0">
                <a:latin typeface="Times New Roman" pitchFamily="18" charset="0"/>
                <a:cs typeface="Times New Roman" pitchFamily="18" charset="0"/>
              </a:rPr>
              <a:t>; </a:t>
            </a:r>
          </a:p>
          <a:p>
            <a:pPr indent="444500" algn="just">
              <a:lnSpc>
                <a:spcPct val="150000"/>
              </a:lnSpc>
            </a:pPr>
            <a:r>
              <a:rPr lang="ru-RU" sz="1600" dirty="0">
                <a:latin typeface="Times New Roman" pitchFamily="18" charset="0"/>
                <a:cs typeface="Times New Roman" pitchFamily="18" charset="0"/>
              </a:rPr>
              <a:t>Это подчеркивает идею о том, что int* — это тип "указатель на int". Для компилятора не важно, с какой стороны вы поместите пробел. Можно даже записать так: </a:t>
            </a:r>
          </a:p>
          <a:p>
            <a:pPr indent="444500" algn="just">
              <a:lnSpc>
                <a:spcPct val="150000"/>
              </a:lnSpc>
            </a:pPr>
            <a:r>
              <a:rPr lang="ru-RU" sz="1600" b="1" dirty="0">
                <a:latin typeface="Times New Roman" pitchFamily="18" charset="0"/>
                <a:cs typeface="Times New Roman" pitchFamily="18" charset="0"/>
              </a:rPr>
              <a:t>int*</a:t>
            </a:r>
            <a:r>
              <a:rPr lang="ru-RU" sz="1600" b="1" dirty="0" err="1">
                <a:latin typeface="Times New Roman" pitchFamily="18" charset="0"/>
                <a:cs typeface="Times New Roman" pitchFamily="18" charset="0"/>
              </a:rPr>
              <a:t>ptr</a:t>
            </a:r>
            <a:r>
              <a:rPr lang="ru-RU" sz="1600" b="1" dirty="0">
                <a:latin typeface="Times New Roman" pitchFamily="18" charset="0"/>
                <a:cs typeface="Times New Roman" pitchFamily="18" charset="0"/>
              </a:rPr>
              <a:t>;</a:t>
            </a:r>
          </a:p>
          <a:p>
            <a:pPr indent="444500" algn="just">
              <a:lnSpc>
                <a:spcPct val="150000"/>
              </a:lnSpc>
            </a:pPr>
            <a:r>
              <a:rPr lang="ru-RU" sz="1600" dirty="0">
                <a:latin typeface="Times New Roman" pitchFamily="18" charset="0"/>
                <a:cs typeface="Times New Roman" pitchFamily="18" charset="0"/>
              </a:rPr>
              <a:t>Однако учтите, что следующее объявление создает один указатель (</a:t>
            </a:r>
            <a:r>
              <a:rPr lang="ru-RU" sz="1600" dirty="0" err="1">
                <a:latin typeface="Times New Roman" pitchFamily="18" charset="0"/>
                <a:cs typeface="Times New Roman" pitchFamily="18" charset="0"/>
              </a:rPr>
              <a:t>рі</a:t>
            </a:r>
            <a:r>
              <a:rPr lang="ru-RU" sz="1600" dirty="0">
                <a:latin typeface="Times New Roman" pitchFamily="18" charset="0"/>
                <a:cs typeface="Times New Roman" pitchFamily="18" charset="0"/>
              </a:rPr>
              <a:t>) и одну обычную переменную типа int (p2): </a:t>
            </a:r>
          </a:p>
          <a:p>
            <a:pPr indent="444500" algn="just">
              <a:lnSpc>
                <a:spcPct val="150000"/>
              </a:lnSpc>
            </a:pPr>
            <a:r>
              <a:rPr lang="ru-RU" sz="1600" b="1" dirty="0">
                <a:latin typeface="Times New Roman" pitchFamily="18" charset="0"/>
                <a:cs typeface="Times New Roman" pitchFamily="18" charset="0"/>
              </a:rPr>
              <a:t>int* </a:t>
            </a:r>
            <a:r>
              <a:rPr lang="ru-RU" sz="1600" b="1" dirty="0" err="1">
                <a:latin typeface="Times New Roman" pitchFamily="18" charset="0"/>
                <a:cs typeface="Times New Roman" pitchFamily="18" charset="0"/>
              </a:rPr>
              <a:t>pi</a:t>
            </a:r>
            <a:r>
              <a:rPr lang="ru-RU" sz="1600" b="1" dirty="0">
                <a:latin typeface="Times New Roman" pitchFamily="18" charset="0"/>
                <a:cs typeface="Times New Roman" pitchFamily="18" charset="0"/>
              </a:rPr>
              <a:t>, р2; </a:t>
            </a:r>
          </a:p>
          <a:p>
            <a:pPr indent="444500" algn="just">
              <a:lnSpc>
                <a:spcPct val="150000"/>
              </a:lnSpc>
            </a:pPr>
            <a:r>
              <a:rPr lang="ru-RU" sz="1600" dirty="0">
                <a:latin typeface="Times New Roman" pitchFamily="18" charset="0"/>
                <a:cs typeface="Times New Roman" pitchFamily="18" charset="0"/>
              </a:rPr>
              <a:t>Знак * должен быть помещен возле каждой переменной типа указателя.</a:t>
            </a:r>
          </a:p>
        </p:txBody>
      </p:sp>
      <p:pic>
        <p:nvPicPr>
          <p:cNvPr id="3" name="Рисунок 2">
            <a:extLst>
              <a:ext uri="{FF2B5EF4-FFF2-40B4-BE49-F238E27FC236}">
                <a16:creationId xmlns:a16="http://schemas.microsoft.com/office/drawing/2014/main" id="{6894C4BA-DCFA-C742-BA72-35E7DFBDF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0496" y="870655"/>
            <a:ext cx="4965700" cy="3454400"/>
          </a:xfrm>
          <a:prstGeom prst="rect">
            <a:avLst/>
          </a:prstGeom>
        </p:spPr>
      </p:pic>
    </p:spTree>
    <p:extLst>
      <p:ext uri="{BB962C8B-B14F-4D97-AF65-F5344CB8AC3E}">
        <p14:creationId xmlns:p14="http://schemas.microsoft.com/office/powerpoint/2010/main" val="535476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Опасность, связанная с указателями</a:t>
            </a:r>
          </a:p>
        </p:txBody>
      </p:sp>
      <p:sp>
        <p:nvSpPr>
          <p:cNvPr id="8" name="TextBox 7"/>
          <p:cNvSpPr txBox="1"/>
          <p:nvPr/>
        </p:nvSpPr>
        <p:spPr>
          <a:xfrm>
            <a:off x="179513" y="692696"/>
            <a:ext cx="8352927" cy="6119945"/>
          </a:xfrm>
          <a:prstGeom prst="rect">
            <a:avLst/>
          </a:prstGeom>
          <a:noFill/>
        </p:spPr>
        <p:txBody>
          <a:bodyPr wrap="square" rtlCol="0">
            <a:spAutoFit/>
          </a:bodyPr>
          <a:lstStyle/>
          <a:p>
            <a:pPr indent="444500" algn="just">
              <a:lnSpc>
                <a:spcPct val="150000"/>
              </a:lnSpc>
            </a:pPr>
            <a:r>
              <a:rPr lang="ru-RU" sz="2400" dirty="0">
                <a:latin typeface="Times New Roman" pitchFamily="18" charset="0"/>
                <a:cs typeface="Times New Roman" pitchFamily="18" charset="0"/>
              </a:rPr>
              <a:t>Опасность подстерегает тех, кто использует указатели неосмотрительно. Очень важно понять, что </a:t>
            </a:r>
            <a:r>
              <a:rPr lang="ru-RU" sz="2400" b="1" dirty="0">
                <a:latin typeface="Times New Roman" pitchFamily="18" charset="0"/>
                <a:cs typeface="Times New Roman" pitchFamily="18" charset="0"/>
              </a:rPr>
              <a:t>при создании указателя</a:t>
            </a:r>
            <a:r>
              <a:rPr lang="ru-RU" sz="2400" dirty="0">
                <a:latin typeface="Times New Roman" pitchFamily="18" charset="0"/>
                <a:cs typeface="Times New Roman" pitchFamily="18" charset="0"/>
              </a:rPr>
              <a:t> в коде C++ компьютер </a:t>
            </a:r>
            <a:r>
              <a:rPr lang="ru-RU" sz="2400" b="1" dirty="0">
                <a:latin typeface="Times New Roman" pitchFamily="18" charset="0"/>
                <a:cs typeface="Times New Roman" pitchFamily="18" charset="0"/>
              </a:rPr>
              <a:t>выделяет память для хранения адреса</a:t>
            </a:r>
            <a:r>
              <a:rPr lang="ru-RU" sz="2400" dirty="0">
                <a:latin typeface="Times New Roman" pitchFamily="18" charset="0"/>
                <a:cs typeface="Times New Roman" pitchFamily="18" charset="0"/>
              </a:rPr>
              <a:t>, но не выделяет памяти для хранения данных, на которые указывает этот адрес. Выделение места для данных требует отдельного шага. Если пропустить этот шаг, как в следующем фрагменте, то это обеспечит прямой путь к проблемам: </a:t>
            </a:r>
          </a:p>
          <a:p>
            <a:pPr indent="444500" algn="just">
              <a:lnSpc>
                <a:spcPct val="150000"/>
              </a:lnSpc>
            </a:pPr>
            <a:r>
              <a:rPr lang="ru-RU" sz="2400" dirty="0" err="1">
                <a:latin typeface="Times New Roman" pitchFamily="18" charset="0"/>
                <a:cs typeface="Times New Roman" pitchFamily="18" charset="0"/>
              </a:rPr>
              <a:t>long</a:t>
            </a:r>
            <a:r>
              <a:rPr lang="ru-RU" sz="2400" dirty="0">
                <a:latin typeface="Times New Roman" pitchFamily="18" charset="0"/>
                <a:cs typeface="Times New Roman" pitchFamily="18" charset="0"/>
              </a:rPr>
              <a:t> * fellow;            // создать указатель на </a:t>
            </a:r>
            <a:r>
              <a:rPr lang="ru-RU" sz="2400" dirty="0" err="1">
                <a:latin typeface="Times New Roman" pitchFamily="18" charset="0"/>
                <a:cs typeface="Times New Roman" pitchFamily="18" charset="0"/>
              </a:rPr>
              <a:t>long</a:t>
            </a:r>
            <a:r>
              <a:rPr lang="ru-RU" sz="2400" dirty="0">
                <a:latin typeface="Times New Roman" pitchFamily="18" charset="0"/>
                <a:cs typeface="Times New Roman" pitchFamily="18" charset="0"/>
              </a:rPr>
              <a:t> </a:t>
            </a:r>
          </a:p>
          <a:p>
            <a:pPr indent="444500" algn="just">
              <a:lnSpc>
                <a:spcPct val="150000"/>
              </a:lnSpc>
            </a:pPr>
            <a:r>
              <a:rPr lang="ru-RU" sz="2400" dirty="0">
                <a:latin typeface="Times New Roman" pitchFamily="18" charset="0"/>
                <a:cs typeface="Times New Roman" pitchFamily="18" charset="0"/>
              </a:rPr>
              <a:t>*fellow = 223323; /* поместить значение в неизвестное 			     место */</a:t>
            </a:r>
          </a:p>
        </p:txBody>
      </p:sp>
    </p:spTree>
    <p:extLst>
      <p:ext uri="{BB962C8B-B14F-4D97-AF65-F5344CB8AC3E}">
        <p14:creationId xmlns:p14="http://schemas.microsoft.com/office/powerpoint/2010/main" val="2355968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Опасность, связанная с указателями</a:t>
            </a:r>
          </a:p>
        </p:txBody>
      </p:sp>
      <p:sp>
        <p:nvSpPr>
          <p:cNvPr id="8" name="TextBox 7"/>
          <p:cNvSpPr txBox="1"/>
          <p:nvPr/>
        </p:nvSpPr>
        <p:spPr>
          <a:xfrm>
            <a:off x="179513" y="692696"/>
            <a:ext cx="8352927" cy="6038641"/>
          </a:xfrm>
          <a:prstGeom prst="rect">
            <a:avLst/>
          </a:prstGeom>
          <a:noFill/>
        </p:spPr>
        <p:txBody>
          <a:bodyPr wrap="square" rtlCol="0">
            <a:spAutoFit/>
          </a:bodyPr>
          <a:lstStyle/>
          <a:p>
            <a:pPr indent="444500" algn="just">
              <a:lnSpc>
                <a:spcPct val="150000"/>
              </a:lnSpc>
            </a:pPr>
            <a:r>
              <a:rPr lang="ru-RU" sz="2000" dirty="0">
                <a:latin typeface="Times New Roman" pitchFamily="18" charset="0"/>
                <a:cs typeface="Times New Roman" pitchFamily="18" charset="0"/>
              </a:rPr>
              <a:t>Конечно, fellow — это указатель. Но на что он указывает? Никакого адреса переменной fellow в коде не присвоено, а только выделено место для хранения еще не существующего адреса. Так куда будет помещено значение 223323? Ответить на это невозможно. Поскольку переменная fellow не была инициализирована, она может иметь какое угодно значение. Что бы в ней ни содержалось, программа будет интерпретировать это как адрес, куда и поместит 223323. Если так случится, что fellow будет иметь значение 1200, компьютер попытается поместить данные по адресу 1200, даже если этот адрес окажется в середине вашего программного кода. На что бы ни указывал fellow, скорее всего, это будет не то место, куда вы хотели бы поместить число 223323. Ошибки подобного рода порождают самое непредсказуемое поведение программы, и такие ошибки очень трудно отследить.</a:t>
            </a:r>
          </a:p>
        </p:txBody>
      </p:sp>
    </p:spTree>
    <p:extLst>
      <p:ext uri="{BB962C8B-B14F-4D97-AF65-F5344CB8AC3E}">
        <p14:creationId xmlns:p14="http://schemas.microsoft.com/office/powerpoint/2010/main" val="2464810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 и целые числа</a:t>
            </a:r>
          </a:p>
        </p:txBody>
      </p:sp>
      <p:sp>
        <p:nvSpPr>
          <p:cNvPr id="8" name="TextBox 7"/>
          <p:cNvSpPr txBox="1"/>
          <p:nvPr/>
        </p:nvSpPr>
        <p:spPr>
          <a:xfrm>
            <a:off x="179513" y="489719"/>
            <a:ext cx="8352927" cy="5851217"/>
          </a:xfrm>
          <a:prstGeom prst="rect">
            <a:avLst/>
          </a:prstGeom>
          <a:noFill/>
        </p:spPr>
        <p:txBody>
          <a:bodyPr wrap="square" rtlCol="0">
            <a:spAutoFit/>
          </a:bodyPr>
          <a:lstStyle/>
          <a:p>
            <a:pPr indent="444500" algn="just">
              <a:lnSpc>
                <a:spcPct val="150000"/>
              </a:lnSpc>
            </a:pPr>
            <a:r>
              <a:rPr lang="ru-RU" sz="2100" dirty="0">
                <a:latin typeface="Times New Roman" pitchFamily="18" charset="0"/>
                <a:cs typeface="Times New Roman" pitchFamily="18" charset="0"/>
              </a:rPr>
              <a:t>Указатели — это не целочисленные типы, даже несмотря на то, что компьютеры обычно выражают адреса целыми числами. Концептуально указатели представляют собой типы, отличные от целочисленных. Целочисленные значения можно суммировать, вычитать, умножать, делить и т.д. Но указатели описывают местоположение, и не имеет смысла, например, перемножать между собой два местоположения. В терминах допустимых над ними операций указатели и целочисленные типы отличаются друг от друга. Следовательно, нельзя просто присвоить целочисленное значение указателю: </a:t>
            </a:r>
          </a:p>
          <a:p>
            <a:pPr indent="444500" algn="just">
              <a:lnSpc>
                <a:spcPct val="150000"/>
              </a:lnSpc>
            </a:pPr>
            <a:r>
              <a:rPr lang="ru-RU" sz="2100" dirty="0">
                <a:latin typeface="Times New Roman" pitchFamily="18" charset="0"/>
                <a:cs typeface="Times New Roman" pitchFamily="18" charset="0"/>
              </a:rPr>
              <a:t>int * pt; </a:t>
            </a:r>
          </a:p>
          <a:p>
            <a:pPr indent="444500" algn="just">
              <a:lnSpc>
                <a:spcPct val="150000"/>
              </a:lnSpc>
            </a:pPr>
            <a:r>
              <a:rPr lang="ru-RU" sz="2100" dirty="0">
                <a:solidFill>
                  <a:srgbClr val="FF0000"/>
                </a:solidFill>
                <a:latin typeface="Times New Roman" pitchFamily="18" charset="0"/>
                <a:cs typeface="Times New Roman" pitchFamily="18" charset="0"/>
              </a:rPr>
              <a:t>pt = 0хВ8000000; // несоответствие типов </a:t>
            </a:r>
          </a:p>
        </p:txBody>
      </p:sp>
    </p:spTree>
    <p:extLst>
      <p:ext uri="{BB962C8B-B14F-4D97-AF65-F5344CB8AC3E}">
        <p14:creationId xmlns:p14="http://schemas.microsoft.com/office/powerpoint/2010/main" val="3588989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 и целые числа</a:t>
            </a:r>
          </a:p>
        </p:txBody>
      </p:sp>
      <p:sp>
        <p:nvSpPr>
          <p:cNvPr id="8" name="TextBox 7"/>
          <p:cNvSpPr txBox="1"/>
          <p:nvPr/>
        </p:nvSpPr>
        <p:spPr>
          <a:xfrm>
            <a:off x="179513" y="489719"/>
            <a:ext cx="8352927" cy="5565947"/>
          </a:xfrm>
          <a:prstGeom prst="rect">
            <a:avLst/>
          </a:prstGeom>
          <a:noFill/>
        </p:spPr>
        <p:txBody>
          <a:bodyPr wrap="square" rtlCol="0">
            <a:spAutoFit/>
          </a:bodyPr>
          <a:lstStyle/>
          <a:p>
            <a:pPr indent="444500" algn="just">
              <a:lnSpc>
                <a:spcPct val="150000"/>
              </a:lnSpc>
            </a:pPr>
            <a:r>
              <a:rPr lang="ru-RU" sz="2400" dirty="0">
                <a:latin typeface="Times New Roman" pitchFamily="18" charset="0"/>
                <a:cs typeface="Times New Roman" pitchFamily="18" charset="0"/>
              </a:rPr>
              <a:t>Здесь в левой части находится указатель на int, поэтому ему можно присваивать адрес, но в правой части задано просто целое число. Вы можете точно знать, что 0хВ8000000 — комбинация сегмент-смещение адреса видеопамяти, но этот оператор ничего не говорит программе о том, что данное число является адресом. В языке С до появления С99 подобного рода присваивания были разрешены. Однако в C++ применяются более строгие соглашения о типах, и компилятор выдаст сообщение об ошибке, говорящее о несоответствии типов.</a:t>
            </a:r>
          </a:p>
        </p:txBody>
      </p:sp>
    </p:spTree>
    <p:extLst>
      <p:ext uri="{BB962C8B-B14F-4D97-AF65-F5344CB8AC3E}">
        <p14:creationId xmlns:p14="http://schemas.microsoft.com/office/powerpoint/2010/main" val="523618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Указатели и целые числа</a:t>
            </a:r>
          </a:p>
        </p:txBody>
      </p:sp>
      <p:sp>
        <p:nvSpPr>
          <p:cNvPr id="8" name="TextBox 7"/>
          <p:cNvSpPr txBox="1"/>
          <p:nvPr/>
        </p:nvSpPr>
        <p:spPr>
          <a:xfrm>
            <a:off x="179513" y="489719"/>
            <a:ext cx="8352927" cy="5617628"/>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Если вы хотите использовать числовое значение в качестве адреса, то должны выполнить приведение типа, чтобы преобразовать числовое значение к соответствующему типу адреса: </a:t>
            </a:r>
          </a:p>
          <a:p>
            <a:pPr indent="444500" algn="just">
              <a:lnSpc>
                <a:spcPct val="150000"/>
              </a:lnSpc>
            </a:pPr>
            <a:r>
              <a:rPr lang="ru-RU" sz="2200" dirty="0">
                <a:latin typeface="Times New Roman" pitchFamily="18" charset="0"/>
                <a:cs typeface="Times New Roman" pitchFamily="18" charset="0"/>
              </a:rPr>
              <a:t>int *pt; </a:t>
            </a:r>
          </a:p>
          <a:p>
            <a:pPr indent="444500" algn="just">
              <a:lnSpc>
                <a:spcPct val="150000"/>
              </a:lnSpc>
            </a:pPr>
            <a:r>
              <a:rPr lang="ru-RU" sz="2200" dirty="0">
                <a:solidFill>
                  <a:srgbClr val="00B050"/>
                </a:solidFill>
                <a:latin typeface="Times New Roman" pitchFamily="18" charset="0"/>
                <a:cs typeface="Times New Roman" pitchFamily="18" charset="0"/>
              </a:rPr>
              <a:t>pt = (int *) 0xB8000000; // теперь типы соответствуют </a:t>
            </a:r>
          </a:p>
          <a:p>
            <a:pPr indent="444500" algn="just">
              <a:lnSpc>
                <a:spcPct val="150000"/>
              </a:lnSpc>
            </a:pPr>
            <a:r>
              <a:rPr lang="ru-RU" sz="2200" dirty="0">
                <a:latin typeface="Times New Roman" pitchFamily="18" charset="0"/>
                <a:cs typeface="Times New Roman" pitchFamily="18" charset="0"/>
              </a:rPr>
              <a:t>Теперь обе стороны оператора присваивания представляют собой адреса, поэтому такое присваивание будет допустимым. Обратите внимание, что если есть значение адреса типа int, это не значит, что сам pt имеет тип int. Например, может существовать платформа, в которой тип int является двухбайтовым значением,  в то время как адрес — четырехбайтовым значением. </a:t>
            </a:r>
          </a:p>
        </p:txBody>
      </p:sp>
    </p:spTree>
    <p:extLst>
      <p:ext uri="{BB962C8B-B14F-4D97-AF65-F5344CB8AC3E}">
        <p14:creationId xmlns:p14="http://schemas.microsoft.com/office/powerpoint/2010/main" val="2870112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Выделение памяти</a:t>
            </a:r>
          </a:p>
        </p:txBody>
      </p:sp>
      <p:sp>
        <p:nvSpPr>
          <p:cNvPr id="8" name="TextBox 7"/>
          <p:cNvSpPr txBox="1"/>
          <p:nvPr/>
        </p:nvSpPr>
        <p:spPr>
          <a:xfrm>
            <a:off x="251520" y="392128"/>
            <a:ext cx="8352928" cy="6129050"/>
          </a:xfrm>
          <a:prstGeom prst="rect">
            <a:avLst/>
          </a:prstGeom>
          <a:noFill/>
        </p:spPr>
        <p:txBody>
          <a:bodyPr wrap="square" rtlCol="0">
            <a:spAutoFit/>
          </a:bodyPr>
          <a:lstStyle/>
          <a:p>
            <a:pPr indent="457200">
              <a:lnSpc>
                <a:spcPct val="150000"/>
              </a:lnSpc>
            </a:pPr>
            <a:r>
              <a:rPr lang="ru-RU" sz="2400" dirty="0">
                <a:latin typeface="Times New Roman" pitchFamily="18" charset="0"/>
                <a:cs typeface="Times New Roman" pitchFamily="18" charset="0"/>
              </a:rPr>
              <a:t>Как указатели могут использоваться для управления выделением памяти во время выполнения программы?</a:t>
            </a:r>
            <a:endParaRPr lang="ru-RU" sz="2400" dirty="0"/>
          </a:p>
          <a:p>
            <a:pPr indent="457200">
              <a:lnSpc>
                <a:spcPct val="150000"/>
              </a:lnSpc>
            </a:pPr>
            <a:r>
              <a:rPr lang="ru-RU" sz="2400" dirty="0"/>
              <a:t>Рассмотрим общий синтаксис указателей в </a:t>
            </a:r>
            <a:r>
              <a:rPr lang="ru-RU" sz="2400" dirty="0" err="1"/>
              <a:t>C</a:t>
            </a:r>
            <a:r>
              <a:rPr lang="ru-RU" sz="2400" dirty="0"/>
              <a:t>++.</a:t>
            </a:r>
          </a:p>
          <a:p>
            <a:pPr indent="457200">
              <a:lnSpc>
                <a:spcPct val="150000"/>
              </a:lnSpc>
            </a:pPr>
            <a:r>
              <a:rPr lang="ru-RU" sz="2400" b="1" dirty="0"/>
              <a:t>Выделение памяти</a:t>
            </a:r>
            <a:r>
              <a:rPr lang="ru-RU" sz="2400" dirty="0"/>
              <a:t> осуществляется с помощью оператора </a:t>
            </a:r>
            <a:r>
              <a:rPr lang="ru-RU" sz="2400" b="1" dirty="0">
                <a:hlinkClick r:id="rId3"/>
              </a:rPr>
              <a:t>new</a:t>
            </a:r>
            <a:r>
              <a:rPr lang="ru-RU" sz="2400" dirty="0"/>
              <a:t> и имеет вид: </a:t>
            </a:r>
          </a:p>
          <a:p>
            <a:pPr indent="457200">
              <a:lnSpc>
                <a:spcPct val="150000"/>
              </a:lnSpc>
            </a:pPr>
            <a:r>
              <a:rPr lang="ru-RU" sz="2400" b="1" dirty="0"/>
              <a:t>тип_данных *имя_указателя = new тип_данных;</a:t>
            </a:r>
            <a:r>
              <a:rPr lang="ru-RU" sz="2400" dirty="0"/>
              <a:t> </a:t>
            </a:r>
            <a:r>
              <a:rPr lang="ru-RU" sz="2400" i="1" dirty="0"/>
              <a:t>например</a:t>
            </a:r>
            <a:r>
              <a:rPr lang="ru-RU" sz="2400" dirty="0"/>
              <a:t>, </a:t>
            </a:r>
            <a:r>
              <a:rPr lang="ru-RU" sz="2400" b="1" dirty="0"/>
              <a:t>int *a = new int;</a:t>
            </a:r>
            <a:r>
              <a:rPr lang="ru-RU" sz="2400" dirty="0"/>
              <a:t>. </a:t>
            </a:r>
          </a:p>
          <a:p>
            <a:pPr indent="457200" algn="just">
              <a:lnSpc>
                <a:spcPct val="150000"/>
              </a:lnSpc>
            </a:pPr>
            <a:r>
              <a:rPr lang="ru-RU" sz="2400" dirty="0"/>
              <a:t>После удачного выполнения такой операции в оперативной памяти компьютера происходит выделение диапазона ячеек, необходимого для хранения переменной типа </a:t>
            </a:r>
            <a:r>
              <a:rPr lang="ru-RU" sz="2400" b="1" dirty="0"/>
              <a:t>int</a:t>
            </a:r>
            <a:r>
              <a:rPr lang="ru-RU" sz="2400" dirty="0"/>
              <a:t>.</a:t>
            </a:r>
          </a:p>
        </p:txBody>
      </p:sp>
    </p:spTree>
    <p:extLst>
      <p:ext uri="{BB962C8B-B14F-4D97-AF65-F5344CB8AC3E}">
        <p14:creationId xmlns:p14="http://schemas.microsoft.com/office/powerpoint/2010/main" val="1713538163"/>
      </p:ext>
    </p:extLst>
  </p:cSld>
  <p:clrMapOvr>
    <a:masterClrMapping/>
  </p:clrMapOvr>
  <mc:AlternateContent xmlns:mc="http://schemas.openxmlformats.org/markup-compatibility/2006" xmlns:p14="http://schemas.microsoft.com/office/powerpoint/2010/main">
    <mc:Choice Requires="p14">
      <p:transition spd="slow" p14:dur="2000" advTm="18386"/>
    </mc:Choice>
    <mc:Fallback xmlns="">
      <p:transition spd="slow" advTm="18386"/>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Выделение памяти</a:t>
            </a:r>
          </a:p>
        </p:txBody>
      </p:sp>
      <p:sp>
        <p:nvSpPr>
          <p:cNvPr id="8" name="TextBox 7"/>
          <p:cNvSpPr txBox="1"/>
          <p:nvPr/>
        </p:nvSpPr>
        <p:spPr>
          <a:xfrm>
            <a:off x="364389" y="941745"/>
            <a:ext cx="8352928" cy="3913059"/>
          </a:xfrm>
          <a:prstGeom prst="rect">
            <a:avLst/>
          </a:prstGeom>
          <a:noFill/>
        </p:spPr>
        <p:txBody>
          <a:bodyPr wrap="square" rtlCol="0">
            <a:spAutoFit/>
          </a:bodyPr>
          <a:lstStyle/>
          <a:p>
            <a:pPr indent="457200" algn="just">
              <a:lnSpc>
                <a:spcPct val="150000"/>
              </a:lnSpc>
            </a:pPr>
            <a:r>
              <a:rPr lang="ru-RU" sz="2400" dirty="0"/>
              <a:t>Для разных типов данных выделяется разное количество памяти. Следует быть особенно осторожным при работе с памятью, потому что именно ошибки программы, вызванные утечкой памяти, являются одними из самых трудно находимых. На отладку программы в поисках одной ничтожной ошибки может уйти час, день, неделя, в зависимости от упорности разработчика и объема кода.</a:t>
            </a:r>
          </a:p>
        </p:txBody>
      </p:sp>
    </p:spTree>
    <p:extLst>
      <p:ext uri="{BB962C8B-B14F-4D97-AF65-F5344CB8AC3E}">
        <p14:creationId xmlns:p14="http://schemas.microsoft.com/office/powerpoint/2010/main" val="3265009684"/>
      </p:ext>
    </p:extLst>
  </p:cSld>
  <p:clrMapOvr>
    <a:masterClrMapping/>
  </p:clrMapOvr>
  <mc:AlternateContent xmlns:mc="http://schemas.openxmlformats.org/markup-compatibility/2006" xmlns:p14="http://schemas.microsoft.com/office/powerpoint/2010/main">
    <mc:Choice Requires="p14">
      <p:transition spd="slow" p14:dur="2000" advTm="18386"/>
    </mc:Choice>
    <mc:Fallback xmlns="">
      <p:transition spd="slow" advTm="18386"/>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Инициализация значения</a:t>
            </a:r>
          </a:p>
        </p:txBody>
      </p:sp>
      <p:sp>
        <p:nvSpPr>
          <p:cNvPr id="8" name="TextBox 7"/>
          <p:cNvSpPr txBox="1"/>
          <p:nvPr/>
        </p:nvSpPr>
        <p:spPr>
          <a:xfrm>
            <a:off x="418080" y="908720"/>
            <a:ext cx="8352928" cy="4536755"/>
          </a:xfrm>
          <a:prstGeom prst="rect">
            <a:avLst/>
          </a:prstGeom>
          <a:noFill/>
        </p:spPr>
        <p:txBody>
          <a:bodyPr wrap="square" rtlCol="0">
            <a:spAutoFit/>
          </a:bodyPr>
          <a:lstStyle/>
          <a:p>
            <a:pPr indent="457200">
              <a:lnSpc>
                <a:spcPct val="150000"/>
              </a:lnSpc>
            </a:pPr>
            <a:r>
              <a:rPr lang="ru-RU" sz="2800" b="1" dirty="0"/>
              <a:t>Инициализация значения</a:t>
            </a:r>
            <a:r>
              <a:rPr lang="ru-RU" sz="2800" dirty="0"/>
              <a:t>, находящегося по адресу указателя</a:t>
            </a:r>
            <a:r>
              <a:rPr lang="en-US" sz="2800" dirty="0"/>
              <a:t>,</a:t>
            </a:r>
            <a:r>
              <a:rPr lang="ru-RU" sz="2800" dirty="0"/>
              <a:t> выполняется схожим образом, только в конце ставятся круглые скобки с нужным значением: </a:t>
            </a:r>
          </a:p>
          <a:p>
            <a:pPr indent="457200">
              <a:lnSpc>
                <a:spcPct val="150000"/>
              </a:lnSpc>
            </a:pPr>
            <a:r>
              <a:rPr lang="ru-RU" sz="2800" b="1" dirty="0"/>
              <a:t>тип данных *имя_указателя = new тип_данных(значение)</a:t>
            </a:r>
            <a:r>
              <a:rPr lang="ru-RU" sz="2800" dirty="0"/>
              <a:t>. </a:t>
            </a:r>
          </a:p>
          <a:p>
            <a:pPr indent="457200">
              <a:lnSpc>
                <a:spcPct val="150000"/>
              </a:lnSpc>
            </a:pPr>
            <a:r>
              <a:rPr lang="ru-RU" sz="2800" dirty="0"/>
              <a:t>В нашем примере это </a:t>
            </a:r>
            <a:r>
              <a:rPr lang="ru-RU" sz="2800" b="1" dirty="0"/>
              <a:t>int *b = new int(5)</a:t>
            </a:r>
            <a:r>
              <a:rPr lang="ru-RU" sz="2800" dirty="0"/>
              <a:t>.</a:t>
            </a:r>
          </a:p>
        </p:txBody>
      </p:sp>
    </p:spTree>
    <p:extLst>
      <p:ext uri="{BB962C8B-B14F-4D97-AF65-F5344CB8AC3E}">
        <p14:creationId xmlns:p14="http://schemas.microsoft.com/office/powerpoint/2010/main" val="1297766039"/>
      </p:ext>
    </p:extLst>
  </p:cSld>
  <p:clrMapOvr>
    <a:masterClrMapping/>
  </p:clrMapOvr>
  <mc:AlternateContent xmlns:mc="http://schemas.openxmlformats.org/markup-compatibility/2006" xmlns:p14="http://schemas.microsoft.com/office/powerpoint/2010/main">
    <mc:Choice Requires="p14">
      <p:transition spd="slow" p14:dur="2000" advTm="46622"/>
    </mc:Choice>
    <mc:Fallback xmlns="">
      <p:transition spd="slow" advTm="46622"/>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Получение адреса</a:t>
            </a:r>
          </a:p>
        </p:txBody>
      </p:sp>
      <p:sp>
        <p:nvSpPr>
          <p:cNvPr id="8" name="TextBox 7"/>
          <p:cNvSpPr txBox="1"/>
          <p:nvPr/>
        </p:nvSpPr>
        <p:spPr>
          <a:xfrm>
            <a:off x="417968" y="548680"/>
            <a:ext cx="8352928" cy="6046271"/>
          </a:xfrm>
          <a:prstGeom prst="rect">
            <a:avLst/>
          </a:prstGeom>
          <a:noFill/>
        </p:spPr>
        <p:txBody>
          <a:bodyPr wrap="square" rtlCol="0">
            <a:spAutoFit/>
          </a:bodyPr>
          <a:lstStyle/>
          <a:p>
            <a:pPr indent="457200">
              <a:lnSpc>
                <a:spcPct val="150000"/>
              </a:lnSpc>
            </a:pPr>
            <a:r>
              <a:rPr lang="ru-RU" sz="2000" dirty="0"/>
              <a:t>Для того, чтобы получить </a:t>
            </a:r>
            <a:r>
              <a:rPr lang="ru-RU" sz="2000" b="1" dirty="0"/>
              <a:t>адрес</a:t>
            </a:r>
            <a:r>
              <a:rPr lang="ru-RU" sz="2000" dirty="0"/>
              <a:t> в памяти, на который ссылается указатель, используется имя переменной-указателя с префиксом </a:t>
            </a:r>
            <a:r>
              <a:rPr lang="ru-RU" sz="2000" b="1" dirty="0"/>
              <a:t>&amp;</a:t>
            </a:r>
            <a:r>
              <a:rPr lang="ru-RU" sz="2000" dirty="0"/>
              <a:t> перед ним (</a:t>
            </a:r>
            <a:r>
              <a:rPr lang="ru-RU" sz="2000" i="1" dirty="0"/>
              <a:t>не путать со знаком </a:t>
            </a:r>
            <a:r>
              <a:rPr lang="ru-RU" sz="2000" i="1" dirty="0">
                <a:hlinkClick r:id="rId3"/>
              </a:rPr>
              <a:t>ссылки в C++</a:t>
            </a:r>
            <a:r>
              <a:rPr lang="ru-RU" sz="2000" dirty="0"/>
              <a:t>)</a:t>
            </a:r>
            <a:r>
              <a:rPr lang="ru-RU" sz="2000" i="1" dirty="0"/>
              <a:t>. </a:t>
            </a:r>
            <a:r>
              <a:rPr lang="ru-RU" sz="2000" dirty="0"/>
              <a:t>И называется такое действие взятием адреса.</a:t>
            </a:r>
          </a:p>
          <a:p>
            <a:pPr indent="457200" algn="just">
              <a:lnSpc>
                <a:spcPct val="150000"/>
              </a:lnSpc>
            </a:pPr>
            <a:r>
              <a:rPr lang="ru-RU" sz="2000" dirty="0"/>
              <a:t>Например, чтобы вывести на экран адрес ячейки памяти, на который ссылается указатель </a:t>
            </a:r>
            <a:r>
              <a:rPr lang="ru-RU" sz="2000" b="1" dirty="0"/>
              <a:t>b</a:t>
            </a:r>
            <a:r>
              <a:rPr lang="ru-RU" sz="2000" dirty="0"/>
              <a:t> во втором примере, мы пишем cout &lt;&lt; "Address of b is " &lt;&lt; &amp;b &lt;&lt; endl;. В моей системе, я получила значение </a:t>
            </a:r>
            <a:r>
              <a:rPr lang="ru-RU" sz="2000" b="1" dirty="0"/>
              <a:t>0x1aba030</a:t>
            </a:r>
            <a:r>
              <a:rPr lang="ru-RU" sz="2000" dirty="0"/>
              <a:t>. У вас оно может быть другим, потому что адреса в оперативной памяти распределяются таким образом, чтобы максимально уменьшить фрагментацию. Поскольку в любой системе список запущенных процессов, а также объем и разрядность памяти могут отличаться, операционная система сама распределяет данные для обеспечения минимальной фрагментации.</a:t>
            </a:r>
          </a:p>
        </p:txBody>
      </p:sp>
    </p:spTree>
    <p:extLst>
      <p:ext uri="{BB962C8B-B14F-4D97-AF65-F5344CB8AC3E}">
        <p14:creationId xmlns:p14="http://schemas.microsoft.com/office/powerpoint/2010/main" val="3398239383"/>
      </p:ext>
    </p:extLst>
  </p:cSld>
  <p:clrMapOvr>
    <a:masterClrMapping/>
  </p:clrMapOvr>
  <mc:AlternateContent xmlns:mc="http://schemas.openxmlformats.org/markup-compatibility/2006" xmlns:p14="http://schemas.microsoft.com/office/powerpoint/2010/main">
    <mc:Choice Requires="p14">
      <p:transition spd="slow" p14:dur="2000" advTm="46622"/>
    </mc:Choice>
    <mc:Fallback xmlns="">
      <p:transition spd="slow" advTm="466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Переменные</a:t>
            </a:r>
          </a:p>
        </p:txBody>
      </p:sp>
      <p:sp>
        <p:nvSpPr>
          <p:cNvPr id="8" name="TextBox 7"/>
          <p:cNvSpPr txBox="1"/>
          <p:nvPr/>
        </p:nvSpPr>
        <p:spPr>
          <a:xfrm>
            <a:off x="179512" y="620688"/>
            <a:ext cx="8352928" cy="5831853"/>
          </a:xfrm>
          <a:prstGeom prst="rect">
            <a:avLst/>
          </a:prstGeom>
          <a:noFill/>
        </p:spPr>
        <p:txBody>
          <a:bodyPr wrap="square" rtlCol="0">
            <a:spAutoFit/>
          </a:bodyPr>
          <a:lstStyle/>
          <a:p>
            <a:pPr indent="444500" algn="just">
              <a:lnSpc>
                <a:spcPct val="150000"/>
              </a:lnSpc>
            </a:pPr>
            <a:r>
              <a:rPr lang="ru-RU" sz="2800" dirty="0">
                <a:latin typeface="Times New Roman" pitchFamily="18" charset="0"/>
                <a:cs typeface="Times New Roman" pitchFamily="18" charset="0"/>
              </a:rPr>
              <a:t>Таким образом, переменная spectrum ограничена только восемью допустимыми значениями. Некоторые компиляторы выдают ошибку, если вы пытаетесь присвоить некорректное значение, в то время как другие выдают только предупреждения. </a:t>
            </a:r>
          </a:p>
          <a:p>
            <a:pPr indent="444500" algn="just">
              <a:lnSpc>
                <a:spcPct val="150000"/>
              </a:lnSpc>
            </a:pPr>
            <a:r>
              <a:rPr lang="ru-RU" sz="2800" dirty="0">
                <a:latin typeface="Times New Roman" pitchFamily="18" charset="0"/>
                <a:cs typeface="Times New Roman" pitchFamily="18" charset="0"/>
              </a:rPr>
              <a:t>Для максимальной переносимости вы должны трактовать присваивание переменным типа </a:t>
            </a:r>
            <a:r>
              <a:rPr lang="ru-RU" sz="2800" b="1" dirty="0" err="1">
                <a:latin typeface="Times New Roman" pitchFamily="18" charset="0"/>
                <a:cs typeface="Times New Roman" pitchFamily="18" charset="0"/>
              </a:rPr>
              <a:t>enum</a:t>
            </a:r>
            <a:r>
              <a:rPr lang="ru-RU" sz="2800" dirty="0">
                <a:latin typeface="Times New Roman" pitchFamily="18" charset="0"/>
                <a:cs typeface="Times New Roman" pitchFamily="18" charset="0"/>
              </a:rPr>
              <a:t> значений, не входящих в определение </a:t>
            </a:r>
            <a:r>
              <a:rPr lang="ru-RU" sz="2800" b="1" dirty="0" err="1">
                <a:latin typeface="Times New Roman" pitchFamily="18" charset="0"/>
                <a:cs typeface="Times New Roman" pitchFamily="18" charset="0"/>
              </a:rPr>
              <a:t>enum</a:t>
            </a:r>
            <a:r>
              <a:rPr lang="ru-RU" sz="2800" dirty="0">
                <a:latin typeface="Times New Roman" pitchFamily="18" charset="0"/>
                <a:cs typeface="Times New Roman" pitchFamily="18" charset="0"/>
              </a:rPr>
              <a:t>, как ошибку. </a:t>
            </a:r>
          </a:p>
        </p:txBody>
      </p:sp>
    </p:spTree>
    <p:extLst>
      <p:ext uri="{BB962C8B-B14F-4D97-AF65-F5344CB8AC3E}">
        <p14:creationId xmlns:p14="http://schemas.microsoft.com/office/powerpoint/2010/main" val="292060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получения адреса</a:t>
            </a:r>
          </a:p>
        </p:txBody>
      </p:sp>
      <p:sp>
        <p:nvSpPr>
          <p:cNvPr id="8" name="TextBox 7"/>
          <p:cNvSpPr txBox="1"/>
          <p:nvPr/>
        </p:nvSpPr>
        <p:spPr>
          <a:xfrm>
            <a:off x="418080" y="908720"/>
            <a:ext cx="8352928" cy="5632311"/>
          </a:xfrm>
          <a:prstGeom prst="rect">
            <a:avLst/>
          </a:prstGeom>
          <a:noFill/>
        </p:spPr>
        <p:txBody>
          <a:bodyPr wrap="square" rtlCol="0">
            <a:spAutoFit/>
          </a:bodyPr>
          <a:lstStyle/>
          <a:p>
            <a:r>
              <a:rPr lang="ru-RU" sz="2000" dirty="0"/>
              <a:t>    </a:t>
            </a:r>
            <a:r>
              <a:rPr lang="es-419" sz="2000" dirty="0"/>
              <a:t>cout &lt;&lt; a &lt;&lt; "!\n";</a:t>
            </a:r>
          </a:p>
          <a:p>
            <a:r>
              <a:rPr lang="es-419" sz="2000" dirty="0"/>
              <a:t>    cout &lt;&lt; &amp;a &lt;&lt; "!\n";</a:t>
            </a:r>
          </a:p>
          <a:p>
            <a:r>
              <a:rPr lang="es-419" sz="2000" dirty="0"/>
              <a:t>    cout &lt;&lt; a &lt;&lt; "!\n";</a:t>
            </a:r>
          </a:p>
          <a:p>
            <a:r>
              <a:rPr lang="es-419" sz="2000" dirty="0"/>
              <a:t>    cout &lt;&lt; *a &lt;&lt; "!\n";</a:t>
            </a:r>
          </a:p>
          <a:p>
            <a:br>
              <a:rPr lang="es-419" sz="2000" dirty="0"/>
            </a:br>
            <a:r>
              <a:rPr lang="ru-RU" sz="2000" dirty="0"/>
              <a:t>У меня выводится так:</a:t>
            </a:r>
          </a:p>
          <a:p>
            <a:r>
              <a:rPr lang="ru-RU" sz="2000" dirty="0"/>
              <a:t>0</a:t>
            </a:r>
            <a:r>
              <a:rPr lang="es-419" sz="2000" dirty="0"/>
              <a:t>x7f6c38d989c8!</a:t>
            </a:r>
          </a:p>
          <a:p>
            <a:r>
              <a:rPr lang="es-419" sz="2000" dirty="0"/>
              <a:t>0x3d88a00!</a:t>
            </a:r>
          </a:p>
          <a:p>
            <a:r>
              <a:rPr lang="es-419" sz="2000" dirty="0"/>
              <a:t>0x7f6c38d989c8!</a:t>
            </a:r>
          </a:p>
          <a:p>
            <a:r>
              <a:rPr lang="es-419" sz="2000" dirty="0"/>
              <a:t>0x3d88a00!</a:t>
            </a:r>
          </a:p>
          <a:p>
            <a:endParaRPr lang="ru-RU" sz="2000" dirty="0"/>
          </a:p>
          <a:p>
            <a:r>
              <a:rPr lang="ru-RU" sz="2000" dirty="0"/>
              <a:t>Адрес указателя не меняется. </a:t>
            </a:r>
          </a:p>
          <a:p>
            <a:r>
              <a:rPr lang="ru-RU" sz="2000" b="1" dirty="0"/>
              <a:t>&amp;а</a:t>
            </a:r>
            <a:r>
              <a:rPr lang="ru-RU" sz="2000" dirty="0"/>
              <a:t>  - это адрес, хранимый в указателе, то есть адрес внутри конверта с адресом.</a:t>
            </a:r>
          </a:p>
          <a:p>
            <a:endParaRPr lang="ru-RU" sz="2000" dirty="0"/>
          </a:p>
          <a:p>
            <a:r>
              <a:rPr lang="ru-RU" sz="2000" dirty="0"/>
              <a:t>А если при выводе написать просто </a:t>
            </a:r>
            <a:r>
              <a:rPr lang="es-419" sz="2000" b="1" dirty="0"/>
              <a:t>b</a:t>
            </a:r>
            <a:r>
              <a:rPr lang="ru-RU" sz="2000" dirty="0"/>
              <a:t>,</a:t>
            </a:r>
            <a:r>
              <a:rPr lang="es-419" sz="2000" dirty="0"/>
              <a:t> </a:t>
            </a:r>
            <a:r>
              <a:rPr lang="ru-RU" sz="2000" dirty="0"/>
              <a:t>он выведет адрес памяти?</a:t>
            </a:r>
          </a:p>
          <a:p>
            <a:r>
              <a:rPr lang="ru-RU" sz="2000" dirty="0"/>
              <a:t>Да. Указательная переменная хранит адрес смещения от начала участка. </a:t>
            </a:r>
          </a:p>
          <a:p>
            <a:r>
              <a:rPr lang="ru-RU" sz="2000" dirty="0"/>
              <a:t>При </a:t>
            </a:r>
            <a:r>
              <a:rPr lang="ru-RU" sz="2000" b="1" dirty="0"/>
              <a:t>*</a:t>
            </a:r>
            <a:r>
              <a:rPr lang="es-419" sz="2000" b="1" dirty="0"/>
              <a:t>b</a:t>
            </a:r>
            <a:r>
              <a:rPr lang="es-419" sz="2000" dirty="0"/>
              <a:t> </a:t>
            </a:r>
            <a:r>
              <a:rPr lang="ru-RU" sz="2000" dirty="0"/>
              <a:t>выведет значение, при </a:t>
            </a:r>
            <a:r>
              <a:rPr lang="en-US" sz="2000" b="1" dirty="0"/>
              <a:t>b</a:t>
            </a:r>
            <a:r>
              <a:rPr lang="es-419" sz="2000" dirty="0"/>
              <a:t> </a:t>
            </a:r>
            <a:r>
              <a:rPr lang="ru-RU" sz="2000" dirty="0"/>
              <a:t>выведет адрес в </a:t>
            </a:r>
            <a:r>
              <a:rPr lang="es-419" sz="2000" dirty="0"/>
              <a:t>HEX</a:t>
            </a:r>
            <a:r>
              <a:rPr lang="ru-RU" sz="2000" dirty="0"/>
              <a:t>.</a:t>
            </a:r>
            <a:endParaRPr lang="es-419" sz="2000" dirty="0"/>
          </a:p>
        </p:txBody>
      </p:sp>
    </p:spTree>
    <p:extLst>
      <p:ext uri="{BB962C8B-B14F-4D97-AF65-F5344CB8AC3E}">
        <p14:creationId xmlns:p14="http://schemas.microsoft.com/office/powerpoint/2010/main" val="883185380"/>
      </p:ext>
    </p:extLst>
  </p:cSld>
  <p:clrMapOvr>
    <a:masterClrMapping/>
  </p:clrMapOvr>
  <mc:AlternateContent xmlns:mc="http://schemas.openxmlformats.org/markup-compatibility/2006" xmlns:p14="http://schemas.microsoft.com/office/powerpoint/2010/main">
    <mc:Choice Requires="p14">
      <p:transition spd="slow" p14:dur="2000" advTm="46622"/>
    </mc:Choice>
    <mc:Fallback xmlns="">
      <p:transition spd="slow" advTm="46622"/>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Получение значения</a:t>
            </a:r>
          </a:p>
        </p:txBody>
      </p:sp>
      <p:sp>
        <p:nvSpPr>
          <p:cNvPr id="8" name="TextBox 7"/>
          <p:cNvSpPr txBox="1"/>
          <p:nvPr/>
        </p:nvSpPr>
        <p:spPr>
          <a:xfrm>
            <a:off x="418080" y="908720"/>
            <a:ext cx="8352928" cy="4467057"/>
          </a:xfrm>
          <a:prstGeom prst="rect">
            <a:avLst/>
          </a:prstGeom>
          <a:noFill/>
        </p:spPr>
        <p:txBody>
          <a:bodyPr wrap="square" rtlCol="0">
            <a:spAutoFit/>
          </a:bodyPr>
          <a:lstStyle/>
          <a:p>
            <a:pPr indent="457200">
              <a:lnSpc>
                <a:spcPct val="150000"/>
              </a:lnSpc>
            </a:pPr>
            <a:r>
              <a:rPr lang="ru-RU" sz="2400" dirty="0"/>
              <a:t>Для того, чтобы получить </a:t>
            </a:r>
            <a:r>
              <a:rPr lang="ru-RU" sz="2400" b="1" dirty="0"/>
              <a:t>значение</a:t>
            </a:r>
            <a:r>
              <a:rPr lang="ru-RU" sz="2400" dirty="0"/>
              <a:t>, которое находится </a:t>
            </a:r>
            <a:r>
              <a:rPr lang="ru-RU" sz="2400" b="1" dirty="0"/>
              <a:t>по адресу</a:t>
            </a:r>
            <a:r>
              <a:rPr lang="ru-RU" sz="2400" dirty="0"/>
              <a:t>, на который ссылается указатель, </a:t>
            </a:r>
            <a:r>
              <a:rPr lang="ru-RU" sz="2400" b="1" dirty="0"/>
              <a:t>используется префикс *</a:t>
            </a:r>
            <a:r>
              <a:rPr lang="ru-RU" sz="2400" dirty="0"/>
              <a:t>. Данная операция называется </a:t>
            </a:r>
            <a:r>
              <a:rPr lang="ru-RU" sz="2400" b="1" dirty="0"/>
              <a:t>разыменованием указателя</a:t>
            </a:r>
            <a:r>
              <a:rPr lang="ru-RU" sz="2400" dirty="0"/>
              <a:t>.</a:t>
            </a:r>
          </a:p>
          <a:p>
            <a:pPr indent="457200">
              <a:lnSpc>
                <a:spcPct val="150000"/>
              </a:lnSpc>
            </a:pPr>
            <a:r>
              <a:rPr lang="ru-RU" sz="2400" dirty="0"/>
              <a:t>Мы выводим на экран значение, </a:t>
            </a:r>
            <a:r>
              <a:rPr lang="ru-RU" sz="2400" i="1" dirty="0"/>
              <a:t>которое находится в определенной ячейке памяти</a:t>
            </a:r>
            <a:r>
              <a:rPr lang="ru-RU" sz="2400" dirty="0"/>
              <a:t>:</a:t>
            </a:r>
          </a:p>
          <a:p>
            <a:pPr indent="457200">
              <a:lnSpc>
                <a:spcPct val="150000"/>
              </a:lnSpc>
            </a:pPr>
            <a:r>
              <a:rPr lang="ru-RU" sz="2400" dirty="0"/>
              <a:t>cout &lt;&lt; "b is " &lt;&lt; *b &lt;&lt; endl; </a:t>
            </a:r>
          </a:p>
          <a:p>
            <a:pPr indent="457200">
              <a:lnSpc>
                <a:spcPct val="150000"/>
              </a:lnSpc>
            </a:pPr>
            <a:r>
              <a:rPr lang="ru-RU" sz="2400" dirty="0"/>
              <a:t>В этом случае необходимо использовать знак </a:t>
            </a:r>
            <a:r>
              <a:rPr lang="ru-RU" sz="2400" b="1" dirty="0"/>
              <a:t>*</a:t>
            </a:r>
            <a:r>
              <a:rPr lang="ru-RU" sz="2400" dirty="0"/>
              <a:t>.</a:t>
            </a:r>
          </a:p>
        </p:txBody>
      </p:sp>
    </p:spTree>
    <p:extLst>
      <p:ext uri="{BB962C8B-B14F-4D97-AF65-F5344CB8AC3E}">
        <p14:creationId xmlns:p14="http://schemas.microsoft.com/office/powerpoint/2010/main" val="65558679"/>
      </p:ext>
    </p:extLst>
  </p:cSld>
  <p:clrMapOvr>
    <a:masterClrMapping/>
  </p:clrMapOvr>
  <mc:AlternateContent xmlns:mc="http://schemas.openxmlformats.org/markup-compatibility/2006" xmlns:p14="http://schemas.microsoft.com/office/powerpoint/2010/main">
    <mc:Choice Requires="p14">
      <p:transition spd="slow" p14:dur="2000" advTm="46622"/>
    </mc:Choice>
    <mc:Fallback xmlns="">
      <p:transition spd="slow" advTm="46622"/>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Изменение значения</a:t>
            </a:r>
          </a:p>
        </p:txBody>
      </p:sp>
      <p:sp>
        <p:nvSpPr>
          <p:cNvPr id="8" name="TextBox 7"/>
          <p:cNvSpPr txBox="1"/>
          <p:nvPr/>
        </p:nvSpPr>
        <p:spPr>
          <a:xfrm>
            <a:off x="418080" y="908720"/>
            <a:ext cx="8352928" cy="2610843"/>
          </a:xfrm>
          <a:prstGeom prst="rect">
            <a:avLst/>
          </a:prstGeom>
          <a:noFill/>
        </p:spPr>
        <p:txBody>
          <a:bodyPr wrap="square" rtlCol="0">
            <a:spAutoFit/>
          </a:bodyPr>
          <a:lstStyle/>
          <a:p>
            <a:pPr indent="457200">
              <a:lnSpc>
                <a:spcPct val="150000"/>
              </a:lnSpc>
            </a:pPr>
            <a:r>
              <a:rPr lang="ru-RU" sz="2800" dirty="0"/>
              <a:t>Чтобы изменить значение, находящееся по адресу, на который ссылается указатель, нужно также использовать звездочку, например, так:</a:t>
            </a:r>
          </a:p>
          <a:p>
            <a:pPr indent="457200" algn="ctr">
              <a:lnSpc>
                <a:spcPct val="150000"/>
              </a:lnSpc>
            </a:pPr>
            <a:r>
              <a:rPr lang="ru-RU" sz="2800" dirty="0"/>
              <a:t>  </a:t>
            </a:r>
            <a:r>
              <a:rPr lang="ru-RU" sz="2800" b="1" dirty="0"/>
              <a:t>*b = *a + *b;</a:t>
            </a:r>
          </a:p>
        </p:txBody>
      </p:sp>
    </p:spTree>
    <p:extLst>
      <p:ext uri="{BB962C8B-B14F-4D97-AF65-F5344CB8AC3E}">
        <p14:creationId xmlns:p14="http://schemas.microsoft.com/office/powerpoint/2010/main" val="4130303322"/>
      </p:ext>
    </p:extLst>
  </p:cSld>
  <p:clrMapOvr>
    <a:masterClrMapping/>
  </p:clrMapOvr>
  <mc:AlternateContent xmlns:mc="http://schemas.openxmlformats.org/markup-compatibility/2006" xmlns:p14="http://schemas.microsoft.com/office/powerpoint/2010/main">
    <mc:Choice Requires="p14">
      <p:transition spd="slow" p14:dur="2000" advTm="46622"/>
    </mc:Choice>
    <mc:Fallback xmlns="">
      <p:transition spd="slow" advTm="46622"/>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Общие правила</a:t>
            </a:r>
          </a:p>
        </p:txBody>
      </p:sp>
      <p:sp>
        <p:nvSpPr>
          <p:cNvPr id="8" name="TextBox 7"/>
          <p:cNvSpPr txBox="1"/>
          <p:nvPr/>
        </p:nvSpPr>
        <p:spPr>
          <a:xfrm>
            <a:off x="418080" y="908720"/>
            <a:ext cx="8352928" cy="3709285"/>
          </a:xfrm>
          <a:prstGeom prst="rect">
            <a:avLst/>
          </a:prstGeom>
          <a:noFill/>
        </p:spPr>
        <p:txBody>
          <a:bodyPr wrap="square" rtlCol="0">
            <a:spAutoFit/>
          </a:bodyPr>
          <a:lstStyle/>
          <a:p>
            <a:pPr lvl="0" indent="457200" algn="ctr">
              <a:lnSpc>
                <a:spcPct val="150000"/>
              </a:lnSpc>
            </a:pPr>
            <a:r>
              <a:rPr lang="ru-RU" sz="3200" dirty="0"/>
              <a:t>Когда мы оперируем </a:t>
            </a:r>
            <a:r>
              <a:rPr lang="ru-RU" sz="3200" b="1" dirty="0"/>
              <a:t>данными</a:t>
            </a:r>
            <a:r>
              <a:rPr lang="ru-RU" sz="3200" dirty="0"/>
              <a:t>, то используем знак </a:t>
            </a:r>
            <a:r>
              <a:rPr lang="ru-RU" sz="3200" b="1" dirty="0"/>
              <a:t>*</a:t>
            </a:r>
          </a:p>
          <a:p>
            <a:pPr lvl="0" indent="457200" algn="ctr">
              <a:lnSpc>
                <a:spcPct val="150000"/>
              </a:lnSpc>
            </a:pPr>
            <a:endParaRPr lang="ru-RU" sz="3200" dirty="0"/>
          </a:p>
          <a:p>
            <a:pPr lvl="0" indent="457200" algn="ctr">
              <a:lnSpc>
                <a:spcPct val="150000"/>
              </a:lnSpc>
            </a:pPr>
            <a:r>
              <a:rPr lang="ru-RU" sz="3200" dirty="0"/>
              <a:t>Когда мы оперируем </a:t>
            </a:r>
            <a:r>
              <a:rPr lang="ru-RU" sz="3200" b="1" dirty="0"/>
              <a:t>адресами</a:t>
            </a:r>
            <a:r>
              <a:rPr lang="ru-RU" sz="3200" dirty="0"/>
              <a:t>, то используем знак </a:t>
            </a:r>
            <a:r>
              <a:rPr lang="ru-RU" sz="3200" b="1" dirty="0"/>
              <a:t>&amp;</a:t>
            </a:r>
            <a:endParaRPr lang="ru-RU" sz="3200" dirty="0"/>
          </a:p>
        </p:txBody>
      </p:sp>
    </p:spTree>
    <p:extLst>
      <p:ext uri="{BB962C8B-B14F-4D97-AF65-F5344CB8AC3E}">
        <p14:creationId xmlns:p14="http://schemas.microsoft.com/office/powerpoint/2010/main" val="3548924406"/>
      </p:ext>
    </p:extLst>
  </p:cSld>
  <p:clrMapOvr>
    <a:masterClrMapping/>
  </p:clrMapOvr>
  <mc:AlternateContent xmlns:mc="http://schemas.openxmlformats.org/markup-compatibility/2006" xmlns:p14="http://schemas.microsoft.com/office/powerpoint/2010/main">
    <mc:Choice Requires="p14">
      <p:transition spd="slow" p14:dur="2000" advTm="46622"/>
    </mc:Choice>
    <mc:Fallback xmlns="">
      <p:transition spd="slow" advTm="46622"/>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Выделение памяти с помощью операции new</a:t>
            </a:r>
          </a:p>
        </p:txBody>
      </p:sp>
      <p:sp>
        <p:nvSpPr>
          <p:cNvPr id="8" name="TextBox 7"/>
          <p:cNvSpPr txBox="1"/>
          <p:nvPr/>
        </p:nvSpPr>
        <p:spPr>
          <a:xfrm>
            <a:off x="179512" y="620688"/>
            <a:ext cx="8352928" cy="5565947"/>
          </a:xfrm>
          <a:prstGeom prst="rect">
            <a:avLst/>
          </a:prstGeom>
          <a:noFill/>
        </p:spPr>
        <p:txBody>
          <a:bodyPr wrap="square" rtlCol="0">
            <a:spAutoFit/>
          </a:bodyPr>
          <a:lstStyle/>
          <a:p>
            <a:pPr indent="444500" algn="just">
              <a:lnSpc>
                <a:spcPct val="150000"/>
              </a:lnSpc>
            </a:pPr>
            <a:r>
              <a:rPr lang="ru-RU" sz="2400" dirty="0">
                <a:latin typeface="Times New Roman" pitchFamily="18" charset="0"/>
                <a:cs typeface="Times New Roman" pitchFamily="18" charset="0"/>
              </a:rPr>
              <a:t>До сих пор мы инициализировали указатели адресами переменных; переменные — это именованная память, выделенная во время компиляции, и каждый указатель, до сих пор использованный в примерах, просто представлял собой псевдоним для памяти, доступ к которой и так был возможен по именам переменных. Реальная ценность указателей проявляется тогда, когда во время выполнения выделяются неименованные области памяти для хранения значений. В этом случае указатели становятся единственным способом доступа к такой памяти. </a:t>
            </a:r>
          </a:p>
        </p:txBody>
      </p:sp>
    </p:spTree>
    <p:extLst>
      <p:ext uri="{BB962C8B-B14F-4D97-AF65-F5344CB8AC3E}">
        <p14:creationId xmlns:p14="http://schemas.microsoft.com/office/powerpoint/2010/main" val="7612486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Выделение памяти с помощью операции new</a:t>
            </a:r>
          </a:p>
        </p:txBody>
      </p:sp>
      <p:sp>
        <p:nvSpPr>
          <p:cNvPr id="8" name="TextBox 7"/>
          <p:cNvSpPr txBox="1"/>
          <p:nvPr/>
        </p:nvSpPr>
        <p:spPr>
          <a:xfrm>
            <a:off x="386168" y="836712"/>
            <a:ext cx="8352928" cy="5617628"/>
          </a:xfrm>
          <a:prstGeom prst="rect">
            <a:avLst/>
          </a:prstGeom>
          <a:noFill/>
        </p:spPr>
        <p:txBody>
          <a:bodyPr wrap="square" rtlCol="0">
            <a:spAutoFit/>
          </a:bodyPr>
          <a:lstStyle/>
          <a:p>
            <a:pPr indent="444500" algn="just">
              <a:lnSpc>
                <a:spcPct val="150000"/>
              </a:lnSpc>
            </a:pPr>
            <a:r>
              <a:rPr lang="ru-RU" sz="2200" dirty="0">
                <a:latin typeface="Times New Roman" pitchFamily="18" charset="0"/>
                <a:cs typeface="Times New Roman" pitchFamily="18" charset="0"/>
              </a:rPr>
              <a:t>В языке С память можно выделять с помощью библиотечной функции </a:t>
            </a:r>
            <a:r>
              <a:rPr lang="ru-RU" sz="2200" b="1" dirty="0" err="1">
                <a:latin typeface="Times New Roman" pitchFamily="18" charset="0"/>
                <a:cs typeface="Times New Roman" pitchFamily="18" charset="0"/>
              </a:rPr>
              <a:t>malloc</a:t>
            </a:r>
            <a:r>
              <a:rPr lang="ru-RU" sz="2200" b="1" dirty="0">
                <a:latin typeface="Times New Roman" pitchFamily="18" charset="0"/>
                <a:cs typeface="Times New Roman" pitchFamily="18" charset="0"/>
              </a:rPr>
              <a:t>()</a:t>
            </a:r>
            <a:r>
              <a:rPr lang="ru-RU" sz="2200" dirty="0">
                <a:latin typeface="Times New Roman" pitchFamily="18" charset="0"/>
                <a:cs typeface="Times New Roman" pitchFamily="18" charset="0"/>
              </a:rPr>
              <a:t>. Функция </a:t>
            </a:r>
            <a:r>
              <a:rPr lang="es-419" sz="2200" dirty="0">
                <a:latin typeface="Times New Roman" pitchFamily="18" charset="0"/>
                <a:cs typeface="Times New Roman" pitchFamily="18" charset="0"/>
              </a:rPr>
              <a:t>malloc() </a:t>
            </a:r>
            <a:r>
              <a:rPr lang="ru-RU" sz="2200" dirty="0">
                <a:latin typeface="Times New Roman" pitchFamily="18" charset="0"/>
                <a:cs typeface="Times New Roman" pitchFamily="18" charset="0"/>
              </a:rPr>
              <a:t>возвращает адрес на первый байт области памяти, кото­рая была выделена из кучи. </a:t>
            </a:r>
          </a:p>
          <a:p>
            <a:pPr indent="444500" algn="just">
              <a:lnSpc>
                <a:spcPct val="150000"/>
              </a:lnSpc>
            </a:pPr>
            <a:r>
              <a:rPr lang="ru-RU" sz="2200" b="1" i="0" dirty="0">
                <a:solidFill>
                  <a:srgbClr val="202122"/>
                </a:solidFill>
                <a:effectLst/>
                <a:latin typeface="Arial" panose="020B0604020202020204" pitchFamily="34" charset="0"/>
              </a:rPr>
              <a:t>Куча</a:t>
            </a:r>
            <a:r>
              <a:rPr lang="ru-RU" sz="2200" b="0" i="0" dirty="0">
                <a:solidFill>
                  <a:srgbClr val="202122"/>
                </a:solidFill>
                <a:effectLst/>
                <a:latin typeface="Arial" panose="020B0604020202020204" pitchFamily="34" charset="0"/>
              </a:rPr>
              <a:t> (</a:t>
            </a:r>
            <a:r>
              <a:rPr lang="ru-RU" sz="2200" b="0" i="0" u="none" strike="noStrike" dirty="0">
                <a:solidFill>
                  <a:srgbClr val="0645AD"/>
                </a:solidFill>
                <a:effectLst/>
                <a:latin typeface="Arial" panose="020B0604020202020204" pitchFamily="34" charset="0"/>
                <a:hlinkClick r:id="rId3" tooltip="Английский язык"/>
              </a:rPr>
              <a:t>англ.</a:t>
            </a:r>
            <a:r>
              <a:rPr lang="ru-RU" sz="2200" b="0" i="0" dirty="0">
                <a:solidFill>
                  <a:srgbClr val="202122"/>
                </a:solidFill>
                <a:effectLst/>
                <a:latin typeface="Arial" panose="020B0604020202020204" pitchFamily="34" charset="0"/>
              </a:rPr>
              <a:t> </a:t>
            </a:r>
            <a:r>
              <a:rPr lang="es-419" sz="2200" b="0" i="1" dirty="0">
                <a:solidFill>
                  <a:srgbClr val="202122"/>
                </a:solidFill>
                <a:effectLst/>
                <a:latin typeface="Arial" panose="020B0604020202020204" pitchFamily="34" charset="0"/>
              </a:rPr>
              <a:t>heap</a:t>
            </a:r>
            <a:r>
              <a:rPr lang="es-419" sz="2200" b="0" i="0" dirty="0">
                <a:solidFill>
                  <a:srgbClr val="202122"/>
                </a:solidFill>
                <a:effectLst/>
                <a:latin typeface="Arial" panose="020B0604020202020204" pitchFamily="34" charset="0"/>
              </a:rPr>
              <a:t>)</a:t>
            </a:r>
            <a:r>
              <a:rPr lang="ru-RU" sz="2200" b="0" i="0" dirty="0">
                <a:solidFill>
                  <a:srgbClr val="202122"/>
                </a:solidFill>
                <a:effectLst/>
                <a:latin typeface="Arial" panose="020B0604020202020204" pitchFamily="34" charset="0"/>
              </a:rPr>
              <a:t> — название </a:t>
            </a:r>
            <a:r>
              <a:rPr lang="ru-RU" sz="2200" b="0" i="0" u="none" strike="noStrike" dirty="0">
                <a:solidFill>
                  <a:srgbClr val="0645AD"/>
                </a:solidFill>
                <a:effectLst/>
                <a:latin typeface="Arial" panose="020B0604020202020204" pitchFamily="34" charset="0"/>
                <a:hlinkClick r:id="rId4" tooltip="Структура данных"/>
              </a:rPr>
              <a:t>структуры данных</a:t>
            </a:r>
            <a:r>
              <a:rPr lang="ru-RU" sz="2200" b="0" i="0" dirty="0">
                <a:solidFill>
                  <a:srgbClr val="202122"/>
                </a:solidFill>
                <a:effectLst/>
                <a:latin typeface="Arial" panose="020B0604020202020204" pitchFamily="34" charset="0"/>
              </a:rPr>
              <a:t>, с помощью которой реализована </a:t>
            </a:r>
            <a:r>
              <a:rPr lang="ru-RU" sz="2200" b="0" i="0" u="none" strike="noStrike" dirty="0">
                <a:solidFill>
                  <a:srgbClr val="0645AD"/>
                </a:solidFill>
                <a:effectLst/>
                <a:latin typeface="Arial" panose="020B0604020202020204" pitchFamily="34" charset="0"/>
                <a:hlinkClick r:id="rId5" tooltip="Динамически распределяемая память"/>
              </a:rPr>
              <a:t>динамически распределяемая память</a:t>
            </a:r>
            <a:r>
              <a:rPr lang="ru-RU" sz="2200" b="0" i="0" dirty="0">
                <a:solidFill>
                  <a:srgbClr val="202122"/>
                </a:solidFill>
                <a:effectLst/>
                <a:latin typeface="Arial" panose="020B0604020202020204" pitchFamily="34" charset="0"/>
              </a:rPr>
              <a:t>.</a:t>
            </a:r>
            <a:endParaRPr lang="ru-RU" sz="2200" dirty="0">
              <a:latin typeface="Times New Roman" pitchFamily="18" charset="0"/>
              <a:cs typeface="Times New Roman" pitchFamily="18" charset="0"/>
            </a:endParaRPr>
          </a:p>
          <a:p>
            <a:pPr indent="444500" algn="just">
              <a:lnSpc>
                <a:spcPct val="150000"/>
              </a:lnSpc>
            </a:pPr>
            <a:r>
              <a:rPr lang="ru-RU" sz="2200" dirty="0">
                <a:latin typeface="Times New Roman" pitchFamily="18" charset="0"/>
                <a:cs typeface="Times New Roman" pitchFamily="18" charset="0"/>
              </a:rPr>
              <a:t>Если памяти недостаточно, чтобы удовлетворить запрос, функция </a:t>
            </a:r>
            <a:r>
              <a:rPr lang="es-419" sz="2200" dirty="0">
                <a:latin typeface="Times New Roman" pitchFamily="18" charset="0"/>
                <a:cs typeface="Times New Roman" pitchFamily="18" charset="0"/>
              </a:rPr>
              <a:t>malloc() </a:t>
            </a:r>
            <a:r>
              <a:rPr lang="ru-RU" sz="2200" dirty="0">
                <a:latin typeface="Times New Roman" pitchFamily="18" charset="0"/>
                <a:cs typeface="Times New Roman" pitchFamily="18" charset="0"/>
              </a:rPr>
              <a:t>возвращает нулевой указатель. Очень важно всегда проверять возвращаемое значение на его равенство </a:t>
            </a:r>
            <a:r>
              <a:rPr lang="es-419" sz="2200" dirty="0">
                <a:latin typeface="Times New Roman" pitchFamily="18" charset="0"/>
                <a:cs typeface="Times New Roman" pitchFamily="18" charset="0"/>
              </a:rPr>
              <a:t>NULL, </a:t>
            </a:r>
            <a:r>
              <a:rPr lang="ru-RU" sz="2200" dirty="0">
                <a:latin typeface="Times New Roman" pitchFamily="18" charset="0"/>
                <a:cs typeface="Times New Roman" pitchFamily="18" charset="0"/>
              </a:rPr>
              <a:t>прежде чем пытаться использовать этот указатель. Попытка использования нулевого указателя обычно влечет крах системы.</a:t>
            </a:r>
          </a:p>
        </p:txBody>
      </p:sp>
    </p:spTree>
    <p:extLst>
      <p:ext uri="{BB962C8B-B14F-4D97-AF65-F5344CB8AC3E}">
        <p14:creationId xmlns:p14="http://schemas.microsoft.com/office/powerpoint/2010/main" val="3702027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Выделение памяти с помощью операции new</a:t>
            </a:r>
          </a:p>
        </p:txBody>
      </p:sp>
      <p:sp>
        <p:nvSpPr>
          <p:cNvPr id="8" name="TextBox 7"/>
          <p:cNvSpPr txBox="1"/>
          <p:nvPr/>
        </p:nvSpPr>
        <p:spPr>
          <a:xfrm>
            <a:off x="179512" y="620688"/>
            <a:ext cx="8352928" cy="5115311"/>
          </a:xfrm>
          <a:prstGeom prst="rect">
            <a:avLst/>
          </a:prstGeom>
          <a:noFill/>
        </p:spPr>
        <p:txBody>
          <a:bodyPr wrap="square" rtlCol="0">
            <a:spAutoFit/>
          </a:bodyPr>
          <a:lstStyle/>
          <a:p>
            <a:pPr indent="444500" algn="just">
              <a:lnSpc>
                <a:spcPct val="150000"/>
              </a:lnSpc>
            </a:pPr>
            <a:r>
              <a:rPr lang="ru-RU" sz="2000" dirty="0">
                <a:latin typeface="Times New Roman" pitchFamily="18" charset="0"/>
                <a:cs typeface="Times New Roman" pitchFamily="18" charset="0"/>
              </a:rPr>
              <a:t>Эту функцию можно применять и в C++, но язык C++ также предлагает лучший способ — </a:t>
            </a:r>
            <a:r>
              <a:rPr lang="ru-RU" sz="2000" b="1" dirty="0">
                <a:latin typeface="Times New Roman" pitchFamily="18" charset="0"/>
                <a:cs typeface="Times New Roman" pitchFamily="18" charset="0"/>
              </a:rPr>
              <a:t>операцию new</a:t>
            </a:r>
            <a:r>
              <a:rPr lang="ru-RU" sz="2000" dirty="0">
                <a:latin typeface="Times New Roman" pitchFamily="18" charset="0"/>
                <a:cs typeface="Times New Roman" pitchFamily="18" charset="0"/>
              </a:rPr>
              <a:t>. </a:t>
            </a:r>
          </a:p>
          <a:p>
            <a:pPr indent="444500" algn="just">
              <a:lnSpc>
                <a:spcPct val="150000"/>
              </a:lnSpc>
            </a:pPr>
            <a:endParaRPr lang="ru-RU" sz="2000" dirty="0">
              <a:latin typeface="Times New Roman" pitchFamily="18" charset="0"/>
              <a:cs typeface="Times New Roman" pitchFamily="18" charset="0"/>
            </a:endParaRPr>
          </a:p>
          <a:p>
            <a:pPr indent="444500" algn="just">
              <a:lnSpc>
                <a:spcPct val="150000"/>
              </a:lnSpc>
            </a:pPr>
            <a:r>
              <a:rPr lang="ru-RU" sz="2000" dirty="0">
                <a:latin typeface="Times New Roman" pitchFamily="18" charset="0"/>
                <a:cs typeface="Times New Roman" pitchFamily="18" charset="0"/>
              </a:rPr>
              <a:t>Создадим неименованное хранилище во время выполнения программы для значения типа int и обеспечим к нему доступ через указатель. Ключом ко всему является операция </a:t>
            </a:r>
            <a:r>
              <a:rPr lang="ru-RU" sz="2000" b="1" dirty="0">
                <a:latin typeface="Times New Roman" pitchFamily="18" charset="0"/>
                <a:cs typeface="Times New Roman" pitchFamily="18" charset="0"/>
              </a:rPr>
              <a:t>new</a:t>
            </a:r>
            <a:r>
              <a:rPr lang="ru-RU" sz="2000" dirty="0">
                <a:latin typeface="Times New Roman" pitchFamily="18" charset="0"/>
                <a:cs typeface="Times New Roman" pitchFamily="18" charset="0"/>
              </a:rPr>
              <a:t>. Вы сообщаете операции </a:t>
            </a:r>
            <a:r>
              <a:rPr lang="ru-RU" sz="2000" b="1" dirty="0" err="1">
                <a:latin typeface="Times New Roman" pitchFamily="18" charset="0"/>
                <a:cs typeface="Times New Roman" pitchFamily="18" charset="0"/>
              </a:rPr>
              <a:t>new</a:t>
            </a:r>
            <a:r>
              <a:rPr lang="ru-RU" sz="2000" dirty="0">
                <a:latin typeface="Times New Roman" pitchFamily="18" charset="0"/>
                <a:cs typeface="Times New Roman" pitchFamily="18" charset="0"/>
              </a:rPr>
              <a:t>, для какого типа данных запрашивается память; операционная система находит блок памяти нужного размера и возвращает операции </a:t>
            </a:r>
            <a:r>
              <a:rPr lang="ru-RU" sz="2000" b="1" dirty="0" err="1">
                <a:latin typeface="Times New Roman" pitchFamily="18" charset="0"/>
                <a:cs typeface="Times New Roman" pitchFamily="18" charset="0"/>
              </a:rPr>
              <a:t>new</a:t>
            </a:r>
            <a:r>
              <a:rPr lang="ru-RU" sz="2000" b="1" dirty="0">
                <a:latin typeface="Times New Roman" pitchFamily="18" charset="0"/>
                <a:cs typeface="Times New Roman" pitchFamily="18" charset="0"/>
              </a:rPr>
              <a:t> </a:t>
            </a:r>
            <a:r>
              <a:rPr lang="ru-RU" sz="2000" dirty="0">
                <a:latin typeface="Times New Roman" pitchFamily="18" charset="0"/>
                <a:cs typeface="Times New Roman" pitchFamily="18" charset="0"/>
              </a:rPr>
              <a:t>его адрес. Вы присваиваете этот адрес указателю, и на этом все: </a:t>
            </a:r>
          </a:p>
          <a:p>
            <a:pPr indent="444500" algn="just">
              <a:lnSpc>
                <a:spcPct val="150000"/>
              </a:lnSpc>
            </a:pPr>
            <a:r>
              <a:rPr lang="ru-RU" sz="2000" dirty="0">
                <a:latin typeface="Times New Roman" pitchFamily="18" charset="0"/>
                <a:cs typeface="Times New Roman" pitchFamily="18" charset="0"/>
              </a:rPr>
              <a:t>int *</a:t>
            </a:r>
            <a:r>
              <a:rPr lang="ru-RU" sz="2000" dirty="0" err="1">
                <a:latin typeface="Times New Roman" pitchFamily="18" charset="0"/>
                <a:cs typeface="Times New Roman" pitchFamily="18" charset="0"/>
              </a:rPr>
              <a:t>pn</a:t>
            </a:r>
            <a:r>
              <a:rPr lang="ru-RU" sz="2000" dirty="0">
                <a:latin typeface="Times New Roman" pitchFamily="18" charset="0"/>
                <a:cs typeface="Times New Roman" pitchFamily="18" charset="0"/>
              </a:rPr>
              <a:t> = new int; </a:t>
            </a:r>
          </a:p>
        </p:txBody>
      </p:sp>
    </p:spTree>
    <p:extLst>
      <p:ext uri="{BB962C8B-B14F-4D97-AF65-F5344CB8AC3E}">
        <p14:creationId xmlns:p14="http://schemas.microsoft.com/office/powerpoint/2010/main" val="3895382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Выделение памяти с помощью операции new</a:t>
            </a:r>
          </a:p>
        </p:txBody>
      </p:sp>
      <p:sp>
        <p:nvSpPr>
          <p:cNvPr id="8" name="TextBox 7"/>
          <p:cNvSpPr txBox="1"/>
          <p:nvPr/>
        </p:nvSpPr>
        <p:spPr>
          <a:xfrm>
            <a:off x="179512" y="515365"/>
            <a:ext cx="8352928" cy="4653646"/>
          </a:xfrm>
          <a:prstGeom prst="rect">
            <a:avLst/>
          </a:prstGeom>
          <a:noFill/>
        </p:spPr>
        <p:txBody>
          <a:bodyPr wrap="square" rtlCol="0">
            <a:spAutoFit/>
          </a:bodyPr>
          <a:lstStyle/>
          <a:p>
            <a:pPr indent="444500" algn="just">
              <a:lnSpc>
                <a:spcPct val="150000"/>
              </a:lnSpc>
            </a:pPr>
            <a:r>
              <a:rPr lang="ru-RU" sz="2000" dirty="0">
                <a:latin typeface="Times New Roman" pitchFamily="18" charset="0"/>
                <a:cs typeface="Times New Roman" pitchFamily="18" charset="0"/>
              </a:rPr>
              <a:t>Правая часть </a:t>
            </a:r>
            <a:r>
              <a:rPr lang="ru-RU" sz="2000" b="1" dirty="0">
                <a:latin typeface="Times New Roman" pitchFamily="18" charset="0"/>
                <a:cs typeface="Times New Roman" pitchFamily="18" charset="0"/>
              </a:rPr>
              <a:t>new int </a:t>
            </a:r>
            <a:r>
              <a:rPr lang="ru-RU" sz="2000" dirty="0">
                <a:latin typeface="Times New Roman" pitchFamily="18" charset="0"/>
                <a:cs typeface="Times New Roman" pitchFamily="18" charset="0"/>
              </a:rPr>
              <a:t>сообщает программе, что требуется некоторое новое хранилище, подходящее для хранения int. Операция </a:t>
            </a:r>
            <a:r>
              <a:rPr lang="ru-RU" sz="2000" b="1" dirty="0">
                <a:latin typeface="Times New Roman" pitchFamily="18" charset="0"/>
                <a:cs typeface="Times New Roman" pitchFamily="18" charset="0"/>
              </a:rPr>
              <a:t>new</a:t>
            </a:r>
            <a:r>
              <a:rPr lang="ru-RU" sz="2000" dirty="0">
                <a:latin typeface="Times New Roman" pitchFamily="18" charset="0"/>
                <a:cs typeface="Times New Roman" pitchFamily="18" charset="0"/>
              </a:rPr>
              <a:t> использует тип для того, чтобы определить, сколько байт необходимо выделить. Затем этот размер сообщается операционной системе, и она находит память и возвращает адрес. Далее вы присваиваете адрес переменной р</a:t>
            </a:r>
            <a:r>
              <a:rPr lang="en-US" sz="2000" dirty="0">
                <a:latin typeface="Times New Roman" pitchFamily="18" charset="0"/>
                <a:cs typeface="Times New Roman" pitchFamily="18" charset="0"/>
              </a:rPr>
              <a:t>n</a:t>
            </a:r>
            <a:r>
              <a:rPr lang="ru-RU" sz="2000" dirty="0">
                <a:latin typeface="Times New Roman" pitchFamily="18" charset="0"/>
                <a:cs typeface="Times New Roman" pitchFamily="18" charset="0"/>
              </a:rPr>
              <a:t>, которая объявлена как указатель на int. Теперь </a:t>
            </a:r>
            <a:r>
              <a:rPr lang="ru-RU" sz="2000" b="1" dirty="0">
                <a:latin typeface="Times New Roman" pitchFamily="18" charset="0"/>
                <a:cs typeface="Times New Roman" pitchFamily="18" charset="0"/>
              </a:rPr>
              <a:t>р</a:t>
            </a:r>
            <a:r>
              <a:rPr lang="en-US" sz="2000" b="1" dirty="0">
                <a:latin typeface="Times New Roman" pitchFamily="18" charset="0"/>
                <a:cs typeface="Times New Roman" pitchFamily="18" charset="0"/>
              </a:rPr>
              <a:t>n</a:t>
            </a:r>
            <a:r>
              <a:rPr lang="ru-RU" sz="2000" b="1" dirty="0">
                <a:latin typeface="Times New Roman" pitchFamily="18" charset="0"/>
                <a:cs typeface="Times New Roman" pitchFamily="18" charset="0"/>
              </a:rPr>
              <a:t> — адрес, </a:t>
            </a:r>
            <a:r>
              <a:rPr lang="ru-RU" sz="2000" dirty="0">
                <a:latin typeface="Times New Roman" pitchFamily="18" charset="0"/>
                <a:cs typeface="Times New Roman" pitchFamily="18" charset="0"/>
              </a:rPr>
              <a:t>а</a:t>
            </a:r>
            <a:r>
              <a:rPr lang="ru-RU" sz="2000" b="1" dirty="0">
                <a:latin typeface="Times New Roman" pitchFamily="18" charset="0"/>
                <a:cs typeface="Times New Roman" pitchFamily="18" charset="0"/>
              </a:rPr>
              <a:t> *р</a:t>
            </a:r>
            <a:r>
              <a:rPr lang="en-US" sz="2000" b="1" dirty="0">
                <a:latin typeface="Times New Roman" pitchFamily="18" charset="0"/>
                <a:cs typeface="Times New Roman" pitchFamily="18" charset="0"/>
              </a:rPr>
              <a:t>n</a:t>
            </a:r>
            <a:r>
              <a:rPr lang="ru-RU" sz="2000" b="1" dirty="0">
                <a:latin typeface="Times New Roman" pitchFamily="18" charset="0"/>
                <a:cs typeface="Times New Roman" pitchFamily="18" charset="0"/>
              </a:rPr>
              <a:t> — значение, хранящееся по этому адресу</a:t>
            </a:r>
            <a:r>
              <a:rPr lang="ru-RU" sz="2000" dirty="0">
                <a:latin typeface="Times New Roman" pitchFamily="18" charset="0"/>
                <a:cs typeface="Times New Roman" pitchFamily="18" charset="0"/>
              </a:rPr>
              <a:t>. Сравните это с присваиванием адреса переменной указателю: </a:t>
            </a:r>
          </a:p>
          <a:p>
            <a:pPr indent="444500" algn="just">
              <a:lnSpc>
                <a:spcPct val="150000"/>
              </a:lnSpc>
            </a:pPr>
            <a:r>
              <a:rPr lang="ru-RU" sz="2000" b="1" dirty="0">
                <a:latin typeface="Times New Roman" pitchFamily="18" charset="0"/>
                <a:cs typeface="Times New Roman" pitchFamily="18" charset="0"/>
              </a:rPr>
              <a:t>int </a:t>
            </a:r>
            <a:r>
              <a:rPr lang="ru-RU" sz="2000" b="1" dirty="0" err="1">
                <a:latin typeface="Times New Roman" pitchFamily="18" charset="0"/>
                <a:cs typeface="Times New Roman" pitchFamily="18" charset="0"/>
              </a:rPr>
              <a:t>higgens</a:t>
            </a:r>
            <a:r>
              <a:rPr lang="ru-RU" sz="2000" b="1" dirty="0">
                <a:latin typeface="Times New Roman" pitchFamily="18" charset="0"/>
                <a:cs typeface="Times New Roman" pitchFamily="18" charset="0"/>
              </a:rPr>
              <a:t>; </a:t>
            </a:r>
          </a:p>
          <a:p>
            <a:pPr indent="444500" algn="just">
              <a:lnSpc>
                <a:spcPct val="150000"/>
              </a:lnSpc>
            </a:pPr>
            <a:r>
              <a:rPr lang="ru-RU" sz="2000" b="1" dirty="0">
                <a:latin typeface="Times New Roman" pitchFamily="18" charset="0"/>
                <a:cs typeface="Times New Roman" pitchFamily="18" charset="0"/>
              </a:rPr>
              <a:t>int *pt = &amp;</a:t>
            </a:r>
            <a:r>
              <a:rPr lang="ru-RU" sz="2000" b="1" dirty="0" err="1">
                <a:latin typeface="Times New Roman" pitchFamily="18" charset="0"/>
                <a:cs typeface="Times New Roman" pitchFamily="18" charset="0"/>
              </a:rPr>
              <a:t>higgens</a:t>
            </a:r>
            <a:r>
              <a:rPr lang="ru-RU" sz="2000" b="1" dirty="0">
                <a:latin typeface="Times New Roman" pitchFamily="18" charset="0"/>
                <a:cs typeface="Times New Roman" pitchFamily="18" charset="0"/>
              </a:rPr>
              <a:t>; </a:t>
            </a:r>
          </a:p>
        </p:txBody>
      </p:sp>
    </p:spTree>
    <p:extLst>
      <p:ext uri="{BB962C8B-B14F-4D97-AF65-F5344CB8AC3E}">
        <p14:creationId xmlns:p14="http://schemas.microsoft.com/office/powerpoint/2010/main" val="31365289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Выделение памяти с помощью операции new</a:t>
            </a:r>
          </a:p>
        </p:txBody>
      </p:sp>
      <p:sp>
        <p:nvSpPr>
          <p:cNvPr id="8" name="TextBox 7"/>
          <p:cNvSpPr txBox="1"/>
          <p:nvPr/>
        </p:nvSpPr>
        <p:spPr>
          <a:xfrm>
            <a:off x="179512" y="515365"/>
            <a:ext cx="8352928" cy="5932009"/>
          </a:xfrm>
          <a:prstGeom prst="rect">
            <a:avLst/>
          </a:prstGeom>
          <a:noFill/>
        </p:spPr>
        <p:txBody>
          <a:bodyPr wrap="square" rtlCol="0">
            <a:spAutoFit/>
          </a:bodyPr>
          <a:lstStyle/>
          <a:p>
            <a:pPr indent="444500" algn="just">
              <a:lnSpc>
                <a:spcPct val="130000"/>
              </a:lnSpc>
            </a:pPr>
            <a:r>
              <a:rPr lang="ru-RU" sz="2100" dirty="0">
                <a:latin typeface="Times New Roman" pitchFamily="18" charset="0"/>
                <a:cs typeface="Times New Roman" pitchFamily="18" charset="0"/>
              </a:rPr>
              <a:t>В обоих случаях (</a:t>
            </a:r>
            <a:r>
              <a:rPr lang="ru-RU" sz="2100" dirty="0" err="1">
                <a:latin typeface="Times New Roman" pitchFamily="18" charset="0"/>
                <a:cs typeface="Times New Roman" pitchFamily="18" charset="0"/>
              </a:rPr>
              <a:t>рn</a:t>
            </a:r>
            <a:r>
              <a:rPr lang="ru-RU" sz="2100" dirty="0">
                <a:latin typeface="Times New Roman" pitchFamily="18" charset="0"/>
                <a:cs typeface="Times New Roman" pitchFamily="18" charset="0"/>
              </a:rPr>
              <a:t> и pt) </a:t>
            </a:r>
            <a:r>
              <a:rPr lang="ru-RU" sz="2100" b="1" dirty="0">
                <a:latin typeface="Times New Roman" pitchFamily="18" charset="0"/>
                <a:cs typeface="Times New Roman" pitchFamily="18" charset="0"/>
              </a:rPr>
              <a:t>вы присваиваете адрес </a:t>
            </a:r>
            <a:r>
              <a:rPr lang="ru-RU" sz="2100" dirty="0">
                <a:latin typeface="Times New Roman" pitchFamily="18" charset="0"/>
                <a:cs typeface="Times New Roman" pitchFamily="18" charset="0"/>
              </a:rPr>
              <a:t>значения int </a:t>
            </a:r>
            <a:r>
              <a:rPr lang="ru-RU" sz="2100" b="1" dirty="0">
                <a:latin typeface="Times New Roman" pitchFamily="18" charset="0"/>
                <a:cs typeface="Times New Roman" pitchFamily="18" charset="0"/>
              </a:rPr>
              <a:t>указателю</a:t>
            </a:r>
            <a:r>
              <a:rPr lang="ru-RU" sz="2100" dirty="0">
                <a:latin typeface="Times New Roman" pitchFamily="18" charset="0"/>
                <a:cs typeface="Times New Roman" pitchFamily="18" charset="0"/>
              </a:rPr>
              <a:t>. Во втором случае вы также можете обратиться к int по имени </a:t>
            </a:r>
            <a:r>
              <a:rPr lang="ru-RU" sz="2100" b="1" dirty="0" err="1">
                <a:latin typeface="Times New Roman" pitchFamily="18" charset="0"/>
                <a:cs typeface="Times New Roman" pitchFamily="18" charset="0"/>
              </a:rPr>
              <a:t>higgens</a:t>
            </a:r>
            <a:r>
              <a:rPr lang="ru-RU" sz="2100" dirty="0">
                <a:latin typeface="Times New Roman" pitchFamily="18" charset="0"/>
                <a:cs typeface="Times New Roman" pitchFamily="18" charset="0"/>
              </a:rPr>
              <a:t>. В первом случае доступ возможен только через указатель. Возникает вопрос: поскольку память, на которую указывает </a:t>
            </a:r>
            <a:r>
              <a:rPr lang="ru-RU" sz="2100" dirty="0" err="1">
                <a:latin typeface="Times New Roman" pitchFamily="18" charset="0"/>
                <a:cs typeface="Times New Roman" pitchFamily="18" charset="0"/>
              </a:rPr>
              <a:t>рn</a:t>
            </a:r>
            <a:r>
              <a:rPr lang="ru-RU" sz="2100" dirty="0">
                <a:latin typeface="Times New Roman" pitchFamily="18" charset="0"/>
                <a:cs typeface="Times New Roman" pitchFamily="18" charset="0"/>
              </a:rPr>
              <a:t>, не имеет имени, как обращаться к ней? Мы говорим, что </a:t>
            </a:r>
            <a:r>
              <a:rPr lang="ru-RU" sz="2100" b="1" dirty="0" err="1">
                <a:latin typeface="Times New Roman" pitchFamily="18" charset="0"/>
                <a:cs typeface="Times New Roman" pitchFamily="18" charset="0"/>
              </a:rPr>
              <a:t>рn</a:t>
            </a:r>
            <a:r>
              <a:rPr lang="ru-RU" sz="2100" dirty="0">
                <a:latin typeface="Times New Roman" pitchFamily="18" charset="0"/>
                <a:cs typeface="Times New Roman" pitchFamily="18" charset="0"/>
              </a:rPr>
              <a:t> указывает на объект данных. Это не «объект» в терминологии объектно-ориентированного программирования. Это просто объект, в смысле штука, вещь. Термин «объект данных» является более общим, чем «переменная», потому что он означает любой блок памяти, выделенный для элемента данных. Таким образом, переменная — это тоже объект, но память, на которую указывает р</a:t>
            </a:r>
            <a:r>
              <a:rPr lang="en-US" sz="2100" dirty="0">
                <a:latin typeface="Times New Roman" pitchFamily="18" charset="0"/>
                <a:cs typeface="Times New Roman" pitchFamily="18" charset="0"/>
              </a:rPr>
              <a:t>n</a:t>
            </a:r>
            <a:r>
              <a:rPr lang="ru-RU" sz="2100" dirty="0">
                <a:latin typeface="Times New Roman" pitchFamily="18" charset="0"/>
                <a:cs typeface="Times New Roman" pitchFamily="18" charset="0"/>
              </a:rPr>
              <a:t>, не является переменной. Метод обращения к объектам данных через указатель может показаться поначалу несколько запутанным, однако он обеспечивает программе высокую степень управления памятью. </a:t>
            </a:r>
          </a:p>
        </p:txBody>
      </p:sp>
    </p:spTree>
    <p:extLst>
      <p:ext uri="{BB962C8B-B14F-4D97-AF65-F5344CB8AC3E}">
        <p14:creationId xmlns:p14="http://schemas.microsoft.com/office/powerpoint/2010/main" val="254050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Выделение памяти с помощью операции new</a:t>
            </a:r>
          </a:p>
        </p:txBody>
      </p:sp>
      <p:sp>
        <p:nvSpPr>
          <p:cNvPr id="8" name="TextBox 7"/>
          <p:cNvSpPr txBox="1"/>
          <p:nvPr/>
        </p:nvSpPr>
        <p:spPr>
          <a:xfrm>
            <a:off x="179512" y="471726"/>
            <a:ext cx="8352928" cy="5115311"/>
          </a:xfrm>
          <a:prstGeom prst="rect">
            <a:avLst/>
          </a:prstGeom>
          <a:noFill/>
        </p:spPr>
        <p:txBody>
          <a:bodyPr wrap="square" rtlCol="0">
            <a:spAutoFit/>
          </a:bodyPr>
          <a:lstStyle/>
          <a:p>
            <a:pPr indent="444500" algn="just">
              <a:lnSpc>
                <a:spcPct val="150000"/>
              </a:lnSpc>
            </a:pPr>
            <a:r>
              <a:rPr lang="ru-RU" sz="2000" dirty="0">
                <a:latin typeface="Times New Roman" pitchFamily="18" charset="0"/>
                <a:cs typeface="Times New Roman" pitchFamily="18" charset="0"/>
              </a:rPr>
              <a:t>Общая форма получения и назначения памяти отдельному объекту данных, выглядит следующим образом: </a:t>
            </a:r>
          </a:p>
          <a:p>
            <a:pPr indent="444500" algn="just">
              <a:lnSpc>
                <a:spcPct val="150000"/>
              </a:lnSpc>
            </a:pPr>
            <a:r>
              <a:rPr lang="ru-RU" sz="2000" b="1" dirty="0" err="1">
                <a:solidFill>
                  <a:srgbClr val="00B050"/>
                </a:solidFill>
                <a:latin typeface="Times New Roman" pitchFamily="18" charset="0"/>
                <a:cs typeface="Times New Roman" pitchFamily="18" charset="0"/>
              </a:rPr>
              <a:t>имяТипа</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имя_указателя</a:t>
            </a:r>
            <a:r>
              <a:rPr lang="ru-RU" sz="2000" b="1" dirty="0">
                <a:solidFill>
                  <a:srgbClr val="00B050"/>
                </a:solidFill>
                <a:latin typeface="Times New Roman" pitchFamily="18" charset="0"/>
                <a:cs typeface="Times New Roman" pitchFamily="18" charset="0"/>
              </a:rPr>
              <a:t> = new </a:t>
            </a:r>
            <a:r>
              <a:rPr lang="ru-RU" sz="2000" b="1" dirty="0" err="1">
                <a:solidFill>
                  <a:srgbClr val="00B050"/>
                </a:solidFill>
                <a:latin typeface="Times New Roman" pitchFamily="18" charset="0"/>
                <a:cs typeface="Times New Roman" pitchFamily="18" charset="0"/>
              </a:rPr>
              <a:t>имяТипа</a:t>
            </a:r>
            <a:r>
              <a:rPr lang="ru-RU" sz="2000" b="1" dirty="0">
                <a:solidFill>
                  <a:srgbClr val="00B050"/>
                </a:solidFill>
                <a:latin typeface="Times New Roman" pitchFamily="18" charset="0"/>
                <a:cs typeface="Times New Roman" pitchFamily="18" charset="0"/>
              </a:rPr>
              <a:t>; </a:t>
            </a:r>
          </a:p>
          <a:p>
            <a:pPr indent="444500" algn="just">
              <a:lnSpc>
                <a:spcPct val="150000"/>
              </a:lnSpc>
            </a:pPr>
            <a:r>
              <a:rPr lang="ru-RU" sz="2000" b="1" dirty="0">
                <a:latin typeface="Times New Roman" pitchFamily="18" charset="0"/>
                <a:cs typeface="Times New Roman" pitchFamily="18" charset="0"/>
              </a:rPr>
              <a:t>Тип данных используется дважды: один раз для указания разновидности запрашиваемой памяти, а второй — для объявления подходящего указателя. </a:t>
            </a:r>
          </a:p>
          <a:p>
            <a:pPr indent="444500" algn="just">
              <a:lnSpc>
                <a:spcPct val="150000"/>
              </a:lnSpc>
            </a:pPr>
            <a:r>
              <a:rPr lang="ru-RU" sz="2000" dirty="0">
                <a:latin typeface="Times New Roman" pitchFamily="18" charset="0"/>
                <a:cs typeface="Times New Roman" pitchFamily="18" charset="0"/>
              </a:rPr>
              <a:t>Разумеется, если вы уже ранее объявили указатель на конкретный тип, то можете его применить вместо объявления еще одного. В листинге </a:t>
            </a:r>
            <a:r>
              <a:rPr lang="ru-RU" sz="2000" dirty="0" err="1">
                <a:latin typeface="Times New Roman" pitchFamily="18" charset="0"/>
                <a:cs typeface="Times New Roman" pitchFamily="18" charset="0"/>
              </a:rPr>
              <a:t>гна</a:t>
            </a:r>
            <a:r>
              <a:rPr lang="ru-RU" sz="2000" dirty="0">
                <a:latin typeface="Times New Roman" pitchFamily="18" charset="0"/>
                <a:cs typeface="Times New Roman" pitchFamily="18" charset="0"/>
              </a:rPr>
              <a:t> следующем слайде демонстрируется применение </a:t>
            </a:r>
            <a:r>
              <a:rPr lang="ru-RU" sz="2000" b="1" dirty="0">
                <a:latin typeface="Times New Roman" pitchFamily="18" charset="0"/>
                <a:cs typeface="Times New Roman" pitchFamily="18" charset="0"/>
              </a:rPr>
              <a:t>new</a:t>
            </a:r>
            <a:r>
              <a:rPr lang="ru-RU" sz="2000" dirty="0">
                <a:latin typeface="Times New Roman" pitchFamily="18" charset="0"/>
                <a:cs typeface="Times New Roman" pitchFamily="18" charset="0"/>
              </a:rPr>
              <a:t> для двух разных типов. Естественно, точные значения адресов памяти будут варьироваться от системы к системе.</a:t>
            </a:r>
          </a:p>
        </p:txBody>
      </p:sp>
    </p:spTree>
    <p:extLst>
      <p:ext uri="{BB962C8B-B14F-4D97-AF65-F5344CB8AC3E}">
        <p14:creationId xmlns:p14="http://schemas.microsoft.com/office/powerpoint/2010/main" val="1938025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Операции</a:t>
            </a:r>
          </a:p>
        </p:txBody>
      </p:sp>
      <p:sp>
        <p:nvSpPr>
          <p:cNvPr id="8" name="TextBox 7"/>
          <p:cNvSpPr txBox="1"/>
          <p:nvPr/>
        </p:nvSpPr>
        <p:spPr>
          <a:xfrm>
            <a:off x="179512" y="620688"/>
            <a:ext cx="8352928" cy="5424562"/>
          </a:xfrm>
          <a:prstGeom prst="rect">
            <a:avLst/>
          </a:prstGeom>
          <a:noFill/>
        </p:spPr>
        <p:txBody>
          <a:bodyPr wrap="square" rtlCol="0">
            <a:spAutoFit/>
          </a:bodyPr>
          <a:lstStyle/>
          <a:p>
            <a:pPr indent="444500" algn="just">
              <a:lnSpc>
                <a:spcPct val="150000"/>
              </a:lnSpc>
            </a:pPr>
            <a:r>
              <a:rPr lang="ru-RU" sz="2100" dirty="0">
                <a:latin typeface="Times New Roman" pitchFamily="18" charset="0"/>
                <a:cs typeface="Times New Roman" pitchFamily="18" charset="0"/>
              </a:rPr>
              <a:t>Для перечислений определена только операция присваивания. В частности, арифметические операции не предусмотрены: </a:t>
            </a:r>
          </a:p>
          <a:p>
            <a:pPr indent="444500" algn="just">
              <a:lnSpc>
                <a:spcPct val="150000"/>
              </a:lnSpc>
            </a:pPr>
            <a:r>
              <a:rPr lang="ru-RU" sz="2100" dirty="0">
                <a:latin typeface="Times New Roman" pitchFamily="18" charset="0"/>
                <a:cs typeface="Times New Roman" pitchFamily="18" charset="0"/>
              </a:rPr>
              <a:t>band = </a:t>
            </a:r>
            <a:r>
              <a:rPr lang="ru-RU" sz="2100"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orange</a:t>
            </a:r>
            <a:r>
              <a:rPr lang="ru-RU" sz="21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 правильно, это присваивание </a:t>
            </a:r>
          </a:p>
          <a:p>
            <a:pPr indent="444500" algn="just">
              <a:lnSpc>
                <a:spcPct val="150000"/>
              </a:lnSpc>
            </a:pPr>
            <a:r>
              <a:rPr lang="ru-RU" sz="2100" dirty="0">
                <a:latin typeface="Times New Roman" pitchFamily="18" charset="0"/>
                <a:cs typeface="Times New Roman" pitchFamily="18" charset="0"/>
              </a:rPr>
              <a:t>++band; // неправильно,  это арифметическая операция </a:t>
            </a:r>
          </a:p>
          <a:p>
            <a:pPr indent="444500" algn="just">
              <a:lnSpc>
                <a:spcPct val="150000"/>
              </a:lnSpc>
            </a:pPr>
            <a:r>
              <a:rPr lang="ru-RU" sz="2100" dirty="0">
                <a:latin typeface="Times New Roman" pitchFamily="18" charset="0"/>
                <a:cs typeface="Times New Roman" pitchFamily="18" charset="0"/>
              </a:rPr>
              <a:t>band = </a:t>
            </a:r>
            <a:r>
              <a:rPr lang="ru-RU" sz="2100"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orange</a:t>
            </a:r>
            <a:r>
              <a:rPr lang="ru-RU" sz="2100" dirty="0">
                <a:solidFill>
                  <a:srgbClr val="FF0000"/>
                </a:solidFill>
                <a:latin typeface="Times New Roman" pitchFamily="18" charset="0"/>
                <a:cs typeface="Times New Roman" pitchFamily="18" charset="0"/>
              </a:rPr>
              <a:t> </a:t>
            </a:r>
            <a:r>
              <a:rPr lang="ru-RU" sz="2100" dirty="0">
                <a:latin typeface="Times New Roman" pitchFamily="18" charset="0"/>
                <a:cs typeface="Times New Roman" pitchFamily="18" charset="0"/>
              </a:rPr>
              <a:t>+</a:t>
            </a:r>
            <a:r>
              <a:rPr lang="ru-RU" sz="2100" dirty="0">
                <a:solidFill>
                  <a:srgbClr val="FF0000"/>
                </a:solidFill>
                <a:latin typeface="Times New Roman" pitchFamily="18" charset="0"/>
                <a:cs typeface="Times New Roman" pitchFamily="18" charset="0"/>
              </a:rPr>
              <a:t> </a:t>
            </a:r>
            <a:r>
              <a:rPr lang="ru-RU" sz="2100" dirty="0" err="1">
                <a:solidFill>
                  <a:srgbClr val="FF0000"/>
                </a:solidFill>
                <a:latin typeface="Times New Roman" pitchFamily="18" charset="0"/>
                <a:cs typeface="Times New Roman" pitchFamily="18" charset="0"/>
              </a:rPr>
              <a:t>red</a:t>
            </a:r>
            <a:r>
              <a:rPr lang="ru-RU" sz="2100" dirty="0">
                <a:solidFill>
                  <a:srgbClr val="FF0000"/>
                </a:solidFill>
                <a:latin typeface="Times New Roman" pitchFamily="18" charset="0"/>
                <a:cs typeface="Times New Roman" pitchFamily="18" charset="0"/>
              </a:rPr>
              <a:t>; // неправильно, но не сразу понятно, почему</a:t>
            </a:r>
          </a:p>
          <a:p>
            <a:pPr indent="444500" algn="just">
              <a:lnSpc>
                <a:spcPct val="150000"/>
              </a:lnSpc>
            </a:pPr>
            <a:r>
              <a:rPr lang="ru-RU" sz="2100" dirty="0">
                <a:latin typeface="Times New Roman" pitchFamily="18" charset="0"/>
                <a:cs typeface="Times New Roman" pitchFamily="18" charset="0"/>
              </a:rPr>
              <a:t>Однако некоторые реализации не накладывают таких ограничений. Это позволяет нарушить ограничения типа. Например, если band равно </a:t>
            </a:r>
            <a:r>
              <a:rPr lang="ru-RU" sz="2100" dirty="0" err="1">
                <a:solidFill>
                  <a:srgbClr val="7030A0"/>
                </a:solidFill>
                <a:latin typeface="Times New Roman" pitchFamily="18" charset="0"/>
                <a:cs typeface="Times New Roman" pitchFamily="18" charset="0"/>
              </a:rPr>
              <a:t>ultraviolet</a:t>
            </a:r>
            <a:r>
              <a:rPr lang="ru-RU" sz="2100" dirty="0">
                <a:latin typeface="Times New Roman" pitchFamily="18" charset="0"/>
                <a:cs typeface="Times New Roman" pitchFamily="18" charset="0"/>
              </a:rPr>
              <a:t>, или 7, а затем выполняется ++band, и если такое разрешено компилятором, то band получит значение, недопустимое для типа spectrum. Опять-таки, для достижения максимальной переносимости вы должны придерживаться ограничений. </a:t>
            </a:r>
          </a:p>
        </p:txBody>
      </p:sp>
    </p:spTree>
    <p:extLst>
      <p:ext uri="{BB962C8B-B14F-4D97-AF65-F5344CB8AC3E}">
        <p14:creationId xmlns:p14="http://schemas.microsoft.com/office/powerpoint/2010/main" val="2396949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Выделение памяти с помощью операции new</a:t>
            </a:r>
          </a:p>
        </p:txBody>
      </p:sp>
      <p:sp>
        <p:nvSpPr>
          <p:cNvPr id="8" name="TextBox 7"/>
          <p:cNvSpPr txBox="1"/>
          <p:nvPr/>
        </p:nvSpPr>
        <p:spPr>
          <a:xfrm>
            <a:off x="179512" y="5085184"/>
            <a:ext cx="8352928" cy="417422"/>
          </a:xfrm>
          <a:prstGeom prst="rect">
            <a:avLst/>
          </a:prstGeom>
          <a:noFill/>
        </p:spPr>
        <p:txBody>
          <a:bodyPr wrap="square" rtlCol="0">
            <a:spAutoFit/>
          </a:bodyPr>
          <a:lstStyle/>
          <a:p>
            <a:pPr indent="444500" algn="just">
              <a:lnSpc>
                <a:spcPct val="150000"/>
              </a:lnSpc>
            </a:pPr>
            <a:r>
              <a:rPr lang="ru-RU" sz="1600" dirty="0">
                <a:latin typeface="Times New Roman" pitchFamily="18" charset="0"/>
                <a:cs typeface="Times New Roman" pitchFamily="18" charset="0"/>
              </a:rPr>
              <a:t>А это вывод:</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93" y="574416"/>
            <a:ext cx="6480565"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5495948"/>
            <a:ext cx="36671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92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Освобождение памяти</a:t>
            </a:r>
          </a:p>
        </p:txBody>
      </p:sp>
      <p:sp>
        <p:nvSpPr>
          <p:cNvPr id="8" name="TextBox 7"/>
          <p:cNvSpPr txBox="1"/>
          <p:nvPr/>
        </p:nvSpPr>
        <p:spPr>
          <a:xfrm>
            <a:off x="940280" y="1477568"/>
            <a:ext cx="7263440" cy="1951432"/>
          </a:xfrm>
          <a:prstGeom prst="rect">
            <a:avLst/>
          </a:prstGeom>
          <a:noFill/>
        </p:spPr>
        <p:txBody>
          <a:bodyPr wrap="square" rtlCol="0">
            <a:spAutoFit/>
          </a:bodyPr>
          <a:lstStyle/>
          <a:p>
            <a:pPr indent="457200">
              <a:lnSpc>
                <a:spcPct val="150000"/>
              </a:lnSpc>
            </a:pPr>
            <a:r>
              <a:rPr lang="ru-RU" sz="2800" dirty="0"/>
              <a:t>Для того, чтобы освободить память, выделенную оператором </a:t>
            </a:r>
            <a:r>
              <a:rPr lang="ru-RU" sz="2800" b="1" dirty="0" err="1"/>
              <a:t>new</a:t>
            </a:r>
            <a:r>
              <a:rPr lang="ru-RU" sz="2800" dirty="0"/>
              <a:t>, используют оператор </a:t>
            </a:r>
            <a:r>
              <a:rPr lang="ru-RU" sz="2800" dirty="0">
                <a:hlinkClick r:id="rId3"/>
              </a:rPr>
              <a:t>delete</a:t>
            </a:r>
            <a:r>
              <a:rPr lang="ru-RU" sz="2800" dirty="0"/>
              <a:t>.</a:t>
            </a:r>
          </a:p>
        </p:txBody>
      </p:sp>
    </p:spTree>
    <p:extLst>
      <p:ext uri="{BB962C8B-B14F-4D97-AF65-F5344CB8AC3E}">
        <p14:creationId xmlns:p14="http://schemas.microsoft.com/office/powerpoint/2010/main" val="1913702781"/>
      </p:ext>
    </p:extLst>
  </p:cSld>
  <p:clrMapOvr>
    <a:masterClrMapping/>
  </p:clrMapOvr>
  <mc:AlternateContent xmlns:mc="http://schemas.openxmlformats.org/markup-compatibility/2006" xmlns:p14="http://schemas.microsoft.com/office/powerpoint/2010/main">
    <mc:Choice Requires="p14">
      <p:transition spd="slow" p14:dur="2000" advTm="46622"/>
    </mc:Choice>
    <mc:Fallback xmlns="">
      <p:transition spd="slow" advTm="46622"/>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4"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505895"/>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Пример освобождения памяти</a:t>
            </a:r>
          </a:p>
        </p:txBody>
      </p:sp>
      <p:sp>
        <p:nvSpPr>
          <p:cNvPr id="8" name="TextBox 7"/>
          <p:cNvSpPr txBox="1"/>
          <p:nvPr/>
        </p:nvSpPr>
        <p:spPr>
          <a:xfrm>
            <a:off x="386168" y="769657"/>
            <a:ext cx="8352928" cy="5940088"/>
          </a:xfrm>
          <a:prstGeom prst="rect">
            <a:avLst/>
          </a:prstGeom>
          <a:noFill/>
        </p:spPr>
        <p:txBody>
          <a:bodyPr wrap="square" rtlCol="0">
            <a:spAutoFit/>
          </a:bodyPr>
          <a:lstStyle/>
          <a:p>
            <a:r>
              <a:rPr lang="ru-RU" sz="2000" b="1" dirty="0"/>
              <a:t>#</a:t>
            </a:r>
            <a:r>
              <a:rPr lang="ru-RU" sz="2000" b="1" dirty="0" err="1"/>
              <a:t>include</a:t>
            </a:r>
            <a:r>
              <a:rPr lang="ru-RU" sz="2000" b="1" dirty="0"/>
              <a:t> &lt;</a:t>
            </a:r>
            <a:r>
              <a:rPr lang="ru-RU" sz="2000" b="1" dirty="0" err="1"/>
              <a:t>iostream</a:t>
            </a:r>
            <a:r>
              <a:rPr lang="ru-RU" sz="2000" b="1" dirty="0"/>
              <a:t>&gt;</a:t>
            </a:r>
            <a:endParaRPr lang="ru-RU" sz="2000" dirty="0"/>
          </a:p>
          <a:p>
            <a:r>
              <a:rPr lang="en-US" sz="2000" b="1" dirty="0"/>
              <a:t>using</a:t>
            </a:r>
            <a:r>
              <a:rPr lang="en-US" sz="2000" dirty="0"/>
              <a:t> </a:t>
            </a:r>
            <a:r>
              <a:rPr lang="en-US" sz="2000" b="1" dirty="0"/>
              <a:t>namespace</a:t>
            </a:r>
            <a:r>
              <a:rPr lang="en-US" sz="2000" dirty="0"/>
              <a:t> std;</a:t>
            </a:r>
            <a:endParaRPr lang="ru-RU" sz="2000" dirty="0"/>
          </a:p>
          <a:p>
            <a:r>
              <a:rPr lang="en-US" sz="2000" dirty="0"/>
              <a:t> </a:t>
            </a:r>
            <a:endParaRPr lang="ru-RU" sz="2000" dirty="0"/>
          </a:p>
          <a:p>
            <a:r>
              <a:rPr lang="en-US" sz="2000" b="1" dirty="0"/>
              <a:t>int</a:t>
            </a:r>
            <a:r>
              <a:rPr lang="en-US" sz="2000" dirty="0"/>
              <a:t> </a:t>
            </a:r>
            <a:r>
              <a:rPr lang="en-US" sz="2000" b="1" dirty="0"/>
              <a:t>main</a:t>
            </a:r>
            <a:r>
              <a:rPr lang="en-US" sz="2000" dirty="0"/>
              <a:t>()</a:t>
            </a:r>
            <a:endParaRPr lang="ru-RU" sz="2000" dirty="0"/>
          </a:p>
          <a:p>
            <a:r>
              <a:rPr lang="en-US" sz="2000" dirty="0"/>
              <a:t>{</a:t>
            </a:r>
            <a:endParaRPr lang="ru-RU" sz="2000" dirty="0"/>
          </a:p>
          <a:p>
            <a:r>
              <a:rPr lang="en-US" sz="2000" dirty="0"/>
              <a:t>    </a:t>
            </a:r>
            <a:r>
              <a:rPr lang="en-US" sz="2000" i="1" dirty="0"/>
              <a:t>// </a:t>
            </a:r>
            <a:r>
              <a:rPr lang="ru-RU" sz="2000" i="1" dirty="0"/>
              <a:t>Выделение памяти</a:t>
            </a:r>
            <a:endParaRPr lang="ru-RU" sz="2000" dirty="0"/>
          </a:p>
          <a:p>
            <a:r>
              <a:rPr lang="en-US" sz="2000" dirty="0"/>
              <a:t>    </a:t>
            </a:r>
            <a:r>
              <a:rPr lang="en-US" sz="2000" b="1" dirty="0"/>
              <a:t>int</a:t>
            </a:r>
            <a:r>
              <a:rPr lang="en-US" sz="2000" dirty="0"/>
              <a:t> *a = </a:t>
            </a:r>
            <a:r>
              <a:rPr lang="en-US" sz="2000" b="1" dirty="0"/>
              <a:t>new</a:t>
            </a:r>
            <a:r>
              <a:rPr lang="en-US" sz="2000" dirty="0"/>
              <a:t> </a:t>
            </a:r>
            <a:r>
              <a:rPr lang="en-US" sz="2000" b="1" dirty="0"/>
              <a:t>int</a:t>
            </a:r>
            <a:r>
              <a:rPr lang="en-US" sz="2000" dirty="0"/>
              <a:t>;</a:t>
            </a:r>
            <a:endParaRPr lang="ru-RU" sz="2000" dirty="0"/>
          </a:p>
          <a:p>
            <a:r>
              <a:rPr lang="en-US" sz="2000" dirty="0"/>
              <a:t>    </a:t>
            </a:r>
            <a:r>
              <a:rPr lang="en-US" sz="2000" b="1" dirty="0"/>
              <a:t>int</a:t>
            </a:r>
            <a:r>
              <a:rPr lang="en-US" sz="2000" dirty="0"/>
              <a:t> *b = </a:t>
            </a:r>
            <a:r>
              <a:rPr lang="en-US" sz="2000" b="1" dirty="0"/>
              <a:t>new</a:t>
            </a:r>
            <a:r>
              <a:rPr lang="en-US" sz="2000" dirty="0"/>
              <a:t> </a:t>
            </a:r>
            <a:r>
              <a:rPr lang="en-US" sz="2000" b="1" dirty="0"/>
              <a:t>int</a:t>
            </a:r>
            <a:r>
              <a:rPr lang="en-US" sz="2000" dirty="0"/>
              <a:t>;</a:t>
            </a:r>
            <a:endParaRPr lang="ru-RU" sz="2000" dirty="0"/>
          </a:p>
          <a:p>
            <a:r>
              <a:rPr lang="en-US" sz="2000" dirty="0"/>
              <a:t>    </a:t>
            </a:r>
            <a:r>
              <a:rPr lang="en-US" sz="2000" b="1" dirty="0"/>
              <a:t>float</a:t>
            </a:r>
            <a:r>
              <a:rPr lang="ru-RU" sz="2000" dirty="0"/>
              <a:t> *</a:t>
            </a:r>
            <a:r>
              <a:rPr lang="en-US" sz="2000" dirty="0"/>
              <a:t>c</a:t>
            </a:r>
            <a:r>
              <a:rPr lang="ru-RU" sz="2000" dirty="0"/>
              <a:t> = </a:t>
            </a:r>
            <a:r>
              <a:rPr lang="en-US" sz="2000" b="1" dirty="0"/>
              <a:t>new</a:t>
            </a:r>
            <a:r>
              <a:rPr lang="en-US" sz="2000" dirty="0"/>
              <a:t> </a:t>
            </a:r>
            <a:r>
              <a:rPr lang="en-US" sz="2000" b="1" dirty="0"/>
              <a:t>float</a:t>
            </a:r>
            <a:r>
              <a:rPr lang="ru-RU" sz="2000" dirty="0"/>
              <a:t>;</a:t>
            </a:r>
          </a:p>
          <a:p>
            <a:r>
              <a:rPr lang="ru-RU" sz="2000" dirty="0"/>
              <a:t> </a:t>
            </a:r>
          </a:p>
          <a:p>
            <a:r>
              <a:rPr lang="ru-RU" sz="2000" dirty="0"/>
              <a:t>    </a:t>
            </a:r>
            <a:r>
              <a:rPr lang="ru-RU" sz="2000" i="1" dirty="0"/>
              <a:t>// ... Любые действия программы</a:t>
            </a:r>
            <a:endParaRPr lang="ru-RU" sz="2000" dirty="0"/>
          </a:p>
          <a:p>
            <a:r>
              <a:rPr lang="ru-RU" sz="2000" dirty="0"/>
              <a:t> </a:t>
            </a:r>
          </a:p>
          <a:p>
            <a:r>
              <a:rPr lang="ru-RU" sz="2000" dirty="0"/>
              <a:t>    </a:t>
            </a:r>
            <a:r>
              <a:rPr lang="ru-RU" sz="2000" i="1" dirty="0"/>
              <a:t>// Освобождение выделенной памяти</a:t>
            </a:r>
            <a:endParaRPr lang="ru-RU" sz="2000" dirty="0"/>
          </a:p>
          <a:p>
            <a:r>
              <a:rPr lang="ru-RU" sz="2000" dirty="0"/>
              <a:t>    </a:t>
            </a:r>
            <a:r>
              <a:rPr lang="it-IT" sz="2000" b="1" dirty="0"/>
              <a:t>delete</a:t>
            </a:r>
            <a:r>
              <a:rPr lang="it-IT" sz="2000" dirty="0"/>
              <a:t> c;</a:t>
            </a:r>
            <a:endParaRPr lang="ru-RU" sz="2000" dirty="0"/>
          </a:p>
          <a:p>
            <a:r>
              <a:rPr lang="it-IT" sz="2000" dirty="0"/>
              <a:t>    </a:t>
            </a:r>
            <a:r>
              <a:rPr lang="it-IT" sz="2000" b="1" dirty="0"/>
              <a:t>delete</a:t>
            </a:r>
            <a:r>
              <a:rPr lang="it-IT" sz="2000" dirty="0"/>
              <a:t> b;</a:t>
            </a:r>
            <a:endParaRPr lang="ru-RU" sz="2000" dirty="0"/>
          </a:p>
          <a:p>
            <a:r>
              <a:rPr lang="it-IT" sz="2000" dirty="0"/>
              <a:t>    </a:t>
            </a:r>
            <a:r>
              <a:rPr lang="it-IT" sz="2000" b="1" dirty="0"/>
              <a:t>delete</a:t>
            </a:r>
            <a:r>
              <a:rPr lang="it-IT" sz="2000" dirty="0"/>
              <a:t> a;</a:t>
            </a:r>
            <a:endParaRPr lang="ru-RU" sz="2000" dirty="0"/>
          </a:p>
          <a:p>
            <a:r>
              <a:rPr lang="it-IT" sz="2000" dirty="0"/>
              <a:t> </a:t>
            </a:r>
            <a:endParaRPr lang="ru-RU" sz="2000" dirty="0"/>
          </a:p>
          <a:p>
            <a:r>
              <a:rPr lang="it-IT" sz="2000" dirty="0"/>
              <a:t>    </a:t>
            </a:r>
            <a:r>
              <a:rPr lang="ru-RU" sz="2000" b="1" dirty="0" err="1"/>
              <a:t>return</a:t>
            </a:r>
            <a:r>
              <a:rPr lang="ru-RU" sz="2000" dirty="0"/>
              <a:t> 0;</a:t>
            </a:r>
          </a:p>
          <a:p>
            <a:r>
              <a:rPr lang="ru-RU" sz="2000" dirty="0"/>
              <a:t>}</a:t>
            </a:r>
          </a:p>
        </p:txBody>
      </p:sp>
      <p:pic>
        <p:nvPicPr>
          <p:cNvPr id="2" name="Звук 1">
            <a:hlinkClick r:id="" action="ppaction://media"/>
            <a:extLst>
              <a:ext uri="{FF2B5EF4-FFF2-40B4-BE49-F238E27FC236}">
                <a16:creationId xmlns:a16="http://schemas.microsoft.com/office/drawing/2014/main" id="{696FDF55-9D29-1444-8BDE-7693919893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425745018"/>
      </p:ext>
    </p:extLst>
  </p:cSld>
  <p:clrMapOvr>
    <a:masterClrMapping/>
  </p:clrMapOvr>
  <mc:AlternateContent xmlns:mc="http://schemas.openxmlformats.org/markup-compatibility/2006" xmlns:p14="http://schemas.microsoft.com/office/powerpoint/2010/main">
    <mc:Choice Requires="p14">
      <p:transition spd="slow" p14:dur="2000" advTm="46622"/>
    </mc:Choice>
    <mc:Fallback xmlns="">
      <p:transition spd="slow" advTm="466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Использование операции new для создания динамических типов</a:t>
            </a:r>
          </a:p>
        </p:txBody>
      </p:sp>
      <p:sp>
        <p:nvSpPr>
          <p:cNvPr id="8" name="TextBox 7"/>
          <p:cNvSpPr txBox="1"/>
          <p:nvPr/>
        </p:nvSpPr>
        <p:spPr>
          <a:xfrm>
            <a:off x="539552" y="620688"/>
            <a:ext cx="7732721" cy="4457952"/>
          </a:xfrm>
          <a:prstGeom prst="rect">
            <a:avLst/>
          </a:prstGeom>
          <a:noFill/>
        </p:spPr>
        <p:txBody>
          <a:bodyPr wrap="square" rtlCol="0">
            <a:spAutoFit/>
          </a:bodyPr>
          <a:lstStyle/>
          <a:p>
            <a:pPr indent="444500" algn="just">
              <a:lnSpc>
                <a:spcPct val="150000"/>
              </a:lnSpc>
            </a:pPr>
            <a:r>
              <a:rPr lang="ru-RU" sz="2400" dirty="0">
                <a:latin typeface="Times New Roman" pitchFamily="18" charset="0"/>
                <a:cs typeface="Times New Roman" pitchFamily="18" charset="0"/>
              </a:rPr>
              <a:t>Если все, что нужно программе, — это единственное значение, вы можете объявить обычную переменную, поскольку это намного проще, чем применение </a:t>
            </a:r>
            <a:r>
              <a:rPr lang="ru-RU" sz="2400" b="1" dirty="0">
                <a:latin typeface="Times New Roman" pitchFamily="18" charset="0"/>
                <a:cs typeface="Times New Roman" pitchFamily="18" charset="0"/>
              </a:rPr>
              <a:t>new</a:t>
            </a:r>
            <a:r>
              <a:rPr lang="ru-RU" sz="2400" dirty="0">
                <a:latin typeface="Times New Roman" pitchFamily="18" charset="0"/>
                <a:cs typeface="Times New Roman" pitchFamily="18" charset="0"/>
              </a:rPr>
              <a:t> для управления единственным небольшим объектом данных. Использование операции </a:t>
            </a:r>
            <a:r>
              <a:rPr lang="ru-RU" sz="2400" b="1" dirty="0">
                <a:latin typeface="Times New Roman" pitchFamily="18" charset="0"/>
                <a:cs typeface="Times New Roman" pitchFamily="18" charset="0"/>
              </a:rPr>
              <a:t>new</a:t>
            </a:r>
            <a:r>
              <a:rPr lang="ru-RU" sz="2400" dirty="0">
                <a:latin typeface="Times New Roman" pitchFamily="18" charset="0"/>
                <a:cs typeface="Times New Roman" pitchFamily="18" charset="0"/>
              </a:rPr>
              <a:t> более типично с крупными фрагментами данных, такими как массивы, строки и структуры. Именно в таких случаях операция </a:t>
            </a:r>
            <a:r>
              <a:rPr lang="ru-RU" sz="2400" b="1" dirty="0">
                <a:latin typeface="Times New Roman" pitchFamily="18" charset="0"/>
                <a:cs typeface="Times New Roman" pitchFamily="18" charset="0"/>
              </a:rPr>
              <a:t>new</a:t>
            </a:r>
            <a:r>
              <a:rPr lang="ru-RU" sz="2400" dirty="0">
                <a:latin typeface="Times New Roman" pitchFamily="18" charset="0"/>
                <a:cs typeface="Times New Roman" pitchFamily="18" charset="0"/>
              </a:rPr>
              <a:t> является полезной. </a:t>
            </a:r>
          </a:p>
        </p:txBody>
      </p:sp>
    </p:spTree>
    <p:extLst>
      <p:ext uri="{BB962C8B-B14F-4D97-AF65-F5344CB8AC3E}">
        <p14:creationId xmlns:p14="http://schemas.microsoft.com/office/powerpoint/2010/main" val="20709867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Зачем вообще нужны </a:t>
            </a:r>
            <a:r>
              <a:rPr lang="en-US" sz="1600" b="1" dirty="0">
                <a:solidFill>
                  <a:schemeClr val="bg1"/>
                </a:solidFill>
                <a:latin typeface="Times New Roman" panose="02020603050405020304" pitchFamily="18" charset="0"/>
                <a:cs typeface="Times New Roman" panose="02020603050405020304" pitchFamily="18" charset="0"/>
              </a:rPr>
              <a:t>new</a:t>
            </a:r>
            <a:r>
              <a:rPr lang="ru-RU" sz="1600" b="1" dirty="0">
                <a:solidFill>
                  <a:schemeClr val="bg1"/>
                </a:solidFill>
                <a:latin typeface="Times New Roman" panose="02020603050405020304" pitchFamily="18" charset="0"/>
                <a:cs typeface="Times New Roman" panose="02020603050405020304" pitchFamily="18" charset="0"/>
              </a:rPr>
              <a:t> и </a:t>
            </a:r>
            <a:r>
              <a:rPr lang="en-US" sz="1600" b="1" dirty="0">
                <a:solidFill>
                  <a:schemeClr val="bg1"/>
                </a:solidFill>
                <a:latin typeface="Times New Roman" panose="02020603050405020304" pitchFamily="18" charset="0"/>
                <a:cs typeface="Times New Roman" panose="02020603050405020304" pitchFamily="18" charset="0"/>
              </a:rPr>
              <a:t>del</a:t>
            </a:r>
            <a:r>
              <a:rPr lang="ru-RU" sz="1600" b="1" dirty="0">
                <a:solidFill>
                  <a:schemeClr val="bg1"/>
                </a:solidFill>
                <a:latin typeface="Times New Roman" panose="02020603050405020304" pitchFamily="18" charset="0"/>
                <a:cs typeface="Times New Roman" panose="02020603050405020304" pitchFamily="18" charset="0"/>
              </a:rPr>
              <a:t>е</a:t>
            </a:r>
            <a:r>
              <a:rPr lang="en-US" sz="1600" b="1" dirty="0" err="1">
                <a:solidFill>
                  <a:schemeClr val="bg1"/>
                </a:solidFill>
                <a:latin typeface="Times New Roman" panose="02020603050405020304" pitchFamily="18" charset="0"/>
                <a:cs typeface="Times New Roman" panose="02020603050405020304" pitchFamily="18" charset="0"/>
              </a:rPr>
              <a:t>te</a:t>
            </a:r>
            <a:r>
              <a:rPr lang="en-US" sz="1600" b="1" dirty="0">
                <a:solidFill>
                  <a:schemeClr val="bg1"/>
                </a:solidFill>
                <a:latin typeface="Times New Roman" panose="02020603050405020304" pitchFamily="18" charset="0"/>
                <a:cs typeface="Times New Roman" panose="02020603050405020304" pitchFamily="18" charset="0"/>
              </a:rPr>
              <a:t>? </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95536" y="620688"/>
            <a:ext cx="8424936" cy="5842497"/>
          </a:xfrm>
          <a:prstGeom prst="rect">
            <a:avLst/>
          </a:prstGeom>
          <a:noFill/>
        </p:spPr>
        <p:txBody>
          <a:bodyPr wrap="square" rtlCol="0">
            <a:spAutoFit/>
          </a:bodyPr>
          <a:lstStyle/>
          <a:p>
            <a:pPr indent="457200" algn="just">
              <a:lnSpc>
                <a:spcPct val="150000"/>
              </a:lnSpc>
            </a:pPr>
            <a:r>
              <a:rPr lang="ru-RU" sz="2800" dirty="0"/>
              <a:t>Операции </a:t>
            </a:r>
            <a:r>
              <a:rPr lang="es-419" sz="2800" dirty="0"/>
              <a:t>new </a:t>
            </a:r>
            <a:r>
              <a:rPr lang="ru-RU" sz="2800" dirty="0"/>
              <a:t>и </a:t>
            </a:r>
            <a:r>
              <a:rPr lang="es-419" sz="2800" dirty="0"/>
              <a:t>delete </a:t>
            </a:r>
            <a:r>
              <a:rPr lang="ru-RU" sz="2800" dirty="0"/>
              <a:t>в С++ нужны для создания и удаления динамических объектов.</a:t>
            </a:r>
          </a:p>
          <a:p>
            <a:pPr indent="457200" algn="just">
              <a:lnSpc>
                <a:spcPct val="150000"/>
              </a:lnSpc>
            </a:pPr>
            <a:br>
              <a:rPr lang="ru-RU" sz="2800" dirty="0"/>
            </a:br>
            <a:r>
              <a:rPr lang="ru-RU" sz="2800" dirty="0"/>
              <a:t>Основная особенность динамических типов в том, что временем их жизни нужно управлять вручную. Противоположность им с этой точки зрения составляют автоматические объекты, временем жизни которых управляет компилятор (статические</a:t>
            </a:r>
            <a:r>
              <a:rPr lang="es-419" sz="2800" dirty="0"/>
              <a:t> </a:t>
            </a:r>
            <a:r>
              <a:rPr lang="ru-RU" sz="2800" dirty="0"/>
              <a:t>объекты).</a:t>
            </a:r>
          </a:p>
        </p:txBody>
      </p:sp>
    </p:spTree>
    <p:extLst>
      <p:ext uri="{BB962C8B-B14F-4D97-AF65-F5344CB8AC3E}">
        <p14:creationId xmlns:p14="http://schemas.microsoft.com/office/powerpoint/2010/main" val="38560056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Зачем вообще нужны </a:t>
            </a:r>
            <a:r>
              <a:rPr lang="en-US" sz="1600" b="1" dirty="0">
                <a:solidFill>
                  <a:schemeClr val="bg1"/>
                </a:solidFill>
                <a:latin typeface="Times New Roman" panose="02020603050405020304" pitchFamily="18" charset="0"/>
                <a:cs typeface="Times New Roman" panose="02020603050405020304" pitchFamily="18" charset="0"/>
              </a:rPr>
              <a:t>new</a:t>
            </a:r>
            <a:r>
              <a:rPr lang="ru-RU" sz="1600" b="1" dirty="0">
                <a:solidFill>
                  <a:schemeClr val="bg1"/>
                </a:solidFill>
                <a:latin typeface="Times New Roman" panose="02020603050405020304" pitchFamily="18" charset="0"/>
                <a:cs typeface="Times New Roman" panose="02020603050405020304" pitchFamily="18" charset="0"/>
              </a:rPr>
              <a:t> и </a:t>
            </a:r>
            <a:r>
              <a:rPr lang="en-US" sz="1600" b="1" dirty="0">
                <a:solidFill>
                  <a:schemeClr val="bg1"/>
                </a:solidFill>
                <a:latin typeface="Times New Roman" panose="02020603050405020304" pitchFamily="18" charset="0"/>
                <a:cs typeface="Times New Roman" panose="02020603050405020304" pitchFamily="18" charset="0"/>
              </a:rPr>
              <a:t>del</a:t>
            </a:r>
            <a:r>
              <a:rPr lang="ru-RU" sz="1600" b="1" dirty="0">
                <a:solidFill>
                  <a:schemeClr val="bg1"/>
                </a:solidFill>
                <a:latin typeface="Times New Roman" panose="02020603050405020304" pitchFamily="18" charset="0"/>
                <a:cs typeface="Times New Roman" panose="02020603050405020304" pitchFamily="18" charset="0"/>
              </a:rPr>
              <a:t>е</a:t>
            </a:r>
            <a:r>
              <a:rPr lang="en-US" sz="1600" b="1" dirty="0" err="1">
                <a:solidFill>
                  <a:schemeClr val="bg1"/>
                </a:solidFill>
                <a:latin typeface="Times New Roman" panose="02020603050405020304" pitchFamily="18" charset="0"/>
                <a:cs typeface="Times New Roman" panose="02020603050405020304" pitchFamily="18" charset="0"/>
              </a:rPr>
              <a:t>te</a:t>
            </a:r>
            <a:r>
              <a:rPr lang="en-US" sz="1600" b="1" dirty="0">
                <a:solidFill>
                  <a:schemeClr val="bg1"/>
                </a:solidFill>
                <a:latin typeface="Times New Roman" panose="02020603050405020304" pitchFamily="18" charset="0"/>
                <a:cs typeface="Times New Roman" panose="02020603050405020304" pitchFamily="18" charset="0"/>
              </a:rPr>
              <a:t>?</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95536" y="620688"/>
            <a:ext cx="8424936" cy="5624168"/>
          </a:xfrm>
          <a:prstGeom prst="rect">
            <a:avLst/>
          </a:prstGeom>
          <a:noFill/>
        </p:spPr>
        <p:txBody>
          <a:bodyPr wrap="square" rtlCol="0">
            <a:spAutoFit/>
          </a:bodyPr>
          <a:lstStyle/>
          <a:p>
            <a:pPr indent="457200" algn="just">
              <a:lnSpc>
                <a:spcPct val="150000"/>
              </a:lnSpc>
            </a:pPr>
            <a:r>
              <a:rPr lang="ru-RU" sz="2200" dirty="0"/>
              <a:t>Автоматические объекты удаляются неявно в соответствии с чёткими правилами, которые реализованы в компиляторе. Локальные переменные функции удаляются, когда поток управления покидает область видимости, в которой они объявлены. </a:t>
            </a:r>
          </a:p>
          <a:p>
            <a:pPr indent="457200" algn="just">
              <a:lnSpc>
                <a:spcPct val="150000"/>
              </a:lnSpc>
            </a:pPr>
            <a:r>
              <a:rPr lang="ru-RU" sz="2200" dirty="0"/>
              <a:t>А вот для динамических объектов таких правил нет. Их нужно всегда удалять явно.</a:t>
            </a:r>
          </a:p>
          <a:p>
            <a:pPr indent="457200" algn="just">
              <a:lnSpc>
                <a:spcPct val="150000"/>
              </a:lnSpc>
            </a:pPr>
            <a:r>
              <a:rPr lang="ru-RU" sz="2200" dirty="0"/>
              <a:t>Динамические объекты в С++ создаются с помощью </a:t>
            </a:r>
            <a:r>
              <a:rPr lang="es-419" sz="2200" dirty="0"/>
              <a:t>new, </a:t>
            </a:r>
            <a:r>
              <a:rPr lang="ru-RU" sz="2200" dirty="0"/>
              <a:t>а удаляются с помощью </a:t>
            </a:r>
            <a:r>
              <a:rPr lang="es-419" sz="2200" dirty="0"/>
              <a:t>delete. </a:t>
            </a:r>
            <a:r>
              <a:rPr lang="ru-RU" sz="2200" dirty="0"/>
              <a:t>Это низкоуровневые вызовы, не будем вникать в то, как они работают – нам важен результат. А они как бы под капотом. И не нужно лезть под капот без необходимости!</a:t>
            </a:r>
            <a:endParaRPr lang="ru-RU" sz="2200" dirty="0">
              <a:latin typeface="Times New Roman" pitchFamily="18" charset="0"/>
              <a:cs typeface="Times New Roman" pitchFamily="18" charset="0"/>
            </a:endParaRPr>
          </a:p>
        </p:txBody>
      </p:sp>
    </p:spTree>
    <p:extLst>
      <p:ext uri="{BB962C8B-B14F-4D97-AF65-F5344CB8AC3E}">
        <p14:creationId xmlns:p14="http://schemas.microsoft.com/office/powerpoint/2010/main" val="34750374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В чем проблема с </a:t>
            </a:r>
            <a:r>
              <a:rPr lang="en-US" sz="1600" b="1" dirty="0">
                <a:solidFill>
                  <a:schemeClr val="bg1"/>
                </a:solidFill>
                <a:latin typeface="Times New Roman" panose="02020603050405020304" pitchFamily="18" charset="0"/>
                <a:cs typeface="Times New Roman" panose="02020603050405020304" pitchFamily="18" charset="0"/>
              </a:rPr>
              <a:t>new</a:t>
            </a:r>
            <a:r>
              <a:rPr lang="ru-RU" sz="1600" b="1" dirty="0">
                <a:solidFill>
                  <a:schemeClr val="bg1"/>
                </a:solidFill>
                <a:latin typeface="Times New Roman" panose="02020603050405020304" pitchFamily="18" charset="0"/>
                <a:cs typeface="Times New Roman" panose="02020603050405020304" pitchFamily="18" charset="0"/>
              </a:rPr>
              <a:t> и </a:t>
            </a:r>
            <a:r>
              <a:rPr lang="en-US" sz="1600" b="1" dirty="0">
                <a:solidFill>
                  <a:schemeClr val="bg1"/>
                </a:solidFill>
                <a:latin typeface="Times New Roman" panose="02020603050405020304" pitchFamily="18" charset="0"/>
                <a:cs typeface="Times New Roman" panose="02020603050405020304" pitchFamily="18" charset="0"/>
              </a:rPr>
              <a:t>del</a:t>
            </a:r>
            <a:r>
              <a:rPr lang="ru-RU" sz="1600" b="1" dirty="0">
                <a:solidFill>
                  <a:schemeClr val="bg1"/>
                </a:solidFill>
                <a:latin typeface="Times New Roman" panose="02020603050405020304" pitchFamily="18" charset="0"/>
                <a:cs typeface="Times New Roman" panose="02020603050405020304" pitchFamily="18" charset="0"/>
              </a:rPr>
              <a:t>е</a:t>
            </a:r>
            <a:r>
              <a:rPr lang="en-US" sz="1600" b="1" dirty="0" err="1">
                <a:solidFill>
                  <a:schemeClr val="bg1"/>
                </a:solidFill>
                <a:latin typeface="Times New Roman" panose="02020603050405020304" pitchFamily="18" charset="0"/>
                <a:cs typeface="Times New Roman" panose="02020603050405020304" pitchFamily="18" charset="0"/>
              </a:rPr>
              <a:t>te</a:t>
            </a:r>
            <a:r>
              <a:rPr lang="en-US" sz="1600" b="1" dirty="0">
                <a:solidFill>
                  <a:schemeClr val="bg1"/>
                </a:solidFill>
                <a:latin typeface="Times New Roman" panose="02020603050405020304" pitchFamily="18" charset="0"/>
                <a:cs typeface="Times New Roman" panose="02020603050405020304" pitchFamily="18" charset="0"/>
              </a:rPr>
              <a:t>? </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45968" y="620688"/>
            <a:ext cx="8602496" cy="5374420"/>
          </a:xfrm>
          <a:prstGeom prst="rect">
            <a:avLst/>
          </a:prstGeom>
          <a:noFill/>
        </p:spPr>
        <p:txBody>
          <a:bodyPr wrap="square" rtlCol="0">
            <a:spAutoFit/>
          </a:bodyPr>
          <a:lstStyle/>
          <a:p>
            <a:pPr indent="457200">
              <a:lnSpc>
                <a:spcPct val="150000"/>
              </a:lnSpc>
            </a:pPr>
            <a:r>
              <a:rPr lang="ru-RU" sz="2100" dirty="0"/>
              <a:t>С самого момента своего изобретения операторы </a:t>
            </a:r>
            <a:r>
              <a:rPr lang="es-419" sz="2100" dirty="0"/>
              <a:t>new</a:t>
            </a:r>
            <a:r>
              <a:rPr lang="ru-RU" sz="2100" dirty="0"/>
              <a:t> и </a:t>
            </a:r>
            <a:r>
              <a:rPr lang="es-419" sz="2100" dirty="0"/>
              <a:t>delete</a:t>
            </a:r>
            <a:r>
              <a:rPr lang="ru-RU" sz="2100" dirty="0"/>
              <a:t> используются неоправданно часто. Самые большие проблемы относятся к оператору </a:t>
            </a:r>
            <a:r>
              <a:rPr lang="es-419" sz="2100" dirty="0"/>
              <a:t>delete</a:t>
            </a:r>
            <a:r>
              <a:rPr lang="ru-RU" sz="2100" dirty="0"/>
              <a:t>. Можно вообще забыть вызвать </a:t>
            </a:r>
            <a:r>
              <a:rPr lang="es-419" sz="2100" dirty="0"/>
              <a:t>delete (</a:t>
            </a:r>
            <a:r>
              <a:rPr lang="ru-RU" sz="2100" dirty="0"/>
              <a:t>утечка памяти, </a:t>
            </a:r>
            <a:r>
              <a:rPr lang="es-419" sz="2100" dirty="0"/>
              <a:t>memory leak).</a:t>
            </a:r>
          </a:p>
          <a:p>
            <a:pPr indent="457200">
              <a:lnSpc>
                <a:spcPct val="150000"/>
              </a:lnSpc>
            </a:pPr>
            <a:r>
              <a:rPr lang="ru-RU" sz="2100" dirty="0"/>
              <a:t>Можно забыть вызвать </a:t>
            </a:r>
            <a:r>
              <a:rPr lang="es-419" sz="2100" dirty="0"/>
              <a:t>delete </a:t>
            </a:r>
            <a:r>
              <a:rPr lang="ru-RU" sz="2100" dirty="0"/>
              <a:t>в случае исключения или досрочного возврата из функции (тоже утечка памяти).</a:t>
            </a:r>
          </a:p>
          <a:p>
            <a:pPr indent="457200">
              <a:lnSpc>
                <a:spcPct val="150000"/>
              </a:lnSpc>
            </a:pPr>
            <a:r>
              <a:rPr lang="ru-RU" sz="2100" dirty="0"/>
              <a:t>Можно вызвать </a:t>
            </a:r>
            <a:r>
              <a:rPr lang="es-419" sz="2100" dirty="0"/>
              <a:t>delete </a:t>
            </a:r>
            <a:r>
              <a:rPr lang="ru-RU" sz="2100" dirty="0"/>
              <a:t>дважды (двойное удаление, </a:t>
            </a:r>
            <a:r>
              <a:rPr lang="es-419" sz="2100" dirty="0"/>
              <a:t>double delete).</a:t>
            </a:r>
          </a:p>
          <a:p>
            <a:pPr indent="457200">
              <a:lnSpc>
                <a:spcPct val="150000"/>
              </a:lnSpc>
            </a:pPr>
            <a:r>
              <a:rPr lang="ru-RU" sz="2100" dirty="0"/>
              <a:t>Можно вызвать не ту форму оператора: </a:t>
            </a:r>
            <a:r>
              <a:rPr lang="es-419" sz="2100" dirty="0"/>
              <a:t>delete </a:t>
            </a:r>
            <a:r>
              <a:rPr lang="ru-RU" sz="2100" dirty="0"/>
              <a:t>вместо </a:t>
            </a:r>
            <a:r>
              <a:rPr lang="es-419" sz="2100" dirty="0"/>
              <a:t>delete[] </a:t>
            </a:r>
            <a:r>
              <a:rPr lang="ru-RU" sz="2100" dirty="0"/>
              <a:t>или наоборот (неопределённое поведение, </a:t>
            </a:r>
            <a:r>
              <a:rPr lang="es-419" sz="2100" dirty="0"/>
              <a:t>undefined behavior).</a:t>
            </a:r>
            <a:endParaRPr lang="ru-RU" sz="2100" dirty="0"/>
          </a:p>
          <a:p>
            <a:pPr indent="457200">
              <a:lnSpc>
                <a:spcPct val="150000"/>
              </a:lnSpc>
            </a:pPr>
            <a:r>
              <a:rPr lang="ru-RU" sz="2100" dirty="0"/>
              <a:t>Все эти ситуации приводят в лучшем случае к падениям программы, а в худшем - к утечкам памяти, которых вы можете и не заметить.</a:t>
            </a:r>
            <a:endParaRPr lang="es-419" sz="2100" dirty="0"/>
          </a:p>
        </p:txBody>
      </p:sp>
    </p:spTree>
    <p:extLst>
      <p:ext uri="{BB962C8B-B14F-4D97-AF65-F5344CB8AC3E}">
        <p14:creationId xmlns:p14="http://schemas.microsoft.com/office/powerpoint/2010/main" val="21500014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ССЫЛКИ В С++. ОТЛИЧИЕ ОТ УКАЗАТЕЛЕЙ</a:t>
            </a:r>
          </a:p>
        </p:txBody>
      </p:sp>
      <p:sp>
        <p:nvSpPr>
          <p:cNvPr id="7" name="Прямоугольник 6">
            <a:extLst>
              <a:ext uri="{FF2B5EF4-FFF2-40B4-BE49-F238E27FC236}">
                <a16:creationId xmlns:a16="http://schemas.microsoft.com/office/drawing/2014/main" id="{C5F81129-5988-2D43-8FA0-F15290F23EB2}"/>
              </a:ext>
            </a:extLst>
          </p:cNvPr>
          <p:cNvSpPr/>
          <p:nvPr/>
        </p:nvSpPr>
        <p:spPr>
          <a:xfrm>
            <a:off x="467544" y="505886"/>
            <a:ext cx="7992888" cy="5907771"/>
          </a:xfrm>
          <a:prstGeom prst="rect">
            <a:avLst/>
          </a:prstGeom>
        </p:spPr>
        <p:txBody>
          <a:bodyPr wrap="square">
            <a:spAutoFit/>
          </a:bodyPr>
          <a:lstStyle/>
          <a:p>
            <a:pPr indent="457200">
              <a:lnSpc>
                <a:spcPct val="150000"/>
              </a:lnSpc>
            </a:pPr>
            <a:r>
              <a:rPr lang="ru-RU" sz="1900" dirty="0"/>
              <a:t>Ссылки и указатели - два элемента языка - буквально, что называется, ходят рядом.</a:t>
            </a:r>
          </a:p>
          <a:p>
            <a:pPr indent="457200">
              <a:lnSpc>
                <a:spcPct val="150000"/>
              </a:lnSpc>
            </a:pPr>
            <a:r>
              <a:rPr lang="ru-RU" sz="1900" dirty="0"/>
              <a:t>Каждая переменная или объект хранит данные в определенной ячейке в памяти компьютера. Каждый раз, создавая новую переменную, мы создаем новую ячейку в памяти, с новым значением для неё. Чем больше ячеек, тем больше компьютерной памяти будет занято.</a:t>
            </a:r>
          </a:p>
          <a:p>
            <a:pPr indent="457200">
              <a:lnSpc>
                <a:spcPct val="150000"/>
              </a:lnSpc>
            </a:pPr>
            <a:r>
              <a:rPr lang="ru-RU" sz="2000" b="1" dirty="0"/>
              <a:t>Ссылки</a:t>
            </a:r>
            <a:r>
              <a:rPr lang="ru-RU" sz="2000" dirty="0"/>
              <a:t> — это то же самое, что и указатели, но с другим синтаксисом и некоторыми другими важными отличиями. </a:t>
            </a:r>
          </a:p>
          <a:p>
            <a:pPr indent="457200">
              <a:lnSpc>
                <a:spcPct val="150000"/>
              </a:lnSpc>
            </a:pPr>
            <a:r>
              <a:rPr lang="ru-RU" sz="2000" dirty="0"/>
              <a:t>Следующий код ничем не отличается от предыдущего, за исключением того, что в нём фигурируют ссылки вместо указателей:</a:t>
            </a:r>
          </a:p>
          <a:p>
            <a:pPr indent="457200">
              <a:lnSpc>
                <a:spcPct val="150000"/>
              </a:lnSpc>
            </a:pPr>
            <a:r>
              <a:rPr lang="x-none" sz="2000"/>
              <a:t>int x; </a:t>
            </a:r>
            <a:endParaRPr lang="ru-RU" sz="2000" dirty="0"/>
          </a:p>
          <a:p>
            <a:pPr indent="457200">
              <a:lnSpc>
                <a:spcPct val="150000"/>
              </a:lnSpc>
            </a:pPr>
            <a:r>
              <a:rPr lang="x-none" sz="2000"/>
              <a:t>int &amp;y = x; </a:t>
            </a:r>
            <a:endParaRPr lang="ru-RU" sz="2000" dirty="0"/>
          </a:p>
          <a:p>
            <a:pPr indent="457200">
              <a:lnSpc>
                <a:spcPct val="150000"/>
              </a:lnSpc>
            </a:pPr>
            <a:r>
              <a:rPr lang="x-none" sz="2000"/>
              <a:t>int z = y;</a:t>
            </a:r>
            <a:endParaRPr lang="ru-RU" sz="1900" dirty="0"/>
          </a:p>
        </p:txBody>
      </p:sp>
    </p:spTree>
    <p:extLst>
      <p:ext uri="{BB962C8B-B14F-4D97-AF65-F5344CB8AC3E}">
        <p14:creationId xmlns:p14="http://schemas.microsoft.com/office/powerpoint/2010/main" val="11528650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Ссылки</a:t>
            </a:r>
          </a:p>
        </p:txBody>
      </p:sp>
      <p:sp>
        <p:nvSpPr>
          <p:cNvPr id="7" name="Прямоугольник 6">
            <a:extLst>
              <a:ext uri="{FF2B5EF4-FFF2-40B4-BE49-F238E27FC236}">
                <a16:creationId xmlns:a16="http://schemas.microsoft.com/office/drawing/2014/main" id="{C5F81129-5988-2D43-8FA0-F15290F23EB2}"/>
              </a:ext>
            </a:extLst>
          </p:cNvPr>
          <p:cNvSpPr/>
          <p:nvPr/>
        </p:nvSpPr>
        <p:spPr>
          <a:xfrm>
            <a:off x="467544" y="836712"/>
            <a:ext cx="7992888" cy="5021055"/>
          </a:xfrm>
          <a:prstGeom prst="rect">
            <a:avLst/>
          </a:prstGeom>
        </p:spPr>
        <p:txBody>
          <a:bodyPr wrap="square">
            <a:spAutoFit/>
          </a:bodyPr>
          <a:lstStyle/>
          <a:p>
            <a:pPr indent="457200" algn="just">
              <a:lnSpc>
                <a:spcPct val="150000"/>
              </a:lnSpc>
            </a:pPr>
            <a:r>
              <a:rPr lang="ru-RU" sz="2400" dirty="0"/>
              <a:t>Если слева от знака присваивания стоит ссылка, </a:t>
            </a:r>
            <a:r>
              <a:rPr lang="ru-RU" sz="2400" u="sng" dirty="0"/>
              <a:t>то нет никакого способа понять, хотим мы присвоить правую часть самой ссылке или объекту, на который она ссылается. </a:t>
            </a:r>
            <a:r>
              <a:rPr lang="ru-RU" sz="2400" dirty="0"/>
              <a:t>Поэтому такое присваивание всегда присваивает правую часть объекту, а не ссылке. Но это не относится к инициализации ссылки: инициализируется, разумеется, сама ссылка. Поэтому после инициализации ссылки нет никакого способа изменить её саму, то есть ссылка всегда постоянна, хотя ее объект может менять свое значение.</a:t>
            </a:r>
          </a:p>
        </p:txBody>
      </p:sp>
    </p:spTree>
    <p:extLst>
      <p:ext uri="{BB962C8B-B14F-4D97-AF65-F5344CB8AC3E}">
        <p14:creationId xmlns:p14="http://schemas.microsoft.com/office/powerpoint/2010/main" val="10370050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Ссылки</a:t>
            </a:r>
          </a:p>
        </p:txBody>
      </p:sp>
      <p:sp>
        <p:nvSpPr>
          <p:cNvPr id="7" name="Прямоугольник 6">
            <a:extLst>
              <a:ext uri="{FF2B5EF4-FFF2-40B4-BE49-F238E27FC236}">
                <a16:creationId xmlns:a16="http://schemas.microsoft.com/office/drawing/2014/main" id="{C5F81129-5988-2D43-8FA0-F15290F23EB2}"/>
              </a:ext>
            </a:extLst>
          </p:cNvPr>
          <p:cNvSpPr/>
          <p:nvPr/>
        </p:nvSpPr>
        <p:spPr>
          <a:xfrm>
            <a:off x="304560" y="505886"/>
            <a:ext cx="8460432" cy="6001643"/>
          </a:xfrm>
          <a:prstGeom prst="rect">
            <a:avLst/>
          </a:prstGeom>
        </p:spPr>
        <p:txBody>
          <a:bodyPr wrap="square">
            <a:spAutoFit/>
          </a:bodyPr>
          <a:lstStyle/>
          <a:p>
            <a:r>
              <a:rPr lang="ru-RU" sz="2400" b="1" dirty="0"/>
              <a:t>Ссылка</a:t>
            </a:r>
            <a:r>
              <a:rPr lang="ru-RU" sz="2400" dirty="0"/>
              <a:t> в С++ - </a:t>
            </a:r>
            <a:r>
              <a:rPr lang="ru-RU" sz="2400" u="sng" dirty="0"/>
              <a:t>это альтернативное имя объекта.</a:t>
            </a:r>
          </a:p>
          <a:p>
            <a:r>
              <a:rPr lang="ru-RU" sz="2400" dirty="0"/>
              <a:t>Ссылку можно понимать как безопасный вариант указателя. При этом ссылки имеют особенности, отличающие их от указателей.</a:t>
            </a:r>
          </a:p>
          <a:p>
            <a:pPr marL="342900" indent="-342900">
              <a:buFont typeface="+mj-lt"/>
              <a:buAutoNum type="arabicPeriod"/>
            </a:pPr>
            <a:r>
              <a:rPr lang="ru-RU" sz="2400" dirty="0"/>
              <a:t>При объявлении ссылка создается обязательно  на уже существующий объект данного типа. Ссылка не может ссылаться "ни на что".</a:t>
            </a:r>
          </a:p>
          <a:p>
            <a:pPr marL="342900" indent="-342900">
              <a:buFont typeface="+mj-lt"/>
              <a:buAutoNum type="arabicPeriod"/>
            </a:pPr>
            <a:r>
              <a:rPr lang="ru-RU" sz="2400" dirty="0"/>
              <a:t>Ссылка от её объявления до её исчезновения указывает на один и тот же адрес.</a:t>
            </a:r>
          </a:p>
          <a:p>
            <a:pPr marL="342900" indent="-342900">
              <a:buFont typeface="+mj-lt"/>
              <a:buAutoNum type="arabicPeriod"/>
            </a:pPr>
            <a:r>
              <a:rPr lang="ru-RU" sz="2400" dirty="0"/>
              <a:t>При обращении к ссылке разыменование происходит автоматически.</a:t>
            </a:r>
          </a:p>
          <a:p>
            <a:pPr marL="342900" indent="-342900">
              <a:buFont typeface="+mj-lt"/>
              <a:buAutoNum type="arabicPeriod"/>
            </a:pPr>
            <a:r>
              <a:rPr lang="ru-RU" sz="2400" dirty="0"/>
              <a:t>Адрес ссылки - это адрес исходного объекта, на который она указывает.</a:t>
            </a:r>
          </a:p>
          <a:p>
            <a:r>
              <a:rPr lang="ru-RU" sz="2400" dirty="0"/>
              <a:t>Объявление ссылок очень похоже на объявление указателей, только вместо звёздочки * пишется амперсанд &amp;, чтоб окончательно всех запутать!</a:t>
            </a:r>
          </a:p>
        </p:txBody>
      </p:sp>
    </p:spTree>
    <p:extLst>
      <p:ext uri="{BB962C8B-B14F-4D97-AF65-F5344CB8AC3E}">
        <p14:creationId xmlns:p14="http://schemas.microsoft.com/office/powerpoint/2010/main" val="13256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Типы данных перечислителей</a:t>
            </a:r>
          </a:p>
        </p:txBody>
      </p:sp>
      <p:sp>
        <p:nvSpPr>
          <p:cNvPr id="8" name="TextBox 7"/>
          <p:cNvSpPr txBox="1"/>
          <p:nvPr/>
        </p:nvSpPr>
        <p:spPr>
          <a:xfrm>
            <a:off x="179512" y="620688"/>
            <a:ext cx="8352928" cy="5909310"/>
          </a:xfrm>
          <a:prstGeom prst="rect">
            <a:avLst/>
          </a:prstGeom>
          <a:noFill/>
        </p:spPr>
        <p:txBody>
          <a:bodyPr wrap="square" rtlCol="0">
            <a:spAutoFit/>
          </a:bodyPr>
          <a:lstStyle/>
          <a:p>
            <a:pPr indent="444500" algn="just">
              <a:lnSpc>
                <a:spcPct val="150000"/>
              </a:lnSpc>
            </a:pPr>
            <a:r>
              <a:rPr lang="ru-RU" sz="2800" dirty="0">
                <a:latin typeface="Times New Roman" pitchFamily="18" charset="0"/>
                <a:cs typeface="Times New Roman" pitchFamily="18" charset="0"/>
              </a:rPr>
              <a:t>Перечисления — целочисленные типы, и они могут быть представлены в виде int, однако тип int не преобразуется автоматически в тип перечисления: </a:t>
            </a:r>
          </a:p>
          <a:p>
            <a:pPr indent="444500" algn="just">
              <a:lnSpc>
                <a:spcPct val="150000"/>
              </a:lnSpc>
            </a:pPr>
            <a:r>
              <a:rPr lang="ru-RU" sz="2800" dirty="0">
                <a:latin typeface="Times New Roman" pitchFamily="18" charset="0"/>
                <a:cs typeface="Times New Roman" pitchFamily="18" charset="0"/>
              </a:rPr>
              <a:t>int </a:t>
            </a:r>
            <a:r>
              <a:rPr lang="ru-RU" sz="2800" dirty="0" err="1">
                <a:latin typeface="Times New Roman" pitchFamily="18" charset="0"/>
                <a:cs typeface="Times New Roman" pitchFamily="18" charset="0"/>
              </a:rPr>
              <a:t>color</a:t>
            </a:r>
            <a:r>
              <a:rPr lang="ru-RU" sz="2800" dirty="0">
                <a:latin typeface="Times New Roman" pitchFamily="18" charset="0"/>
                <a:cs typeface="Times New Roman" pitchFamily="18" charset="0"/>
              </a:rPr>
              <a:t> = </a:t>
            </a:r>
            <a:r>
              <a:rPr lang="ru-RU" sz="2800" dirty="0" err="1">
                <a:solidFill>
                  <a:srgbClr val="00B0F0"/>
                </a:solidFill>
                <a:latin typeface="Times New Roman" pitchFamily="18" charset="0"/>
                <a:cs typeface="Times New Roman" pitchFamily="18" charset="0"/>
              </a:rPr>
              <a:t>blue</a:t>
            </a:r>
            <a:r>
              <a:rPr lang="ru-RU" sz="2800" dirty="0">
                <a:solidFill>
                  <a:srgbClr val="00B0F0"/>
                </a:solidFill>
                <a:latin typeface="Times New Roman" pitchFamily="18" charset="0"/>
                <a:cs typeface="Times New Roman" pitchFamily="18" charset="0"/>
              </a:rPr>
              <a:t>; // правильно, тип spectrum приводится к int </a:t>
            </a:r>
          </a:p>
          <a:p>
            <a:pPr indent="444500" algn="just">
              <a:lnSpc>
                <a:spcPct val="150000"/>
              </a:lnSpc>
            </a:pPr>
            <a:r>
              <a:rPr lang="ru-RU" sz="2800" dirty="0">
                <a:latin typeface="Times New Roman" pitchFamily="18" charset="0"/>
                <a:cs typeface="Times New Roman" pitchFamily="18" charset="0"/>
              </a:rPr>
              <a:t>band =3; // неправильно, int не преобразуется в spectrum </a:t>
            </a:r>
          </a:p>
          <a:p>
            <a:pPr indent="444500" algn="just">
              <a:lnSpc>
                <a:spcPct val="150000"/>
              </a:lnSpc>
            </a:pPr>
            <a:r>
              <a:rPr lang="ru-RU" sz="2800" dirty="0" err="1">
                <a:latin typeface="Times New Roman" pitchFamily="18" charset="0"/>
                <a:cs typeface="Times New Roman" pitchFamily="18" charset="0"/>
              </a:rPr>
              <a:t>color</a:t>
            </a:r>
            <a:r>
              <a:rPr lang="ru-RU" sz="2800" dirty="0">
                <a:latin typeface="Times New Roman" pitchFamily="18" charset="0"/>
                <a:cs typeface="Times New Roman" pitchFamily="18" charset="0"/>
              </a:rPr>
              <a:t> = 3 +</a:t>
            </a:r>
            <a:r>
              <a:rPr lang="ru-RU" sz="2800" dirty="0">
                <a:solidFill>
                  <a:srgbClr val="00B050"/>
                </a:solidFill>
                <a:latin typeface="Times New Roman" pitchFamily="18" charset="0"/>
                <a:cs typeface="Times New Roman" pitchFamily="18" charset="0"/>
              </a:rPr>
              <a:t> </a:t>
            </a:r>
            <a:r>
              <a:rPr lang="ru-RU" sz="2800" dirty="0" err="1">
                <a:solidFill>
                  <a:srgbClr val="FF0000"/>
                </a:solidFill>
                <a:latin typeface="Times New Roman" pitchFamily="18" charset="0"/>
                <a:cs typeface="Times New Roman" pitchFamily="18" charset="0"/>
              </a:rPr>
              <a:t>red</a:t>
            </a:r>
            <a:r>
              <a:rPr lang="ru-RU" sz="2800" dirty="0">
                <a:solidFill>
                  <a:srgbClr val="FF0000"/>
                </a:solidFill>
                <a:latin typeface="Times New Roman" pitchFamily="18" charset="0"/>
                <a:cs typeface="Times New Roman" pitchFamily="18" charset="0"/>
              </a:rPr>
              <a:t>; // правильно, </a:t>
            </a:r>
            <a:r>
              <a:rPr lang="ru-RU" sz="2800" dirty="0" err="1">
                <a:solidFill>
                  <a:srgbClr val="FF0000"/>
                </a:solidFill>
                <a:latin typeface="Times New Roman" pitchFamily="18" charset="0"/>
                <a:cs typeface="Times New Roman" pitchFamily="18" charset="0"/>
              </a:rPr>
              <a:t>red</a:t>
            </a:r>
            <a:r>
              <a:rPr lang="ru-RU" sz="2800" dirty="0">
                <a:solidFill>
                  <a:srgbClr val="FF0000"/>
                </a:solidFill>
                <a:latin typeface="Times New Roman" pitchFamily="18" charset="0"/>
                <a:cs typeface="Times New Roman" pitchFamily="18" charset="0"/>
              </a:rPr>
              <a:t> преобразуется в int </a:t>
            </a:r>
          </a:p>
        </p:txBody>
      </p:sp>
    </p:spTree>
    <p:extLst>
      <p:ext uri="{BB962C8B-B14F-4D97-AF65-F5344CB8AC3E}">
        <p14:creationId xmlns:p14="http://schemas.microsoft.com/office/powerpoint/2010/main" val="28974915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Ссылки</a:t>
            </a:r>
          </a:p>
        </p:txBody>
      </p:sp>
      <p:sp>
        <p:nvSpPr>
          <p:cNvPr id="7" name="Прямоугольник 6">
            <a:extLst>
              <a:ext uri="{FF2B5EF4-FFF2-40B4-BE49-F238E27FC236}">
                <a16:creationId xmlns:a16="http://schemas.microsoft.com/office/drawing/2014/main" id="{C5F81129-5988-2D43-8FA0-F15290F23EB2}"/>
              </a:ext>
            </a:extLst>
          </p:cNvPr>
          <p:cNvSpPr/>
          <p:nvPr/>
        </p:nvSpPr>
        <p:spPr>
          <a:xfrm>
            <a:off x="467544" y="836712"/>
            <a:ext cx="7992888" cy="4154984"/>
          </a:xfrm>
          <a:prstGeom prst="rect">
            <a:avLst/>
          </a:prstGeom>
        </p:spPr>
        <p:txBody>
          <a:bodyPr wrap="square">
            <a:spAutoFit/>
          </a:bodyPr>
          <a:lstStyle/>
          <a:p>
            <a:r>
              <a:rPr lang="ru-RU" sz="2400" dirty="0"/>
              <a:t>При объявлении ссылка обязана быть инициализирована.</a:t>
            </a:r>
          </a:p>
          <a:p>
            <a:r>
              <a:rPr lang="x-none" sz="2400" dirty="0"/>
              <a:t>int &amp;x; // </a:t>
            </a:r>
            <a:r>
              <a:rPr lang="ru-RU" sz="2400" dirty="0"/>
              <a:t>недопустимо!</a:t>
            </a:r>
            <a:br>
              <a:rPr lang="ru-RU" sz="2400" dirty="0"/>
            </a:br>
            <a:r>
              <a:rPr lang="x-none" sz="2400" dirty="0"/>
              <a:t>int &amp;x = veryLongVariableName; // </a:t>
            </a:r>
            <a:r>
              <a:rPr lang="ru-RU" sz="2400" dirty="0"/>
              <a:t>допустимо. </a:t>
            </a:r>
          </a:p>
          <a:p>
            <a:r>
              <a:rPr lang="ru-RU" sz="2400" dirty="0"/>
              <a:t>Теперь </a:t>
            </a:r>
            <a:r>
              <a:rPr lang="x-none" sz="2400" dirty="0"/>
              <a:t>x - </a:t>
            </a:r>
            <a:r>
              <a:rPr lang="ru-RU" sz="2400" dirty="0"/>
              <a:t>это альтернативное имя переменной </a:t>
            </a:r>
            <a:r>
              <a:rPr lang="x-none" sz="2400" dirty="0"/>
              <a:t>veryLongVariableName</a:t>
            </a:r>
            <a:br>
              <a:rPr lang="x-none" sz="2400" dirty="0"/>
            </a:br>
            <a:br>
              <a:rPr lang="x-none" sz="2400" dirty="0"/>
            </a:br>
            <a:r>
              <a:rPr lang="x-none" sz="2400" dirty="0"/>
              <a:t>int A[10];</a:t>
            </a:r>
            <a:br>
              <a:rPr lang="x-none" sz="2400" dirty="0"/>
            </a:br>
            <a:r>
              <a:rPr lang="x-none" sz="2400" dirty="0"/>
              <a:t>int &amp;x = A[5]; // </a:t>
            </a:r>
            <a:r>
              <a:rPr lang="ru-RU" sz="2400" dirty="0"/>
              <a:t>Ссылка может указывать на элемент массива</a:t>
            </a:r>
            <a:br>
              <a:rPr lang="ru-RU" sz="2400" dirty="0"/>
            </a:br>
            <a:r>
              <a:rPr lang="x-none" sz="2400" dirty="0"/>
              <a:t>x++;            // </a:t>
            </a:r>
            <a:r>
              <a:rPr lang="ru-RU" sz="2400" dirty="0"/>
              <a:t>то же, что </a:t>
            </a:r>
            <a:r>
              <a:rPr lang="x-none" sz="2400" dirty="0"/>
              <a:t>A[5]++;</a:t>
            </a:r>
            <a:br>
              <a:rPr lang="x-none" sz="2400" dirty="0"/>
            </a:br>
            <a:r>
              <a:rPr lang="x-none" sz="2400" dirty="0"/>
              <a:t>x = 1</a:t>
            </a:r>
            <a:r>
              <a:rPr lang="x-none" sz="2400"/>
              <a:t>;        </a:t>
            </a:r>
            <a:r>
              <a:rPr lang="ru-RU" sz="2400" dirty="0"/>
              <a:t> </a:t>
            </a:r>
            <a:r>
              <a:rPr lang="x-none" sz="2400"/>
              <a:t>// </a:t>
            </a:r>
            <a:r>
              <a:rPr lang="ru-RU" sz="2400" dirty="0"/>
              <a:t>то же, что </a:t>
            </a:r>
            <a:r>
              <a:rPr lang="x-none" sz="2400" dirty="0"/>
              <a:t>A[5] = 1;</a:t>
            </a:r>
            <a:endParaRPr lang="ru-RU" sz="2400" dirty="0"/>
          </a:p>
        </p:txBody>
      </p:sp>
    </p:spTree>
    <p:extLst>
      <p:ext uri="{BB962C8B-B14F-4D97-AF65-F5344CB8AC3E}">
        <p14:creationId xmlns:p14="http://schemas.microsoft.com/office/powerpoint/2010/main" val="9888326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Ссылки против указателей</a:t>
            </a:r>
          </a:p>
        </p:txBody>
      </p:sp>
      <p:sp>
        <p:nvSpPr>
          <p:cNvPr id="7" name="Прямоугольник 6">
            <a:extLst>
              <a:ext uri="{FF2B5EF4-FFF2-40B4-BE49-F238E27FC236}">
                <a16:creationId xmlns:a16="http://schemas.microsoft.com/office/drawing/2014/main" id="{C5F81129-5988-2D43-8FA0-F15290F23EB2}"/>
              </a:ext>
            </a:extLst>
          </p:cNvPr>
          <p:cNvSpPr/>
          <p:nvPr/>
        </p:nvSpPr>
        <p:spPr>
          <a:xfrm>
            <a:off x="467544" y="836712"/>
            <a:ext cx="7992888" cy="4661276"/>
          </a:xfrm>
          <a:prstGeom prst="rect">
            <a:avLst/>
          </a:prstGeom>
        </p:spPr>
        <p:txBody>
          <a:bodyPr wrap="square">
            <a:spAutoFit/>
          </a:bodyPr>
          <a:lstStyle/>
          <a:p>
            <a:pPr indent="457200">
              <a:lnSpc>
                <a:spcPct val="150000"/>
              </a:lnSpc>
            </a:pPr>
            <a:r>
              <a:rPr lang="ru-RU" sz="2000" dirty="0"/>
              <a:t>Ссылки часто путаются с указателями, но вот три основных различия между ссылками и указателями.</a:t>
            </a:r>
          </a:p>
          <a:p>
            <a:pPr marL="285750" indent="457200">
              <a:lnSpc>
                <a:spcPct val="150000"/>
              </a:lnSpc>
              <a:buFont typeface="Arial" panose="020B0604020202020204" pitchFamily="34" charset="0"/>
              <a:buChar char="•"/>
            </a:pPr>
            <a:r>
              <a:rPr lang="ru-RU" sz="2000" dirty="0"/>
              <a:t>Не может быть ссылок </a:t>
            </a:r>
            <a:r>
              <a:rPr lang="x-none" sz="2000" dirty="0"/>
              <a:t>NULL. </a:t>
            </a:r>
            <a:r>
              <a:rPr lang="ru-RU" sz="2000" dirty="0"/>
              <a:t>Вы всегда должны иметь возможность предположить, что ссылка связана с законной частью хранилища.</a:t>
            </a:r>
          </a:p>
          <a:p>
            <a:pPr marL="285750" indent="457200">
              <a:lnSpc>
                <a:spcPct val="150000"/>
              </a:lnSpc>
              <a:buFont typeface="Arial" panose="020B0604020202020204" pitchFamily="34" charset="0"/>
              <a:buChar char="•"/>
            </a:pPr>
            <a:r>
              <a:rPr lang="ru-RU" sz="2000" dirty="0"/>
              <a:t>Когда ссылка инициализируется объектом, ее нельзя изменить, чтобы ссылаться на другой объект. Указатели могут указывать на другой объект в любое время.</a:t>
            </a:r>
          </a:p>
          <a:p>
            <a:pPr marL="285750" indent="457200">
              <a:lnSpc>
                <a:spcPct val="150000"/>
              </a:lnSpc>
              <a:buFont typeface="Arial" panose="020B0604020202020204" pitchFamily="34" charset="0"/>
              <a:buChar char="•"/>
            </a:pPr>
            <a:r>
              <a:rPr lang="ru-RU" sz="2000" dirty="0"/>
              <a:t>Ссылка должна быть инициализирована, когда она создана. Указатели могут быть инициализированы в любое время.</a:t>
            </a:r>
          </a:p>
        </p:txBody>
      </p:sp>
    </p:spTree>
    <p:extLst>
      <p:ext uri="{BB962C8B-B14F-4D97-AF65-F5344CB8AC3E}">
        <p14:creationId xmlns:p14="http://schemas.microsoft.com/office/powerpoint/2010/main" val="31883763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Ссылки против указателей</a:t>
            </a:r>
          </a:p>
        </p:txBody>
      </p:sp>
      <p:sp>
        <p:nvSpPr>
          <p:cNvPr id="7" name="Прямоугольник 6">
            <a:extLst>
              <a:ext uri="{FF2B5EF4-FFF2-40B4-BE49-F238E27FC236}">
                <a16:creationId xmlns:a16="http://schemas.microsoft.com/office/drawing/2014/main" id="{C5F81129-5988-2D43-8FA0-F15290F23EB2}"/>
              </a:ext>
            </a:extLst>
          </p:cNvPr>
          <p:cNvSpPr/>
          <p:nvPr/>
        </p:nvSpPr>
        <p:spPr>
          <a:xfrm>
            <a:off x="467544" y="836712"/>
            <a:ext cx="7992888" cy="4467057"/>
          </a:xfrm>
          <a:prstGeom prst="rect">
            <a:avLst/>
          </a:prstGeom>
        </p:spPr>
        <p:txBody>
          <a:bodyPr wrap="square">
            <a:spAutoFit/>
          </a:bodyPr>
          <a:lstStyle/>
          <a:p>
            <a:pPr indent="457200">
              <a:lnSpc>
                <a:spcPct val="150000"/>
              </a:lnSpc>
            </a:pPr>
            <a:r>
              <a:rPr lang="ru-RU" sz="2400" dirty="0"/>
              <a:t>Ссылки и указатели схожи между собой, так как оба в качестве значения имеют лишь адрес некого объекта.</a:t>
            </a:r>
          </a:p>
          <a:p>
            <a:pPr indent="457200">
              <a:lnSpc>
                <a:spcPct val="150000"/>
              </a:lnSpc>
            </a:pPr>
            <a:r>
              <a:rPr lang="ru-RU" sz="2400" dirty="0"/>
              <a:t>Указатель хранит адрес ячейки, и если мы захотим изменить значение этой ячейки, то нам придется выполнить операцию «разыменования»:</a:t>
            </a:r>
          </a:p>
          <a:p>
            <a:pPr indent="457200">
              <a:lnSpc>
                <a:spcPct val="150000"/>
              </a:lnSpc>
            </a:pPr>
            <a:r>
              <a:rPr lang="x-none" sz="2400" dirty="0"/>
              <a:t>float some = 391; // </a:t>
            </a:r>
            <a:r>
              <a:rPr lang="ru-RU" sz="2400" dirty="0"/>
              <a:t>Простая переменная </a:t>
            </a:r>
          </a:p>
          <a:p>
            <a:pPr indent="457200">
              <a:lnSpc>
                <a:spcPct val="150000"/>
              </a:lnSpc>
            </a:pPr>
            <a:r>
              <a:rPr lang="x-none" sz="2400" dirty="0"/>
              <a:t>float *u = &amp;some; // </a:t>
            </a:r>
            <a:r>
              <a:rPr lang="ru-RU" sz="2400" dirty="0"/>
              <a:t>Указатель на переменную </a:t>
            </a:r>
          </a:p>
          <a:p>
            <a:pPr indent="457200">
              <a:lnSpc>
                <a:spcPct val="150000"/>
              </a:lnSpc>
            </a:pPr>
            <a:r>
              <a:rPr lang="ru-RU" sz="2400" dirty="0"/>
              <a:t>*</a:t>
            </a:r>
            <a:r>
              <a:rPr lang="x-none" sz="2400" dirty="0"/>
              <a:t>u = 98</a:t>
            </a:r>
            <a:r>
              <a:rPr lang="x-none" sz="2400"/>
              <a:t>; </a:t>
            </a:r>
            <a:r>
              <a:rPr lang="ru-RU" sz="2400" dirty="0"/>
              <a:t>                 </a:t>
            </a:r>
            <a:r>
              <a:rPr lang="x-none" sz="2400"/>
              <a:t>// </a:t>
            </a:r>
            <a:r>
              <a:rPr lang="ru-RU" sz="2400" dirty="0"/>
              <a:t>Изменение значения переменной</a:t>
            </a:r>
          </a:p>
        </p:txBody>
      </p:sp>
    </p:spTree>
    <p:extLst>
      <p:ext uri="{BB962C8B-B14F-4D97-AF65-F5344CB8AC3E}">
        <p14:creationId xmlns:p14="http://schemas.microsoft.com/office/powerpoint/2010/main" val="5014853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Ссылки против указателей</a:t>
            </a:r>
          </a:p>
        </p:txBody>
      </p:sp>
      <p:sp>
        <p:nvSpPr>
          <p:cNvPr id="7" name="Прямоугольник 6">
            <a:extLst>
              <a:ext uri="{FF2B5EF4-FFF2-40B4-BE49-F238E27FC236}">
                <a16:creationId xmlns:a16="http://schemas.microsoft.com/office/drawing/2014/main" id="{C5F81129-5988-2D43-8FA0-F15290F23EB2}"/>
              </a:ext>
            </a:extLst>
          </p:cNvPr>
          <p:cNvSpPr/>
          <p:nvPr/>
        </p:nvSpPr>
        <p:spPr>
          <a:xfrm>
            <a:off x="467544" y="703574"/>
            <a:ext cx="7992888" cy="4204356"/>
          </a:xfrm>
          <a:prstGeom prst="rect">
            <a:avLst/>
          </a:prstGeom>
        </p:spPr>
        <p:txBody>
          <a:bodyPr wrap="square">
            <a:spAutoFit/>
          </a:bodyPr>
          <a:lstStyle/>
          <a:p>
            <a:pPr indent="457200">
              <a:lnSpc>
                <a:spcPct val="150000"/>
              </a:lnSpc>
            </a:pPr>
            <a:r>
              <a:rPr lang="ru-RU" dirty="0"/>
              <a:t>В ссылках такого понятия нет, так как, меняя ссылку, вы автоматически меняете и переменную. Ссылки напрямую ссылаются к переменной, поэтому их синтаксис проще:</a:t>
            </a:r>
          </a:p>
          <a:p>
            <a:pPr indent="457200">
              <a:lnSpc>
                <a:spcPct val="150000"/>
              </a:lnSpc>
            </a:pPr>
            <a:r>
              <a:rPr lang="x-none" dirty="0"/>
              <a:t>char symbol </a:t>
            </a:r>
            <a:r>
              <a:rPr lang="x-none"/>
              <a:t>= 'A’; </a:t>
            </a:r>
            <a:r>
              <a:rPr lang="ru-RU" dirty="0"/>
              <a:t>   </a:t>
            </a:r>
            <a:r>
              <a:rPr lang="x-none"/>
              <a:t>// </a:t>
            </a:r>
            <a:r>
              <a:rPr lang="ru-RU" dirty="0"/>
              <a:t>Простая переменная </a:t>
            </a:r>
          </a:p>
          <a:p>
            <a:pPr indent="457200">
              <a:lnSpc>
                <a:spcPct val="150000"/>
              </a:lnSpc>
            </a:pPr>
            <a:r>
              <a:rPr lang="x-none" dirty="0"/>
              <a:t>char &amp;ref = symbol; // </a:t>
            </a:r>
            <a:r>
              <a:rPr lang="ru-RU" dirty="0"/>
              <a:t>Создание ссылки на переменную </a:t>
            </a:r>
          </a:p>
          <a:p>
            <a:pPr indent="457200">
              <a:lnSpc>
                <a:spcPct val="150000"/>
              </a:lnSpc>
            </a:pPr>
            <a:endParaRPr lang="ru-RU" dirty="0"/>
          </a:p>
          <a:p>
            <a:pPr indent="457200">
              <a:lnSpc>
                <a:spcPct val="150000"/>
              </a:lnSpc>
            </a:pPr>
            <a:r>
              <a:rPr lang="ru-RU" dirty="0"/>
              <a:t>Поскольку мы ссылаемся на переменную, то можем её использовать </a:t>
            </a:r>
          </a:p>
          <a:p>
            <a:pPr indent="457200">
              <a:lnSpc>
                <a:spcPct val="150000"/>
              </a:lnSpc>
            </a:pPr>
            <a:r>
              <a:rPr lang="ru-RU" dirty="0"/>
              <a:t>как отдельно взятую переменную: </a:t>
            </a:r>
          </a:p>
          <a:p>
            <a:pPr indent="457200">
              <a:lnSpc>
                <a:spcPct val="150000"/>
              </a:lnSpc>
            </a:pPr>
            <a:r>
              <a:rPr lang="x-none" dirty="0"/>
              <a:t>cout &lt;&lt; ref &lt;&lt; endl; // </a:t>
            </a:r>
            <a:r>
              <a:rPr lang="ru-RU" dirty="0"/>
              <a:t>Вывод символа "А" </a:t>
            </a:r>
          </a:p>
          <a:p>
            <a:pPr indent="457200">
              <a:lnSpc>
                <a:spcPct val="150000"/>
              </a:lnSpc>
            </a:pPr>
            <a:r>
              <a:rPr lang="x-none" dirty="0"/>
              <a:t>ref = 'C’; // </a:t>
            </a:r>
            <a:r>
              <a:rPr lang="ru-RU" dirty="0"/>
              <a:t>Изменение на символ "</a:t>
            </a:r>
            <a:r>
              <a:rPr lang="x-none"/>
              <a:t>C</a:t>
            </a:r>
            <a:r>
              <a:rPr lang="ru-RU" dirty="0"/>
              <a:t>"</a:t>
            </a:r>
          </a:p>
        </p:txBody>
      </p:sp>
    </p:spTree>
    <p:extLst>
      <p:ext uri="{BB962C8B-B14F-4D97-AF65-F5344CB8AC3E}">
        <p14:creationId xmlns:p14="http://schemas.microsoft.com/office/powerpoint/2010/main" val="53329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Создание ссылок на С++</a:t>
            </a:r>
          </a:p>
        </p:txBody>
      </p:sp>
      <p:sp>
        <p:nvSpPr>
          <p:cNvPr id="7" name="Прямоугольник 6">
            <a:extLst>
              <a:ext uri="{FF2B5EF4-FFF2-40B4-BE49-F238E27FC236}">
                <a16:creationId xmlns:a16="http://schemas.microsoft.com/office/drawing/2014/main" id="{C5F81129-5988-2D43-8FA0-F15290F23EB2}"/>
              </a:ext>
            </a:extLst>
          </p:cNvPr>
          <p:cNvSpPr/>
          <p:nvPr/>
        </p:nvSpPr>
        <p:spPr>
          <a:xfrm>
            <a:off x="467544" y="836712"/>
            <a:ext cx="7992888" cy="4199611"/>
          </a:xfrm>
          <a:prstGeom prst="rect">
            <a:avLst/>
          </a:prstGeom>
        </p:spPr>
        <p:txBody>
          <a:bodyPr wrap="square">
            <a:spAutoFit/>
          </a:bodyPr>
          <a:lstStyle/>
          <a:p>
            <a:pPr indent="457200">
              <a:lnSpc>
                <a:spcPct val="150000"/>
              </a:lnSpc>
            </a:pPr>
            <a:r>
              <a:rPr lang="ru-RU" sz="2000" dirty="0"/>
              <a:t>Представьте себе, что имя переменной – это метка, прикрепленная к местоположению переменной в памяти. Тогда вы можете считать ссылку вторым ярлыком, прикрепленным к этой ячейке памяти. Таким образом, вы можете получить доступ к содержимому переменной через имя исходной переменной или через ссылку. Например:</a:t>
            </a:r>
          </a:p>
          <a:p>
            <a:pPr indent="457200">
              <a:lnSpc>
                <a:spcPct val="150000"/>
              </a:lnSpc>
            </a:pPr>
            <a:r>
              <a:rPr lang="x-none" sz="2000" b="1" dirty="0"/>
              <a:t>int</a:t>
            </a:r>
            <a:r>
              <a:rPr lang="x-none" sz="2000" dirty="0"/>
              <a:t> i = 17;</a:t>
            </a:r>
            <a:endParaRPr lang="ru-RU" sz="2000" dirty="0"/>
          </a:p>
          <a:p>
            <a:pPr indent="457200">
              <a:lnSpc>
                <a:spcPct val="150000"/>
              </a:lnSpc>
            </a:pPr>
            <a:r>
              <a:rPr lang="ru-RU" sz="2000" dirty="0"/>
              <a:t>Мы можем объявить ссылочные переменные для </a:t>
            </a:r>
            <a:r>
              <a:rPr lang="x-none" sz="2000" b="1" dirty="0"/>
              <a:t>i</a:t>
            </a:r>
            <a:r>
              <a:rPr lang="x-none" sz="2000" dirty="0"/>
              <a:t> </a:t>
            </a:r>
            <a:r>
              <a:rPr lang="ru-RU" sz="2000" dirty="0"/>
              <a:t>следующим образом:</a:t>
            </a:r>
          </a:p>
          <a:p>
            <a:pPr indent="457200">
              <a:lnSpc>
                <a:spcPct val="150000"/>
              </a:lnSpc>
            </a:pPr>
            <a:r>
              <a:rPr lang="x-none" sz="2000" b="1" dirty="0"/>
              <a:t>Int</a:t>
            </a:r>
            <a:r>
              <a:rPr lang="ru-RU" sz="2000" b="1" dirty="0"/>
              <a:t> </a:t>
            </a:r>
            <a:r>
              <a:rPr lang="x-none" sz="2000" dirty="0"/>
              <a:t>&amp;r = i;</a:t>
            </a:r>
            <a:endParaRPr lang="ru-RU" sz="2000" dirty="0"/>
          </a:p>
        </p:txBody>
      </p:sp>
    </p:spTree>
    <p:extLst>
      <p:ext uri="{BB962C8B-B14F-4D97-AF65-F5344CB8AC3E}">
        <p14:creationId xmlns:p14="http://schemas.microsoft.com/office/powerpoint/2010/main" val="27838908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47074" y="6776"/>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Создание ссылок на С++. Пример</a:t>
            </a:r>
          </a:p>
        </p:txBody>
      </p:sp>
      <p:sp>
        <p:nvSpPr>
          <p:cNvPr id="7" name="Прямоугольник 6">
            <a:extLst>
              <a:ext uri="{FF2B5EF4-FFF2-40B4-BE49-F238E27FC236}">
                <a16:creationId xmlns:a16="http://schemas.microsoft.com/office/drawing/2014/main" id="{C5F81129-5988-2D43-8FA0-F15290F23EB2}"/>
              </a:ext>
            </a:extLst>
          </p:cNvPr>
          <p:cNvSpPr/>
          <p:nvPr/>
        </p:nvSpPr>
        <p:spPr>
          <a:xfrm>
            <a:off x="467544" y="620688"/>
            <a:ext cx="7992888" cy="5909310"/>
          </a:xfrm>
          <a:prstGeom prst="rect">
            <a:avLst/>
          </a:prstGeom>
        </p:spPr>
        <p:txBody>
          <a:bodyPr wrap="square">
            <a:spAutoFit/>
          </a:bodyPr>
          <a:lstStyle/>
          <a:p>
            <a:r>
              <a:rPr lang="x-none" dirty="0"/>
              <a:t>#include &lt;iostream&gt; </a:t>
            </a:r>
            <a:endParaRPr lang="ru-RU" dirty="0"/>
          </a:p>
          <a:p>
            <a:r>
              <a:rPr lang="x-none" b="1" dirty="0"/>
              <a:t>using</a:t>
            </a:r>
            <a:r>
              <a:rPr lang="x-none" dirty="0"/>
              <a:t> </a:t>
            </a:r>
            <a:r>
              <a:rPr lang="x-none" b="1" dirty="0"/>
              <a:t>namespace</a:t>
            </a:r>
            <a:r>
              <a:rPr lang="x-none" dirty="0"/>
              <a:t> std; </a:t>
            </a:r>
            <a:endParaRPr lang="ru-RU" dirty="0"/>
          </a:p>
          <a:p>
            <a:endParaRPr lang="ru-RU" dirty="0"/>
          </a:p>
          <a:p>
            <a:r>
              <a:rPr lang="x-none" b="1" dirty="0"/>
              <a:t>int</a:t>
            </a:r>
            <a:r>
              <a:rPr lang="x-none" dirty="0"/>
              <a:t> main () </a:t>
            </a:r>
            <a:endParaRPr lang="ru-RU" dirty="0"/>
          </a:p>
          <a:p>
            <a:r>
              <a:rPr lang="x-none" dirty="0"/>
              <a:t>{ </a:t>
            </a:r>
            <a:endParaRPr lang="ru-RU" dirty="0"/>
          </a:p>
          <a:p>
            <a:r>
              <a:rPr lang="x-none" dirty="0"/>
              <a:t>// </a:t>
            </a:r>
            <a:r>
              <a:rPr lang="ru-RU" dirty="0"/>
              <a:t>объявляем простые переменные</a:t>
            </a:r>
          </a:p>
          <a:p>
            <a:r>
              <a:rPr lang="x-none" b="1" dirty="0"/>
              <a:t>int</a:t>
            </a:r>
            <a:r>
              <a:rPr lang="x-none" dirty="0"/>
              <a:t> i; </a:t>
            </a:r>
            <a:endParaRPr lang="ru-RU" dirty="0"/>
          </a:p>
          <a:p>
            <a:r>
              <a:rPr lang="x-none" b="1" dirty="0"/>
              <a:t>double</a:t>
            </a:r>
            <a:r>
              <a:rPr lang="x-none" dirty="0"/>
              <a:t> d; </a:t>
            </a:r>
            <a:endParaRPr lang="ru-RU" dirty="0"/>
          </a:p>
          <a:p>
            <a:r>
              <a:rPr lang="x-none" dirty="0"/>
              <a:t>// </a:t>
            </a:r>
            <a:r>
              <a:rPr lang="ru-RU" dirty="0"/>
              <a:t>объявляем</a:t>
            </a:r>
            <a:r>
              <a:rPr lang="x-none" dirty="0"/>
              <a:t> </a:t>
            </a:r>
            <a:r>
              <a:rPr lang="ru-RU" dirty="0"/>
              <a:t>ссылочные</a:t>
            </a:r>
            <a:r>
              <a:rPr lang="x-none" dirty="0"/>
              <a:t> </a:t>
            </a:r>
            <a:r>
              <a:rPr lang="ru-RU" dirty="0"/>
              <a:t>переменные</a:t>
            </a:r>
            <a:r>
              <a:rPr lang="x-none" dirty="0"/>
              <a:t> </a:t>
            </a:r>
            <a:endParaRPr lang="ru-RU" dirty="0"/>
          </a:p>
          <a:p>
            <a:r>
              <a:rPr lang="en-US" b="1" dirty="0" err="1"/>
              <a:t>i</a:t>
            </a:r>
            <a:r>
              <a:rPr lang="x-none" b="1" dirty="0"/>
              <a:t>nt</a:t>
            </a:r>
            <a:r>
              <a:rPr lang="ru-RU" b="1" dirty="0"/>
              <a:t> </a:t>
            </a:r>
            <a:r>
              <a:rPr lang="x-none" dirty="0"/>
              <a:t>&amp;r = i; </a:t>
            </a:r>
            <a:endParaRPr lang="ru-RU" dirty="0"/>
          </a:p>
          <a:p>
            <a:r>
              <a:rPr lang="x-none" b="1" dirty="0"/>
              <a:t>double</a:t>
            </a:r>
            <a:r>
              <a:rPr lang="ru-RU" b="1" dirty="0"/>
              <a:t> </a:t>
            </a:r>
            <a:r>
              <a:rPr lang="x-none" dirty="0"/>
              <a:t>&amp;s = d; </a:t>
            </a:r>
            <a:endParaRPr lang="ru-RU" dirty="0"/>
          </a:p>
          <a:p>
            <a:endParaRPr lang="ru-RU" dirty="0"/>
          </a:p>
          <a:p>
            <a:r>
              <a:rPr lang="x-none" dirty="0"/>
              <a:t>i = 5; </a:t>
            </a:r>
            <a:endParaRPr lang="ru-RU" dirty="0"/>
          </a:p>
          <a:p>
            <a:r>
              <a:rPr lang="x-none" dirty="0"/>
              <a:t>cout &lt;&lt; "Value of i : " &lt;&lt; i &lt;&lt; endl; </a:t>
            </a:r>
            <a:endParaRPr lang="ru-RU" dirty="0"/>
          </a:p>
          <a:p>
            <a:r>
              <a:rPr lang="x-none" dirty="0"/>
              <a:t>cout &lt;&lt; "Value of i reference : " &lt;&lt; r &lt;&lt; endl; </a:t>
            </a:r>
            <a:endParaRPr lang="ru-RU" dirty="0"/>
          </a:p>
          <a:p>
            <a:endParaRPr lang="ru-RU" dirty="0"/>
          </a:p>
          <a:p>
            <a:r>
              <a:rPr lang="x-none" dirty="0"/>
              <a:t>d = 11.7; </a:t>
            </a:r>
            <a:endParaRPr lang="ru-RU" dirty="0"/>
          </a:p>
          <a:p>
            <a:r>
              <a:rPr lang="x-none" dirty="0"/>
              <a:t>cout &lt;&lt; "Value of d : " &lt;&lt; d &lt;&lt; endl; </a:t>
            </a:r>
            <a:endParaRPr lang="ru-RU" dirty="0"/>
          </a:p>
          <a:p>
            <a:r>
              <a:rPr lang="x-none" dirty="0"/>
              <a:t>cout &lt;&lt; "Value of d reference : " &lt;&lt; s &lt;&lt; endl; </a:t>
            </a:r>
            <a:endParaRPr lang="ru-RU" dirty="0"/>
          </a:p>
          <a:p>
            <a:r>
              <a:rPr lang="x-none" b="1" dirty="0"/>
              <a:t>return</a:t>
            </a:r>
            <a:r>
              <a:rPr lang="x-none" dirty="0"/>
              <a:t> 0; </a:t>
            </a:r>
            <a:endParaRPr lang="ru-RU" dirty="0"/>
          </a:p>
          <a:p>
            <a:r>
              <a:rPr lang="x-none" dirty="0"/>
              <a:t>}</a:t>
            </a:r>
            <a:endParaRPr lang="ru-RU" sz="2000" dirty="0"/>
          </a:p>
        </p:txBody>
      </p:sp>
      <p:sp>
        <p:nvSpPr>
          <p:cNvPr id="5" name="Прямоугольник 4">
            <a:extLst>
              <a:ext uri="{FF2B5EF4-FFF2-40B4-BE49-F238E27FC236}">
                <a16:creationId xmlns:a16="http://schemas.microsoft.com/office/drawing/2014/main" id="{8B9C84E6-4680-8049-ABF5-9B4DC0391CE3}"/>
              </a:ext>
            </a:extLst>
          </p:cNvPr>
          <p:cNvSpPr/>
          <p:nvPr/>
        </p:nvSpPr>
        <p:spPr>
          <a:xfrm>
            <a:off x="5436096" y="951514"/>
            <a:ext cx="3240360" cy="5139869"/>
          </a:xfrm>
          <a:prstGeom prst="rect">
            <a:avLst/>
          </a:prstGeom>
        </p:spPr>
        <p:txBody>
          <a:bodyPr wrap="square">
            <a:spAutoFit/>
          </a:bodyPr>
          <a:lstStyle/>
          <a:p>
            <a:pPr indent="457200"/>
            <a:r>
              <a:rPr lang="ru-RU" dirty="0"/>
              <a:t>Считайте &amp; в этих объявлениях  </a:t>
            </a:r>
            <a:r>
              <a:rPr lang="ru-RU" b="1" dirty="0"/>
              <a:t>ссылкой</a:t>
            </a:r>
            <a:r>
              <a:rPr lang="ru-RU" dirty="0"/>
              <a:t> . Таким образом, прочитайте первое объявление как «</a:t>
            </a:r>
            <a:r>
              <a:rPr lang="x-none" dirty="0"/>
              <a:t>r - </a:t>
            </a:r>
            <a:r>
              <a:rPr lang="ru-RU" dirty="0"/>
              <a:t>целочисленная ссылка, инициализированная </a:t>
            </a:r>
            <a:r>
              <a:rPr lang="x-none" dirty="0"/>
              <a:t>i», </a:t>
            </a:r>
            <a:r>
              <a:rPr lang="ru-RU" dirty="0"/>
              <a:t>и прочитайте второе объявление как «</a:t>
            </a:r>
            <a:r>
              <a:rPr lang="x-none" dirty="0"/>
              <a:t>s – </a:t>
            </a:r>
            <a:r>
              <a:rPr lang="ru-RU" dirty="0"/>
              <a:t>ссылка двойной точности, инициализированная </a:t>
            </a:r>
            <a:r>
              <a:rPr lang="x-none" dirty="0"/>
              <a:t>d». </a:t>
            </a:r>
            <a:r>
              <a:rPr lang="ru-RU" dirty="0"/>
              <a:t>То есть здесь используются ссылки на </a:t>
            </a:r>
            <a:r>
              <a:rPr lang="x-none" dirty="0"/>
              <a:t>int </a:t>
            </a:r>
            <a:r>
              <a:rPr lang="ru-RU" dirty="0"/>
              <a:t>и </a:t>
            </a:r>
            <a:r>
              <a:rPr lang="x-none" dirty="0"/>
              <a:t>double</a:t>
            </a:r>
            <a:r>
              <a:rPr lang="ru-RU" dirty="0"/>
              <a:t>.</a:t>
            </a:r>
          </a:p>
          <a:p>
            <a:pPr indent="457200"/>
            <a:r>
              <a:rPr lang="ru-RU" sz="2000" dirty="0"/>
              <a:t>Результат выполнения программы:</a:t>
            </a:r>
          </a:p>
          <a:p>
            <a:r>
              <a:rPr lang="x-none" dirty="0"/>
              <a:t>Value </a:t>
            </a:r>
            <a:r>
              <a:rPr lang="x-none" b="1" dirty="0"/>
              <a:t>of</a:t>
            </a:r>
            <a:r>
              <a:rPr lang="x-none" dirty="0"/>
              <a:t> i : 5 </a:t>
            </a:r>
            <a:endParaRPr lang="ru-RU" dirty="0"/>
          </a:p>
          <a:p>
            <a:r>
              <a:rPr lang="x-none" dirty="0"/>
              <a:t>Value </a:t>
            </a:r>
            <a:r>
              <a:rPr lang="x-none" b="1" dirty="0"/>
              <a:t>of</a:t>
            </a:r>
            <a:r>
              <a:rPr lang="x-none" dirty="0"/>
              <a:t> i reference : 5 </a:t>
            </a:r>
            <a:endParaRPr lang="ru-RU" dirty="0"/>
          </a:p>
          <a:p>
            <a:r>
              <a:rPr lang="x-none" dirty="0"/>
              <a:t>Value </a:t>
            </a:r>
            <a:r>
              <a:rPr lang="x-none" b="1" dirty="0"/>
              <a:t>of</a:t>
            </a:r>
            <a:r>
              <a:rPr lang="x-none" dirty="0"/>
              <a:t> d : 11.7 </a:t>
            </a:r>
            <a:endParaRPr lang="ru-RU" dirty="0"/>
          </a:p>
          <a:p>
            <a:r>
              <a:rPr lang="x-none" dirty="0"/>
              <a:t>Value </a:t>
            </a:r>
            <a:r>
              <a:rPr lang="x-none" b="1" dirty="0"/>
              <a:t>of</a:t>
            </a:r>
            <a:r>
              <a:rPr lang="x-none" dirty="0"/>
              <a:t> d reference : 11.7</a:t>
            </a:r>
            <a:endParaRPr lang="ru-RU" sz="2000" dirty="0"/>
          </a:p>
        </p:txBody>
      </p:sp>
    </p:spTree>
    <p:extLst>
      <p:ext uri="{BB962C8B-B14F-4D97-AF65-F5344CB8AC3E}">
        <p14:creationId xmlns:p14="http://schemas.microsoft.com/office/powerpoint/2010/main" val="20808945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0" y="-29223"/>
            <a:ext cx="8244408" cy="404663"/>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Литература</a:t>
            </a:r>
          </a:p>
        </p:txBody>
      </p:sp>
      <p:sp>
        <p:nvSpPr>
          <p:cNvPr id="8" name="TextBox 7"/>
          <p:cNvSpPr txBox="1"/>
          <p:nvPr/>
        </p:nvSpPr>
        <p:spPr>
          <a:xfrm>
            <a:off x="323528" y="692696"/>
            <a:ext cx="8352928" cy="923330"/>
          </a:xfrm>
          <a:prstGeom prst="rect">
            <a:avLst/>
          </a:prstGeom>
          <a:noFill/>
        </p:spPr>
        <p:txBody>
          <a:bodyPr wrap="square" rtlCol="0">
            <a:spAutoFit/>
          </a:bodyPr>
          <a:lstStyle/>
          <a:p>
            <a:pPr fontAlgn="ctr"/>
            <a:r>
              <a:rPr lang="ru-RU" u="sng" dirty="0"/>
              <a:t>Материалы из открытого университета </a:t>
            </a:r>
            <a:r>
              <a:rPr lang="en-US" u="sng" dirty="0"/>
              <a:t>INTUIT.RU</a:t>
            </a:r>
            <a:endParaRPr lang="en-US" u="sng" dirty="0">
              <a:hlinkClick r:id="rId3"/>
            </a:endParaRPr>
          </a:p>
          <a:p>
            <a:pPr fontAlgn="ctr"/>
            <a:r>
              <a:rPr lang="ru-RU" u="sng" dirty="0">
                <a:hlinkClick r:id="rId3"/>
              </a:rPr>
              <a:t>Алгоритмизация. Введение в язык программирования С++</a:t>
            </a:r>
            <a:r>
              <a:rPr lang="ru-RU" u="sng" dirty="0"/>
              <a:t> </a:t>
            </a:r>
            <a:r>
              <a:rPr lang="ru-RU" dirty="0"/>
              <a:t>[Электронный ресурс]. Режим доступа: </a:t>
            </a:r>
            <a:r>
              <a:rPr lang="en-US" dirty="0">
                <a:hlinkClick r:id="rId3"/>
              </a:rPr>
              <a:t>https://www.intuit.ru/studies/courses/16740/1301/info</a:t>
            </a:r>
            <a:endParaRPr lang="ru-RU" b="1" dirty="0"/>
          </a:p>
        </p:txBody>
      </p:sp>
    </p:spTree>
    <p:extLst>
      <p:ext uri="{BB962C8B-B14F-4D97-AF65-F5344CB8AC3E}">
        <p14:creationId xmlns:p14="http://schemas.microsoft.com/office/powerpoint/2010/main" val="157121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Значения перечислителей</a:t>
            </a:r>
          </a:p>
        </p:txBody>
      </p:sp>
      <p:sp>
        <p:nvSpPr>
          <p:cNvPr id="8" name="TextBox 7"/>
          <p:cNvSpPr txBox="1"/>
          <p:nvPr/>
        </p:nvSpPr>
        <p:spPr>
          <a:xfrm>
            <a:off x="179512" y="620688"/>
            <a:ext cx="8352928" cy="5851217"/>
          </a:xfrm>
          <a:prstGeom prst="rect">
            <a:avLst/>
          </a:prstGeom>
          <a:noFill/>
        </p:spPr>
        <p:txBody>
          <a:bodyPr wrap="square" rtlCol="0">
            <a:spAutoFit/>
          </a:bodyPr>
          <a:lstStyle/>
          <a:p>
            <a:pPr indent="444500" algn="just">
              <a:lnSpc>
                <a:spcPct val="150000"/>
              </a:lnSpc>
            </a:pPr>
            <a:r>
              <a:rPr lang="ru-RU" sz="2100" dirty="0">
                <a:latin typeface="Times New Roman" pitchFamily="18" charset="0"/>
                <a:cs typeface="Times New Roman" pitchFamily="18" charset="0"/>
              </a:rPr>
              <a:t>Обратите внимание, что хотя значение 3 в этом примере соответствует перечислителю </a:t>
            </a:r>
            <a:r>
              <a:rPr lang="ru-RU" sz="2100" dirty="0" err="1">
                <a:latin typeface="Times New Roman" pitchFamily="18" charset="0"/>
                <a:cs typeface="Times New Roman" pitchFamily="18" charset="0"/>
              </a:rPr>
              <a:t>green</a:t>
            </a:r>
            <a:r>
              <a:rPr lang="ru-RU" sz="2100" dirty="0">
                <a:latin typeface="Times New Roman" pitchFamily="18" charset="0"/>
                <a:cs typeface="Times New Roman" pitchFamily="18" charset="0"/>
              </a:rPr>
              <a:t>, все же присваивание 3 переменной band вызывает ошибку несоответствия типа. Но присваивание </a:t>
            </a:r>
            <a:r>
              <a:rPr lang="ru-RU" sz="2100" dirty="0" err="1">
                <a:latin typeface="Times New Roman" pitchFamily="18" charset="0"/>
                <a:cs typeface="Times New Roman" pitchFamily="18" charset="0"/>
              </a:rPr>
              <a:t>green</a:t>
            </a:r>
            <a:r>
              <a:rPr lang="ru-RU" sz="2100" dirty="0">
                <a:latin typeface="Times New Roman" pitchFamily="18" charset="0"/>
                <a:cs typeface="Times New Roman" pitchFamily="18" charset="0"/>
              </a:rPr>
              <a:t> переменной band законно, потому что оба они имеют тип spectrum. И снова, некоторые реализации не накладывают такого ограничения. В выражении 3 + </a:t>
            </a:r>
            <a:r>
              <a:rPr lang="ru-RU" sz="2100" dirty="0" err="1">
                <a:solidFill>
                  <a:srgbClr val="FF0000"/>
                </a:solidFill>
                <a:latin typeface="Times New Roman" pitchFamily="18" charset="0"/>
                <a:cs typeface="Times New Roman" pitchFamily="18" charset="0"/>
              </a:rPr>
              <a:t>red</a:t>
            </a:r>
            <a:r>
              <a:rPr lang="ru-RU" sz="2100" dirty="0">
                <a:latin typeface="Times New Roman" pitchFamily="18" charset="0"/>
                <a:cs typeface="Times New Roman" pitchFamily="18" charset="0"/>
              </a:rPr>
              <a:t> сложение не определено для перечислений. Однако </a:t>
            </a:r>
            <a:r>
              <a:rPr lang="ru-RU" sz="2100" dirty="0" err="1">
                <a:latin typeface="Times New Roman" pitchFamily="18" charset="0"/>
                <a:cs typeface="Times New Roman" pitchFamily="18" charset="0"/>
              </a:rPr>
              <a:t>red</a:t>
            </a:r>
            <a:r>
              <a:rPr lang="ru-RU" sz="2100" dirty="0">
                <a:latin typeface="Times New Roman" pitchFamily="18" charset="0"/>
                <a:cs typeface="Times New Roman" pitchFamily="18" charset="0"/>
              </a:rPr>
              <a:t> преобразуется в тип int, в результате чего получается значение типа int. Благодаря преобразованию перечисления в int в данной ситуации, вы можете использовать перечислители в арифметических выражениях, комбинируя их с обычными целыми, даже несмотря на то, что такая арифметика не определена для самих перечислителей. </a:t>
            </a:r>
          </a:p>
        </p:txBody>
      </p:sp>
    </p:spTree>
    <p:extLst>
      <p:ext uri="{BB962C8B-B14F-4D97-AF65-F5344CB8AC3E}">
        <p14:creationId xmlns:p14="http://schemas.microsoft.com/office/powerpoint/2010/main" val="2709287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8369852" y="0"/>
            <a:ext cx="738489" cy="836712"/>
          </a:xfrm>
          <a:prstGeom prst="rect">
            <a:avLst/>
          </a:prstGeom>
        </p:spPr>
      </p:pic>
      <p:sp>
        <p:nvSpPr>
          <p:cNvPr id="11" name="Заголовок 1"/>
          <p:cNvSpPr txBox="1">
            <a:spLocks/>
          </p:cNvSpPr>
          <p:nvPr/>
        </p:nvSpPr>
        <p:spPr>
          <a:xfrm>
            <a:off x="27865" y="-27384"/>
            <a:ext cx="8244408" cy="499110"/>
          </a:xfrm>
          <a:prstGeom prst="rect">
            <a:avLst/>
          </a:prstGeom>
          <a:gradFill flip="none" rotWithShape="1">
            <a:gsLst>
              <a:gs pos="0">
                <a:srgbClr val="0070C0"/>
              </a:gs>
              <a:gs pos="50000">
                <a:schemeClr val="tx2">
                  <a:lumMod val="40000"/>
                  <a:lumOff val="60000"/>
                </a:schemeClr>
              </a:gs>
              <a:gs pos="100000">
                <a:schemeClr val="bg1">
                  <a:lumMod val="95000"/>
                </a:schemeClr>
              </a:gs>
            </a:gsLst>
            <a:lin ang="13500000" scaled="1"/>
            <a:tileRect/>
          </a:gra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600" b="1" dirty="0">
                <a:solidFill>
                  <a:schemeClr val="bg1"/>
                </a:solidFill>
                <a:latin typeface="Times New Roman" panose="02020603050405020304" pitchFamily="18" charset="0"/>
                <a:cs typeface="Times New Roman" panose="02020603050405020304" pitchFamily="18" charset="0"/>
              </a:rPr>
              <a:t>Перечисления</a:t>
            </a:r>
          </a:p>
        </p:txBody>
      </p:sp>
      <p:sp>
        <p:nvSpPr>
          <p:cNvPr id="8" name="TextBox 7"/>
          <p:cNvSpPr txBox="1"/>
          <p:nvPr/>
        </p:nvSpPr>
        <p:spPr>
          <a:xfrm>
            <a:off x="179512" y="620688"/>
            <a:ext cx="8352928" cy="5863144"/>
          </a:xfrm>
          <a:prstGeom prst="rect">
            <a:avLst/>
          </a:prstGeom>
          <a:noFill/>
        </p:spPr>
        <p:txBody>
          <a:bodyPr wrap="square" rtlCol="0">
            <a:spAutoFit/>
          </a:bodyPr>
          <a:lstStyle/>
          <a:p>
            <a:pPr indent="444500" algn="just">
              <a:lnSpc>
                <a:spcPct val="150000"/>
              </a:lnSpc>
            </a:pPr>
            <a:r>
              <a:rPr lang="ru-RU" sz="2500" dirty="0">
                <a:latin typeface="Times New Roman" pitchFamily="18" charset="0"/>
                <a:cs typeface="Times New Roman" pitchFamily="18" charset="0"/>
              </a:rPr>
              <a:t>Предыдущий </a:t>
            </a:r>
            <a:r>
              <a:rPr lang="ru-RU" sz="2500" i="1" dirty="0">
                <a:latin typeface="Times New Roman" pitchFamily="18" charset="0"/>
                <a:cs typeface="Times New Roman" pitchFamily="18" charset="0"/>
              </a:rPr>
              <a:t>пример</a:t>
            </a:r>
            <a:r>
              <a:rPr lang="ru-RU" sz="2500" dirty="0">
                <a:latin typeface="Times New Roman" pitchFamily="18" charset="0"/>
                <a:cs typeface="Times New Roman" pitchFamily="18" charset="0"/>
              </a:rPr>
              <a:t> </a:t>
            </a:r>
          </a:p>
          <a:p>
            <a:pPr indent="444500" algn="just">
              <a:lnSpc>
                <a:spcPct val="150000"/>
              </a:lnSpc>
            </a:pPr>
            <a:r>
              <a:rPr lang="ru-RU" sz="2500" dirty="0">
                <a:solidFill>
                  <a:srgbClr val="7030A0"/>
                </a:solidFill>
                <a:latin typeface="Times New Roman" pitchFamily="18" charset="0"/>
                <a:cs typeface="Times New Roman" pitchFamily="18" charset="0"/>
              </a:rPr>
              <a:t>band = </a:t>
            </a:r>
            <a:r>
              <a:rPr lang="ru-RU" sz="2500"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orange</a:t>
            </a:r>
            <a:r>
              <a:rPr lang="ru-RU" sz="2500" dirty="0">
                <a:solidFill>
                  <a:srgbClr val="FF0000"/>
                </a:solidFill>
                <a:latin typeface="Times New Roman" pitchFamily="18" charset="0"/>
                <a:cs typeface="Times New Roman" pitchFamily="18" charset="0"/>
              </a:rPr>
              <a:t> </a:t>
            </a:r>
            <a:r>
              <a:rPr lang="ru-RU" sz="2500" dirty="0">
                <a:latin typeface="Times New Roman" pitchFamily="18" charset="0"/>
                <a:cs typeface="Times New Roman" pitchFamily="18" charset="0"/>
              </a:rPr>
              <a:t>+</a:t>
            </a:r>
            <a:r>
              <a:rPr lang="ru-RU" sz="2500" dirty="0">
                <a:solidFill>
                  <a:srgbClr val="FF0000"/>
                </a:solidFill>
                <a:latin typeface="Times New Roman" pitchFamily="18" charset="0"/>
                <a:cs typeface="Times New Roman" pitchFamily="18" charset="0"/>
              </a:rPr>
              <a:t> </a:t>
            </a:r>
            <a:r>
              <a:rPr lang="ru-RU" sz="2500" dirty="0" err="1">
                <a:solidFill>
                  <a:srgbClr val="FF0000"/>
                </a:solidFill>
                <a:latin typeface="Times New Roman" pitchFamily="18" charset="0"/>
                <a:cs typeface="Times New Roman" pitchFamily="18" charset="0"/>
              </a:rPr>
              <a:t>red</a:t>
            </a:r>
            <a:r>
              <a:rPr lang="ru-RU" sz="2500" dirty="0">
                <a:solidFill>
                  <a:srgbClr val="FF0000"/>
                </a:solidFill>
                <a:latin typeface="Times New Roman" pitchFamily="18" charset="0"/>
                <a:cs typeface="Times New Roman" pitchFamily="18" charset="0"/>
              </a:rPr>
              <a:t>; </a:t>
            </a:r>
            <a:r>
              <a:rPr lang="ru-RU" sz="2500" dirty="0">
                <a:latin typeface="Times New Roman" pitchFamily="18" charset="0"/>
                <a:cs typeface="Times New Roman" pitchFamily="18" charset="0"/>
              </a:rPr>
              <a:t>// неправильно, но довольно хитро, </a:t>
            </a:r>
          </a:p>
          <a:p>
            <a:pPr algn="just">
              <a:lnSpc>
                <a:spcPct val="150000"/>
              </a:lnSpc>
            </a:pPr>
            <a:r>
              <a:rPr lang="ru-RU" sz="2500" dirty="0">
                <a:latin typeface="Times New Roman" pitchFamily="18" charset="0"/>
                <a:cs typeface="Times New Roman" pitchFamily="18" charset="0"/>
              </a:rPr>
              <a:t>не работает по другой причине. Да, действительно, операция </a:t>
            </a:r>
            <a:r>
              <a:rPr lang="ru-RU" sz="2500" b="1" dirty="0">
                <a:latin typeface="Times New Roman" pitchFamily="18" charset="0"/>
                <a:cs typeface="Times New Roman" pitchFamily="18" charset="0"/>
              </a:rPr>
              <a:t>+</a:t>
            </a:r>
            <a:r>
              <a:rPr lang="ru-RU" sz="2500" dirty="0">
                <a:latin typeface="Times New Roman" pitchFamily="18" charset="0"/>
                <a:cs typeface="Times New Roman" pitchFamily="18" charset="0"/>
              </a:rPr>
              <a:t> не определена для перечислителей. Но также верно и то, что перечислители преобразуются в целые числа, когда применяются в арифметических выражениях, поэтому выражение </a:t>
            </a:r>
            <a:r>
              <a:rPr lang="ru-RU" sz="25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orange</a:t>
            </a:r>
            <a:r>
              <a:rPr lang="ru-RU" sz="25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500" b="1" dirty="0">
                <a:latin typeface="Times New Roman" pitchFamily="18" charset="0"/>
                <a:cs typeface="Times New Roman" pitchFamily="18" charset="0"/>
              </a:rPr>
              <a:t>+ </a:t>
            </a:r>
            <a:r>
              <a:rPr lang="ru-RU" sz="2500" b="1" dirty="0" err="1">
                <a:solidFill>
                  <a:srgbClr val="FF0000"/>
                </a:solidFill>
                <a:latin typeface="Times New Roman" pitchFamily="18" charset="0"/>
                <a:cs typeface="Times New Roman" pitchFamily="18" charset="0"/>
              </a:rPr>
              <a:t>red</a:t>
            </a:r>
            <a:r>
              <a:rPr lang="ru-RU" sz="2500" b="1" dirty="0">
                <a:solidFill>
                  <a:srgbClr val="FF0000"/>
                </a:solidFill>
                <a:latin typeface="Times New Roman" pitchFamily="18" charset="0"/>
                <a:cs typeface="Times New Roman" pitchFamily="18" charset="0"/>
              </a:rPr>
              <a:t> </a:t>
            </a:r>
            <a:r>
              <a:rPr lang="ru-RU" sz="2500" dirty="0">
                <a:latin typeface="Times New Roman" pitchFamily="18" charset="0"/>
                <a:cs typeface="Times New Roman" pitchFamily="18" charset="0"/>
              </a:rPr>
              <a:t>превращается в </a:t>
            </a:r>
            <a:r>
              <a:rPr lang="ru-RU" sz="2500" b="1" dirty="0">
                <a:latin typeface="Times New Roman" pitchFamily="18" charset="0"/>
                <a:cs typeface="Times New Roman" pitchFamily="18" charset="0"/>
              </a:rPr>
              <a:t>1 + 0</a:t>
            </a:r>
            <a:r>
              <a:rPr lang="ru-RU" sz="2500" dirty="0">
                <a:latin typeface="Times New Roman" pitchFamily="18" charset="0"/>
                <a:cs typeface="Times New Roman" pitchFamily="18" charset="0"/>
              </a:rPr>
              <a:t>, что вполне корректно. Но это выражение имеет тип </a:t>
            </a:r>
            <a:r>
              <a:rPr lang="ru-RU" sz="2500" b="1" dirty="0">
                <a:latin typeface="Times New Roman" pitchFamily="18" charset="0"/>
                <a:cs typeface="Times New Roman" pitchFamily="18" charset="0"/>
              </a:rPr>
              <a:t>int</a:t>
            </a:r>
            <a:r>
              <a:rPr lang="ru-RU" sz="2500" dirty="0">
                <a:latin typeface="Times New Roman" pitchFamily="18" charset="0"/>
                <a:cs typeface="Times New Roman" pitchFamily="18" charset="0"/>
              </a:rPr>
              <a:t>, поэтому оно не может быть присвоено переменной </a:t>
            </a:r>
            <a:r>
              <a:rPr lang="ru-RU" sz="2500" b="1" dirty="0">
                <a:latin typeface="Times New Roman" pitchFamily="18" charset="0"/>
                <a:cs typeface="Times New Roman" pitchFamily="18" charset="0"/>
              </a:rPr>
              <a:t>band</a:t>
            </a:r>
            <a:r>
              <a:rPr lang="ru-RU" sz="2500" dirty="0">
                <a:latin typeface="Times New Roman" pitchFamily="18" charset="0"/>
                <a:cs typeface="Times New Roman" pitchFamily="18" charset="0"/>
              </a:rPr>
              <a:t> типа </a:t>
            </a:r>
            <a:r>
              <a:rPr lang="ru-RU" sz="2500" b="1" dirty="0">
                <a:latin typeface="Times New Roman" pitchFamily="18" charset="0"/>
                <a:cs typeface="Times New Roman" pitchFamily="18" charset="0"/>
              </a:rPr>
              <a:t>spectrum</a:t>
            </a:r>
            <a:r>
              <a:rPr lang="ru-RU" sz="2500" dirty="0">
                <a:latin typeface="Times New Roman" pitchFamily="18" charset="0"/>
                <a:cs typeface="Times New Roman" pitchFamily="18" charset="0"/>
              </a:rPr>
              <a:t>. </a:t>
            </a:r>
          </a:p>
        </p:txBody>
      </p:sp>
    </p:spTree>
    <p:extLst>
      <p:ext uri="{BB962C8B-B14F-4D97-AF65-F5344CB8AC3E}">
        <p14:creationId xmlns:p14="http://schemas.microsoft.com/office/powerpoint/2010/main" val="374187193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6417</Words>
  <Application>Microsoft Macintosh PowerPoint</Application>
  <PresentationFormat>Экран (4:3)</PresentationFormat>
  <Paragraphs>424</Paragraphs>
  <Slides>76</Slides>
  <Notes>11</Notes>
  <HiddenSlides>0</HiddenSlides>
  <MMClips>1</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76</vt:i4>
      </vt:variant>
    </vt:vector>
  </HeadingPairs>
  <TitlesOfParts>
    <vt:vector size="80" baseType="lpstr">
      <vt:lpstr>Arial</vt:lpstr>
      <vt:lpstr>Calibri</vt:lpstr>
      <vt:lpstr>Times New Roman</vt:lpstr>
      <vt:lpstr>Тема Office</vt:lpstr>
      <vt:lpstr>Федеральное государственное бюджетное образовательное учреждение   высшего образования «МИРЭА – Российский технологический университет» РТУ МИРЭА Институт Информационных Технологий   Кафедра Промышленной Информатики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образовательное учреждение   высшего образования «МИРЭА – Российский технологический университет» РТУ МИРЭА Институт Информационных Технологий   Кафедра Промышленной Информатики</dc:title>
  <dc:creator>Alexey Makarov</dc:creator>
  <cp:lastModifiedBy>Елизавета Каширская</cp:lastModifiedBy>
  <cp:revision>26</cp:revision>
  <dcterms:created xsi:type="dcterms:W3CDTF">2020-07-19T08:46:46Z</dcterms:created>
  <dcterms:modified xsi:type="dcterms:W3CDTF">2025-10-17T16:34:45Z</dcterms:modified>
</cp:coreProperties>
</file>