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7" r:id="rId2"/>
    <p:sldId id="288" r:id="rId3"/>
    <p:sldId id="273" r:id="rId4"/>
    <p:sldId id="289" r:id="rId5"/>
    <p:sldId id="290" r:id="rId6"/>
    <p:sldId id="291" r:id="rId7"/>
    <p:sldId id="292" r:id="rId8"/>
    <p:sldId id="293" r:id="rId9"/>
    <p:sldId id="354" r:id="rId10"/>
    <p:sldId id="355" r:id="rId11"/>
    <p:sldId id="356" r:id="rId12"/>
    <p:sldId id="357" r:id="rId13"/>
    <p:sldId id="294" r:id="rId14"/>
    <p:sldId id="295" r:id="rId15"/>
    <p:sldId id="296" r:id="rId16"/>
    <p:sldId id="297" r:id="rId17"/>
    <p:sldId id="283" r:id="rId18"/>
    <p:sldId id="284" r:id="rId19"/>
    <p:sldId id="298" r:id="rId20"/>
    <p:sldId id="299" r:id="rId21"/>
    <p:sldId id="300" r:id="rId22"/>
    <p:sldId id="301" r:id="rId23"/>
    <p:sldId id="302" r:id="rId24"/>
    <p:sldId id="285" r:id="rId25"/>
    <p:sldId id="286" r:id="rId26"/>
    <p:sldId id="303" r:id="rId27"/>
    <p:sldId id="304" r:id="rId28"/>
    <p:sldId id="305" r:id="rId29"/>
    <p:sldId id="343" r:id="rId30"/>
    <p:sldId id="280" r:id="rId31"/>
    <p:sldId id="282" r:id="rId32"/>
    <p:sldId id="306" r:id="rId33"/>
    <p:sldId id="307" r:id="rId34"/>
    <p:sldId id="347" r:id="rId35"/>
    <p:sldId id="308" r:id="rId36"/>
    <p:sldId id="348" r:id="rId37"/>
    <p:sldId id="309" r:id="rId38"/>
    <p:sldId id="345" r:id="rId39"/>
    <p:sldId id="287" r:id="rId40"/>
    <p:sldId id="346" r:id="rId41"/>
    <p:sldId id="310" r:id="rId42"/>
    <p:sldId id="311" r:id="rId43"/>
    <p:sldId id="312" r:id="rId44"/>
    <p:sldId id="313" r:id="rId45"/>
    <p:sldId id="314" r:id="rId46"/>
    <p:sldId id="315" r:id="rId47"/>
    <p:sldId id="316" r:id="rId48"/>
    <p:sldId id="317" r:id="rId49"/>
    <p:sldId id="351" r:id="rId50"/>
    <p:sldId id="318" r:id="rId51"/>
    <p:sldId id="319" r:id="rId52"/>
    <p:sldId id="320" r:id="rId53"/>
    <p:sldId id="321" r:id="rId54"/>
    <p:sldId id="322" r:id="rId55"/>
    <p:sldId id="323" r:id="rId56"/>
    <p:sldId id="324" r:id="rId57"/>
    <p:sldId id="325" r:id="rId58"/>
    <p:sldId id="328" r:id="rId59"/>
    <p:sldId id="327" r:id="rId60"/>
    <p:sldId id="329" r:id="rId61"/>
    <p:sldId id="330" r:id="rId62"/>
    <p:sldId id="331" r:id="rId63"/>
    <p:sldId id="332" r:id="rId64"/>
    <p:sldId id="333" r:id="rId65"/>
    <p:sldId id="334" r:id="rId66"/>
    <p:sldId id="352" r:id="rId67"/>
    <p:sldId id="335" r:id="rId68"/>
    <p:sldId id="336" r:id="rId69"/>
    <p:sldId id="337" r:id="rId70"/>
    <p:sldId id="338" r:id="rId71"/>
    <p:sldId id="339" r:id="rId72"/>
    <p:sldId id="353" r:id="rId73"/>
    <p:sldId id="340" r:id="rId74"/>
    <p:sldId id="341" r:id="rId75"/>
    <p:sldId id="342" r:id="rId76"/>
    <p:sldId id="274" r:id="rId7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1"/>
    <p:restoredTop sz="94279"/>
  </p:normalViewPr>
  <p:slideViewPr>
    <p:cSldViewPr>
      <p:cViewPr varScale="1">
        <p:scale>
          <a:sx n="132" d="100"/>
          <a:sy n="132" d="100"/>
        </p:scale>
        <p:origin x="1936"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6ECE7-8D1A-ED42-93BE-5D864DDA2092}" type="datetimeFigureOut">
              <a:rPr lang="ru-RU" smtClean="0"/>
              <a:t>08.10.2025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C1AFC-6520-3548-A40D-2BAD44FCE41C}" type="slidenum">
              <a:rPr lang="ru-RU" smtClean="0"/>
              <a:t>‹#›</a:t>
            </a:fld>
            <a:endParaRPr lang="ru-RU"/>
          </a:p>
        </p:txBody>
      </p:sp>
    </p:spTree>
    <p:extLst>
      <p:ext uri="{BB962C8B-B14F-4D97-AF65-F5344CB8AC3E}">
        <p14:creationId xmlns:p14="http://schemas.microsoft.com/office/powerpoint/2010/main" val="107168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16</a:t>
            </a:fld>
            <a:endParaRPr lang="ru-RU"/>
          </a:p>
        </p:txBody>
      </p:sp>
    </p:spTree>
    <p:extLst>
      <p:ext uri="{BB962C8B-B14F-4D97-AF65-F5344CB8AC3E}">
        <p14:creationId xmlns:p14="http://schemas.microsoft.com/office/powerpoint/2010/main" val="93317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20</a:t>
            </a:fld>
            <a:endParaRPr lang="ru-RU"/>
          </a:p>
        </p:txBody>
      </p:sp>
    </p:spTree>
    <p:extLst>
      <p:ext uri="{BB962C8B-B14F-4D97-AF65-F5344CB8AC3E}">
        <p14:creationId xmlns:p14="http://schemas.microsoft.com/office/powerpoint/2010/main" val="131378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F0A8F37-8E94-F74E-86B8-B8B764672841}" type="slidenum">
              <a:rPr lang="ru-RU" smtClean="0"/>
              <a:t>26</a:t>
            </a:fld>
            <a:endParaRPr lang="ru-RU"/>
          </a:p>
        </p:txBody>
      </p:sp>
    </p:spTree>
    <p:extLst>
      <p:ext uri="{BB962C8B-B14F-4D97-AF65-F5344CB8AC3E}">
        <p14:creationId xmlns:p14="http://schemas.microsoft.com/office/powerpoint/2010/main" val="263651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58C1AFC-6520-3548-A40D-2BAD44FCE41C}" type="slidenum">
              <a:rPr lang="ru-RU" smtClean="0"/>
              <a:t>48</a:t>
            </a:fld>
            <a:endParaRPr lang="ru-RU"/>
          </a:p>
        </p:txBody>
      </p:sp>
    </p:spTree>
    <p:extLst>
      <p:ext uri="{BB962C8B-B14F-4D97-AF65-F5344CB8AC3E}">
        <p14:creationId xmlns:p14="http://schemas.microsoft.com/office/powerpoint/2010/main" val="242693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58C1AFC-6520-3548-A40D-2BAD44FCE41C}" type="slidenum">
              <a:rPr lang="ru-RU" smtClean="0"/>
              <a:t>49</a:t>
            </a:fld>
            <a:endParaRPr lang="ru-RU"/>
          </a:p>
        </p:txBody>
      </p:sp>
    </p:spTree>
    <p:extLst>
      <p:ext uri="{BB962C8B-B14F-4D97-AF65-F5344CB8AC3E}">
        <p14:creationId xmlns:p14="http://schemas.microsoft.com/office/powerpoint/2010/main" val="368711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58C1AFC-6520-3548-A40D-2BAD44FCE41C}" type="slidenum">
              <a:rPr lang="ru-RU" smtClean="0"/>
              <a:t>54</a:t>
            </a:fld>
            <a:endParaRPr lang="ru-RU"/>
          </a:p>
        </p:txBody>
      </p:sp>
    </p:spTree>
    <p:extLst>
      <p:ext uri="{BB962C8B-B14F-4D97-AF65-F5344CB8AC3E}">
        <p14:creationId xmlns:p14="http://schemas.microsoft.com/office/powerpoint/2010/main" val="24775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58C1AFC-6520-3548-A40D-2BAD44FCE41C}" type="slidenum">
              <a:rPr lang="ru-RU" smtClean="0"/>
              <a:t>61</a:t>
            </a:fld>
            <a:endParaRPr lang="ru-RU"/>
          </a:p>
        </p:txBody>
      </p:sp>
    </p:spTree>
    <p:extLst>
      <p:ext uri="{BB962C8B-B14F-4D97-AF65-F5344CB8AC3E}">
        <p14:creationId xmlns:p14="http://schemas.microsoft.com/office/powerpoint/2010/main" val="389094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58C1AFC-6520-3548-A40D-2BAD44FCE41C}" type="slidenum">
              <a:rPr lang="ru-RU" smtClean="0"/>
              <a:t>76</a:t>
            </a:fld>
            <a:endParaRPr lang="ru-RU"/>
          </a:p>
        </p:txBody>
      </p:sp>
    </p:spTree>
    <p:extLst>
      <p:ext uri="{BB962C8B-B14F-4D97-AF65-F5344CB8AC3E}">
        <p14:creationId xmlns:p14="http://schemas.microsoft.com/office/powerpoint/2010/main" val="95248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91543D6-509C-4FF2-AF90-14C574C68608}" type="datetimeFigureOut">
              <a:rPr lang="ru-RU" smtClean="0"/>
              <a:t>08.10.2025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D418CB-298A-4921-A231-3A1AAC0B1EFA}" type="slidenum">
              <a:rPr lang="ru-RU" smtClean="0"/>
              <a:t>‹#›</a:t>
            </a:fld>
            <a:endParaRPr lang="ru-RU"/>
          </a:p>
        </p:txBody>
      </p:sp>
    </p:spTree>
    <p:extLst>
      <p:ext uri="{BB962C8B-B14F-4D97-AF65-F5344CB8AC3E}">
        <p14:creationId xmlns:p14="http://schemas.microsoft.com/office/powerpoint/2010/main" val="57157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91543D6-509C-4FF2-AF90-14C574C68608}" type="datetimeFigureOut">
              <a:rPr lang="ru-RU" smtClean="0"/>
              <a:t>08.10.2025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D418CB-298A-4921-A231-3A1AAC0B1EFA}" type="slidenum">
              <a:rPr lang="ru-RU" smtClean="0"/>
              <a:t>‹#›</a:t>
            </a:fld>
            <a:endParaRPr lang="ru-RU"/>
          </a:p>
        </p:txBody>
      </p:sp>
    </p:spTree>
    <p:extLst>
      <p:ext uri="{BB962C8B-B14F-4D97-AF65-F5344CB8AC3E}">
        <p14:creationId xmlns:p14="http://schemas.microsoft.com/office/powerpoint/2010/main" val="3845273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91543D6-509C-4FF2-AF90-14C574C68608}" type="datetimeFigureOut">
              <a:rPr lang="ru-RU" smtClean="0"/>
              <a:t>08.10.2025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D418CB-298A-4921-A231-3A1AAC0B1EFA}" type="slidenum">
              <a:rPr lang="ru-RU" smtClean="0"/>
              <a:t>‹#›</a:t>
            </a:fld>
            <a:endParaRPr lang="ru-RU"/>
          </a:p>
        </p:txBody>
      </p:sp>
    </p:spTree>
    <p:extLst>
      <p:ext uri="{BB962C8B-B14F-4D97-AF65-F5344CB8AC3E}">
        <p14:creationId xmlns:p14="http://schemas.microsoft.com/office/powerpoint/2010/main" val="257025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91543D6-509C-4FF2-AF90-14C574C68608}" type="datetimeFigureOut">
              <a:rPr lang="ru-RU" smtClean="0"/>
              <a:t>08.10.2025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D418CB-298A-4921-A231-3A1AAC0B1EFA}" type="slidenum">
              <a:rPr lang="ru-RU" smtClean="0"/>
              <a:t>‹#›</a:t>
            </a:fld>
            <a:endParaRPr lang="ru-RU"/>
          </a:p>
        </p:txBody>
      </p:sp>
    </p:spTree>
    <p:extLst>
      <p:ext uri="{BB962C8B-B14F-4D97-AF65-F5344CB8AC3E}">
        <p14:creationId xmlns:p14="http://schemas.microsoft.com/office/powerpoint/2010/main" val="229878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91543D6-509C-4FF2-AF90-14C574C68608}" type="datetimeFigureOut">
              <a:rPr lang="ru-RU" smtClean="0"/>
              <a:t>08.10.2025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D418CB-298A-4921-A231-3A1AAC0B1EFA}" type="slidenum">
              <a:rPr lang="ru-RU" smtClean="0"/>
              <a:t>‹#›</a:t>
            </a:fld>
            <a:endParaRPr lang="ru-RU"/>
          </a:p>
        </p:txBody>
      </p:sp>
    </p:spTree>
    <p:extLst>
      <p:ext uri="{BB962C8B-B14F-4D97-AF65-F5344CB8AC3E}">
        <p14:creationId xmlns:p14="http://schemas.microsoft.com/office/powerpoint/2010/main" val="69259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91543D6-509C-4FF2-AF90-14C574C68608}" type="datetimeFigureOut">
              <a:rPr lang="ru-RU" smtClean="0"/>
              <a:t>08.10.2025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D418CB-298A-4921-A231-3A1AAC0B1EFA}" type="slidenum">
              <a:rPr lang="ru-RU" smtClean="0"/>
              <a:t>‹#›</a:t>
            </a:fld>
            <a:endParaRPr lang="ru-RU"/>
          </a:p>
        </p:txBody>
      </p:sp>
    </p:spTree>
    <p:extLst>
      <p:ext uri="{BB962C8B-B14F-4D97-AF65-F5344CB8AC3E}">
        <p14:creationId xmlns:p14="http://schemas.microsoft.com/office/powerpoint/2010/main" val="128539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91543D6-509C-4FF2-AF90-14C574C68608}" type="datetimeFigureOut">
              <a:rPr lang="ru-RU" smtClean="0"/>
              <a:t>08.10.2025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5D418CB-298A-4921-A231-3A1AAC0B1EFA}" type="slidenum">
              <a:rPr lang="ru-RU" smtClean="0"/>
              <a:t>‹#›</a:t>
            </a:fld>
            <a:endParaRPr lang="ru-RU"/>
          </a:p>
        </p:txBody>
      </p:sp>
    </p:spTree>
    <p:extLst>
      <p:ext uri="{BB962C8B-B14F-4D97-AF65-F5344CB8AC3E}">
        <p14:creationId xmlns:p14="http://schemas.microsoft.com/office/powerpoint/2010/main" val="244969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91543D6-509C-4FF2-AF90-14C574C68608}" type="datetimeFigureOut">
              <a:rPr lang="ru-RU" smtClean="0"/>
              <a:t>08.10.2025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5D418CB-298A-4921-A231-3A1AAC0B1EFA}" type="slidenum">
              <a:rPr lang="ru-RU" smtClean="0"/>
              <a:t>‹#›</a:t>
            </a:fld>
            <a:endParaRPr lang="ru-RU"/>
          </a:p>
        </p:txBody>
      </p:sp>
    </p:spTree>
    <p:extLst>
      <p:ext uri="{BB962C8B-B14F-4D97-AF65-F5344CB8AC3E}">
        <p14:creationId xmlns:p14="http://schemas.microsoft.com/office/powerpoint/2010/main" val="108730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1543D6-509C-4FF2-AF90-14C574C68608}" type="datetimeFigureOut">
              <a:rPr lang="ru-RU" smtClean="0"/>
              <a:t>08.10.2025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5D418CB-298A-4921-A231-3A1AAC0B1EFA}" type="slidenum">
              <a:rPr lang="ru-RU" smtClean="0"/>
              <a:t>‹#›</a:t>
            </a:fld>
            <a:endParaRPr lang="ru-RU"/>
          </a:p>
        </p:txBody>
      </p:sp>
    </p:spTree>
    <p:extLst>
      <p:ext uri="{BB962C8B-B14F-4D97-AF65-F5344CB8AC3E}">
        <p14:creationId xmlns:p14="http://schemas.microsoft.com/office/powerpoint/2010/main" val="413589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91543D6-509C-4FF2-AF90-14C574C68608}" type="datetimeFigureOut">
              <a:rPr lang="ru-RU" smtClean="0"/>
              <a:t>08.10.2025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D418CB-298A-4921-A231-3A1AAC0B1EFA}" type="slidenum">
              <a:rPr lang="ru-RU" smtClean="0"/>
              <a:t>‹#›</a:t>
            </a:fld>
            <a:endParaRPr lang="ru-RU"/>
          </a:p>
        </p:txBody>
      </p:sp>
    </p:spTree>
    <p:extLst>
      <p:ext uri="{BB962C8B-B14F-4D97-AF65-F5344CB8AC3E}">
        <p14:creationId xmlns:p14="http://schemas.microsoft.com/office/powerpoint/2010/main" val="383522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91543D6-509C-4FF2-AF90-14C574C68608}" type="datetimeFigureOut">
              <a:rPr lang="ru-RU" smtClean="0"/>
              <a:t>08.10.2025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D418CB-298A-4921-A231-3A1AAC0B1EFA}" type="slidenum">
              <a:rPr lang="ru-RU" smtClean="0"/>
              <a:t>‹#›</a:t>
            </a:fld>
            <a:endParaRPr lang="ru-RU"/>
          </a:p>
        </p:txBody>
      </p:sp>
    </p:spTree>
    <p:extLst>
      <p:ext uri="{BB962C8B-B14F-4D97-AF65-F5344CB8AC3E}">
        <p14:creationId xmlns:p14="http://schemas.microsoft.com/office/powerpoint/2010/main" val="124142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543D6-509C-4FF2-AF90-14C574C68608}" type="datetimeFigureOut">
              <a:rPr lang="ru-RU" smtClean="0"/>
              <a:t>08.10.2025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418CB-298A-4921-A231-3A1AAC0B1EFA}" type="slidenum">
              <a:rPr lang="ru-RU" smtClean="0"/>
              <a:t>‹#›</a:t>
            </a:fld>
            <a:endParaRPr lang="ru-RU"/>
          </a:p>
        </p:txBody>
      </p:sp>
    </p:spTree>
    <p:extLst>
      <p:ext uri="{BB962C8B-B14F-4D97-AF65-F5344CB8AC3E}">
        <p14:creationId xmlns:p14="http://schemas.microsoft.com/office/powerpoint/2010/main" val="219571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za.kashirskaya@g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ru.wikipedia.org/wiki/%D0%A0%D0%B5%D0%BA%D1%83%D1%80%D1%81%D0%B8%D1%8F#%D0%92_%D0%BF%D1%80%D0%BE%D0%B3%D1%80%D0%B0%D0%BC%D0%BC%D0%B8%D1%80%D0%BE%D0%B2%D0%B0%D0%BD%D0%B8%D0%B8" TargetMode="External"/><Relationship Id="rId3" Type="http://schemas.openxmlformats.org/officeDocument/2006/relationships/hyperlink" Target="https://ru.wikipedia.org/wiki/%D0%90%D0%BD%D0%B3%D0%BB%D0%B8%D0%B9%D1%81%D0%BA%D0%B8%D0%B9_%D1%8F%D0%B7%D1%8B%D0%BA" TargetMode="External"/><Relationship Id="rId7" Type="http://schemas.openxmlformats.org/officeDocument/2006/relationships/hyperlink" Target="https://ru.wikipedia.org/wiki/%D0%A4%D1%83%D0%BD%D0%BA%D1%86%D0%B8%D1%8F_(%D0%BF%D1%80%D0%BE%D0%B3%D1%80%D0%B0%D0%BC%D0%BC%D0%B8%D1%80%D0%BE%D0%B2%D0%B0%D0%BD%D0%B8%D0%B5)" TargetMode="External"/><Relationship Id="rId12" Type="http://schemas.openxmlformats.org/officeDocument/2006/relationships/hyperlink" Target="https://ru.wikipedia.org/wiki/%D0%9F%D0%B5%D1%80%D0%B5%D0%BC%D0%B5%D0%BD%D0%BD%D0%B0%D1%8F_(%D0%BF%D1%80%D0%BE%D0%B3%D1%80%D0%B0%D0%BC%D0%BC%D0%B8%D1%80%D0%BE%D0%B2%D0%B0%D0%BD%D0%B8%D0%B5)" TargetMode="External"/><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hyperlink" Target="https://ru.wikipedia.org/wiki/%D0%9E%D0%BF%D0%B5%D1%80%D0%B0%D1%86%D0%B8%D0%BE%D0%BD%D0%BD%D0%B0%D1%8F_%D1%81%D0%B8%D1%81%D1%82%D0%B5%D0%BC%D0%B0" TargetMode="External"/><Relationship Id="rId11" Type="http://schemas.openxmlformats.org/officeDocument/2006/relationships/hyperlink" Target="https://ru.wikipedia.org/wiki/%D0%98%D0%BD%D0%B8%D1%86%D0%B8%D0%B0%D0%BB%D0%B8%D0%B7%D0%B0%D1%86%D0%B8%D1%8F" TargetMode="External"/><Relationship Id="rId5" Type="http://schemas.openxmlformats.org/officeDocument/2006/relationships/hyperlink" Target="https://ru.wikipedia.org/wiki/%D0%92%D0%B8%D1%80%D1%82%D1%83%D0%B0%D0%BB%D1%8C%D0%BD%D0%B0%D1%8F_%D0%BF%D0%B0%D0%BC%D1%8F%D1%82%D1%8C" TargetMode="External"/><Relationship Id="rId10" Type="http://schemas.openxmlformats.org/officeDocument/2006/relationships/hyperlink" Target="https://ru.wikipedia.org/wiki/%D0%9C%D0%B0%D1%81%D1%81%D0%B8%D0%B2_(%D0%BF%D1%80%D0%BE%D0%B3%D1%80%D0%B0%D0%BC%D0%BC%D0%B8%D1%80%D0%BE%D0%B2%D0%B0%D0%BD%D0%B8%D0%B5)" TargetMode="External"/><Relationship Id="rId4" Type="http://schemas.openxmlformats.org/officeDocument/2006/relationships/hyperlink" Target="https://ru.wikipedia.org/wiki/%D0%9F%D1%80%D0%BE%D0%B3%D1%80%D0%B0%D0%BC%D0%BC%D0%BD%D0%BE%D0%B5_%D0%BE%D0%B1%D0%B5%D1%81%D0%BF%D0%B5%D1%87%D0%B5%D0%BD%D0%B8%D0%B5" TargetMode="External"/><Relationship Id="rId9" Type="http://schemas.openxmlformats.org/officeDocument/2006/relationships/hyperlink" Target="https://ru.wikipedia.org/wiki/%D0%9F%D0%B5%D1%80%D0%B5%D0%BF%D0%BE%D0%BB%D0%BD%D0%B5%D0%BD%D0%B8%D0%B5_%D1%81%D1%82%D0%B5%D0%BA%D0%B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code-live.ru/post/cpp-variables-and-datatypes/" TargetMode="External"/><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ru.wikipedia.org/wiki/ASLR" TargetMode="External"/><Relationship Id="rId4" Type="http://schemas.openxmlformats.org/officeDocument/2006/relationships/hyperlink" Target="http://ru.wikipedia.org/wiki/%D0%9F%D0%B5%D1%80%D0%B5%D0%BF%D0%BE%D0%BB%D0%BD%D0%B5%D0%BD%D0%B8%D0%B5_%D0%B1%D1%83%D1%84%D0%B5%D1%80%D0%B0"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ru.wikipedia.org/wiki/%D0%A3%D1%8F%D0%B7%D0%B2%D0%B8%D0%BC%D0%BE%D1%81%D1%82%D1%8C_(%D0%BA%D0%BE%D0%BC%D0%BF%D1%8C%D1%8E%D1%82%D0%B5%D1%80%D0%BD%D0%B0%D1%8F_%D0%B1%D0%B5%D0%B7%D0%BE%D0%BF%D0%B0%D1%81%D0%BD%D0%BE%D1%81%D1%82%D1%8C)" TargetMode="External"/><Relationship Id="rId3" Type="http://schemas.openxmlformats.org/officeDocument/2006/relationships/image" Target="../media/image2.tiff"/><Relationship Id="rId7" Type="http://schemas.openxmlformats.org/officeDocument/2006/relationships/hyperlink" Target="https://ru.wikipedia.org/wiki/%D0%9F%D1%80%D0%BE%D1%86%D0%B5%D1%81%D1%81_(%D0%B8%D0%BD%D1%84%D0%BE%D1%80%D0%BC%D0%B0%D1%82%D0%B8%D0%BA%D0%B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ru.wikipedia.org/wiki/%D0%90%D0%B4%D1%80%D0%B5%D1%81%D0%BD%D0%BE%D0%B5_%D0%BF%D1%80%D0%BE%D1%81%D1%82%D1%80%D0%B0%D0%BD%D1%81%D1%82%D0%B2%D0%BE_(%D0%B8%D0%BD%D1%84%D0%BE%D1%80%D0%BC%D0%B0%D1%82%D0%B8%D0%BA%D0%B0)" TargetMode="External"/><Relationship Id="rId5" Type="http://schemas.openxmlformats.org/officeDocument/2006/relationships/hyperlink" Target="https://ru.wikipedia.org/wiki/%D0%9E%D0%BF%D0%B5%D1%80%D0%B0%D1%86%D0%B8%D0%BE%D0%BD%D0%BD%D0%B0%D1%8F_%D1%81%D0%B8%D1%81%D1%82%D0%B5%D0%BC%D0%B0" TargetMode="External"/><Relationship Id="rId10" Type="http://schemas.openxmlformats.org/officeDocument/2006/relationships/hyperlink" Target="https://ru.wikipedia.org/wiki/%D0%A1%D0%B8%D1%81%D1%82%D0%B5%D0%BC%D0%BD%D1%8B%D0%B9_%D0%B0%D0%B4%D0%BC%D0%B8%D0%BD%D0%B8%D1%81%D1%82%D1%80%D0%B0%D1%82%D0%BE%D1%80" TargetMode="External"/><Relationship Id="rId4" Type="http://schemas.openxmlformats.org/officeDocument/2006/relationships/hyperlink" Target="https://ru.wikipedia.org/wiki/%D0%90%D0%BD%D0%B3%D0%BB%D0%B8%D0%B9%D1%81%D0%BA%D0%B8%D0%B9_%D1%8F%D0%B7%D1%8B%D0%BA" TargetMode="External"/><Relationship Id="rId9" Type="http://schemas.openxmlformats.org/officeDocument/2006/relationships/hyperlink" Target="https://ru.wikipedia.org/wiki/%D0%9F%D0%B5%D1%80%D0%B5%D0%BF%D0%BE%D0%BB%D0%BD%D0%B5%D0%BD%D0%B8%D0%B5_%D0%B1%D1%83%D1%84%D0%B5%D1%80%D0%B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ru.wikipedia.org/wiki/%D0%9E%D1%88%D0%B8%D0%B1%D0%BA%D0%B0_%D1%81%D0%B5%D0%B3%D0%BC%D0%B5%D0%BD%D1%82%D0%B0%D1%86%D0%B8%D0%B8" TargetMode="External"/><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code-live.ru/post/cpp-dynamic-arrays/"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ru.stackoverflow.com/questions/469856/setw-%d0%b7%d0%b0%d0%b4%d0%b0%d1%91%d1%82-%d1%80%d0%b0%d0%b7%d0%bd%d1%83%d1%8e-%d1%88%d0%b8%d1%80%d0%b8%d0%bd%d1%83-%d0%bf%d0%be%d0%bb%d1%8f-%d0%b2%d1%8b%d0%b2%d0%be%d0%b4%d0%b0-%d1%81%d1%82%d1%80%d0%be%d0%ba" TargetMode="External"/><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intuit.ru/studies/courses/1039/231/info" TargetMode="External"/><Relationship Id="rId5" Type="http://schemas.openxmlformats.org/officeDocument/2006/relationships/hyperlink" Target="https://code-live.ru/tag/cpp-manual" TargetMode="External"/><Relationship Id="rId4" Type="http://schemas.openxmlformats.org/officeDocument/2006/relationships/hyperlink" Target="https://www.intuit.ru/studies/courses/16740/1301/info"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9626"/>
            <a:ext cx="9144000" cy="2358506"/>
          </a:xfr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a:normAutofit/>
          </a:bodyPr>
          <a:lstStyle/>
          <a:p>
            <a:r>
              <a:rPr lang="ru-RU" sz="1400" b="1" dirty="0">
                <a:latin typeface="Arial" panose="020B0604020202020204" pitchFamily="34" charset="0"/>
                <a:cs typeface="Arial" panose="020B0604020202020204" pitchFamily="34" charset="0"/>
              </a:rPr>
              <a:t>Федеральное государственное бюджетное образовательное учреждение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 высшего образования</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«МИРЭА – Российский технологический университет»</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РТУ МИРЭА</a:t>
            </a:r>
            <a:br>
              <a:rPr lang="en-US"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Институт Информационных Технологий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Кафедра Промышленной Информатики</a:t>
            </a:r>
          </a:p>
        </p:txBody>
      </p:sp>
      <p:sp>
        <p:nvSpPr>
          <p:cNvPr id="5" name="Прямоугольник 4"/>
          <p:cNvSpPr/>
          <p:nvPr/>
        </p:nvSpPr>
        <p:spPr>
          <a:xfrm>
            <a:off x="251520" y="3419129"/>
            <a:ext cx="8568952" cy="1138773"/>
          </a:xfrm>
          <a:prstGeom prst="rect">
            <a:avLst/>
          </a:prstGeom>
        </p:spPr>
        <p:txBody>
          <a:bodyPr wrap="square">
            <a:spAutoFit/>
          </a:bodyPr>
          <a:lstStyle/>
          <a:p>
            <a:pPr algn="ctr"/>
            <a:r>
              <a:rPr lang="ru-RU" sz="2400">
                <a:solidFill>
                  <a:srgbClr val="0070C0"/>
                </a:solidFill>
                <a:latin typeface="Times New Roman" pitchFamily="18" charset="0"/>
                <a:cs typeface="Times New Roman" pitchFamily="18" charset="0"/>
              </a:rPr>
              <a:t>ИНФОРМАТИКА</a:t>
            </a:r>
          </a:p>
          <a:p>
            <a:pPr algn="ctr"/>
            <a:endParaRPr lang="ru-RU" sz="2400" dirty="0">
              <a:solidFill>
                <a:srgbClr val="0070C0"/>
              </a:solidFill>
              <a:latin typeface="Times New Roman" pitchFamily="18" charset="0"/>
              <a:cs typeface="Times New Roman" pitchFamily="18" charset="0"/>
            </a:endParaRPr>
          </a:p>
          <a:p>
            <a:pPr algn="ctr"/>
            <a:r>
              <a:rPr lang="ru-RU" sz="2000" dirty="0">
                <a:solidFill>
                  <a:srgbClr val="0070C0"/>
                </a:solidFill>
                <a:latin typeface="Times New Roman" pitchFamily="18" charset="0"/>
                <a:cs typeface="Times New Roman" pitchFamily="18" charset="0"/>
              </a:rPr>
              <a:t>Тема лекции «Конструкция ветвления</a:t>
            </a:r>
            <a:r>
              <a:rPr lang="en-US" sz="2000" dirty="0">
                <a:solidFill>
                  <a:srgbClr val="0070C0"/>
                </a:solidFill>
                <a:latin typeface="Times New Roman" pitchFamily="18" charset="0"/>
                <a:cs typeface="Times New Roman" pitchFamily="18" charset="0"/>
              </a:rPr>
              <a:t>. </a:t>
            </a:r>
            <a:r>
              <a:rPr lang="ru-RU" sz="2000" dirty="0">
                <a:solidFill>
                  <a:srgbClr val="0070C0"/>
                </a:solidFill>
                <a:latin typeface="Times New Roman" pitchFamily="18" charset="0"/>
                <a:cs typeface="Times New Roman" pitchFamily="18" charset="0"/>
              </a:rPr>
              <a:t>Циклы. Массивы»</a:t>
            </a:r>
          </a:p>
        </p:txBody>
      </p:sp>
      <p:pic>
        <p:nvPicPr>
          <p:cNvPr id="6" name="Рисунок 5" descr="MIREA_Gerb_Colour.png"/>
          <p:cNvPicPr>
            <a:picLocks noChangeAspect="1"/>
          </p:cNvPicPr>
          <p:nvPr/>
        </p:nvPicPr>
        <p:blipFill>
          <a:blip r:embed="rId2" cstate="print"/>
          <a:stretch>
            <a:fillRect/>
          </a:stretch>
        </p:blipFill>
        <p:spPr>
          <a:xfrm>
            <a:off x="3779912" y="1876698"/>
            <a:ext cx="1404156" cy="1552302"/>
          </a:xfrm>
          <a:prstGeom prst="rect">
            <a:avLst/>
          </a:prstGeom>
        </p:spPr>
      </p:pic>
      <p:sp>
        <p:nvSpPr>
          <p:cNvPr id="3" name="Прямоугольник 2"/>
          <p:cNvSpPr/>
          <p:nvPr/>
        </p:nvSpPr>
        <p:spPr>
          <a:xfrm>
            <a:off x="2024" y="4941168"/>
            <a:ext cx="8585584" cy="1200329"/>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Лектор Каширская Елизавета Натановна</a:t>
            </a:r>
            <a:r>
              <a:rPr lang="ru-RU" dirty="0">
                <a:latin typeface="Times New Roman" panose="02020603050405020304" pitchFamily="18" charset="0"/>
                <a:cs typeface="Times New Roman" panose="02020603050405020304" pitchFamily="18" charset="0"/>
              </a:rPr>
              <a:t> (к.т.н., доцент, ФГБОУ ВО "МИРЭА - Российский технологический университет") </a:t>
            </a:r>
            <a:r>
              <a:rPr lang="en-US" dirty="0">
                <a:latin typeface="Times New Roman" panose="02020603050405020304" pitchFamily="18" charset="0"/>
                <a:cs typeface="Times New Roman" panose="02020603050405020304" pitchFamily="18" charset="0"/>
              </a:rPr>
              <a:t>e-mail: </a:t>
            </a:r>
            <a:r>
              <a:rPr lang="ru-RU" u="sng" dirty="0">
                <a:latin typeface="Times New Roman" panose="02020603050405020304" pitchFamily="18" charset="0"/>
                <a:cs typeface="Times New Roman" panose="02020603050405020304" pitchFamily="18" charset="0"/>
                <a:hlinkClick r:id="rId3"/>
              </a:rPr>
              <a:t>liza.kashirskaya@gmail.com</a:t>
            </a:r>
            <a:endParaRPr lang="en-US" u="sng" dirty="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Лекция  № 3</a:t>
            </a:r>
          </a:p>
        </p:txBody>
      </p:sp>
    </p:spTree>
    <p:extLst>
      <p:ext uri="{BB962C8B-B14F-4D97-AF65-F5344CB8AC3E}">
        <p14:creationId xmlns:p14="http://schemas.microsoft.com/office/powerpoint/2010/main" val="1954951684"/>
      </p:ext>
    </p:extLst>
  </p:cSld>
  <p:clrMapOvr>
    <a:masterClrMapping/>
  </p:clrMapOvr>
  <mc:AlternateContent xmlns:mc="http://schemas.openxmlformats.org/markup-compatibility/2006" xmlns:p14="http://schemas.microsoft.com/office/powerpoint/2010/main">
    <mc:Choice Requires="p14">
      <p:transition spd="slow" p14:dur="2000" advTm="10136"/>
    </mc:Choice>
    <mc:Fallback xmlns="">
      <p:transition spd="slow" advTm="101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074" y="6776"/>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Условный тернарный оператор</a:t>
            </a:r>
          </a:p>
        </p:txBody>
      </p:sp>
      <p:pic>
        <p:nvPicPr>
          <p:cNvPr id="5" name="Рисунок 4">
            <a:extLst>
              <a:ext uri="{FF2B5EF4-FFF2-40B4-BE49-F238E27FC236}">
                <a16:creationId xmlns:a16="http://schemas.microsoft.com/office/drawing/2014/main" id="{ABEC8221-0E40-A54E-BF65-C7D48F624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02" y="980728"/>
            <a:ext cx="8606396" cy="4752528"/>
          </a:xfrm>
          <a:prstGeom prst="rect">
            <a:avLst/>
          </a:prstGeom>
        </p:spPr>
      </p:pic>
    </p:spTree>
    <p:extLst>
      <p:ext uri="{BB962C8B-B14F-4D97-AF65-F5344CB8AC3E}">
        <p14:creationId xmlns:p14="http://schemas.microsoft.com/office/powerpoint/2010/main" val="210977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074" y="6776"/>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Условный тернарный оператор</a:t>
            </a:r>
          </a:p>
        </p:txBody>
      </p:sp>
      <p:pic>
        <p:nvPicPr>
          <p:cNvPr id="3" name="Рисунок 2">
            <a:extLst>
              <a:ext uri="{FF2B5EF4-FFF2-40B4-BE49-F238E27FC236}">
                <a16:creationId xmlns:a16="http://schemas.microsoft.com/office/drawing/2014/main" id="{AA7A84E9-91F7-734D-A409-0D6588087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908720"/>
            <a:ext cx="8502619" cy="3384376"/>
          </a:xfrm>
          <a:prstGeom prst="rect">
            <a:avLst/>
          </a:prstGeom>
        </p:spPr>
      </p:pic>
    </p:spTree>
    <p:extLst>
      <p:ext uri="{BB962C8B-B14F-4D97-AF65-F5344CB8AC3E}">
        <p14:creationId xmlns:p14="http://schemas.microsoft.com/office/powerpoint/2010/main" val="281073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074" y="6776"/>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Условный тернарный оператор</a:t>
            </a:r>
          </a:p>
        </p:txBody>
      </p:sp>
      <p:sp>
        <p:nvSpPr>
          <p:cNvPr id="2" name="Прямоугольник 1">
            <a:extLst>
              <a:ext uri="{FF2B5EF4-FFF2-40B4-BE49-F238E27FC236}">
                <a16:creationId xmlns:a16="http://schemas.microsoft.com/office/drawing/2014/main" id="{5DD7D38F-04F9-3640-AB1F-E1DA05D15A32}"/>
              </a:ext>
            </a:extLst>
          </p:cNvPr>
          <p:cNvSpPr/>
          <p:nvPr/>
        </p:nvSpPr>
        <p:spPr>
          <a:xfrm>
            <a:off x="323528" y="620688"/>
            <a:ext cx="8244408" cy="3046988"/>
          </a:xfrm>
          <a:prstGeom prst="rect">
            <a:avLst/>
          </a:prstGeom>
        </p:spPr>
        <p:txBody>
          <a:bodyPr wrap="square">
            <a:spAutoFit/>
          </a:bodyPr>
          <a:lstStyle/>
          <a:p>
            <a:r>
              <a:rPr lang="ru-RU" sz="2400" b="1" dirty="0">
                <a:solidFill>
                  <a:srgbClr val="000000"/>
                </a:solidFill>
                <a:latin typeface="Segoe UI" panose="020B0502040204020203" pitchFamily="34" charset="0"/>
              </a:rPr>
              <a:t>Условный тернарный оператор вычисляется как выражение</a:t>
            </a:r>
            <a:br>
              <a:rPr lang="ru-RU" dirty="0"/>
            </a:br>
            <a:r>
              <a:rPr lang="ru-RU" sz="2400" dirty="0">
                <a:solidFill>
                  <a:srgbClr val="000000"/>
                </a:solidFill>
                <a:latin typeface="Open Sans"/>
              </a:rPr>
              <a:t>Стоит отметить, что условный оператор вычисляется как выражение, в то время как ветвление </a:t>
            </a:r>
            <a:r>
              <a:rPr lang="x-none" sz="2400" dirty="0">
                <a:solidFill>
                  <a:srgbClr val="000000"/>
                </a:solidFill>
                <a:latin typeface="Open Sans"/>
              </a:rPr>
              <a:t>if/else </a:t>
            </a:r>
            <a:r>
              <a:rPr lang="ru-RU" sz="2400" dirty="0">
                <a:solidFill>
                  <a:srgbClr val="000000"/>
                </a:solidFill>
                <a:latin typeface="Open Sans"/>
              </a:rPr>
              <a:t>обрабатывается как набор </a:t>
            </a:r>
            <a:r>
              <a:rPr lang="ru-RU" sz="2400" dirty="0" err="1">
                <a:solidFill>
                  <a:srgbClr val="000000"/>
                </a:solidFill>
                <a:latin typeface="Open Sans"/>
              </a:rPr>
              <a:t>стейтментов</a:t>
            </a:r>
            <a:r>
              <a:rPr lang="ru-RU" sz="2400" dirty="0">
                <a:solidFill>
                  <a:srgbClr val="000000"/>
                </a:solidFill>
                <a:latin typeface="Open Sans"/>
              </a:rPr>
              <a:t>. Это означает, что тернарный оператор </a:t>
            </a:r>
            <a:r>
              <a:rPr lang="ru-RU" sz="2400" b="1" dirty="0">
                <a:solidFill>
                  <a:srgbClr val="000000"/>
                </a:solidFill>
                <a:latin typeface="Open Sans"/>
              </a:rPr>
              <a:t>?:</a:t>
            </a:r>
            <a:r>
              <a:rPr lang="ru-RU" sz="2400" dirty="0">
                <a:solidFill>
                  <a:srgbClr val="000000"/>
                </a:solidFill>
                <a:latin typeface="Open Sans"/>
              </a:rPr>
              <a:t> может быть использован там, где </a:t>
            </a:r>
            <a:r>
              <a:rPr lang="x-none" sz="2400" b="1" dirty="0">
                <a:solidFill>
                  <a:srgbClr val="000000"/>
                </a:solidFill>
                <a:latin typeface="Open Sans"/>
              </a:rPr>
              <a:t>if/else </a:t>
            </a:r>
            <a:r>
              <a:rPr lang="ru-RU" sz="2400" dirty="0">
                <a:solidFill>
                  <a:srgbClr val="000000"/>
                </a:solidFill>
                <a:latin typeface="Open Sans"/>
              </a:rPr>
              <a:t>применить невозможно, например, при инициализации константы:</a:t>
            </a:r>
            <a:endParaRPr lang="ru-RU" sz="2400" b="0" i="0" dirty="0">
              <a:solidFill>
                <a:srgbClr val="000000"/>
              </a:solidFill>
              <a:effectLst/>
              <a:latin typeface="Open Sans"/>
            </a:endParaRPr>
          </a:p>
        </p:txBody>
      </p:sp>
      <p:pic>
        <p:nvPicPr>
          <p:cNvPr id="6" name="Рисунок 5">
            <a:extLst>
              <a:ext uri="{FF2B5EF4-FFF2-40B4-BE49-F238E27FC236}">
                <a16:creationId xmlns:a16="http://schemas.microsoft.com/office/drawing/2014/main" id="{D69E5A7B-ECC0-4D4E-ABA6-F54848E77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4" y="3565313"/>
            <a:ext cx="7618910" cy="1152128"/>
          </a:xfrm>
          <a:prstGeom prst="rect">
            <a:avLst/>
          </a:prstGeom>
        </p:spPr>
      </p:pic>
      <p:sp>
        <p:nvSpPr>
          <p:cNvPr id="7" name="Прямоугольник 6">
            <a:extLst>
              <a:ext uri="{FF2B5EF4-FFF2-40B4-BE49-F238E27FC236}">
                <a16:creationId xmlns:a16="http://schemas.microsoft.com/office/drawing/2014/main" id="{C5F81129-5988-2D43-8FA0-F15290F23EB2}"/>
              </a:ext>
            </a:extLst>
          </p:cNvPr>
          <p:cNvSpPr/>
          <p:nvPr/>
        </p:nvSpPr>
        <p:spPr>
          <a:xfrm>
            <a:off x="465184" y="4594151"/>
            <a:ext cx="7200800" cy="1569660"/>
          </a:xfrm>
          <a:prstGeom prst="rect">
            <a:avLst/>
          </a:prstGeom>
        </p:spPr>
        <p:txBody>
          <a:bodyPr wrap="square">
            <a:spAutoFit/>
          </a:bodyPr>
          <a:lstStyle/>
          <a:p>
            <a:r>
              <a:rPr lang="ru-RU" sz="2400" dirty="0">
                <a:solidFill>
                  <a:srgbClr val="000000"/>
                </a:solidFill>
                <a:latin typeface="Open Sans"/>
              </a:rPr>
              <a:t>Здесь нельзя использовать </a:t>
            </a:r>
            <a:r>
              <a:rPr lang="x-none" sz="2400" dirty="0">
                <a:solidFill>
                  <a:srgbClr val="000000"/>
                </a:solidFill>
                <a:latin typeface="Open Sans"/>
              </a:rPr>
              <a:t>if/else, </a:t>
            </a:r>
            <a:r>
              <a:rPr lang="ru-RU" sz="2400" dirty="0">
                <a:solidFill>
                  <a:srgbClr val="000000"/>
                </a:solidFill>
                <a:latin typeface="Open Sans"/>
              </a:rPr>
              <a:t>так как константы должны быть инициализированы при объявлении, а </a:t>
            </a:r>
            <a:r>
              <a:rPr lang="ru-RU" sz="2400" dirty="0" err="1">
                <a:solidFill>
                  <a:srgbClr val="000000"/>
                </a:solidFill>
                <a:latin typeface="Open Sans"/>
              </a:rPr>
              <a:t>стейтмент</a:t>
            </a:r>
            <a:r>
              <a:rPr lang="ru-RU" sz="2400" dirty="0">
                <a:solidFill>
                  <a:srgbClr val="000000"/>
                </a:solidFill>
                <a:latin typeface="Open Sans"/>
              </a:rPr>
              <a:t> не может быть значением для инициализации.</a:t>
            </a:r>
            <a:endParaRPr lang="ru-RU" sz="2400" dirty="0"/>
          </a:p>
        </p:txBody>
      </p:sp>
    </p:spTree>
    <p:extLst>
      <p:ext uri="{BB962C8B-B14F-4D97-AF65-F5344CB8AC3E}">
        <p14:creationId xmlns:p14="http://schemas.microsoft.com/office/powerpoint/2010/main" val="81102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Оператор </a:t>
            </a:r>
            <a:r>
              <a:rPr lang="en-US" sz="1600" b="1" dirty="0">
                <a:solidFill>
                  <a:schemeClr val="bg1"/>
                </a:solidFill>
                <a:latin typeface="Times New Roman" panose="02020603050405020304" pitchFamily="18" charset="0"/>
                <a:cs typeface="Times New Roman" panose="02020603050405020304" pitchFamily="18" charset="0"/>
              </a:rPr>
              <a:t>Switch</a:t>
            </a:r>
            <a:r>
              <a:rPr lang="ru-RU" sz="1600" b="1" dirty="0">
                <a:solidFill>
                  <a:schemeClr val="bg1"/>
                </a:solidFill>
                <a:latin typeface="Times New Roman" panose="02020603050405020304" pitchFamily="18" charset="0"/>
                <a:cs typeface="Times New Roman" panose="02020603050405020304" pitchFamily="18" charset="0"/>
              </a:rPr>
              <a:t> (переключатель)</a:t>
            </a:r>
          </a:p>
        </p:txBody>
      </p:sp>
      <p:sp>
        <p:nvSpPr>
          <p:cNvPr id="8" name="TextBox 7"/>
          <p:cNvSpPr txBox="1"/>
          <p:nvPr/>
        </p:nvSpPr>
        <p:spPr>
          <a:xfrm>
            <a:off x="179512" y="447373"/>
            <a:ext cx="8352928" cy="6275051"/>
          </a:xfrm>
          <a:prstGeom prst="rect">
            <a:avLst/>
          </a:prstGeom>
          <a:noFill/>
        </p:spPr>
        <p:txBody>
          <a:bodyPr wrap="square" rtlCol="0">
            <a:spAutoFit/>
          </a:bodyPr>
          <a:lstStyle/>
          <a:p>
            <a:pPr indent="444500" algn="just">
              <a:lnSpc>
                <a:spcPct val="150000"/>
              </a:lnSpc>
            </a:pPr>
            <a:r>
              <a:rPr lang="ru-RU" dirty="0">
                <a:latin typeface="Times New Roman" pitchFamily="18" charset="0"/>
                <a:cs typeface="Times New Roman" pitchFamily="18" charset="0"/>
              </a:rPr>
              <a:t>Предположим, что вы создаете экранное меню, которое предлагает пользователю на выбор один из нескольких возможных вариантов, например, «дешевый», «умеренный», «дорогой», «экстравагантный» и «непомерный». Вы можете расширить последовательность </a:t>
            </a:r>
            <a:r>
              <a:rPr lang="ru-RU" b="1" dirty="0" err="1">
                <a:latin typeface="Times New Roman" pitchFamily="18" charset="0"/>
                <a:cs typeface="Times New Roman" pitchFamily="18" charset="0"/>
              </a:rPr>
              <a:t>if</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else</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if</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else</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для обработки этих пяти альтернатив, но оператор C++ </a:t>
            </a:r>
            <a:r>
              <a:rPr lang="ru-RU" b="1" dirty="0" err="1">
                <a:latin typeface="Times New Roman" pitchFamily="18" charset="0"/>
                <a:cs typeface="Times New Roman" pitchFamily="18" charset="0"/>
              </a:rPr>
              <a:t>switch</a:t>
            </a:r>
            <a:r>
              <a:rPr lang="ru-RU" dirty="0">
                <a:latin typeface="Times New Roman" pitchFamily="18" charset="0"/>
                <a:cs typeface="Times New Roman" pitchFamily="18" charset="0"/>
              </a:rPr>
              <a:t> упрощает обработку выбора из большого списка. Ниже представлена общая форма оператора </a:t>
            </a:r>
            <a:r>
              <a:rPr lang="ru-RU" b="1" dirty="0" err="1">
                <a:latin typeface="Times New Roman" pitchFamily="18" charset="0"/>
                <a:cs typeface="Times New Roman" pitchFamily="18" charset="0"/>
              </a:rPr>
              <a:t>switch</a:t>
            </a:r>
            <a:r>
              <a:rPr lang="ru-RU" dirty="0">
                <a:latin typeface="Times New Roman" pitchFamily="18" charset="0"/>
                <a:cs typeface="Times New Roman" pitchFamily="18" charset="0"/>
              </a:rPr>
              <a:t>: </a:t>
            </a:r>
          </a:p>
          <a:p>
            <a:pPr indent="444500" algn="just">
              <a:lnSpc>
                <a:spcPct val="150000"/>
              </a:lnSpc>
            </a:pPr>
            <a:r>
              <a:rPr lang="ru-RU" dirty="0" err="1">
                <a:latin typeface="Times New Roman" pitchFamily="18" charset="0"/>
                <a:cs typeface="Times New Roman" pitchFamily="18" charset="0"/>
              </a:rPr>
              <a:t>switch</a:t>
            </a:r>
            <a:r>
              <a:rPr lang="ru-RU" dirty="0">
                <a:latin typeface="Times New Roman" pitchFamily="18" charset="0"/>
                <a:cs typeface="Times New Roman" pitchFamily="18" charset="0"/>
              </a:rPr>
              <a:t> (целочисленное-выражение) </a:t>
            </a:r>
          </a:p>
          <a:p>
            <a:pPr indent="444500" algn="just">
              <a:lnSpc>
                <a:spcPct val="150000"/>
              </a:lnSpc>
            </a:pPr>
            <a:r>
              <a:rPr lang="ru-RU" dirty="0">
                <a:latin typeface="Times New Roman" pitchFamily="18" charset="0"/>
                <a:cs typeface="Times New Roman" pitchFamily="18" charset="0"/>
              </a:rPr>
              <a:t>{ </a:t>
            </a:r>
          </a:p>
          <a:p>
            <a:pPr indent="444500" algn="just">
              <a:lnSpc>
                <a:spcPct val="150000"/>
              </a:lnSpc>
            </a:pPr>
            <a:r>
              <a:rPr lang="ru-RU" dirty="0" err="1">
                <a:latin typeface="Times New Roman" pitchFamily="18" charset="0"/>
                <a:cs typeface="Times New Roman" pitchFamily="18" charset="0"/>
              </a:rPr>
              <a:t>case</a:t>
            </a:r>
            <a:r>
              <a:rPr lang="ru-RU" dirty="0">
                <a:latin typeface="Times New Roman" pitchFamily="18" charset="0"/>
                <a:cs typeface="Times New Roman" pitchFamily="18" charset="0"/>
              </a:rPr>
              <a:t> метка 1 : оператор(ы) </a:t>
            </a:r>
          </a:p>
          <a:p>
            <a:pPr indent="444500" algn="just">
              <a:lnSpc>
                <a:spcPct val="150000"/>
              </a:lnSpc>
            </a:pPr>
            <a:r>
              <a:rPr lang="ru-RU" dirty="0" err="1">
                <a:latin typeface="Times New Roman" pitchFamily="18" charset="0"/>
                <a:cs typeface="Times New Roman" pitchFamily="18" charset="0"/>
              </a:rPr>
              <a:t>case</a:t>
            </a:r>
            <a:r>
              <a:rPr lang="ru-RU" dirty="0">
                <a:latin typeface="Times New Roman" pitchFamily="18" charset="0"/>
                <a:cs typeface="Times New Roman" pitchFamily="18" charset="0"/>
              </a:rPr>
              <a:t> метка 2 : оператор(ы) </a:t>
            </a:r>
          </a:p>
          <a:p>
            <a:pPr indent="444500" algn="just">
              <a:lnSpc>
                <a:spcPct val="150000"/>
              </a:lnSpc>
            </a:pPr>
            <a:r>
              <a:rPr lang="ru-RU" dirty="0">
                <a:latin typeface="Times New Roman" pitchFamily="18" charset="0"/>
                <a:cs typeface="Times New Roman" pitchFamily="18" charset="0"/>
              </a:rPr>
              <a:t>…</a:t>
            </a:r>
          </a:p>
          <a:p>
            <a:pPr indent="444500" algn="just">
              <a:lnSpc>
                <a:spcPct val="150000"/>
              </a:lnSpc>
            </a:pPr>
            <a:r>
              <a:rPr lang="ru-RU" dirty="0" err="1">
                <a:latin typeface="Times New Roman" pitchFamily="18" charset="0"/>
                <a:cs typeface="Times New Roman" pitchFamily="18" charset="0"/>
              </a:rPr>
              <a:t>default</a:t>
            </a:r>
            <a:r>
              <a:rPr lang="ru-RU" dirty="0">
                <a:latin typeface="Times New Roman" pitchFamily="18" charset="0"/>
                <a:cs typeface="Times New Roman" pitchFamily="18" charset="0"/>
              </a:rPr>
              <a:t> : оператор (ы) </a:t>
            </a:r>
          </a:p>
          <a:p>
            <a:pPr indent="444500" algn="just">
              <a:lnSpc>
                <a:spcPct val="150000"/>
              </a:lnSpc>
            </a:pPr>
            <a:r>
              <a:rPr lang="ru-RU" dirty="0">
                <a:latin typeface="Times New Roman" pitchFamily="18" charset="0"/>
                <a:cs typeface="Times New Roman" pitchFamily="18" charset="0"/>
              </a:rPr>
              <a:t>}</a:t>
            </a:r>
          </a:p>
          <a:p>
            <a:pPr indent="444500" algn="just">
              <a:lnSpc>
                <a:spcPct val="150000"/>
              </a:lnSpc>
            </a:pPr>
            <a:r>
              <a:rPr lang="ru-RU" dirty="0">
                <a:latin typeface="Times New Roman" pitchFamily="18" charset="0"/>
                <a:cs typeface="Times New Roman" pitchFamily="18" charset="0"/>
              </a:rPr>
              <a:t>В данном случае слово </a:t>
            </a:r>
            <a:r>
              <a:rPr lang="ru-RU" b="1" dirty="0" err="1">
                <a:latin typeface="Times New Roman" pitchFamily="18" charset="0"/>
                <a:cs typeface="Times New Roman" pitchFamily="18" charset="0"/>
              </a:rPr>
              <a:t>case</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означает не «</a:t>
            </a:r>
            <a:r>
              <a:rPr lang="ru-RU" i="1" dirty="0">
                <a:latin typeface="Times New Roman" pitchFamily="18" charset="0"/>
                <a:cs typeface="Times New Roman" pitchFamily="18" charset="0"/>
              </a:rPr>
              <a:t>ящик»</a:t>
            </a:r>
            <a:r>
              <a:rPr lang="ru-RU" dirty="0">
                <a:latin typeface="Times New Roman" pitchFamily="18" charset="0"/>
                <a:cs typeface="Times New Roman" pitchFamily="18" charset="0"/>
              </a:rPr>
              <a:t>, как наивно полагают некоторые, а «</a:t>
            </a:r>
            <a:r>
              <a:rPr lang="ru-RU" i="1" dirty="0">
                <a:latin typeface="Times New Roman" pitchFamily="18" charset="0"/>
                <a:cs typeface="Times New Roman" pitchFamily="18" charset="0"/>
              </a:rPr>
              <a:t>в случае».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329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Оператор </a:t>
            </a:r>
            <a:r>
              <a:rPr lang="en-US" sz="1600" b="1" dirty="0">
                <a:solidFill>
                  <a:schemeClr val="bg1"/>
                </a:solidFill>
                <a:latin typeface="Times New Roman" panose="02020603050405020304" pitchFamily="18" charset="0"/>
                <a:cs typeface="Times New Roman" panose="02020603050405020304" pitchFamily="18" charset="0"/>
              </a:rPr>
              <a:t>Switch</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9512" y="620688"/>
            <a:ext cx="8352928" cy="5443991"/>
          </a:xfrm>
          <a:prstGeom prst="rect">
            <a:avLst/>
          </a:prstGeom>
          <a:noFill/>
        </p:spPr>
        <p:txBody>
          <a:bodyPr wrap="square" rtlCol="0">
            <a:spAutoFit/>
          </a:bodyPr>
          <a:lstStyle/>
          <a:p>
            <a:pPr indent="444500" algn="just">
              <a:lnSpc>
                <a:spcPct val="150000"/>
              </a:lnSpc>
            </a:pPr>
            <a:r>
              <a:rPr lang="ru-RU" dirty="0">
                <a:latin typeface="Times New Roman" pitchFamily="18" charset="0"/>
                <a:cs typeface="Times New Roman" pitchFamily="18" charset="0"/>
              </a:rPr>
              <a:t>Оператор </a:t>
            </a:r>
            <a:r>
              <a:rPr lang="ru-RU" b="1" dirty="0" err="1">
                <a:latin typeface="Times New Roman" pitchFamily="18" charset="0"/>
                <a:cs typeface="Times New Roman" pitchFamily="18" charset="0"/>
              </a:rPr>
              <a:t>switch</a:t>
            </a:r>
            <a:r>
              <a:rPr lang="ru-RU" dirty="0">
                <a:latin typeface="Times New Roman" pitchFamily="18" charset="0"/>
                <a:cs typeface="Times New Roman" pitchFamily="18" charset="0"/>
              </a:rPr>
              <a:t> действует подобно маршрутизатору, который сообщает компилятору, какую строку кода выполнять следующей. По достижении оператора </a:t>
            </a:r>
            <a:r>
              <a:rPr lang="ru-RU" b="1" dirty="0" err="1">
                <a:latin typeface="Times New Roman" pitchFamily="18" charset="0"/>
                <a:cs typeface="Times New Roman" pitchFamily="18" charset="0"/>
              </a:rPr>
              <a:t>switch</a:t>
            </a:r>
            <a:r>
              <a:rPr lang="ru-RU" dirty="0">
                <a:latin typeface="Times New Roman" pitchFamily="18" charset="0"/>
                <a:cs typeface="Times New Roman" pitchFamily="18" charset="0"/>
              </a:rPr>
              <a:t> программа переходит к строке, которая помечена значением, соответствующим текущему значению </a:t>
            </a:r>
            <a:r>
              <a:rPr lang="ru-RU" i="1" dirty="0">
                <a:latin typeface="Times New Roman" pitchFamily="18" charset="0"/>
                <a:cs typeface="Times New Roman" pitchFamily="18" charset="0"/>
              </a:rPr>
              <a:t>целочисленное-выражение</a:t>
            </a:r>
            <a:r>
              <a:rPr lang="ru-RU" dirty="0">
                <a:latin typeface="Times New Roman" pitchFamily="18" charset="0"/>
                <a:cs typeface="Times New Roman" pitchFamily="18" charset="0"/>
              </a:rPr>
              <a:t>. Например, если целочисленное-выражение имеет значение 4, то программа переходит к строке с меткой </a:t>
            </a:r>
            <a:r>
              <a:rPr lang="ru-RU" b="1" dirty="0" err="1">
                <a:latin typeface="Times New Roman" pitchFamily="18" charset="0"/>
                <a:cs typeface="Times New Roman" pitchFamily="18" charset="0"/>
              </a:rPr>
              <a:t>case</a:t>
            </a:r>
            <a:r>
              <a:rPr lang="ru-RU" b="1" dirty="0">
                <a:latin typeface="Times New Roman" pitchFamily="18" charset="0"/>
                <a:cs typeface="Times New Roman" pitchFamily="18" charset="0"/>
              </a:rPr>
              <a:t> 4:</a:t>
            </a:r>
          </a:p>
          <a:p>
            <a:pPr indent="444500" algn="just">
              <a:lnSpc>
                <a:spcPct val="150000"/>
              </a:lnSpc>
            </a:pPr>
            <a:r>
              <a:rPr lang="ru-RU" dirty="0">
                <a:latin typeface="Times New Roman" pitchFamily="18" charset="0"/>
                <a:cs typeface="Times New Roman" pitchFamily="18" charset="0"/>
              </a:rPr>
              <a:t>Как следует из названия, выражение </a:t>
            </a:r>
            <a:r>
              <a:rPr lang="ru-RU" i="1" dirty="0">
                <a:latin typeface="Times New Roman" pitchFamily="18" charset="0"/>
                <a:cs typeface="Times New Roman" pitchFamily="18" charset="0"/>
              </a:rPr>
              <a:t>целочисленное-выражение</a:t>
            </a:r>
            <a:r>
              <a:rPr lang="ru-RU" dirty="0">
                <a:latin typeface="Times New Roman" pitchFamily="18" charset="0"/>
                <a:cs typeface="Times New Roman" pitchFamily="18" charset="0"/>
              </a:rPr>
              <a:t> должно быть целочисленным. Также каждая метка должна быть целым константным выражением. Чаще всего метки бывают константами типа </a:t>
            </a:r>
            <a:r>
              <a:rPr lang="ru-RU" dirty="0" err="1">
                <a:latin typeface="Times New Roman" pitchFamily="18" charset="0"/>
                <a:cs typeface="Times New Roman" pitchFamily="18" charset="0"/>
              </a:rPr>
              <a:t>char</a:t>
            </a:r>
            <a:r>
              <a:rPr lang="ru-RU" dirty="0">
                <a:latin typeface="Times New Roman" pitchFamily="18" charset="0"/>
                <a:cs typeface="Times New Roman" pitchFamily="18" charset="0"/>
              </a:rPr>
              <a:t> или </a:t>
            </a:r>
            <a:r>
              <a:rPr lang="ru-RU" dirty="0" err="1">
                <a:latin typeface="Times New Roman" pitchFamily="18" charset="0"/>
                <a:cs typeface="Times New Roman" pitchFamily="18" charset="0"/>
              </a:rPr>
              <a:t>int</a:t>
            </a:r>
            <a:r>
              <a:rPr lang="ru-RU" dirty="0">
                <a:latin typeface="Times New Roman" pitchFamily="18" charset="0"/>
                <a:cs typeface="Times New Roman" pitchFamily="18" charset="0"/>
              </a:rPr>
              <a:t>, такими как 1 или 'q', либо же </a:t>
            </a:r>
            <a:r>
              <a:rPr lang="ru-RU" dirty="0" err="1">
                <a:latin typeface="Times New Roman" pitchFamily="18" charset="0"/>
                <a:cs typeface="Times New Roman" pitchFamily="18" charset="0"/>
              </a:rPr>
              <a:t>перечислителями</a:t>
            </a:r>
            <a:r>
              <a:rPr lang="ru-RU" dirty="0">
                <a:latin typeface="Times New Roman" pitchFamily="18" charset="0"/>
                <a:cs typeface="Times New Roman" pitchFamily="18" charset="0"/>
              </a:rPr>
              <a:t>. Если </a:t>
            </a:r>
            <a:r>
              <a:rPr lang="ru-RU" i="1" dirty="0">
                <a:latin typeface="Times New Roman" pitchFamily="18" charset="0"/>
                <a:cs typeface="Times New Roman" pitchFamily="18" charset="0"/>
              </a:rPr>
              <a:t>целочисленное-выражение</a:t>
            </a:r>
            <a:r>
              <a:rPr lang="ru-RU" dirty="0">
                <a:latin typeface="Times New Roman" pitchFamily="18" charset="0"/>
                <a:cs typeface="Times New Roman" pitchFamily="18" charset="0"/>
              </a:rPr>
              <a:t> не соответствует ни одной метке, программа переходит к метке </a:t>
            </a:r>
            <a:r>
              <a:rPr lang="ru-RU" dirty="0" err="1">
                <a:latin typeface="Times New Roman" pitchFamily="18" charset="0"/>
                <a:cs typeface="Times New Roman" pitchFamily="18" charset="0"/>
              </a:rPr>
              <a:t>default</a:t>
            </a:r>
            <a:r>
              <a:rPr lang="ru-RU" dirty="0">
                <a:latin typeface="Times New Roman" pitchFamily="18" charset="0"/>
                <a:cs typeface="Times New Roman" pitchFamily="18" charset="0"/>
              </a:rPr>
              <a:t>. Метка </a:t>
            </a:r>
            <a:r>
              <a:rPr lang="ru-RU" dirty="0" err="1">
                <a:latin typeface="Times New Roman" pitchFamily="18" charset="0"/>
                <a:cs typeface="Times New Roman" pitchFamily="18" charset="0"/>
              </a:rPr>
              <a:t>default</a:t>
            </a:r>
            <a:r>
              <a:rPr lang="ru-RU" dirty="0">
                <a:latin typeface="Times New Roman" pitchFamily="18" charset="0"/>
                <a:cs typeface="Times New Roman" pitchFamily="18" charset="0"/>
              </a:rPr>
              <a:t> не обязательна. Если она опущена, а соответствия не найдено, программа переходит к оператору, следующему за </a:t>
            </a:r>
            <a:r>
              <a:rPr lang="ru-RU" dirty="0" err="1">
                <a:latin typeface="Times New Roman" pitchFamily="18" charset="0"/>
                <a:cs typeface="Times New Roman" pitchFamily="18" charset="0"/>
              </a:rPr>
              <a:t>switch</a:t>
            </a:r>
            <a:r>
              <a:rPr lang="ru-RU" dirty="0">
                <a:latin typeface="Times New Roman" pitchFamily="18" charset="0"/>
                <a:cs typeface="Times New Roman" pitchFamily="18" charset="0"/>
              </a:rPr>
              <a:t> (рис. 4.1.).</a:t>
            </a:r>
          </a:p>
        </p:txBody>
      </p:sp>
    </p:spTree>
    <p:extLst>
      <p:ext uri="{BB962C8B-B14F-4D97-AF65-F5344CB8AC3E}">
        <p14:creationId xmlns:p14="http://schemas.microsoft.com/office/powerpoint/2010/main" val="1486424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Оператор </a:t>
            </a:r>
            <a:r>
              <a:rPr lang="en-US" sz="1600" b="1" dirty="0">
                <a:solidFill>
                  <a:schemeClr val="bg1"/>
                </a:solidFill>
                <a:latin typeface="Times New Roman" panose="02020603050405020304" pitchFamily="18" charset="0"/>
                <a:cs typeface="Times New Roman" panose="02020603050405020304" pitchFamily="18" charset="0"/>
              </a:rPr>
              <a:t>Switch</a:t>
            </a:r>
            <a:endParaRPr lang="ru-RU" sz="1600" b="1" dirty="0">
              <a:solidFill>
                <a:schemeClr val="bg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776" y="809338"/>
            <a:ext cx="47244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3304888"/>
            <a:ext cx="8352928" cy="3416320"/>
          </a:xfrm>
          <a:prstGeom prst="rect">
            <a:avLst/>
          </a:prstGeom>
        </p:spPr>
        <p:txBody>
          <a:bodyPr wrap="square">
            <a:spAutoFit/>
          </a:bodyPr>
          <a:lstStyle/>
          <a:p>
            <a:pPr indent="444500" algn="just">
              <a:lnSpc>
                <a:spcPct val="150000"/>
              </a:lnSpc>
            </a:pPr>
            <a:r>
              <a:rPr lang="ru-RU" sz="1600" dirty="0">
                <a:latin typeface="Times New Roman" pitchFamily="18" charset="0"/>
                <a:cs typeface="Times New Roman" pitchFamily="18" charset="0"/>
              </a:rPr>
              <a:t>Оператор </a:t>
            </a:r>
            <a:r>
              <a:rPr lang="ru-RU" sz="1600" dirty="0" err="1">
                <a:latin typeface="Times New Roman" pitchFamily="18" charset="0"/>
                <a:cs typeface="Times New Roman" pitchFamily="18" charset="0"/>
              </a:rPr>
              <a:t>switch</a:t>
            </a:r>
            <a:r>
              <a:rPr lang="ru-RU" sz="1600" dirty="0">
                <a:latin typeface="Times New Roman" pitchFamily="18" charset="0"/>
                <a:cs typeface="Times New Roman" pitchFamily="18" charset="0"/>
              </a:rPr>
              <a:t> в C++ отличается от аналогичных операторов в других языках, например, </a:t>
            </a:r>
            <a:r>
              <a:rPr lang="ru-RU" sz="1600" dirty="0" err="1">
                <a:latin typeface="Times New Roman" pitchFamily="18" charset="0"/>
                <a:cs typeface="Times New Roman" pitchFamily="18" charset="0"/>
              </a:rPr>
              <a:t>Pascal</a:t>
            </a:r>
            <a:r>
              <a:rPr lang="ru-RU" sz="1600" dirty="0">
                <a:latin typeface="Times New Roman" pitchFamily="18" charset="0"/>
                <a:cs typeface="Times New Roman" pitchFamily="18" charset="0"/>
              </a:rPr>
              <a:t>, в одном очень важном отношении. Каждая метка </a:t>
            </a:r>
            <a:r>
              <a:rPr lang="ru-RU" sz="1600" dirty="0" err="1">
                <a:latin typeface="Times New Roman" pitchFamily="18" charset="0"/>
                <a:cs typeface="Times New Roman" pitchFamily="18" charset="0"/>
              </a:rPr>
              <a:t>case</a:t>
            </a:r>
            <a:r>
              <a:rPr lang="ru-RU" sz="1600" dirty="0">
                <a:latin typeface="Times New Roman" pitchFamily="18" charset="0"/>
                <a:cs typeface="Times New Roman" pitchFamily="18" charset="0"/>
              </a:rPr>
              <a:t> в C++ </a:t>
            </a:r>
            <a:r>
              <a:rPr lang="ru-RU" sz="1600" b="1" dirty="0">
                <a:latin typeface="Times New Roman" pitchFamily="18" charset="0"/>
                <a:cs typeface="Times New Roman" pitchFamily="18" charset="0"/>
              </a:rPr>
              <a:t>работает только как метка строки, а не граница между выборами.</a:t>
            </a:r>
          </a:p>
          <a:p>
            <a:pPr indent="444500" algn="just">
              <a:lnSpc>
                <a:spcPct val="150000"/>
              </a:lnSpc>
            </a:pPr>
            <a:r>
              <a:rPr lang="ru-RU" sz="1600" dirty="0">
                <a:latin typeface="Times New Roman" pitchFamily="18" charset="0"/>
                <a:cs typeface="Times New Roman" pitchFamily="18" charset="0"/>
              </a:rPr>
              <a:t>То есть после того, как программа перейдет на определенную строку в </a:t>
            </a:r>
            <a:r>
              <a:rPr lang="ru-RU" sz="1600" b="1" dirty="0" err="1">
                <a:latin typeface="Times New Roman" pitchFamily="18" charset="0"/>
                <a:cs typeface="Times New Roman" pitchFamily="18" charset="0"/>
              </a:rPr>
              <a:t>switch</a:t>
            </a:r>
            <a:r>
              <a:rPr lang="ru-RU" sz="1600" dirty="0">
                <a:latin typeface="Times New Roman" pitchFamily="18" charset="0"/>
                <a:cs typeface="Times New Roman" pitchFamily="18" charset="0"/>
              </a:rPr>
              <a:t>, она последовательно выполнит все операторы, следующие за этой строкой внутри </a:t>
            </a:r>
            <a:r>
              <a:rPr lang="ru-RU" sz="1600" b="1" dirty="0" err="1">
                <a:latin typeface="Times New Roman" pitchFamily="18" charset="0"/>
                <a:cs typeface="Times New Roman" pitchFamily="18" charset="0"/>
              </a:rPr>
              <a:t>switch</a:t>
            </a:r>
            <a:r>
              <a:rPr lang="ru-RU" sz="1600" dirty="0">
                <a:latin typeface="Times New Roman" pitchFamily="18" charset="0"/>
                <a:cs typeface="Times New Roman" pitchFamily="18" charset="0"/>
              </a:rPr>
              <a:t>, если только вы явно не направите ее в другое место. </a:t>
            </a:r>
            <a:r>
              <a:rPr lang="ru-RU" sz="1600" u="sng" dirty="0">
                <a:latin typeface="Times New Roman" pitchFamily="18" charset="0"/>
                <a:cs typeface="Times New Roman" pitchFamily="18" charset="0"/>
              </a:rPr>
              <a:t>Выполнение не останавливается автоматически на следующем </a:t>
            </a:r>
            <a:r>
              <a:rPr lang="ru-RU" sz="1600" b="1" u="sng" dirty="0" err="1">
                <a:latin typeface="Times New Roman" pitchFamily="18" charset="0"/>
                <a:cs typeface="Times New Roman" pitchFamily="18" charset="0"/>
              </a:rPr>
              <a:t>case</a:t>
            </a:r>
            <a:r>
              <a:rPr lang="ru-RU" sz="1600" dirty="0">
                <a:latin typeface="Times New Roman" pitchFamily="18" charset="0"/>
                <a:cs typeface="Times New Roman" pitchFamily="18" charset="0"/>
              </a:rPr>
              <a:t>. Чтобы прекратить выполнение в конце определенной группы операторов, вы должны использовать оператор </a:t>
            </a:r>
            <a:r>
              <a:rPr lang="ru-RU" sz="1600" b="1" dirty="0" err="1">
                <a:latin typeface="Times New Roman" pitchFamily="18" charset="0"/>
                <a:cs typeface="Times New Roman" pitchFamily="18" charset="0"/>
              </a:rPr>
              <a:t>break</a:t>
            </a:r>
            <a:r>
              <a:rPr lang="ru-RU" sz="1600" dirty="0">
                <a:latin typeface="Times New Roman" pitchFamily="18" charset="0"/>
                <a:cs typeface="Times New Roman" pitchFamily="18" charset="0"/>
              </a:rPr>
              <a:t>. Это передаст управление за пределы блока </a:t>
            </a:r>
            <a:r>
              <a:rPr lang="ru-RU" sz="1600" b="1" dirty="0" err="1">
                <a:latin typeface="Times New Roman" pitchFamily="18" charset="0"/>
                <a:cs typeface="Times New Roman" pitchFamily="18" charset="0"/>
              </a:rPr>
              <a:t>switch</a:t>
            </a:r>
            <a:r>
              <a:rPr lang="ru-RU" sz="1600" dirty="0">
                <a:latin typeface="Times New Roman" pitchFamily="18" charset="0"/>
                <a:cs typeface="Times New Roman" pitchFamily="18" charset="0"/>
              </a:rPr>
              <a:t>.</a:t>
            </a:r>
          </a:p>
        </p:txBody>
      </p:sp>
    </p:spTree>
    <p:extLst>
      <p:ext uri="{BB962C8B-B14F-4D97-AF65-F5344CB8AC3E}">
        <p14:creationId xmlns:p14="http://schemas.microsoft.com/office/powerpoint/2010/main" val="21499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ЦИКЛЫ В </a:t>
            </a:r>
            <a:r>
              <a:rPr lang="en-US" sz="1600" b="1" dirty="0">
                <a:solidFill>
                  <a:schemeClr val="bg1"/>
                </a:solidFill>
                <a:latin typeface="Times New Roman" panose="02020603050405020304" pitchFamily="18" charset="0"/>
                <a:cs typeface="Times New Roman" panose="02020603050405020304" pitchFamily="18" charset="0"/>
              </a:rPr>
              <a:t>C++</a:t>
            </a:r>
            <a:r>
              <a:rPr lang="ru-RU" sz="1600" b="1" dirty="0">
                <a:solidFill>
                  <a:schemeClr val="bg1"/>
                </a:solidFill>
                <a:latin typeface="Times New Roman" panose="02020603050405020304" pitchFamily="18" charset="0"/>
                <a:cs typeface="Times New Roman" panose="02020603050405020304" pitchFamily="18" charset="0"/>
              </a:rPr>
              <a:t>. Цикл </a:t>
            </a:r>
            <a:r>
              <a:rPr lang="en-US" sz="1600" b="1" dirty="0">
                <a:solidFill>
                  <a:schemeClr val="bg1"/>
                </a:solidFill>
                <a:latin typeface="Times New Roman" panose="02020603050405020304" pitchFamily="18" charset="0"/>
                <a:cs typeface="Times New Roman" panose="02020603050405020304" pitchFamily="18" charset="0"/>
              </a:rPr>
              <a:t>for</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8666" y="471726"/>
            <a:ext cx="7992888" cy="6142066"/>
          </a:xfrm>
          <a:prstGeom prst="rect">
            <a:avLst/>
          </a:prstGeom>
        </p:spPr>
        <p:txBody>
          <a:bodyPr wrap="square">
            <a:spAutoFit/>
          </a:bodyPr>
          <a:lstStyle/>
          <a:p>
            <a:pPr indent="444500" algn="just">
              <a:lnSpc>
                <a:spcPct val="130000"/>
              </a:lnSpc>
            </a:pPr>
            <a:r>
              <a:rPr lang="ru-RU" sz="1600" dirty="0">
                <a:latin typeface="Times New Roman" pitchFamily="18" charset="0"/>
                <a:cs typeface="Times New Roman" pitchFamily="18" charset="0"/>
              </a:rPr>
              <a:t>Обстоятельства часто требуют от программ выполнения повторяющихся задач, таких как сложение элементов массивов один за другим или 20-кратная распечатка похвалы за продуктивность. Цикл </a:t>
            </a:r>
            <a:r>
              <a:rPr lang="ru-RU" sz="1600" b="1" dirty="0" err="1">
                <a:latin typeface="Times New Roman" pitchFamily="18" charset="0"/>
                <a:cs typeface="Times New Roman" pitchFamily="18" charset="0"/>
              </a:rPr>
              <a:t>for</a:t>
            </a:r>
            <a:r>
              <a:rPr lang="ru-RU" sz="1600" dirty="0">
                <a:latin typeface="Times New Roman" pitchFamily="18" charset="0"/>
                <a:cs typeface="Times New Roman" pitchFamily="18" charset="0"/>
              </a:rPr>
              <a:t> облегчает выполнение задач подобного рода.</a:t>
            </a:r>
          </a:p>
          <a:p>
            <a:pPr indent="444500" algn="just">
              <a:lnSpc>
                <a:spcPct val="130000"/>
              </a:lnSpc>
            </a:pPr>
            <a:r>
              <a:rPr lang="ru-RU" sz="1600" dirty="0">
                <a:latin typeface="Times New Roman" pitchFamily="18" charset="0"/>
                <a:cs typeface="Times New Roman" pitchFamily="18" charset="0"/>
              </a:rPr>
              <a:t>Если мы знаем точное количество действий (итераций) цикла, то можем использовать цикл </a:t>
            </a:r>
            <a:r>
              <a:rPr lang="ru-RU" sz="1600" dirty="0" err="1">
                <a:latin typeface="Times New Roman" pitchFamily="18" charset="0"/>
                <a:cs typeface="Times New Roman" pitchFamily="18" charset="0"/>
              </a:rPr>
              <a:t>for</a:t>
            </a:r>
            <a:r>
              <a:rPr lang="ru-RU" sz="1600" dirty="0">
                <a:latin typeface="Times New Roman" pitchFamily="18" charset="0"/>
                <a:cs typeface="Times New Roman" pitchFamily="18" charset="0"/>
              </a:rPr>
              <a:t>. Синтаксис его выглядит примерно так: </a:t>
            </a:r>
          </a:p>
          <a:p>
            <a:pPr indent="444500" algn="just">
              <a:lnSpc>
                <a:spcPct val="130000"/>
              </a:lnSpc>
            </a:pPr>
            <a:r>
              <a:rPr lang="ru-RU" sz="1600" u="sng" dirty="0" err="1">
                <a:latin typeface="Times New Roman" pitchFamily="18" charset="0"/>
                <a:cs typeface="Times New Roman" pitchFamily="18" charset="0"/>
              </a:rPr>
              <a:t>for</a:t>
            </a:r>
            <a:r>
              <a:rPr lang="ru-RU" sz="1600" u="sng" dirty="0">
                <a:latin typeface="Times New Roman" pitchFamily="18" charset="0"/>
                <a:cs typeface="Times New Roman" pitchFamily="18" charset="0"/>
              </a:rPr>
              <a:t> (действие до начала цикла; условие продолжения цикла; действия в конце каждой итерации цикла) </a:t>
            </a:r>
          </a:p>
          <a:p>
            <a:pPr indent="444500" algn="just">
              <a:lnSpc>
                <a:spcPct val="130000"/>
              </a:lnSpc>
            </a:pPr>
            <a:r>
              <a:rPr lang="ru-RU" sz="1600" u="sng" dirty="0">
                <a:latin typeface="Times New Roman" pitchFamily="18" charset="0"/>
                <a:cs typeface="Times New Roman" pitchFamily="18" charset="0"/>
              </a:rPr>
              <a:t>{инструкция цикла 1; инструкция цикла 2;  … инструкция цикла N; } </a:t>
            </a:r>
          </a:p>
          <a:p>
            <a:pPr indent="444500" algn="just">
              <a:lnSpc>
                <a:spcPct val="130000"/>
              </a:lnSpc>
            </a:pPr>
            <a:r>
              <a:rPr lang="ru-RU" sz="1600" dirty="0">
                <a:latin typeface="Times New Roman" pitchFamily="18" charset="0"/>
                <a:cs typeface="Times New Roman" pitchFamily="18" charset="0"/>
              </a:rPr>
              <a:t>Итерацией цикла называется один проход этого цикла. </a:t>
            </a:r>
          </a:p>
          <a:p>
            <a:pPr indent="444500" algn="just">
              <a:lnSpc>
                <a:spcPct val="130000"/>
              </a:lnSpc>
            </a:pPr>
            <a:r>
              <a:rPr lang="ru-RU" sz="1600" dirty="0">
                <a:latin typeface="Times New Roman" pitchFamily="18" charset="0"/>
                <a:cs typeface="Times New Roman" pitchFamily="18" charset="0"/>
              </a:rPr>
              <a:t>Обычно оператор выглядит так:</a:t>
            </a:r>
          </a:p>
          <a:p>
            <a:pPr indent="444500" algn="just">
              <a:lnSpc>
                <a:spcPct val="130000"/>
              </a:lnSpc>
            </a:pPr>
            <a:r>
              <a:rPr lang="ru-RU" sz="1600" b="1" dirty="0" err="1">
                <a:latin typeface="Times New Roman" pitchFamily="18" charset="0"/>
                <a:cs typeface="Times New Roman" pitchFamily="18" charset="0"/>
              </a:rPr>
              <a:t>for</a:t>
            </a:r>
            <a:r>
              <a:rPr lang="ru-RU" sz="1600" b="1" dirty="0">
                <a:latin typeface="Times New Roman" pitchFamily="18" charset="0"/>
                <a:cs typeface="Times New Roman" pitchFamily="18" charset="0"/>
              </a:rPr>
              <a:t> (счетчик = значение; счетчик &lt; значение; шаг цикла) {тело цикла } </a:t>
            </a:r>
          </a:p>
          <a:p>
            <a:pPr indent="444500" algn="just">
              <a:lnSpc>
                <a:spcPct val="130000"/>
              </a:lnSpc>
            </a:pPr>
            <a:r>
              <a:rPr lang="ru-RU" sz="1600" dirty="0">
                <a:latin typeface="Times New Roman" pitchFamily="18" charset="0"/>
                <a:cs typeface="Times New Roman" pitchFamily="18" charset="0"/>
              </a:rPr>
              <a:t>Счетчик цикла — это переменная, в которой хранится количество проходов данного цикла. Описание синтаксиса следующее.</a:t>
            </a:r>
          </a:p>
          <a:p>
            <a:pPr indent="444500" algn="just">
              <a:lnSpc>
                <a:spcPct val="130000"/>
              </a:lnSpc>
            </a:pPr>
            <a:r>
              <a:rPr lang="ru-RU" sz="1600" dirty="0">
                <a:latin typeface="Times New Roman" pitchFamily="18" charset="0"/>
                <a:cs typeface="Times New Roman" pitchFamily="18" charset="0"/>
              </a:rPr>
              <a:t>1. Сначала присваивается первоначальное значение счетчику, после чего ставится точка с запятой. </a:t>
            </a:r>
          </a:p>
          <a:p>
            <a:pPr indent="444500" algn="just">
              <a:lnSpc>
                <a:spcPct val="130000"/>
              </a:lnSpc>
            </a:pPr>
            <a:r>
              <a:rPr lang="ru-RU" sz="1600" dirty="0">
                <a:latin typeface="Times New Roman" pitchFamily="18" charset="0"/>
                <a:cs typeface="Times New Roman" pitchFamily="18" charset="0"/>
              </a:rPr>
              <a:t>2. Затем задается конечное значение счетчика цикла. После того, как значение счетчика достигнет указанного предела, цикл завершится. Снова ставим точку с запятой. </a:t>
            </a:r>
          </a:p>
          <a:p>
            <a:pPr indent="444500" algn="just">
              <a:lnSpc>
                <a:spcPct val="130000"/>
              </a:lnSpc>
            </a:pPr>
            <a:r>
              <a:rPr lang="ru-RU" sz="1600" dirty="0">
                <a:latin typeface="Times New Roman" pitchFamily="18" charset="0"/>
                <a:cs typeface="Times New Roman" pitchFamily="18" charset="0"/>
              </a:rPr>
              <a:t>3. Задаем шаг цикла. Шаг цикла — это значение, на которое будет увеличиваться или уменьшаться счетчик цикла при каждом проходе. </a:t>
            </a:r>
          </a:p>
        </p:txBody>
      </p:sp>
    </p:spTree>
    <p:extLst>
      <p:ext uri="{BB962C8B-B14F-4D97-AF65-F5344CB8AC3E}">
        <p14:creationId xmlns:p14="http://schemas.microsoft.com/office/powerpoint/2010/main" val="395020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Цикл </a:t>
            </a:r>
            <a:r>
              <a:rPr lang="en-US" sz="1600" b="1" dirty="0">
                <a:solidFill>
                  <a:schemeClr val="bg1"/>
                </a:solidFill>
                <a:latin typeface="Times New Roman" panose="02020603050405020304" pitchFamily="18" charset="0"/>
                <a:cs typeface="Times New Roman" panose="02020603050405020304" pitchFamily="18" charset="0"/>
              </a:rPr>
              <a:t>for</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764704"/>
            <a:ext cx="8415568" cy="4801314"/>
          </a:xfrm>
          <a:prstGeom prst="rect">
            <a:avLst/>
          </a:prstGeom>
        </p:spPr>
        <p:txBody>
          <a:bodyPr wrap="square">
            <a:spAutoFit/>
          </a:bodyPr>
          <a:lstStyle/>
          <a:p>
            <a:pPr indent="444500" algn="just"/>
            <a:r>
              <a:rPr lang="ru-RU" i="1" dirty="0">
                <a:latin typeface="Times New Roman" pitchFamily="18" charset="0"/>
                <a:cs typeface="Times New Roman" pitchFamily="18" charset="0"/>
              </a:rPr>
              <a:t>Пример</a:t>
            </a:r>
            <a:r>
              <a:rPr lang="ru-RU" dirty="0">
                <a:latin typeface="Times New Roman" pitchFamily="18" charset="0"/>
                <a:cs typeface="Times New Roman" pitchFamily="18" charset="0"/>
              </a:rPr>
              <a:t> кода</a:t>
            </a:r>
          </a:p>
          <a:p>
            <a:pPr indent="444500" algn="just"/>
            <a:r>
              <a:rPr lang="ru-RU" dirty="0">
                <a:latin typeface="Times New Roman" pitchFamily="18" charset="0"/>
                <a:cs typeface="Times New Roman" pitchFamily="18" charset="0"/>
              </a:rPr>
              <a:t>Напишем программу, которая будет считать сумму всех чисел от 1 до 1000. </a:t>
            </a:r>
          </a:p>
          <a:p>
            <a:r>
              <a:rPr lang="en-US" dirty="0"/>
              <a:t>#include &lt;iostream&gt;</a:t>
            </a:r>
            <a:endParaRPr lang="ru-RU" dirty="0"/>
          </a:p>
          <a:p>
            <a:r>
              <a:rPr lang="en-US" dirty="0"/>
              <a:t>using namespace std; </a:t>
            </a:r>
            <a:endParaRPr lang="ru-RU" dirty="0"/>
          </a:p>
          <a:p>
            <a:r>
              <a:rPr lang="en-US" dirty="0"/>
              <a:t>Int main() { </a:t>
            </a:r>
            <a:endParaRPr lang="ru-RU" dirty="0"/>
          </a:p>
          <a:p>
            <a:r>
              <a:rPr lang="en-US" dirty="0"/>
              <a:t>int </a:t>
            </a:r>
            <a:r>
              <a:rPr lang="en-US" dirty="0" err="1"/>
              <a:t>i</a:t>
            </a:r>
            <a:r>
              <a:rPr lang="en-US" dirty="0"/>
              <a:t>; // </a:t>
            </a:r>
            <a:r>
              <a:rPr lang="ru-RU" dirty="0"/>
              <a:t>счетчик цикла</a:t>
            </a:r>
          </a:p>
          <a:p>
            <a:r>
              <a:rPr lang="en-US" dirty="0"/>
              <a:t>int sum = 0; // </a:t>
            </a:r>
            <a:r>
              <a:rPr lang="ru-RU" dirty="0"/>
              <a:t>сумма чисел от</a:t>
            </a:r>
            <a:r>
              <a:rPr lang="en-US" dirty="0"/>
              <a:t> 1 </a:t>
            </a:r>
            <a:r>
              <a:rPr lang="ru-RU" dirty="0"/>
              <a:t>до</a:t>
            </a:r>
            <a:r>
              <a:rPr lang="en-US" dirty="0"/>
              <a:t> 1000. </a:t>
            </a:r>
            <a:endParaRPr lang="ru-RU" dirty="0"/>
          </a:p>
          <a:p>
            <a:r>
              <a:rPr lang="ru-RU" dirty="0" err="1"/>
              <a:t>set</a:t>
            </a:r>
            <a:r>
              <a:rPr lang="ru-RU" dirty="0"/>
              <a:t> </a:t>
            </a:r>
            <a:r>
              <a:rPr lang="ru-RU" dirty="0" err="1"/>
              <a:t>locale</a:t>
            </a:r>
            <a:r>
              <a:rPr lang="ru-RU" dirty="0"/>
              <a:t>(0, ""); </a:t>
            </a:r>
          </a:p>
          <a:p>
            <a:r>
              <a:rPr lang="ru-RU" dirty="0"/>
              <a:t>for (</a:t>
            </a:r>
            <a:r>
              <a:rPr lang="ru-RU" dirty="0" err="1"/>
              <a:t>i</a:t>
            </a:r>
            <a:r>
              <a:rPr lang="ru-RU" dirty="0"/>
              <a:t> = 1; </a:t>
            </a:r>
            <a:r>
              <a:rPr lang="ru-RU" dirty="0" err="1"/>
              <a:t>i</a:t>
            </a:r>
            <a:r>
              <a:rPr lang="ru-RU" dirty="0"/>
              <a:t> &lt;= 1000; </a:t>
            </a:r>
            <a:r>
              <a:rPr lang="ru-RU" dirty="0" err="1"/>
              <a:t>i</a:t>
            </a:r>
            <a:r>
              <a:rPr lang="ru-RU" dirty="0"/>
              <a:t>++) // задаем начальное значение 1, конечное 1000 и задаем шаг цикла - 1.     </a:t>
            </a:r>
          </a:p>
          <a:p>
            <a:r>
              <a:rPr lang="ru-RU" dirty="0"/>
              <a:t>{         </a:t>
            </a:r>
          </a:p>
          <a:p>
            <a:r>
              <a:rPr lang="en-US" dirty="0"/>
              <a:t>sum</a:t>
            </a:r>
            <a:r>
              <a:rPr lang="ru-RU" dirty="0"/>
              <a:t> = </a:t>
            </a:r>
            <a:r>
              <a:rPr lang="en-US" dirty="0"/>
              <a:t>sum</a:t>
            </a:r>
            <a:r>
              <a:rPr lang="ru-RU" dirty="0"/>
              <a:t> + </a:t>
            </a:r>
            <a:r>
              <a:rPr lang="en-US" dirty="0" err="1"/>
              <a:t>i</a:t>
            </a:r>
            <a:r>
              <a:rPr lang="ru-RU" dirty="0"/>
              <a:t>;     </a:t>
            </a:r>
          </a:p>
          <a:p>
            <a:r>
              <a:rPr lang="ru-RU" dirty="0"/>
              <a:t>} </a:t>
            </a:r>
          </a:p>
          <a:p>
            <a:r>
              <a:rPr lang="en-US" dirty="0"/>
              <a:t>cout</a:t>
            </a:r>
            <a:r>
              <a:rPr lang="ru-RU" dirty="0"/>
              <a:t>&lt;&lt;"Сумма чисел от 1 до 1000 = "&lt;&lt;</a:t>
            </a:r>
            <a:r>
              <a:rPr lang="en-US" dirty="0"/>
              <a:t>sum</a:t>
            </a:r>
            <a:r>
              <a:rPr lang="ru-RU" dirty="0"/>
              <a:t>&lt;&lt;</a:t>
            </a:r>
            <a:r>
              <a:rPr lang="en-US" dirty="0" err="1"/>
              <a:t>endl</a:t>
            </a:r>
            <a:r>
              <a:rPr lang="ru-RU" dirty="0"/>
              <a:t>;          </a:t>
            </a:r>
          </a:p>
          <a:p>
            <a:r>
              <a:rPr lang="en-US" dirty="0"/>
              <a:t>return</a:t>
            </a:r>
            <a:r>
              <a:rPr lang="ru-RU" dirty="0"/>
              <a:t> 0; </a:t>
            </a:r>
          </a:p>
          <a:p>
            <a:r>
              <a:rPr lang="ru-RU" dirty="0"/>
              <a:t>} </a:t>
            </a:r>
          </a:p>
          <a:p>
            <a:pPr indent="444500"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23401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Цикл </a:t>
            </a:r>
            <a:r>
              <a:rPr lang="en-US" sz="1600" b="1" dirty="0">
                <a:solidFill>
                  <a:schemeClr val="bg1"/>
                </a:solidFill>
                <a:latin typeface="Times New Roman" panose="02020603050405020304" pitchFamily="18" charset="0"/>
                <a:cs typeface="Times New Roman" panose="02020603050405020304" pitchFamily="18" charset="0"/>
              </a:rPr>
              <a:t>for</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764704"/>
            <a:ext cx="8415568" cy="4801314"/>
          </a:xfrm>
          <a:prstGeom prst="rect">
            <a:avLst/>
          </a:prstGeom>
        </p:spPr>
        <p:txBody>
          <a:bodyPr wrap="square">
            <a:spAutoFit/>
          </a:bodyPr>
          <a:lstStyle/>
          <a:p>
            <a:pPr indent="444500" algn="just"/>
            <a:r>
              <a:rPr lang="ru-RU" dirty="0">
                <a:latin typeface="Times New Roman" pitchFamily="18" charset="0"/>
                <a:cs typeface="Times New Roman" pitchFamily="18" charset="0"/>
              </a:rPr>
              <a:t>Если мы скомпилируем этот код и запустим программу, то она покажет нам ответ: 500500. Это и есть сумма всех целых чисел от 1 до 1000. Если считать это вручную, понадобится очень много времени и сил. Цикл выполнил всю рутинную работу за нас. </a:t>
            </a:r>
          </a:p>
          <a:p>
            <a:pPr indent="444500" algn="just"/>
            <a:r>
              <a:rPr lang="ru-RU" dirty="0">
                <a:latin typeface="Times New Roman" pitchFamily="18" charset="0"/>
                <a:cs typeface="Times New Roman" pitchFamily="18" charset="0"/>
              </a:rPr>
              <a:t>Заметьте, что конечное значение счетчика я задала нестрогим неравенством (&lt;= — меньше либо равно), поскольку, если бы я поставила знак меньше, то цикл произвел бы 999 итераций, т.е. на одну меньше, чем требуется. Это довольно важный момент, т.к. здесь новички часто допускают ошибки, особенно при работе с массивами. Значение шага цикла я задала равное единице. i++ — это тоже самое, что и i = i + 1. </a:t>
            </a:r>
          </a:p>
          <a:p>
            <a:pPr indent="444500" algn="just"/>
            <a:r>
              <a:rPr lang="ru-RU" dirty="0">
                <a:latin typeface="Times New Roman" pitchFamily="18" charset="0"/>
                <a:cs typeface="Times New Roman" pitchFamily="18" charset="0"/>
              </a:rPr>
              <a:t>В теле цикла, при каждом проходе программа увеличивает значение переменной </a:t>
            </a:r>
            <a:r>
              <a:rPr lang="ru-RU" dirty="0" err="1">
                <a:latin typeface="Times New Roman" pitchFamily="18" charset="0"/>
                <a:cs typeface="Times New Roman" pitchFamily="18" charset="0"/>
              </a:rPr>
              <a:t>sum</a:t>
            </a:r>
            <a:r>
              <a:rPr lang="ru-RU" dirty="0">
                <a:latin typeface="Times New Roman" pitchFamily="18" charset="0"/>
                <a:cs typeface="Times New Roman" pitchFamily="18" charset="0"/>
              </a:rPr>
              <a:t> на i. Еще один очень важный момент — в начале программы я присвоила переменной </a:t>
            </a:r>
            <a:r>
              <a:rPr lang="ru-RU" dirty="0" err="1">
                <a:latin typeface="Times New Roman" pitchFamily="18" charset="0"/>
                <a:cs typeface="Times New Roman" pitchFamily="18" charset="0"/>
              </a:rPr>
              <a:t>sum</a:t>
            </a:r>
            <a:r>
              <a:rPr lang="ru-RU" dirty="0">
                <a:latin typeface="Times New Roman" pitchFamily="18" charset="0"/>
                <a:cs typeface="Times New Roman" pitchFamily="18" charset="0"/>
              </a:rPr>
              <a:t> значение нуля. Если бы я этого не сделала, программа вылетела вы в </a:t>
            </a:r>
            <a:r>
              <a:rPr lang="ru-RU" b="1" dirty="0" err="1">
                <a:latin typeface="Times New Roman" pitchFamily="18" charset="0"/>
                <a:cs typeface="Times New Roman" pitchFamily="18" charset="0"/>
              </a:rPr>
              <a:t>сегфолт</a:t>
            </a:r>
            <a:r>
              <a:rPr lang="ru-RU" dirty="0">
                <a:latin typeface="Times New Roman" pitchFamily="18" charset="0"/>
                <a:cs typeface="Times New Roman" pitchFamily="18" charset="0"/>
              </a:rPr>
              <a:t>. При объявлении переменной без ее инициализации эта переменная будет хранить «мусор». </a:t>
            </a:r>
          </a:p>
          <a:p>
            <a:pPr indent="444500" algn="just"/>
            <a:r>
              <a:rPr lang="ru-RU" dirty="0">
                <a:latin typeface="Times New Roman" pitchFamily="18" charset="0"/>
                <a:cs typeface="Times New Roman" pitchFamily="18" charset="0"/>
              </a:rPr>
              <a:t>Естественно, к мусору мы ничего прибавить не можем. Некоторые компиляторы инициализирует переменную нулем при ее объявлении. </a:t>
            </a:r>
          </a:p>
        </p:txBody>
      </p:sp>
    </p:spTree>
    <p:extLst>
      <p:ext uri="{BB962C8B-B14F-4D97-AF65-F5344CB8AC3E}">
        <p14:creationId xmlns:p14="http://schemas.microsoft.com/office/powerpoint/2010/main" val="3953101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err="1">
                <a:solidFill>
                  <a:schemeClr val="bg1"/>
                </a:solidFill>
                <a:latin typeface="Times New Roman" panose="02020603050405020304" pitchFamily="18" charset="0"/>
                <a:cs typeface="Times New Roman" panose="02020603050405020304" pitchFamily="18" charset="0"/>
              </a:rPr>
              <a:t>Сегфолт</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97F09FDD-8FF0-BA44-9870-8386EDA58455}"/>
              </a:ext>
            </a:extLst>
          </p:cNvPr>
          <p:cNvSpPr/>
          <p:nvPr/>
        </p:nvSpPr>
        <p:spPr>
          <a:xfrm>
            <a:off x="395536" y="548680"/>
            <a:ext cx="7632848" cy="5632311"/>
          </a:xfrm>
          <a:prstGeom prst="rect">
            <a:avLst/>
          </a:prstGeom>
        </p:spPr>
        <p:txBody>
          <a:bodyPr wrap="square">
            <a:spAutoFit/>
          </a:bodyPr>
          <a:lstStyle/>
          <a:p>
            <a:r>
              <a:rPr lang="ru-RU" b="1" dirty="0">
                <a:solidFill>
                  <a:srgbClr val="202122"/>
                </a:solidFill>
                <a:latin typeface="Arial" panose="020B0604020202020204" pitchFamily="34" charset="0"/>
              </a:rPr>
              <a:t>Ошибка сегментации</a:t>
            </a:r>
            <a:r>
              <a:rPr lang="ru-RU" dirty="0">
                <a:solidFill>
                  <a:srgbClr val="202122"/>
                </a:solidFill>
                <a:latin typeface="Arial" panose="020B0604020202020204" pitchFamily="34" charset="0"/>
              </a:rPr>
              <a:t> (</a:t>
            </a:r>
            <a:r>
              <a:rPr lang="ru-RU" dirty="0">
                <a:solidFill>
                  <a:srgbClr val="0B0080"/>
                </a:solidFill>
                <a:latin typeface="Arial" panose="020B0604020202020204" pitchFamily="34" charset="0"/>
                <a:hlinkClick r:id="rId3" tooltip="Английский язык"/>
              </a:rPr>
              <a:t>англ.</a:t>
            </a:r>
            <a:r>
              <a:rPr lang="ru-RU" dirty="0">
                <a:solidFill>
                  <a:srgbClr val="202122"/>
                </a:solidFill>
                <a:latin typeface="Arial" panose="020B0604020202020204" pitchFamily="34" charset="0"/>
              </a:rPr>
              <a:t> </a:t>
            </a:r>
            <a:r>
              <a:rPr lang="es-419" i="1" dirty="0">
                <a:solidFill>
                  <a:srgbClr val="202122"/>
                </a:solidFill>
                <a:latin typeface="Arial" panose="020B0604020202020204" pitchFamily="34" charset="0"/>
              </a:rPr>
              <a:t>Segmentation fault</a:t>
            </a:r>
            <a:r>
              <a:rPr lang="es-419" dirty="0">
                <a:solidFill>
                  <a:srgbClr val="202122"/>
                </a:solidFill>
                <a:latin typeface="Arial" panose="020B0604020202020204" pitchFamily="34" charset="0"/>
              </a:rPr>
              <a:t>, </a:t>
            </a:r>
            <a:r>
              <a:rPr lang="ru-RU" dirty="0">
                <a:solidFill>
                  <a:srgbClr val="202122"/>
                </a:solidFill>
                <a:latin typeface="Arial" panose="020B0604020202020204" pitchFamily="34" charset="0"/>
              </a:rPr>
              <a:t>сокр. </a:t>
            </a:r>
            <a:r>
              <a:rPr lang="es-419" i="1" dirty="0">
                <a:solidFill>
                  <a:srgbClr val="202122"/>
                </a:solidFill>
                <a:latin typeface="Arial" panose="020B0604020202020204" pitchFamily="34" charset="0"/>
              </a:rPr>
              <a:t>segfault</a:t>
            </a:r>
            <a:r>
              <a:rPr lang="es-419" dirty="0">
                <a:solidFill>
                  <a:srgbClr val="202122"/>
                </a:solidFill>
                <a:latin typeface="Arial" panose="020B0604020202020204" pitchFamily="34" charset="0"/>
              </a:rPr>
              <a:t>, </a:t>
            </a:r>
            <a:r>
              <a:rPr lang="ru-RU" dirty="0">
                <a:solidFill>
                  <a:srgbClr val="202122"/>
                </a:solidFill>
                <a:latin typeface="Arial" panose="020B0604020202020204" pitchFamily="34" charset="0"/>
              </a:rPr>
              <a:t>жарг. </a:t>
            </a:r>
            <a:r>
              <a:rPr lang="ru-RU" i="1" dirty="0" err="1">
                <a:solidFill>
                  <a:srgbClr val="202122"/>
                </a:solidFill>
                <a:latin typeface="Arial" panose="020B0604020202020204" pitchFamily="34" charset="0"/>
              </a:rPr>
              <a:t>сегфолт</a:t>
            </a:r>
            <a:r>
              <a:rPr lang="ru-RU" dirty="0">
                <a:solidFill>
                  <a:srgbClr val="202122"/>
                </a:solidFill>
                <a:latin typeface="Arial" panose="020B0604020202020204" pitchFamily="34" charset="0"/>
              </a:rPr>
              <a:t>) — ошибка </a:t>
            </a:r>
            <a:r>
              <a:rPr lang="ru-RU" dirty="0">
                <a:solidFill>
                  <a:srgbClr val="0B0080"/>
                </a:solidFill>
                <a:latin typeface="Arial" panose="020B0604020202020204" pitchFamily="34" charset="0"/>
                <a:hlinkClick r:id="rId4" tooltip="Программное обеспечение"/>
              </a:rPr>
              <a:t>программного обеспечения</a:t>
            </a:r>
            <a:r>
              <a:rPr lang="ru-RU" dirty="0">
                <a:solidFill>
                  <a:srgbClr val="202122"/>
                </a:solidFill>
                <a:latin typeface="Arial" panose="020B0604020202020204" pitchFamily="34" charset="0"/>
              </a:rPr>
              <a:t>, возникающая при попытке обращения к недоступным для записи участкам </a:t>
            </a:r>
            <a:r>
              <a:rPr lang="ru-RU" dirty="0">
                <a:solidFill>
                  <a:srgbClr val="0B0080"/>
                </a:solidFill>
                <a:latin typeface="Arial" panose="020B0604020202020204" pitchFamily="34" charset="0"/>
                <a:hlinkClick r:id="rId5" tooltip="Виртуальная память"/>
              </a:rPr>
              <a:t>памяти</a:t>
            </a:r>
            <a:r>
              <a:rPr lang="ru-RU" dirty="0">
                <a:solidFill>
                  <a:srgbClr val="0B0080"/>
                </a:solidFill>
                <a:latin typeface="Arial" panose="020B0604020202020204" pitchFamily="34" charset="0"/>
              </a:rPr>
              <a:t>,</a:t>
            </a:r>
            <a:r>
              <a:rPr lang="ru-RU" dirty="0">
                <a:solidFill>
                  <a:srgbClr val="202122"/>
                </a:solidFill>
                <a:latin typeface="Arial" panose="020B0604020202020204" pitchFamily="34" charset="0"/>
              </a:rPr>
              <a:t> либо при попытке изменить память запрещённым способом.</a:t>
            </a:r>
          </a:p>
          <a:p>
            <a:r>
              <a:rPr lang="ru-RU" dirty="0"/>
              <a:t>Условия, при которых происходят нарушения сегментации, и способы их проявления зависят от </a:t>
            </a:r>
            <a:r>
              <a:rPr lang="ru-RU" u="sng" dirty="0">
                <a:hlinkClick r:id="rId6"/>
              </a:rPr>
              <a:t>операционной системы</a:t>
            </a:r>
            <a:r>
              <a:rPr lang="ru-RU" dirty="0"/>
              <a:t>.</a:t>
            </a:r>
          </a:p>
          <a:p>
            <a:r>
              <a:rPr lang="ru-RU" dirty="0"/>
              <a:t>Ещё один способ вызвать ошибку сегментации заключается в том, чтобы вызвать </a:t>
            </a:r>
            <a:r>
              <a:rPr lang="ru-RU" dirty="0">
                <a:hlinkClick r:id="rId7" tooltip="Функция (программирование)"/>
              </a:rPr>
              <a:t>функцию</a:t>
            </a:r>
            <a:r>
              <a:rPr lang="ru-RU" dirty="0"/>
              <a:t> </a:t>
            </a:r>
            <a:r>
              <a:rPr lang="es-419" dirty="0"/>
              <a:t>main() </a:t>
            </a:r>
            <a:r>
              <a:rPr lang="ru-RU" dirty="0">
                <a:hlinkClick r:id="rId8" tooltip="Рекурсия"/>
              </a:rPr>
              <a:t>рекурсивно</a:t>
            </a:r>
            <a:r>
              <a:rPr lang="ru-RU" dirty="0"/>
              <a:t>, что приведёт к </a:t>
            </a:r>
            <a:r>
              <a:rPr lang="ru-RU" dirty="0">
                <a:hlinkClick r:id="rId9" tooltip="Переполнение стека"/>
              </a:rPr>
              <a:t>переполнению стека</a:t>
            </a:r>
            <a:r>
              <a:rPr lang="ru-RU" dirty="0"/>
              <a:t>:</a:t>
            </a:r>
          </a:p>
          <a:p>
            <a:r>
              <a:rPr lang="es-419" dirty="0"/>
              <a:t>int main() </a:t>
            </a:r>
            <a:endParaRPr lang="ru-RU" dirty="0"/>
          </a:p>
          <a:p>
            <a:r>
              <a:rPr lang="es-419" dirty="0"/>
              <a:t>{</a:t>
            </a:r>
            <a:endParaRPr lang="ru-RU" dirty="0"/>
          </a:p>
          <a:p>
            <a:r>
              <a:rPr lang="ru-RU" dirty="0"/>
              <a:t>   </a:t>
            </a:r>
            <a:r>
              <a:rPr lang="es-419" dirty="0"/>
              <a:t> main();</a:t>
            </a:r>
            <a:endParaRPr lang="ru-RU" dirty="0"/>
          </a:p>
          <a:p>
            <a:r>
              <a:rPr lang="es-419" dirty="0"/>
              <a:t> }</a:t>
            </a:r>
            <a:endParaRPr lang="ru-RU" dirty="0"/>
          </a:p>
          <a:p>
            <a:r>
              <a:rPr lang="ru-RU" dirty="0"/>
              <a:t>Ошибка сегментации возникнет, если при использовании </a:t>
            </a:r>
            <a:r>
              <a:rPr lang="ru-RU" dirty="0">
                <a:hlinkClick r:id="rId10" tooltip="Массив (программирование)"/>
              </a:rPr>
              <a:t>массивов</a:t>
            </a:r>
            <a:r>
              <a:rPr lang="ru-RU" dirty="0"/>
              <a:t> случайно указать в качестве размера массива </a:t>
            </a:r>
            <a:r>
              <a:rPr lang="ru-RU" dirty="0">
                <a:hlinkClick r:id="rId11" tooltip="Инициализация"/>
              </a:rPr>
              <a:t>неинициализированную</a:t>
            </a:r>
            <a:r>
              <a:rPr lang="ru-RU" dirty="0"/>
              <a:t> </a:t>
            </a:r>
            <a:r>
              <a:rPr lang="ru-RU" dirty="0">
                <a:hlinkClick r:id="rId12" tooltip="Переменная (программирование)"/>
              </a:rPr>
              <a:t>переменную</a:t>
            </a:r>
            <a:r>
              <a:rPr lang="ru-RU" dirty="0"/>
              <a:t>:</a:t>
            </a:r>
          </a:p>
          <a:p>
            <a:r>
              <a:rPr lang="es-419" dirty="0"/>
              <a:t>int main() </a:t>
            </a:r>
            <a:endParaRPr lang="ru-RU" dirty="0"/>
          </a:p>
          <a:p>
            <a:r>
              <a:rPr lang="es-419" dirty="0"/>
              <a:t>{ </a:t>
            </a:r>
            <a:endParaRPr lang="ru-RU" dirty="0"/>
          </a:p>
          <a:p>
            <a:r>
              <a:rPr lang="es-419" b="1" dirty="0"/>
              <a:t>const</a:t>
            </a:r>
            <a:r>
              <a:rPr lang="es-419" dirty="0"/>
              <a:t> int nmax = 10; </a:t>
            </a:r>
            <a:endParaRPr lang="ru-RU" dirty="0"/>
          </a:p>
          <a:p>
            <a:r>
              <a:rPr lang="es-419" dirty="0"/>
              <a:t>int i, n, a[n];</a:t>
            </a:r>
          </a:p>
          <a:p>
            <a:r>
              <a:rPr lang="es-419" dirty="0"/>
              <a:t>}</a:t>
            </a:r>
          </a:p>
        </p:txBody>
      </p:sp>
    </p:spTree>
    <p:extLst>
      <p:ext uri="{BB962C8B-B14F-4D97-AF65-F5344CB8AC3E}">
        <p14:creationId xmlns:p14="http://schemas.microsoft.com/office/powerpoint/2010/main" val="237952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solidFill>
                  <a:schemeClr val="bg1"/>
                </a:solidFill>
                <a:latin typeface="Times New Roman" panose="02020603050405020304" pitchFamily="18" charset="0"/>
                <a:cs typeface="Times New Roman" panose="02020603050405020304" pitchFamily="18" charset="0"/>
              </a:rPr>
              <a:t> </a:t>
            </a:r>
            <a:r>
              <a:rPr lang="ru-RU" sz="1600" b="1" dirty="0">
                <a:solidFill>
                  <a:schemeClr val="bg1"/>
                </a:solidFill>
                <a:latin typeface="Times New Roman" panose="02020603050405020304" pitchFamily="18" charset="0"/>
                <a:cs typeface="Times New Roman" panose="02020603050405020304" pitchFamily="18" charset="0"/>
              </a:rPr>
              <a:t>КОНСТРУКЦИЯ ВЕТВЛЕНИЯ. УСЛОВНЫЙ ОПЕРАТОР </a:t>
            </a:r>
            <a:r>
              <a:rPr lang="en-US" sz="1600" b="1" dirty="0">
                <a:solidFill>
                  <a:schemeClr val="bg1"/>
                </a:solidFill>
                <a:latin typeface="Times New Roman" panose="02020603050405020304" pitchFamily="18" charset="0"/>
                <a:cs typeface="Times New Roman" panose="02020603050405020304" pitchFamily="18" charset="0"/>
              </a:rPr>
              <a:t>IF</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9512" y="620688"/>
            <a:ext cx="8352928" cy="5539080"/>
          </a:xfrm>
          <a:prstGeom prst="rect">
            <a:avLst/>
          </a:prstGeom>
          <a:noFill/>
        </p:spPr>
        <p:txBody>
          <a:bodyPr wrap="square" rtlCol="0">
            <a:spAutoFit/>
          </a:bodyPr>
          <a:lstStyle/>
          <a:p>
            <a:pPr indent="444500" algn="just">
              <a:lnSpc>
                <a:spcPct val="150000"/>
              </a:lnSpc>
            </a:pPr>
            <a:r>
              <a:rPr lang="ru-RU" sz="1700" dirty="0">
                <a:latin typeface="Times New Roman" pitchFamily="18" charset="0"/>
                <a:cs typeface="Times New Roman" pitchFamily="18" charset="0"/>
              </a:rPr>
              <a:t>Когда программа C++ должна принять решение о том, какое из альтернативных действий следует выполнить, такой выбор обычно реализуется оператором </a:t>
            </a:r>
            <a:r>
              <a:rPr lang="ru-RU" sz="1700" b="1" dirty="0" err="1">
                <a:latin typeface="Times New Roman" pitchFamily="18" charset="0"/>
                <a:cs typeface="Times New Roman" pitchFamily="18" charset="0"/>
              </a:rPr>
              <a:t>if</a:t>
            </a:r>
            <a:r>
              <a:rPr lang="ru-RU" sz="1700" dirty="0">
                <a:latin typeface="Times New Roman" pitchFamily="18" charset="0"/>
                <a:cs typeface="Times New Roman" pitchFamily="18" charset="0"/>
              </a:rPr>
              <a:t>. Этот оператор имеет две формы: просто </a:t>
            </a:r>
            <a:r>
              <a:rPr lang="ru-RU" sz="1700" b="1" dirty="0" err="1">
                <a:latin typeface="Times New Roman" pitchFamily="18" charset="0"/>
                <a:cs typeface="Times New Roman" pitchFamily="18" charset="0"/>
              </a:rPr>
              <a:t>if</a:t>
            </a:r>
            <a:r>
              <a:rPr lang="ru-RU" sz="1700" dirty="0">
                <a:latin typeface="Times New Roman" pitchFamily="18" charset="0"/>
                <a:cs typeface="Times New Roman" pitchFamily="18" charset="0"/>
              </a:rPr>
              <a:t> и </a:t>
            </a:r>
            <a:r>
              <a:rPr lang="ru-RU" sz="1700" b="1" dirty="0" err="1">
                <a:latin typeface="Times New Roman" pitchFamily="18" charset="0"/>
                <a:cs typeface="Times New Roman" pitchFamily="18" charset="0"/>
              </a:rPr>
              <a:t>if</a:t>
            </a:r>
            <a:r>
              <a:rPr lang="ru-RU" sz="1700" b="1" dirty="0">
                <a:latin typeface="Times New Roman" pitchFamily="18" charset="0"/>
                <a:cs typeface="Times New Roman" pitchFamily="18" charset="0"/>
              </a:rPr>
              <a:t> </a:t>
            </a:r>
            <a:r>
              <a:rPr lang="ru-RU" sz="1700" b="1" dirty="0" err="1">
                <a:latin typeface="Times New Roman" pitchFamily="18" charset="0"/>
                <a:cs typeface="Times New Roman" pitchFamily="18" charset="0"/>
              </a:rPr>
              <a:t>else</a:t>
            </a:r>
            <a:r>
              <a:rPr lang="ru-RU" sz="1700" dirty="0">
                <a:latin typeface="Times New Roman" pitchFamily="18" charset="0"/>
                <a:cs typeface="Times New Roman" pitchFamily="18" charset="0"/>
              </a:rPr>
              <a:t>. </a:t>
            </a:r>
          </a:p>
          <a:p>
            <a:pPr indent="444500" algn="just">
              <a:lnSpc>
                <a:spcPct val="150000"/>
              </a:lnSpc>
            </a:pPr>
            <a:r>
              <a:rPr lang="ru-RU" sz="1700" dirty="0">
                <a:latin typeface="Times New Roman" pitchFamily="18" charset="0"/>
                <a:cs typeface="Times New Roman" pitchFamily="18" charset="0"/>
              </a:rPr>
              <a:t>Давайте сначала исследуем простой </a:t>
            </a:r>
            <a:r>
              <a:rPr lang="ru-RU" sz="1700" b="1" dirty="0" err="1">
                <a:latin typeface="Times New Roman" pitchFamily="18" charset="0"/>
                <a:cs typeface="Times New Roman" pitchFamily="18" charset="0"/>
              </a:rPr>
              <a:t>if</a:t>
            </a:r>
            <a:r>
              <a:rPr lang="ru-RU" sz="1700" dirty="0">
                <a:latin typeface="Times New Roman" pitchFamily="18" charset="0"/>
                <a:cs typeface="Times New Roman" pitchFamily="18" charset="0"/>
              </a:rPr>
              <a:t>. Он создан по образцу обычного английского языка, как в выражении "</a:t>
            </a:r>
            <a:r>
              <a:rPr lang="ru-RU" sz="1700" dirty="0" err="1">
                <a:latin typeface="Times New Roman" pitchFamily="18" charset="0"/>
                <a:cs typeface="Times New Roman" pitchFamily="18" charset="0"/>
              </a:rPr>
              <a:t>If</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you</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have</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a</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Captain</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Cookie</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card</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you</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get</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a</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free</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cookie</a:t>
            </a:r>
            <a:r>
              <a:rPr lang="ru-RU" sz="1700" dirty="0">
                <a:latin typeface="Times New Roman" pitchFamily="18" charset="0"/>
                <a:cs typeface="Times New Roman" pitchFamily="18" charset="0"/>
              </a:rPr>
              <a:t>" (игра слов на основе созвучности фамилии Кук и слова "</a:t>
            </a:r>
            <a:r>
              <a:rPr lang="ru-RU" sz="1700" dirty="0" err="1">
                <a:latin typeface="Times New Roman" pitchFamily="18" charset="0"/>
                <a:cs typeface="Times New Roman" pitchFamily="18" charset="0"/>
              </a:rPr>
              <a:t>cookie</a:t>
            </a:r>
            <a:r>
              <a:rPr lang="ru-RU" sz="1700" dirty="0">
                <a:latin typeface="Times New Roman" pitchFamily="18" charset="0"/>
                <a:cs typeface="Times New Roman" pitchFamily="18" charset="0"/>
              </a:rPr>
              <a:t>" (печенье) — </a:t>
            </a:r>
            <a:r>
              <a:rPr lang="ru-RU" sz="1700" i="1" dirty="0">
                <a:latin typeface="Times New Roman" pitchFamily="18" charset="0"/>
                <a:cs typeface="Times New Roman" pitchFamily="18" charset="0"/>
              </a:rPr>
              <a:t>прим. перев</a:t>
            </a:r>
            <a:r>
              <a:rPr lang="ru-RU" sz="1700" dirty="0">
                <a:latin typeface="Times New Roman" pitchFamily="18" charset="0"/>
                <a:cs typeface="Times New Roman" pitchFamily="18" charset="0"/>
              </a:rPr>
              <a:t>.). Оператор </a:t>
            </a:r>
            <a:r>
              <a:rPr lang="ru-RU" sz="1700" b="1" dirty="0" err="1">
                <a:latin typeface="Times New Roman" pitchFamily="18" charset="0"/>
                <a:cs typeface="Times New Roman" pitchFamily="18" charset="0"/>
              </a:rPr>
              <a:t>if</a:t>
            </a:r>
            <a:r>
              <a:rPr lang="ru-RU" sz="1700" dirty="0">
                <a:latin typeface="Times New Roman" pitchFamily="18" charset="0"/>
                <a:cs typeface="Times New Roman" pitchFamily="18" charset="0"/>
              </a:rPr>
              <a:t> разрешает программе выполнять оператор или блок операторов при условии истинности проверочного условия и пропускает этот оператор или блок, если проверочное условие оценивается как ложное. Таким образом, оператор </a:t>
            </a:r>
            <a:r>
              <a:rPr lang="ru-RU" sz="1700" b="1" dirty="0" err="1">
                <a:latin typeface="Times New Roman" pitchFamily="18" charset="0"/>
                <a:cs typeface="Times New Roman" pitchFamily="18" charset="0"/>
              </a:rPr>
              <a:t>if</a:t>
            </a:r>
            <a:r>
              <a:rPr lang="ru-RU" sz="1700" dirty="0">
                <a:latin typeface="Times New Roman" pitchFamily="18" charset="0"/>
                <a:cs typeface="Times New Roman" pitchFamily="18" charset="0"/>
              </a:rPr>
              <a:t> позволяет компилятору принимать решение относительно того, нужно ли выполнять некоторую часть кода.</a:t>
            </a:r>
          </a:p>
          <a:p>
            <a:pPr indent="444500" algn="just">
              <a:lnSpc>
                <a:spcPct val="150000"/>
              </a:lnSpc>
            </a:pPr>
            <a:r>
              <a:rPr lang="ru-RU" sz="1700" dirty="0">
                <a:latin typeface="Times New Roman" pitchFamily="18" charset="0"/>
                <a:cs typeface="Times New Roman" pitchFamily="18" charset="0"/>
              </a:rPr>
              <a:t>Синтаксис оператора </a:t>
            </a:r>
            <a:r>
              <a:rPr lang="ru-RU" sz="1700" dirty="0" err="1">
                <a:latin typeface="Times New Roman" panose="02020603050405020304" pitchFamily="18" charset="0"/>
                <a:cs typeface="Times New Roman" panose="02020603050405020304" pitchFamily="18" charset="0"/>
              </a:rPr>
              <a:t>if</a:t>
            </a:r>
            <a:r>
              <a:rPr lang="ru-RU" sz="1700" dirty="0">
                <a:latin typeface="Times New Roman" panose="02020603050405020304" pitchFamily="18" charset="0"/>
                <a:cs typeface="Times New Roman" panose="02020603050405020304" pitchFamily="18" charset="0"/>
              </a:rPr>
              <a:t> : </a:t>
            </a:r>
          </a:p>
          <a:p>
            <a:pPr indent="444500" algn="just">
              <a:lnSpc>
                <a:spcPct val="150000"/>
              </a:lnSpc>
            </a:pPr>
            <a:r>
              <a:rPr lang="ru-RU" sz="1700" dirty="0">
                <a:latin typeface="Times New Roman" panose="02020603050405020304" pitchFamily="18" charset="0"/>
                <a:cs typeface="Times New Roman" panose="02020603050405020304" pitchFamily="18" charset="0"/>
              </a:rPr>
              <a:t>	</a:t>
            </a:r>
            <a:r>
              <a:rPr lang="ru-RU" sz="1700" i="1" dirty="0" err="1">
                <a:latin typeface="Times New Roman" panose="02020603050405020304" pitchFamily="18" charset="0"/>
                <a:cs typeface="Times New Roman" panose="02020603050405020304" pitchFamily="18" charset="0"/>
              </a:rPr>
              <a:t>if</a:t>
            </a:r>
            <a:r>
              <a:rPr lang="ru-RU" sz="1700" i="1" dirty="0">
                <a:latin typeface="Times New Roman" panose="02020603050405020304" pitchFamily="18" charset="0"/>
                <a:cs typeface="Times New Roman" panose="02020603050405020304" pitchFamily="18" charset="0"/>
              </a:rPr>
              <a:t> (проверочное-условие) </a:t>
            </a:r>
          </a:p>
          <a:p>
            <a:pPr indent="444500" algn="just">
              <a:lnSpc>
                <a:spcPct val="150000"/>
              </a:lnSpc>
            </a:pPr>
            <a:r>
              <a:rPr lang="ru-RU" sz="1700" i="1" dirty="0">
                <a:latin typeface="Times New Roman" panose="02020603050405020304" pitchFamily="18" charset="0"/>
                <a:cs typeface="Times New Roman" panose="02020603050405020304" pitchFamily="18" charset="0"/>
              </a:rPr>
              <a:t>	оператор;</a:t>
            </a:r>
          </a:p>
        </p:txBody>
      </p:sp>
    </p:spTree>
    <p:extLst>
      <p:ext uri="{BB962C8B-B14F-4D97-AF65-F5344CB8AC3E}">
        <p14:creationId xmlns:p14="http://schemas.microsoft.com/office/powerpoint/2010/main" val="3159109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Операции инкремента и декремента</a:t>
            </a:r>
          </a:p>
        </p:txBody>
      </p:sp>
      <p:sp>
        <p:nvSpPr>
          <p:cNvPr id="8" name="TextBox 7"/>
          <p:cNvSpPr txBox="1"/>
          <p:nvPr/>
        </p:nvSpPr>
        <p:spPr>
          <a:xfrm>
            <a:off x="179512" y="620688"/>
            <a:ext cx="8352928" cy="5146730"/>
          </a:xfrm>
          <a:prstGeom prst="rect">
            <a:avLst/>
          </a:prstGeom>
          <a:noFill/>
        </p:spPr>
        <p:txBody>
          <a:bodyPr wrap="square" rtlCol="0">
            <a:spAutoFit/>
          </a:bodyPr>
          <a:lstStyle/>
          <a:p>
            <a:pPr indent="444500" algn="just">
              <a:lnSpc>
                <a:spcPct val="150000"/>
              </a:lnSpc>
            </a:pPr>
            <a:r>
              <a:rPr lang="ru-RU" sz="1700" dirty="0">
                <a:latin typeface="Times New Roman" pitchFamily="18" charset="0"/>
                <a:cs typeface="Times New Roman" pitchFamily="18" charset="0"/>
              </a:rPr>
              <a:t>Язык C++ снабжен несколькими операциями, которые часто используются в циклах; давайте потратим немного времени на их изучение. Вы уже видели одну из них - операцию инкремента (++), которая получила отражение в самом названии </a:t>
            </a:r>
            <a:r>
              <a:rPr lang="ru-RU" sz="1700" dirty="0" err="1">
                <a:latin typeface="Times New Roman" pitchFamily="18" charset="0"/>
                <a:cs typeface="Times New Roman" pitchFamily="18" charset="0"/>
              </a:rPr>
              <a:t>C</a:t>
            </a:r>
            <a:r>
              <a:rPr lang="ru-RU" sz="1700" dirty="0">
                <a:latin typeface="Times New Roman" pitchFamily="18" charset="0"/>
                <a:cs typeface="Times New Roman" pitchFamily="18" charset="0"/>
              </a:rPr>
              <a:t>++. Есть также операция декремента (--). Эти операции выполняют два чрезвычайно часто встречающихся действия в циклах: увеличивают и уменьшают на единицу значение счетчика цикла. Однако к тому, что вы уже знаете о них, есть что добавить. Каждая из них имеет два варианта. Префиксная версия операции указывается перед операндом, как в ++х. Постфиксная версия следует после операнда, как в х++. Эти две версии имеют один и тот же эффект для операнда, но отличаются в контексте применения. Все похоже на получение оплаты за стрижку газона авансом или после завершения работы: оба метода имеют один и тот же конечный результат для вашего бумажника, но отличаются тем, в какой момент деньги в него добавляются. В листинге ниже демонстрируется разница на примере операции инкремента.</a:t>
            </a:r>
          </a:p>
        </p:txBody>
      </p:sp>
    </p:spTree>
    <p:extLst>
      <p:ext uri="{BB962C8B-B14F-4D97-AF65-F5344CB8AC3E}">
        <p14:creationId xmlns:p14="http://schemas.microsoft.com/office/powerpoint/2010/main" val="1060322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Операции инкремента и декремента</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244" y="836712"/>
            <a:ext cx="7438774" cy="364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26245" y="4563219"/>
            <a:ext cx="7767496" cy="369332"/>
          </a:xfrm>
          <a:prstGeom prst="rect">
            <a:avLst/>
          </a:prstGeom>
        </p:spPr>
        <p:txBody>
          <a:bodyPr wrap="square">
            <a:spAutoFit/>
          </a:bodyPr>
          <a:lstStyle/>
          <a:p>
            <a:pPr indent="444500" algn="just"/>
            <a:r>
              <a:rPr lang="ru-RU" dirty="0">
                <a:latin typeface="Times New Roman" pitchFamily="18" charset="0"/>
                <a:cs typeface="Times New Roman" pitchFamily="18" charset="0"/>
              </a:rPr>
              <a:t>Результат выполнения этой программы показан ниже: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5013176"/>
            <a:ext cx="3372864" cy="128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282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Операции инкремента и декремента</a:t>
            </a:r>
          </a:p>
        </p:txBody>
      </p:sp>
      <p:sp>
        <p:nvSpPr>
          <p:cNvPr id="2" name="Прямоугольник 1"/>
          <p:cNvSpPr/>
          <p:nvPr/>
        </p:nvSpPr>
        <p:spPr>
          <a:xfrm>
            <a:off x="323528" y="980728"/>
            <a:ext cx="8199544" cy="5028492"/>
          </a:xfrm>
          <a:prstGeom prst="rect">
            <a:avLst/>
          </a:prstGeom>
        </p:spPr>
        <p:txBody>
          <a:bodyPr wrap="square">
            <a:spAutoFit/>
          </a:bodyPr>
          <a:lstStyle/>
          <a:p>
            <a:pPr indent="444500" algn="just">
              <a:lnSpc>
                <a:spcPct val="150000"/>
              </a:lnSpc>
            </a:pPr>
            <a:r>
              <a:rPr lang="ru-RU" dirty="0">
                <a:latin typeface="Times New Roman" pitchFamily="18" charset="0"/>
                <a:cs typeface="Times New Roman" pitchFamily="18" charset="0"/>
              </a:rPr>
              <a:t>Грубо говоря, нотация </a:t>
            </a:r>
            <a:r>
              <a:rPr lang="ru-RU" b="1" i="1" dirty="0">
                <a:latin typeface="Times New Roman" pitchFamily="18" charset="0"/>
                <a:cs typeface="Times New Roman" pitchFamily="18" charset="0"/>
              </a:rPr>
              <a:t>а</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означает "использовать текущее значение </a:t>
            </a:r>
            <a:r>
              <a:rPr lang="ru-RU" i="1" dirty="0">
                <a:latin typeface="Times New Roman" pitchFamily="18" charset="0"/>
                <a:cs typeface="Times New Roman" pitchFamily="18" charset="0"/>
              </a:rPr>
              <a:t>а</a:t>
            </a:r>
            <a:r>
              <a:rPr lang="ru-RU" dirty="0">
                <a:latin typeface="Times New Roman" pitchFamily="18" charset="0"/>
                <a:cs typeface="Times New Roman" pitchFamily="18" charset="0"/>
              </a:rPr>
              <a:t> при вычислении выражения, затем увеличить </a:t>
            </a:r>
            <a:r>
              <a:rPr lang="ru-RU" i="1" dirty="0">
                <a:latin typeface="Times New Roman" pitchFamily="18" charset="0"/>
                <a:cs typeface="Times New Roman" pitchFamily="18" charset="0"/>
              </a:rPr>
              <a:t>а</a:t>
            </a:r>
            <a:r>
              <a:rPr lang="ru-RU" dirty="0">
                <a:latin typeface="Times New Roman" pitchFamily="18" charset="0"/>
                <a:cs typeface="Times New Roman" pitchFamily="18" charset="0"/>
              </a:rPr>
              <a:t> на единицу". Аналогично нотация </a:t>
            </a:r>
            <a:r>
              <a:rPr lang="ru-RU" b="1" i="1" dirty="0">
                <a:latin typeface="Times New Roman" pitchFamily="18" charset="0"/>
                <a:cs typeface="Times New Roman" pitchFamily="18" charset="0"/>
              </a:rPr>
              <a:t>++а</a:t>
            </a:r>
            <a:r>
              <a:rPr lang="ru-RU" dirty="0">
                <a:latin typeface="Times New Roman" pitchFamily="18" charset="0"/>
                <a:cs typeface="Times New Roman" pitchFamily="18" charset="0"/>
              </a:rPr>
              <a:t> означает "сначала увеличить значение </a:t>
            </a:r>
            <a:r>
              <a:rPr lang="ru-RU" i="1" dirty="0">
                <a:latin typeface="Times New Roman" pitchFamily="18" charset="0"/>
                <a:cs typeface="Times New Roman" pitchFamily="18" charset="0"/>
              </a:rPr>
              <a:t>а</a:t>
            </a:r>
            <a:r>
              <a:rPr lang="ru-RU" dirty="0">
                <a:latin typeface="Times New Roman" pitchFamily="18" charset="0"/>
                <a:cs typeface="Times New Roman" pitchFamily="18" charset="0"/>
              </a:rPr>
              <a:t> на единицу, затем использовать новое значение при вычислении выражения". Например, мы имеем следующие отношения: </a:t>
            </a:r>
          </a:p>
          <a:p>
            <a:pPr indent="444500" algn="just">
              <a:lnSpc>
                <a:spcPct val="150000"/>
              </a:lnSpc>
            </a:pPr>
            <a:r>
              <a:rPr lang="ru-RU" dirty="0" err="1">
                <a:latin typeface="Times New Roman" pitchFamily="18" charset="0"/>
                <a:cs typeface="Times New Roman" pitchFamily="18" charset="0"/>
              </a:rPr>
              <a:t>int</a:t>
            </a:r>
            <a:r>
              <a:rPr lang="ru-RU" dirty="0">
                <a:latin typeface="Times New Roman" pitchFamily="18" charset="0"/>
                <a:cs typeface="Times New Roman" pitchFamily="18" charset="0"/>
              </a:rPr>
              <a:t> х = 5; </a:t>
            </a:r>
          </a:p>
          <a:p>
            <a:pPr indent="444500" algn="just">
              <a:lnSpc>
                <a:spcPct val="150000"/>
              </a:lnSpc>
            </a:pPr>
            <a:r>
              <a:rPr lang="ru-RU" dirty="0">
                <a:latin typeface="Times New Roman" pitchFamily="18" charset="0"/>
                <a:cs typeface="Times New Roman" pitchFamily="18" charset="0"/>
              </a:rPr>
              <a:t>int у = ++х;      // изменить х, затем присвоить его у </a:t>
            </a:r>
          </a:p>
          <a:p>
            <a:pPr indent="444500" algn="just">
              <a:lnSpc>
                <a:spcPct val="150000"/>
              </a:lnSpc>
            </a:pPr>
            <a:r>
              <a:rPr lang="ru-RU" dirty="0">
                <a:latin typeface="Times New Roman" pitchFamily="18" charset="0"/>
                <a:cs typeface="Times New Roman" pitchFamily="18" charset="0"/>
              </a:rPr>
              <a:t>		// у равно 6, х равно 6 </a:t>
            </a:r>
          </a:p>
          <a:p>
            <a:pPr indent="444500" algn="just">
              <a:lnSpc>
                <a:spcPct val="150000"/>
              </a:lnSpc>
            </a:pPr>
            <a:r>
              <a:rPr lang="ru-RU" dirty="0" err="1">
                <a:latin typeface="Times New Roman" pitchFamily="18" charset="0"/>
                <a:cs typeface="Times New Roman" pitchFamily="18" charset="0"/>
              </a:rPr>
              <a:t>int</a:t>
            </a:r>
            <a:r>
              <a:rPr lang="ru-RU" dirty="0">
                <a:latin typeface="Times New Roman" pitchFamily="18" charset="0"/>
                <a:cs typeface="Times New Roman" pitchFamily="18" charset="0"/>
              </a:rPr>
              <a:t> z = 5; </a:t>
            </a:r>
          </a:p>
          <a:p>
            <a:pPr indent="444500" algn="just">
              <a:lnSpc>
                <a:spcPct val="150000"/>
              </a:lnSpc>
            </a:pPr>
            <a:r>
              <a:rPr lang="ru-RU" dirty="0">
                <a:latin typeface="Times New Roman" pitchFamily="18" charset="0"/>
                <a:cs typeface="Times New Roman" pitchFamily="18" charset="0"/>
              </a:rPr>
              <a:t>int у = z++;      // присвоить у, затем изменить z </a:t>
            </a:r>
          </a:p>
          <a:p>
            <a:pPr indent="444500" algn="just">
              <a:lnSpc>
                <a:spcPct val="150000"/>
              </a:lnSpc>
            </a:pPr>
            <a:r>
              <a:rPr lang="ru-RU" dirty="0">
                <a:latin typeface="Times New Roman" pitchFamily="18" charset="0"/>
                <a:cs typeface="Times New Roman" pitchFamily="18" charset="0"/>
              </a:rPr>
              <a:t>		//у равно 5, z равно 6 </a:t>
            </a:r>
          </a:p>
          <a:p>
            <a:pPr indent="444500" algn="just">
              <a:lnSpc>
                <a:spcPct val="150000"/>
              </a:lnSpc>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34788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Операции инкремента и декремента</a:t>
            </a:r>
          </a:p>
        </p:txBody>
      </p:sp>
      <p:sp>
        <p:nvSpPr>
          <p:cNvPr id="2" name="Прямоугольник 1"/>
          <p:cNvSpPr/>
          <p:nvPr/>
        </p:nvSpPr>
        <p:spPr>
          <a:xfrm>
            <a:off x="323528" y="980728"/>
            <a:ext cx="8199544" cy="4662815"/>
          </a:xfrm>
          <a:prstGeom prst="rect">
            <a:avLst/>
          </a:prstGeom>
        </p:spPr>
        <p:txBody>
          <a:bodyPr wrap="square">
            <a:spAutoFit/>
          </a:bodyPr>
          <a:lstStyle/>
          <a:p>
            <a:pPr indent="444500" algn="just">
              <a:lnSpc>
                <a:spcPct val="150000"/>
              </a:lnSpc>
            </a:pPr>
            <a:r>
              <a:rPr lang="ru-RU" dirty="0">
                <a:latin typeface="Times New Roman" pitchFamily="18" charset="0"/>
                <a:cs typeface="Times New Roman" pitchFamily="18" charset="0"/>
              </a:rPr>
              <a:t>Операции инкремента и декремента представляют собой простой удобный способ решения часто возникающей задачи увеличения или уменьшения значений на единицу. Операции инкремента и декремента — симпатичные и компактные, но не стоит поддаваться соблазну и применять их к одному и тому же значению более одного раза в одном и том же операторе. Проблема в том, что при этом правила "использовать и изменить" и "изменить и использовать" становятся неоднозначными. То есть, следующий оператор в различных системах может дать совершенно разные результаты: </a:t>
            </a:r>
          </a:p>
          <a:p>
            <a:pPr indent="444500" algn="just">
              <a:lnSpc>
                <a:spcPct val="150000"/>
              </a:lnSpc>
            </a:pPr>
            <a:r>
              <a:rPr lang="ru-RU" dirty="0">
                <a:solidFill>
                  <a:srgbClr val="FF0000"/>
                </a:solidFill>
                <a:latin typeface="Times New Roman" pitchFamily="18" charset="0"/>
                <a:cs typeface="Times New Roman" pitchFamily="18" charset="0"/>
              </a:rPr>
              <a:t>х = 2 * х++ * (3 - ++х) ;</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не поступайте так </a:t>
            </a:r>
          </a:p>
          <a:p>
            <a:pPr indent="444500" algn="just">
              <a:lnSpc>
                <a:spcPct val="150000"/>
              </a:lnSpc>
            </a:pPr>
            <a:r>
              <a:rPr lang="ru-RU" dirty="0">
                <a:latin typeface="Times New Roman" pitchFamily="18" charset="0"/>
                <a:cs typeface="Times New Roman" pitchFamily="18" charset="0"/>
              </a:rPr>
              <a:t>В C++ поведение операторов подобного рода не определено.</a:t>
            </a:r>
          </a:p>
          <a:p>
            <a:pPr indent="444500" algn="just">
              <a:lnSpc>
                <a:spcPct val="150000"/>
              </a:lnSpc>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06566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Цикл </a:t>
            </a:r>
            <a:r>
              <a:rPr lang="en-US" sz="1600" b="1" dirty="0">
                <a:solidFill>
                  <a:schemeClr val="bg1"/>
                </a:solidFill>
                <a:latin typeface="Times New Roman" panose="02020603050405020304" pitchFamily="18" charset="0"/>
                <a:cs typeface="Times New Roman" panose="02020603050405020304" pitchFamily="18" charset="0"/>
              </a:rPr>
              <a:t>While</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764704"/>
            <a:ext cx="8415568" cy="2862322"/>
          </a:xfrm>
          <a:prstGeom prst="rect">
            <a:avLst/>
          </a:prstGeom>
        </p:spPr>
        <p:txBody>
          <a:bodyPr wrap="square">
            <a:spAutoFit/>
          </a:bodyPr>
          <a:lstStyle/>
          <a:p>
            <a:pPr indent="444500" algn="just"/>
            <a:r>
              <a:rPr lang="ru-RU" dirty="0">
                <a:latin typeface="Times New Roman" pitchFamily="18" charset="0"/>
                <a:cs typeface="Times New Roman" pitchFamily="18" charset="0"/>
              </a:rPr>
              <a:t>Когда мы не знаем, сколько итераций должен произвести цикл, нам нужны циклы </a:t>
            </a:r>
            <a:r>
              <a:rPr lang="ru-RU" dirty="0" err="1">
                <a:latin typeface="Times New Roman" pitchFamily="18" charset="0"/>
                <a:cs typeface="Times New Roman" pitchFamily="18" charset="0"/>
              </a:rPr>
              <a:t>while</a:t>
            </a:r>
            <a:r>
              <a:rPr lang="ru-RU" dirty="0">
                <a:latin typeface="Times New Roman" pitchFamily="18" charset="0"/>
                <a:cs typeface="Times New Roman" pitchFamily="18" charset="0"/>
              </a:rPr>
              <a:t> или </a:t>
            </a:r>
            <a:r>
              <a:rPr lang="ru-RU" dirty="0" err="1">
                <a:latin typeface="Times New Roman" pitchFamily="18" charset="0"/>
                <a:cs typeface="Times New Roman" pitchFamily="18" charset="0"/>
              </a:rPr>
              <a:t>do</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while</a:t>
            </a:r>
            <a:r>
              <a:rPr lang="ru-RU" dirty="0">
                <a:latin typeface="Times New Roman" pitchFamily="18" charset="0"/>
                <a:cs typeface="Times New Roman" pitchFamily="18" charset="0"/>
              </a:rPr>
              <a:t>. Синтаксис цикла </a:t>
            </a:r>
            <a:r>
              <a:rPr lang="ru-RU" dirty="0" err="1">
                <a:latin typeface="Times New Roman" pitchFamily="18" charset="0"/>
                <a:cs typeface="Times New Roman" pitchFamily="18" charset="0"/>
              </a:rPr>
              <a:t>while</a:t>
            </a:r>
            <a:r>
              <a:rPr lang="ru-RU" dirty="0">
                <a:latin typeface="Times New Roman" pitchFamily="18" charset="0"/>
                <a:cs typeface="Times New Roman" pitchFamily="18" charset="0"/>
              </a:rPr>
              <a:t> в C++ выглядит следующим образом. </a:t>
            </a:r>
          </a:p>
          <a:p>
            <a:pPr indent="444500" algn="just"/>
            <a:r>
              <a:rPr lang="ru-RU" u="sng" dirty="0" err="1">
                <a:latin typeface="Times New Roman" pitchFamily="18" charset="0"/>
                <a:cs typeface="Times New Roman" pitchFamily="18" charset="0"/>
              </a:rPr>
              <a:t>while</a:t>
            </a:r>
            <a:r>
              <a:rPr lang="ru-RU" u="sng" dirty="0">
                <a:latin typeface="Times New Roman" pitchFamily="18" charset="0"/>
                <a:cs typeface="Times New Roman" pitchFamily="18" charset="0"/>
              </a:rPr>
              <a:t> (Условие) {Тело цикла;} </a:t>
            </a:r>
          </a:p>
          <a:p>
            <a:pPr indent="444500" algn="just"/>
            <a:r>
              <a:rPr lang="ru-RU" dirty="0">
                <a:latin typeface="Times New Roman" pitchFamily="18" charset="0"/>
                <a:cs typeface="Times New Roman" pitchFamily="18" charset="0"/>
              </a:rPr>
              <a:t>Данный цикл будет выполняться, пока условие, указанное в круглых скобках, является истиной. Решим задачу о сумме рядя с помощью цикла </a:t>
            </a:r>
            <a:r>
              <a:rPr lang="ru-RU" dirty="0" err="1">
                <a:latin typeface="Times New Roman" pitchFamily="18" charset="0"/>
                <a:cs typeface="Times New Roman" pitchFamily="18" charset="0"/>
              </a:rPr>
              <a:t>while</a:t>
            </a:r>
            <a:r>
              <a:rPr lang="ru-RU" dirty="0">
                <a:latin typeface="Times New Roman" pitchFamily="18" charset="0"/>
                <a:cs typeface="Times New Roman" pitchFamily="18" charset="0"/>
              </a:rPr>
              <a:t>. Хотя здесь мы точно знаем, сколько итераций должен выполнить цикл, очень часто бывают ситуации, когда это значение неизвестно. </a:t>
            </a:r>
          </a:p>
          <a:p>
            <a:pPr indent="444500" algn="just"/>
            <a:r>
              <a:rPr lang="ru-RU" dirty="0">
                <a:latin typeface="Times New Roman" pitchFamily="18" charset="0"/>
                <a:cs typeface="Times New Roman" pitchFamily="18" charset="0"/>
              </a:rPr>
              <a:t>Ниже приведен исходный код программы, считающей сумму всех целых чисел от 1 до 1000.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813" y="3645024"/>
            <a:ext cx="4608512" cy="291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960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Цикл </a:t>
            </a:r>
            <a:r>
              <a:rPr lang="en-US" sz="1600" b="1" dirty="0">
                <a:solidFill>
                  <a:schemeClr val="bg1"/>
                </a:solidFill>
                <a:latin typeface="Times New Roman" panose="02020603050405020304" pitchFamily="18" charset="0"/>
                <a:cs typeface="Times New Roman" panose="02020603050405020304" pitchFamily="18" charset="0"/>
              </a:rPr>
              <a:t>While</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9512" y="548680"/>
            <a:ext cx="8559584" cy="6274988"/>
          </a:xfrm>
          <a:prstGeom prst="rect">
            <a:avLst/>
          </a:prstGeom>
        </p:spPr>
        <p:txBody>
          <a:bodyPr wrap="square">
            <a:spAutoFit/>
          </a:bodyPr>
          <a:lstStyle/>
          <a:p>
            <a:pPr indent="444500" algn="just">
              <a:lnSpc>
                <a:spcPct val="150000"/>
              </a:lnSpc>
            </a:pPr>
            <a:r>
              <a:rPr lang="ru-RU" dirty="0">
                <a:latin typeface="Times New Roman" pitchFamily="18" charset="0"/>
                <a:cs typeface="Times New Roman" pitchFamily="18" charset="0"/>
              </a:rPr>
              <a:t>После компиляции программа выдаст результат, аналогичный результату работы предыдущей программы. Но поясним несколько важных моментов. Я задала строгое неравенство в условии цикла и инициализировала счетчик </a:t>
            </a:r>
            <a:r>
              <a:rPr lang="ru-RU" b="1" dirty="0">
                <a:latin typeface="Times New Roman" pitchFamily="18" charset="0"/>
                <a:cs typeface="Times New Roman" pitchFamily="18" charset="0"/>
              </a:rPr>
              <a:t>i</a:t>
            </a:r>
            <a:r>
              <a:rPr lang="ru-RU" dirty="0">
                <a:latin typeface="Times New Roman" pitchFamily="18" charset="0"/>
                <a:cs typeface="Times New Roman" pitchFamily="18" charset="0"/>
              </a:rPr>
              <a:t> нулем, так как в цикле </a:t>
            </a:r>
            <a:r>
              <a:rPr lang="ru-RU" dirty="0" err="1">
                <a:latin typeface="Times New Roman" pitchFamily="18" charset="0"/>
                <a:cs typeface="Times New Roman" pitchFamily="18" charset="0"/>
              </a:rPr>
              <a:t>while</a:t>
            </a:r>
            <a:r>
              <a:rPr lang="ru-RU" dirty="0">
                <a:latin typeface="Times New Roman" pitchFamily="18" charset="0"/>
                <a:cs typeface="Times New Roman" pitchFamily="18" charset="0"/>
              </a:rPr>
              <a:t> происходит на одну итерацию больше, поэтому он будет выполняться до тех пор, пока значение счетчика не перестает удовлетворять условию, но данная итерация все равно выполнится. Если бы мы поставили нестрогое неравенство, то цикл бы закончился, когда переменная i стала бы равна 1001 и выполнилось бы на одну итерацию больше. </a:t>
            </a:r>
          </a:p>
          <a:p>
            <a:pPr indent="444500" algn="just">
              <a:lnSpc>
                <a:spcPct val="150000"/>
              </a:lnSpc>
            </a:pPr>
            <a:r>
              <a:rPr lang="ru-RU" dirty="0">
                <a:latin typeface="Times New Roman" pitchFamily="18" charset="0"/>
                <a:cs typeface="Times New Roman" pitchFamily="18" charset="0"/>
              </a:rPr>
              <a:t>Теперь давайте рассмотрим по порядку исходный код нашей программы. Сначала мы инициализируем счетчик цикла и переменную, хранящую сумму чисел. </a:t>
            </a:r>
          </a:p>
          <a:p>
            <a:pPr indent="444500" algn="just">
              <a:lnSpc>
                <a:spcPct val="150000"/>
              </a:lnSpc>
            </a:pPr>
            <a:r>
              <a:rPr lang="ru-RU" dirty="0">
                <a:latin typeface="Times New Roman" pitchFamily="18" charset="0"/>
                <a:cs typeface="Times New Roman" pitchFamily="18" charset="0"/>
              </a:rPr>
              <a:t>В данном случае мы обязательно должны присвоить счетчику цикла какое-либо значение. В предыдущей программе мы это значение присваивали внутри цикла for, здесь же, если мы не инициализируем счетчик цикла, то в него попадет «мусор» и компилятор, в лучшем случае, выдаст нам ошибку, а в худшем, если программа соберется — дефолт практически неизбежен. </a:t>
            </a:r>
            <a:r>
              <a:rPr lang="ru-RU" sz="1400" i="1" dirty="0">
                <a:latin typeface="Times New Roman" pitchFamily="18" charset="0"/>
                <a:cs typeface="Times New Roman" pitchFamily="18" charset="0"/>
              </a:rPr>
              <a:t>Дефолт буквально – невыполнение договора.</a:t>
            </a:r>
          </a:p>
        </p:txBody>
      </p:sp>
    </p:spTree>
    <p:extLst>
      <p:ext uri="{BB962C8B-B14F-4D97-AF65-F5344CB8AC3E}">
        <p14:creationId xmlns:p14="http://schemas.microsoft.com/office/powerpoint/2010/main" val="3966608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Цикл </a:t>
            </a:r>
            <a:r>
              <a:rPr lang="en-US" sz="1600" b="1" dirty="0">
                <a:solidFill>
                  <a:schemeClr val="bg1"/>
                </a:solidFill>
                <a:latin typeface="Times New Roman" panose="02020603050405020304" pitchFamily="18" charset="0"/>
                <a:cs typeface="Times New Roman" panose="02020603050405020304" pitchFamily="18" charset="0"/>
              </a:rPr>
              <a:t>While</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9512" y="548680"/>
            <a:ext cx="8559584" cy="5565947"/>
          </a:xfrm>
          <a:prstGeom prst="rect">
            <a:avLst/>
          </a:prstGeom>
        </p:spPr>
        <p:txBody>
          <a:bodyPr wrap="square">
            <a:spAutoFit/>
          </a:bodyPr>
          <a:lstStyle/>
          <a:p>
            <a:pPr indent="444500" algn="just">
              <a:lnSpc>
                <a:spcPct val="150000"/>
              </a:lnSpc>
            </a:pPr>
            <a:r>
              <a:rPr lang="ru-RU" sz="2400" dirty="0">
                <a:latin typeface="Times New Roman" pitchFamily="18" charset="0"/>
                <a:cs typeface="Times New Roman" pitchFamily="18" charset="0"/>
              </a:rPr>
              <a:t>Затем мы описываем условие цикла — «пока переменная i меньше 1000 — выполняй цикл». При каждой итерации цикла значение переменной-счетчика i увеличивается на единицу внутри цикла. </a:t>
            </a:r>
          </a:p>
          <a:p>
            <a:pPr indent="444500" algn="just">
              <a:lnSpc>
                <a:spcPct val="150000"/>
              </a:lnSpc>
            </a:pPr>
            <a:r>
              <a:rPr lang="ru-RU" sz="2400" dirty="0">
                <a:latin typeface="Times New Roman" pitchFamily="18" charset="0"/>
                <a:cs typeface="Times New Roman" pitchFamily="18" charset="0"/>
              </a:rPr>
              <a:t>Когда выполнится 1000 итераций цикла, счетчик станет равным 999 и следующая итерация уже не выполнится, поскольку 1000 не меньше 1000. Выражение </a:t>
            </a:r>
            <a:r>
              <a:rPr lang="ru-RU" sz="2400" dirty="0" err="1">
                <a:latin typeface="Times New Roman" pitchFamily="18" charset="0"/>
                <a:cs typeface="Times New Roman" pitchFamily="18" charset="0"/>
              </a:rPr>
              <a:t>sum</a:t>
            </a:r>
            <a:r>
              <a:rPr lang="ru-RU" sz="2400" dirty="0">
                <a:latin typeface="Times New Roman" pitchFamily="18" charset="0"/>
                <a:cs typeface="Times New Roman" pitchFamily="18" charset="0"/>
              </a:rPr>
              <a:t> += i является укороченной записью </a:t>
            </a:r>
            <a:r>
              <a:rPr lang="ru-RU" sz="2400" dirty="0" err="1">
                <a:latin typeface="Times New Roman" pitchFamily="18" charset="0"/>
                <a:cs typeface="Times New Roman" pitchFamily="18" charset="0"/>
              </a:rPr>
              <a:t>sum</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sum</a:t>
            </a:r>
            <a:r>
              <a:rPr lang="ru-RU" sz="2400" dirty="0">
                <a:latin typeface="Times New Roman" pitchFamily="18" charset="0"/>
                <a:cs typeface="Times New Roman" pitchFamily="18" charset="0"/>
              </a:rPr>
              <a:t> + i. </a:t>
            </a:r>
          </a:p>
          <a:p>
            <a:pPr indent="444500" algn="just">
              <a:lnSpc>
                <a:spcPct val="150000"/>
              </a:lnSpc>
            </a:pPr>
            <a:r>
              <a:rPr lang="ru-RU" sz="2400" dirty="0">
                <a:latin typeface="Times New Roman" pitchFamily="18" charset="0"/>
                <a:cs typeface="Times New Roman" pitchFamily="18" charset="0"/>
              </a:rPr>
              <a:t>После окончания выполнения цикла выводим сообщение с ответом. </a:t>
            </a:r>
          </a:p>
        </p:txBody>
      </p:sp>
    </p:spTree>
    <p:extLst>
      <p:ext uri="{BB962C8B-B14F-4D97-AF65-F5344CB8AC3E}">
        <p14:creationId xmlns:p14="http://schemas.microsoft.com/office/powerpoint/2010/main" val="2989138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Цикл </a:t>
            </a:r>
            <a:r>
              <a:rPr lang="en-US" sz="1600" b="1" dirty="0">
                <a:solidFill>
                  <a:schemeClr val="bg1"/>
                </a:solidFill>
                <a:latin typeface="Times New Roman" panose="02020603050405020304" pitchFamily="18" charset="0"/>
                <a:cs typeface="Times New Roman" panose="02020603050405020304" pitchFamily="18" charset="0"/>
              </a:rPr>
              <a:t>do while</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9512" y="548680"/>
            <a:ext cx="8559584" cy="2535502"/>
          </a:xfrm>
          <a:prstGeom prst="rect">
            <a:avLst/>
          </a:prstGeom>
        </p:spPr>
        <p:txBody>
          <a:bodyPr wrap="square">
            <a:spAutoFit/>
          </a:bodyPr>
          <a:lstStyle/>
          <a:p>
            <a:pPr indent="444500" algn="just">
              <a:lnSpc>
                <a:spcPct val="150000"/>
              </a:lnSpc>
            </a:pPr>
            <a:r>
              <a:rPr lang="ru-RU" dirty="0">
                <a:latin typeface="Times New Roman" pitchFamily="18" charset="0"/>
                <a:cs typeface="Times New Roman" pitchFamily="18" charset="0"/>
              </a:rPr>
              <a:t>Цикл </a:t>
            </a:r>
            <a:r>
              <a:rPr lang="ru-RU" b="1" dirty="0" err="1">
                <a:latin typeface="Times New Roman" pitchFamily="18" charset="0"/>
                <a:cs typeface="Times New Roman" pitchFamily="18" charset="0"/>
              </a:rPr>
              <a:t>do</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while</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очень похож на цикл </a:t>
            </a:r>
            <a:r>
              <a:rPr lang="ru-RU" b="1" dirty="0" err="1">
                <a:latin typeface="Times New Roman" pitchFamily="18" charset="0"/>
                <a:cs typeface="Times New Roman" pitchFamily="18" charset="0"/>
              </a:rPr>
              <a:t>while</a:t>
            </a:r>
            <a:r>
              <a:rPr lang="ru-RU" dirty="0">
                <a:latin typeface="Times New Roman" pitchFamily="18" charset="0"/>
                <a:cs typeface="Times New Roman" pitchFamily="18" charset="0"/>
              </a:rPr>
              <a:t>. Единственное их различие в том, что при выполнении цикла </a:t>
            </a:r>
            <a:r>
              <a:rPr lang="ru-RU" dirty="0" err="1">
                <a:latin typeface="Times New Roman" pitchFamily="18" charset="0"/>
                <a:cs typeface="Times New Roman" pitchFamily="18" charset="0"/>
              </a:rPr>
              <a:t>do</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while</a:t>
            </a:r>
            <a:r>
              <a:rPr lang="ru-RU" dirty="0">
                <a:latin typeface="Times New Roman" pitchFamily="18" charset="0"/>
                <a:cs typeface="Times New Roman" pitchFamily="18" charset="0"/>
              </a:rPr>
              <a:t> один проход цикла будет выполнен независимо от условия. Приведу решение задачи на поиск суммы чисел от 1 до 1000, с применением цикла </a:t>
            </a:r>
            <a:r>
              <a:rPr lang="ru-RU" dirty="0" err="1">
                <a:latin typeface="Times New Roman" pitchFamily="18" charset="0"/>
                <a:cs typeface="Times New Roman" pitchFamily="18" charset="0"/>
              </a:rPr>
              <a:t>do</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while</a:t>
            </a:r>
            <a:r>
              <a:rPr lang="ru-RU" dirty="0">
                <a:latin typeface="Times New Roman" pitchFamily="18" charset="0"/>
                <a:cs typeface="Times New Roman" pitchFamily="18" charset="0"/>
              </a:rPr>
              <a:t>. Принципиального отличия нет, но если присвоить переменной i значение, большее, чем 1000, то цикл все равно выполнит хотя бы один проход.</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427182"/>
            <a:ext cx="5441288" cy="320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720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МАССИВЫ в С++</a:t>
            </a:r>
          </a:p>
        </p:txBody>
      </p:sp>
      <p:sp>
        <p:nvSpPr>
          <p:cNvPr id="8" name="TextBox 7"/>
          <p:cNvSpPr txBox="1"/>
          <p:nvPr/>
        </p:nvSpPr>
        <p:spPr>
          <a:xfrm>
            <a:off x="173580" y="515365"/>
            <a:ext cx="8352928" cy="3892861"/>
          </a:xfrm>
          <a:prstGeom prst="rect">
            <a:avLst/>
          </a:prstGeom>
          <a:noFill/>
        </p:spPr>
        <p:txBody>
          <a:bodyPr wrap="square" rtlCol="0">
            <a:spAutoFit/>
          </a:bodyPr>
          <a:lstStyle/>
          <a:p>
            <a:pPr indent="457200">
              <a:lnSpc>
                <a:spcPct val="150000"/>
              </a:lnSpc>
            </a:pPr>
            <a:r>
              <a:rPr lang="ru-RU" sz="2800" dirty="0">
                <a:latin typeface="Times New Roman" panose="02020603050405020304" pitchFamily="18" charset="0"/>
                <a:cs typeface="Times New Roman" panose="02020603050405020304" pitchFamily="18" charset="0"/>
              </a:rPr>
              <a:t>Теперь мы с поговорим о массивах. Вы уже знаете, что </a:t>
            </a:r>
            <a:r>
              <a:rPr lang="ru-RU" sz="2800" dirty="0">
                <a:latin typeface="Times New Roman" panose="02020603050405020304" pitchFamily="18" charset="0"/>
                <a:cs typeface="Times New Roman" panose="02020603050405020304" pitchFamily="18" charset="0"/>
                <a:hlinkClick r:id="rId3" tooltip="Переменные и типы данных в C++"/>
              </a:rPr>
              <a:t>переменная</a:t>
            </a:r>
            <a:r>
              <a:rPr lang="ru-RU" sz="2800" dirty="0">
                <a:latin typeface="Times New Roman" panose="02020603050405020304" pitchFamily="18" charset="0"/>
                <a:cs typeface="Times New Roman" panose="02020603050405020304" pitchFamily="18" charset="0"/>
              </a:rPr>
              <a:t> — это ячейка в памяти компьютера, где может храниться одно единственное значение. </a:t>
            </a:r>
          </a:p>
          <a:p>
            <a:pPr indent="457200">
              <a:lnSpc>
                <a:spcPct val="150000"/>
              </a:lnSpc>
            </a:pPr>
            <a:r>
              <a:rPr lang="ru-RU" sz="2800" b="1" dirty="0">
                <a:latin typeface="Times New Roman" panose="02020603050405020304" pitchFamily="18" charset="0"/>
                <a:cs typeface="Times New Roman" panose="02020603050405020304" pitchFamily="18" charset="0"/>
              </a:rPr>
              <a:t>Массив</a:t>
            </a:r>
            <a:r>
              <a:rPr lang="ru-RU" sz="2800" dirty="0">
                <a:latin typeface="Times New Roman" panose="02020603050405020304" pitchFamily="18" charset="0"/>
                <a:cs typeface="Times New Roman" panose="02020603050405020304" pitchFamily="18" charset="0"/>
              </a:rPr>
              <a:t> — это область памяти, где могут последовательно храниться несколько значений.</a:t>
            </a:r>
          </a:p>
        </p:txBody>
      </p:sp>
    </p:spTree>
    <p:extLst>
      <p:ext uri="{BB962C8B-B14F-4D97-AF65-F5344CB8AC3E}">
        <p14:creationId xmlns:p14="http://schemas.microsoft.com/office/powerpoint/2010/main" val="4218488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МАССИВЫ в С++</a:t>
            </a:r>
          </a:p>
        </p:txBody>
      </p:sp>
      <p:sp>
        <p:nvSpPr>
          <p:cNvPr id="8" name="TextBox 7"/>
          <p:cNvSpPr txBox="1"/>
          <p:nvPr/>
        </p:nvSpPr>
        <p:spPr>
          <a:xfrm>
            <a:off x="173580" y="515365"/>
            <a:ext cx="8352928" cy="5565947"/>
          </a:xfrm>
          <a:prstGeom prst="rect">
            <a:avLst/>
          </a:prstGeom>
          <a:noFill/>
        </p:spPr>
        <p:txBody>
          <a:bodyPr wrap="square" rtlCol="0">
            <a:spAutoFit/>
          </a:bodyPr>
          <a:lstStyle/>
          <a:p>
            <a:pPr indent="457200" algn="just">
              <a:lnSpc>
                <a:spcPct val="150000"/>
              </a:lnSpc>
            </a:pPr>
            <a:r>
              <a:rPr lang="ru-RU" sz="2400" dirty="0">
                <a:latin typeface="Times New Roman" panose="02020603050405020304" pitchFamily="18" charset="0"/>
                <a:cs typeface="Times New Roman" panose="02020603050405020304" pitchFamily="18" charset="0"/>
              </a:rPr>
              <a:t>Массив — это структура данных, которая содержит множество значений, относящихся к одному и тому же типу. Например, массив может содержать 60 значений типа int, которые представляют информацию об объемах продаж за 5 лет, 12 значений типа </a:t>
            </a:r>
            <a:r>
              <a:rPr lang="ru-RU" sz="2400" dirty="0" err="1">
                <a:latin typeface="Times New Roman" panose="02020603050405020304" pitchFamily="18" charset="0"/>
                <a:cs typeface="Times New Roman" panose="02020603050405020304" pitchFamily="18" charset="0"/>
              </a:rPr>
              <a:t>short</a:t>
            </a:r>
            <a:r>
              <a:rPr lang="ru-RU" sz="2400" dirty="0">
                <a:latin typeface="Times New Roman" panose="02020603050405020304" pitchFamily="18" charset="0"/>
                <a:cs typeface="Times New Roman" panose="02020603050405020304" pitchFamily="18" charset="0"/>
              </a:rPr>
              <a:t>, представляющих количество дней в каждом месяце, или 365 значений типа float, которые указывают ежедневные расходы на питание в течение года. Каждое значение сохраняется в отдельном элементе массива, и компьютер хранит все элементы массива в памяти последовательно — друг за другом.</a:t>
            </a:r>
          </a:p>
        </p:txBody>
      </p:sp>
    </p:spTree>
    <p:extLst>
      <p:ext uri="{BB962C8B-B14F-4D97-AF65-F5344CB8AC3E}">
        <p14:creationId xmlns:p14="http://schemas.microsoft.com/office/powerpoint/2010/main" val="420179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Оператор </a:t>
            </a:r>
            <a:r>
              <a:rPr lang="en-US" sz="1600" b="1" dirty="0">
                <a:solidFill>
                  <a:schemeClr val="bg1"/>
                </a:solidFill>
                <a:latin typeface="Times New Roman" panose="02020603050405020304" pitchFamily="18" charset="0"/>
                <a:cs typeface="Times New Roman" panose="02020603050405020304" pitchFamily="18" charset="0"/>
              </a:rPr>
              <a:t>IF</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9512" y="620688"/>
            <a:ext cx="8352928" cy="1525418"/>
          </a:xfrm>
          <a:prstGeom prst="rect">
            <a:avLst/>
          </a:prstGeom>
          <a:noFill/>
        </p:spPr>
        <p:txBody>
          <a:bodyPr wrap="square" rtlCol="0">
            <a:spAutoFit/>
          </a:bodyPr>
          <a:lstStyle/>
          <a:p>
            <a:pPr indent="444500" algn="just">
              <a:lnSpc>
                <a:spcPct val="150000"/>
              </a:lnSpc>
            </a:pPr>
            <a:r>
              <a:rPr lang="ru-RU" sz="1600" dirty="0">
                <a:latin typeface="Times New Roman" pitchFamily="18" charset="0"/>
                <a:cs typeface="Times New Roman" pitchFamily="18" charset="0"/>
              </a:rPr>
              <a:t>Условная конструкция в С++ всегда записывается в круглых скобках после оператора </a:t>
            </a:r>
            <a:r>
              <a:rPr lang="ru-RU" sz="1600" b="1" dirty="0" err="1">
                <a:latin typeface="Times New Roman" pitchFamily="18" charset="0"/>
                <a:cs typeface="Times New Roman" pitchFamily="18" charset="0"/>
              </a:rPr>
              <a:t>if</a:t>
            </a:r>
            <a:r>
              <a:rPr lang="ru-RU" sz="1600" b="1" dirty="0">
                <a:latin typeface="Times New Roman" pitchFamily="18" charset="0"/>
                <a:cs typeface="Times New Roman" pitchFamily="18" charset="0"/>
              </a:rPr>
              <a:t>.</a:t>
            </a:r>
            <a:r>
              <a:rPr lang="ru-RU" sz="1600" dirty="0">
                <a:latin typeface="Times New Roman" pitchFamily="18" charset="0"/>
                <a:cs typeface="Times New Roman" pitchFamily="18" charset="0"/>
              </a:rPr>
              <a:t> </a:t>
            </a:r>
          </a:p>
          <a:p>
            <a:pPr indent="444500" algn="just">
              <a:lnSpc>
                <a:spcPct val="150000"/>
              </a:lnSpc>
            </a:pPr>
            <a:r>
              <a:rPr lang="ru-RU" sz="1600" dirty="0">
                <a:latin typeface="Times New Roman" pitchFamily="18" charset="0"/>
                <a:cs typeface="Times New Roman" pitchFamily="18" charset="0"/>
              </a:rPr>
              <a:t>Внутри фигурных скобок указывается тело условия. Если условие выполнится, то начнется выполнение всех команд, которые находятся между фигурными скобками. </a:t>
            </a:r>
          </a:p>
          <a:p>
            <a:pPr indent="444500" algn="just">
              <a:lnSpc>
                <a:spcPct val="150000"/>
              </a:lnSpc>
            </a:pPr>
            <a:r>
              <a:rPr lang="ru-RU" sz="1600" i="1" dirty="0">
                <a:latin typeface="Times New Roman" pitchFamily="18" charset="0"/>
                <a:cs typeface="Times New Roman" pitchFamily="18" charset="0"/>
              </a:rPr>
              <a:t>Пример</a:t>
            </a:r>
            <a:r>
              <a:rPr lang="ru-RU" sz="1600" dirty="0">
                <a:latin typeface="Times New Roman" pitchFamily="18" charset="0"/>
                <a:cs typeface="Times New Roman" pitchFamily="18" charset="0"/>
              </a:rPr>
              <a:t> конструкции ветвления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318" y="2996952"/>
            <a:ext cx="520731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503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Массивы в С++</a:t>
            </a:r>
          </a:p>
        </p:txBody>
      </p:sp>
      <p:sp>
        <p:nvSpPr>
          <p:cNvPr id="2" name="Прямоугольник 1"/>
          <p:cNvSpPr/>
          <p:nvPr/>
        </p:nvSpPr>
        <p:spPr>
          <a:xfrm>
            <a:off x="323528" y="980728"/>
            <a:ext cx="8199544" cy="4613058"/>
          </a:xfrm>
          <a:prstGeom prst="rect">
            <a:avLst/>
          </a:prstGeom>
        </p:spPr>
        <p:txBody>
          <a:bodyPr wrap="square">
            <a:spAutoFit/>
          </a:bodyPr>
          <a:lstStyle/>
          <a:p>
            <a:pPr indent="444500" algn="just">
              <a:lnSpc>
                <a:spcPct val="150000"/>
              </a:lnSpc>
            </a:pPr>
            <a:r>
              <a:rPr lang="ru-RU" dirty="0">
                <a:latin typeface="Times New Roman" pitchFamily="18" charset="0"/>
                <a:cs typeface="Times New Roman" pitchFamily="18" charset="0"/>
              </a:rPr>
              <a:t>Для создания массива используется оператор объявления. Объявление массива должно описывать три аспекта: </a:t>
            </a:r>
          </a:p>
          <a:p>
            <a:pPr indent="444500" algn="just">
              <a:lnSpc>
                <a:spcPct val="150000"/>
              </a:lnSpc>
            </a:pPr>
            <a:r>
              <a:rPr lang="ru-RU" dirty="0">
                <a:latin typeface="Times New Roman" pitchFamily="18" charset="0"/>
                <a:cs typeface="Times New Roman" pitchFamily="18" charset="0"/>
              </a:rPr>
              <a:t>• тип значений каждого элемента; </a:t>
            </a:r>
          </a:p>
          <a:p>
            <a:pPr indent="444500" algn="just">
              <a:lnSpc>
                <a:spcPct val="150000"/>
              </a:lnSpc>
            </a:pPr>
            <a:r>
              <a:rPr lang="ru-RU" dirty="0">
                <a:latin typeface="Times New Roman" pitchFamily="18" charset="0"/>
                <a:cs typeface="Times New Roman" pitchFamily="18" charset="0"/>
              </a:rPr>
              <a:t>• имя массива; </a:t>
            </a:r>
          </a:p>
          <a:p>
            <a:pPr indent="444500" algn="just">
              <a:lnSpc>
                <a:spcPct val="150000"/>
              </a:lnSpc>
            </a:pPr>
            <a:r>
              <a:rPr lang="ru-RU" dirty="0">
                <a:latin typeface="Times New Roman" pitchFamily="18" charset="0"/>
                <a:cs typeface="Times New Roman" pitchFamily="18" charset="0"/>
              </a:rPr>
              <a:t>• количество элементов в массиве. </a:t>
            </a:r>
          </a:p>
          <a:p>
            <a:pPr indent="444500" algn="just">
              <a:lnSpc>
                <a:spcPct val="150000"/>
              </a:lnSpc>
            </a:pPr>
            <a:r>
              <a:rPr lang="ru-RU" dirty="0">
                <a:latin typeface="Times New Roman" pitchFamily="18" charset="0"/>
                <a:cs typeface="Times New Roman" pitchFamily="18" charset="0"/>
              </a:rPr>
              <a:t>В C++ это достигается модификацией объявления простой переменной, к которому добавляются квадратные скобки, содержащие внутри количество элементов. Например, следующее объявление создает массив по имени </a:t>
            </a:r>
            <a:r>
              <a:rPr lang="ru-RU" dirty="0" err="1">
                <a:latin typeface="Times New Roman" pitchFamily="18" charset="0"/>
                <a:cs typeface="Times New Roman" pitchFamily="18" charset="0"/>
              </a:rPr>
              <a:t>months</a:t>
            </a:r>
            <a:r>
              <a:rPr lang="ru-RU" dirty="0">
                <a:latin typeface="Times New Roman" pitchFamily="18" charset="0"/>
                <a:cs typeface="Times New Roman" pitchFamily="18" charset="0"/>
              </a:rPr>
              <a:t>, имеющий 12 элементов, каждый из которых может хранить одно значение типа </a:t>
            </a:r>
            <a:r>
              <a:rPr lang="ru-RU" dirty="0" err="1">
                <a:latin typeface="Times New Roman" pitchFamily="18" charset="0"/>
                <a:cs typeface="Times New Roman" pitchFamily="18" charset="0"/>
              </a:rPr>
              <a:t>short</a:t>
            </a:r>
            <a:r>
              <a:rPr lang="ru-RU" dirty="0">
                <a:latin typeface="Times New Roman" pitchFamily="18" charset="0"/>
                <a:cs typeface="Times New Roman" pitchFamily="18" charset="0"/>
              </a:rPr>
              <a:t>: </a:t>
            </a:r>
          </a:p>
          <a:p>
            <a:pPr indent="444500" algn="just">
              <a:lnSpc>
                <a:spcPct val="150000"/>
              </a:lnSpc>
            </a:pPr>
            <a:r>
              <a:rPr lang="ru-RU" dirty="0" err="1">
                <a:latin typeface="Times New Roman" pitchFamily="18" charset="0"/>
                <a:cs typeface="Times New Roman" pitchFamily="18" charset="0"/>
              </a:rPr>
              <a:t>short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months</a:t>
            </a:r>
            <a:r>
              <a:rPr lang="ru-RU" dirty="0">
                <a:latin typeface="Times New Roman" pitchFamily="18" charset="0"/>
                <a:cs typeface="Times New Roman" pitchFamily="18" charset="0"/>
              </a:rPr>
              <a:t>[12]; // создает массив из 12 элементов типа </a:t>
            </a:r>
            <a:r>
              <a:rPr lang="ru-RU" dirty="0" err="1">
                <a:latin typeface="Times New Roman" pitchFamily="18" charset="0"/>
                <a:cs typeface="Times New Roman" pitchFamily="18" charset="0"/>
              </a:rPr>
              <a:t>short</a:t>
            </a:r>
            <a:r>
              <a:rPr lang="ru-RU" dirty="0">
                <a:latin typeface="Times New Roman" pitchFamily="18" charset="0"/>
                <a:cs typeface="Times New Roman" pitchFamily="18" charset="0"/>
              </a:rPr>
              <a:t> </a:t>
            </a:r>
          </a:p>
        </p:txBody>
      </p:sp>
    </p:spTree>
    <p:extLst>
      <p:ext uri="{BB962C8B-B14F-4D97-AF65-F5344CB8AC3E}">
        <p14:creationId xmlns:p14="http://schemas.microsoft.com/office/powerpoint/2010/main" val="4184114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Массивы в С++</a:t>
            </a:r>
          </a:p>
        </p:txBody>
      </p:sp>
      <p:sp>
        <p:nvSpPr>
          <p:cNvPr id="2" name="Прямоугольник 1"/>
          <p:cNvSpPr/>
          <p:nvPr/>
        </p:nvSpPr>
        <p:spPr>
          <a:xfrm>
            <a:off x="323528" y="980728"/>
            <a:ext cx="8199544" cy="5444054"/>
          </a:xfrm>
          <a:prstGeom prst="rect">
            <a:avLst/>
          </a:prstGeom>
        </p:spPr>
        <p:txBody>
          <a:bodyPr wrap="square">
            <a:spAutoFit/>
          </a:bodyPr>
          <a:lstStyle/>
          <a:p>
            <a:pPr indent="444500" algn="just">
              <a:lnSpc>
                <a:spcPct val="150000"/>
              </a:lnSpc>
            </a:pPr>
            <a:r>
              <a:rPr lang="ru-RU" dirty="0">
                <a:latin typeface="Times New Roman" pitchFamily="18" charset="0"/>
                <a:cs typeface="Times New Roman" pitchFamily="18" charset="0"/>
              </a:rPr>
              <a:t>Большая часть пользы от массивов определяется тем фактом, что к его элементам можно обращаться индивидуально. Способ, который позволяет это делать, заключается в использовании индекса для нумерации элементов. Нумерация массивов в C++ начинается с нуля. (Это является обязательным — вы должны начинать с нуля. Это особенно важно запомнить программистам, ранее работавшим на языках </a:t>
            </a:r>
            <a:r>
              <a:rPr lang="ru-RU" dirty="0" err="1">
                <a:latin typeface="Times New Roman" pitchFamily="18" charset="0"/>
                <a:cs typeface="Times New Roman" pitchFamily="18" charset="0"/>
              </a:rPr>
              <a:t>Pascal</a:t>
            </a:r>
            <a:r>
              <a:rPr lang="ru-RU" dirty="0">
                <a:latin typeface="Times New Roman" pitchFamily="18" charset="0"/>
                <a:cs typeface="Times New Roman" pitchFamily="18" charset="0"/>
              </a:rPr>
              <a:t> и BASIC.) Для указания элемента массива в C++ используется обозначение с квадратными скобками и индексом между ними. Например, </a:t>
            </a:r>
            <a:r>
              <a:rPr lang="ru-RU" dirty="0" err="1">
                <a:latin typeface="Times New Roman" pitchFamily="18" charset="0"/>
                <a:cs typeface="Times New Roman" pitchFamily="18" charset="0"/>
              </a:rPr>
              <a:t>months</a:t>
            </a:r>
            <a:r>
              <a:rPr lang="ru-RU" dirty="0">
                <a:latin typeface="Times New Roman" pitchFamily="18" charset="0"/>
                <a:cs typeface="Times New Roman" pitchFamily="18" charset="0"/>
              </a:rPr>
              <a:t> [0] — это первый элемент массива </a:t>
            </a:r>
            <a:r>
              <a:rPr lang="ru-RU" dirty="0" err="1">
                <a:latin typeface="Times New Roman" pitchFamily="18" charset="0"/>
                <a:cs typeface="Times New Roman" pitchFamily="18" charset="0"/>
              </a:rPr>
              <a:t>months</a:t>
            </a:r>
            <a:r>
              <a:rPr lang="ru-RU" dirty="0">
                <a:latin typeface="Times New Roman" pitchFamily="18" charset="0"/>
                <a:cs typeface="Times New Roman" pitchFamily="18" charset="0"/>
              </a:rPr>
              <a:t>, a </a:t>
            </a:r>
            <a:r>
              <a:rPr lang="ru-RU" dirty="0" err="1">
                <a:latin typeface="Times New Roman" pitchFamily="18" charset="0"/>
                <a:cs typeface="Times New Roman" pitchFamily="18" charset="0"/>
              </a:rPr>
              <a:t>months</a:t>
            </a:r>
            <a:r>
              <a:rPr lang="ru-RU" dirty="0">
                <a:latin typeface="Times New Roman" pitchFamily="18" charset="0"/>
                <a:cs typeface="Times New Roman" pitchFamily="18" charset="0"/>
              </a:rPr>
              <a:t> [11] — его последний элемент. Обратите внимание, что индекс последнего элемента на единицу меньше, чем размер массива (рис. 7.1). Таким образом, объявление массива позволяет создавать множество переменных в одном объявлении, и вы затем можете использовать индекс для идентификации и доступа к индивидуальным элементам.</a:t>
            </a:r>
          </a:p>
        </p:txBody>
      </p:sp>
    </p:spTree>
    <p:extLst>
      <p:ext uri="{BB962C8B-B14F-4D97-AF65-F5344CB8AC3E}">
        <p14:creationId xmlns:p14="http://schemas.microsoft.com/office/powerpoint/2010/main" val="4073160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Элементы массива</a:t>
            </a:r>
          </a:p>
        </p:txBody>
      </p:sp>
      <p:sp>
        <p:nvSpPr>
          <p:cNvPr id="8" name="TextBox 7"/>
          <p:cNvSpPr txBox="1"/>
          <p:nvPr/>
        </p:nvSpPr>
        <p:spPr>
          <a:xfrm>
            <a:off x="173580" y="515365"/>
            <a:ext cx="8352928" cy="5576976"/>
          </a:xfrm>
          <a:prstGeom prst="rect">
            <a:avLst/>
          </a:prstGeom>
          <a:noFill/>
        </p:spPr>
        <p:txBody>
          <a:bodyPr wrap="square" rtlCol="0">
            <a:spAutoFit/>
          </a:bodyPr>
          <a:lstStyle/>
          <a:p>
            <a:pPr indent="457200">
              <a:lnSpc>
                <a:spcPct val="150000"/>
              </a:lnSpc>
            </a:pPr>
            <a:r>
              <a:rPr lang="ru-RU" sz="2000" dirty="0">
                <a:latin typeface="Times New Roman" panose="02020603050405020304" pitchFamily="18" charset="0"/>
                <a:cs typeface="Times New Roman" panose="02020603050405020304" pitchFamily="18" charset="0"/>
              </a:rPr>
              <a:t>Каждая из переменных в массиве называется </a:t>
            </a:r>
            <a:r>
              <a:rPr lang="ru-RU" sz="2000" b="1" dirty="0">
                <a:latin typeface="Times New Roman" panose="02020603050405020304" pitchFamily="18" charset="0"/>
                <a:cs typeface="Times New Roman" panose="02020603050405020304" pitchFamily="18" charset="0"/>
              </a:rPr>
              <a:t>элементом</a:t>
            </a:r>
            <a:r>
              <a:rPr lang="ru-RU" sz="2000" dirty="0">
                <a:latin typeface="Times New Roman" panose="02020603050405020304" pitchFamily="18" charset="0"/>
                <a:cs typeface="Times New Roman" panose="02020603050405020304" pitchFamily="18" charset="0"/>
              </a:rPr>
              <a:t>. Элементы не имеют своих собственных уникальных имен. Вместо этого для доступа к ним используется имя массива вместе с </a:t>
            </a:r>
            <a:r>
              <a:rPr lang="ru-RU" sz="2000" b="1" dirty="0">
                <a:latin typeface="Times New Roman" panose="02020603050405020304" pitchFamily="18" charset="0"/>
                <a:cs typeface="Times New Roman" panose="02020603050405020304" pitchFamily="18" charset="0"/>
              </a:rPr>
              <a:t>оператором индекса </a:t>
            </a:r>
            <a:r>
              <a:rPr lang="ru-RU" sz="2000" dirty="0">
                <a:latin typeface="Times New Roman" panose="02020603050405020304" pitchFamily="18" charset="0"/>
                <a:cs typeface="Times New Roman" panose="02020603050405020304" pitchFamily="18" charset="0"/>
              </a:rPr>
              <a:t>[] и параметром, который называется </a:t>
            </a:r>
            <a:r>
              <a:rPr lang="ru-RU" sz="2000" b="1" dirty="0">
                <a:latin typeface="Times New Roman" panose="02020603050405020304" pitchFamily="18" charset="0"/>
                <a:cs typeface="Times New Roman" panose="02020603050405020304" pitchFamily="18" charset="0"/>
              </a:rPr>
              <a:t>индексом</a:t>
            </a:r>
            <a:r>
              <a:rPr lang="ru-RU" sz="2000" dirty="0">
                <a:latin typeface="Times New Roman" panose="02020603050405020304" pitchFamily="18" charset="0"/>
                <a:cs typeface="Times New Roman" panose="02020603050405020304" pitchFamily="18" charset="0"/>
              </a:rPr>
              <a:t>, и который сообщает компилятору, какой элемент мы хотим выбрать. Этот процесс называется </a:t>
            </a:r>
            <a:r>
              <a:rPr lang="ru-RU" sz="2000" b="1" dirty="0">
                <a:latin typeface="Times New Roman" panose="02020603050405020304" pitchFamily="18" charset="0"/>
                <a:cs typeface="Times New Roman" panose="02020603050405020304" pitchFamily="18" charset="0"/>
              </a:rPr>
              <a:t>индексированием массива</a:t>
            </a:r>
            <a:r>
              <a:rPr lang="ru-RU" sz="2000" dirty="0">
                <a:latin typeface="Times New Roman" panose="02020603050405020304" pitchFamily="18" charset="0"/>
                <a:cs typeface="Times New Roman" panose="02020603050405020304" pitchFamily="18" charset="0"/>
              </a:rPr>
              <a:t>.</a:t>
            </a:r>
          </a:p>
          <a:p>
            <a:pPr indent="457200">
              <a:lnSpc>
                <a:spcPct val="150000"/>
              </a:lnSpc>
            </a:pPr>
            <a:r>
              <a:rPr lang="ru-RU" sz="2000" dirty="0">
                <a:latin typeface="Times New Roman" panose="02020603050405020304" pitchFamily="18" charset="0"/>
                <a:cs typeface="Times New Roman" panose="02020603050405020304" pitchFamily="18" charset="0"/>
              </a:rPr>
              <a:t>В сущности, каждый элемент — это переменная, которую можно трактовать как простую переменную. </a:t>
            </a:r>
          </a:p>
          <a:p>
            <a:pPr indent="457200">
              <a:lnSpc>
                <a:spcPct val="150000"/>
              </a:lnSpc>
            </a:pPr>
            <a:r>
              <a:rPr lang="ru-RU" sz="2000" b="1" dirty="0">
                <a:latin typeface="Times New Roman" panose="02020603050405020304" pitchFamily="18" charset="0"/>
                <a:cs typeface="Times New Roman" panose="02020603050405020304" pitchFamily="18" charset="0"/>
              </a:rPr>
              <a:t>Важно</a:t>
            </a:r>
            <a:r>
              <a:rPr lang="ru-RU" sz="2000" dirty="0">
                <a:latin typeface="Times New Roman" panose="02020603050405020304" pitchFamily="18" charset="0"/>
                <a:cs typeface="Times New Roman" panose="02020603050405020304" pitchFamily="18" charset="0"/>
              </a:rPr>
              <a:t>: в отличие от повседневной жизни, отсчет в программировании в С++ всегда начинается с 0, а не с 1. Для массива длиной </a:t>
            </a:r>
            <a:r>
              <a:rPr lang="ru-RU" sz="2000" dirty="0" err="1">
                <a:latin typeface="Times New Roman" panose="02020603050405020304" pitchFamily="18" charset="0"/>
                <a:cs typeface="Times New Roman" panose="02020603050405020304" pitchFamily="18" charset="0"/>
              </a:rPr>
              <a:t>N</a:t>
            </a:r>
            <a:r>
              <a:rPr lang="ru-RU" sz="2000" dirty="0">
                <a:latin typeface="Times New Roman" panose="02020603050405020304" pitchFamily="18" charset="0"/>
                <a:cs typeface="Times New Roman" panose="02020603050405020304" pitchFamily="18" charset="0"/>
              </a:rPr>
              <a:t> элементы массива будут пронумерованы от 0 до N-1. Это называется диапазоном массива.</a:t>
            </a:r>
          </a:p>
        </p:txBody>
      </p:sp>
    </p:spTree>
    <p:extLst>
      <p:ext uri="{BB962C8B-B14F-4D97-AF65-F5344CB8AC3E}">
        <p14:creationId xmlns:p14="http://schemas.microsoft.com/office/powerpoint/2010/main" val="2163118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Элементы массива</a:t>
            </a:r>
          </a:p>
        </p:txBody>
      </p:sp>
      <p:sp>
        <p:nvSpPr>
          <p:cNvPr id="8" name="TextBox 7"/>
          <p:cNvSpPr txBox="1"/>
          <p:nvPr/>
        </p:nvSpPr>
        <p:spPr>
          <a:xfrm>
            <a:off x="173580" y="515365"/>
            <a:ext cx="8352928" cy="5429050"/>
          </a:xfrm>
          <a:prstGeom prst="rect">
            <a:avLst/>
          </a:prstGeom>
          <a:noFill/>
        </p:spPr>
        <p:txBody>
          <a:bodyPr wrap="square" rtlCol="0">
            <a:spAutoFit/>
          </a:bodyPr>
          <a:lstStyle/>
          <a:p>
            <a:pPr indent="457200">
              <a:lnSpc>
                <a:spcPct val="150000"/>
              </a:lnSpc>
            </a:pPr>
            <a:r>
              <a:rPr lang="ru-RU" sz="2000" dirty="0">
                <a:latin typeface="Times New Roman" panose="02020603050405020304" pitchFamily="18" charset="0"/>
                <a:cs typeface="Times New Roman" panose="02020603050405020304" pitchFamily="18" charset="0"/>
              </a:rPr>
              <a:t>Рассмотрим случай, когда нужно записать результаты тестов 30 студентов в классе. Без использования массива нам придется выделить почти 30 одинаковых переменных!</a:t>
            </a:r>
          </a:p>
          <a:p>
            <a:r>
              <a:rPr lang="ru-RU" sz="2000" dirty="0"/>
              <a:t>// Выделяем 30 целочисленных переменных (каждая с разным именем)</a:t>
            </a:r>
          </a:p>
          <a:p>
            <a:r>
              <a:rPr lang="en-US" sz="2000" dirty="0"/>
              <a:t>int testResultStudent1;</a:t>
            </a:r>
            <a:endParaRPr lang="ru-RU" sz="2000" dirty="0"/>
          </a:p>
          <a:p>
            <a:r>
              <a:rPr lang="en-US" sz="2000" dirty="0"/>
              <a:t>int testResultStudent2;</a:t>
            </a:r>
            <a:endParaRPr lang="ru-RU" sz="2000" dirty="0"/>
          </a:p>
          <a:p>
            <a:r>
              <a:rPr lang="en-US" sz="2000" dirty="0"/>
              <a:t>int testResultStudent3;</a:t>
            </a:r>
            <a:endParaRPr lang="ru-RU" sz="2000" dirty="0"/>
          </a:p>
          <a:p>
            <a:r>
              <a:rPr lang="ru-RU" sz="2000" dirty="0"/>
              <a:t>// ...</a:t>
            </a:r>
          </a:p>
          <a:p>
            <a:r>
              <a:rPr lang="ru-RU" sz="2000" dirty="0"/>
              <a:t>int testResultStudent30; </a:t>
            </a:r>
          </a:p>
          <a:p>
            <a:endParaRPr lang="ru-RU" sz="2000" dirty="0">
              <a:latin typeface="Times New Roman" panose="02020603050405020304" pitchFamily="18" charset="0"/>
              <a:cs typeface="Times New Roman" panose="02020603050405020304" pitchFamily="18" charset="0"/>
            </a:endParaRPr>
          </a:p>
          <a:p>
            <a:pPr indent="457200">
              <a:lnSpc>
                <a:spcPct val="150000"/>
              </a:lnSpc>
            </a:pPr>
            <a:r>
              <a:rPr lang="ru-RU" sz="2000" dirty="0">
                <a:latin typeface="Times New Roman" panose="02020603050405020304" pitchFamily="18" charset="0"/>
                <a:cs typeface="Times New Roman" panose="02020603050405020304" pitchFamily="18" charset="0"/>
              </a:rPr>
              <a:t>С использованием массива всё гораздо проще. Следующая строчка эквивалентна коду выше:</a:t>
            </a:r>
          </a:p>
          <a:p>
            <a:pPr indent="457200">
              <a:lnSpc>
                <a:spcPct val="150000"/>
              </a:lnSpc>
            </a:pPr>
            <a:r>
              <a:rPr lang="ru-RU" sz="2000" dirty="0"/>
              <a:t>int </a:t>
            </a:r>
            <a:r>
              <a:rPr lang="ru-RU" sz="2000" dirty="0" err="1"/>
              <a:t>testResult</a:t>
            </a:r>
            <a:r>
              <a:rPr lang="ru-RU" sz="2000" dirty="0"/>
              <a:t>[30]; // выделяем 30 целочисленных переменных, используя фиксированный массив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947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Объявление массива</a:t>
            </a:r>
          </a:p>
        </p:txBody>
      </p:sp>
      <p:sp>
        <p:nvSpPr>
          <p:cNvPr id="2" name="Прямоугольник 1"/>
          <p:cNvSpPr/>
          <p:nvPr/>
        </p:nvSpPr>
        <p:spPr>
          <a:xfrm>
            <a:off x="323528" y="980728"/>
            <a:ext cx="8199544" cy="4613058"/>
          </a:xfrm>
          <a:prstGeom prst="rect">
            <a:avLst/>
          </a:prstGeom>
        </p:spPr>
        <p:txBody>
          <a:bodyPr wrap="square">
            <a:spAutoFit/>
          </a:bodyPr>
          <a:lstStyle/>
          <a:p>
            <a:pPr indent="444500" algn="just">
              <a:lnSpc>
                <a:spcPct val="150000"/>
              </a:lnSpc>
            </a:pPr>
            <a:r>
              <a:rPr lang="ru-RU" dirty="0">
                <a:latin typeface="Times New Roman" pitchFamily="18" charset="0"/>
                <a:cs typeface="Times New Roman" pitchFamily="18" charset="0"/>
              </a:rPr>
              <a:t>Для создания массива используется оператор объявления. Объявление массива должно описывать три аспекта: </a:t>
            </a:r>
          </a:p>
          <a:p>
            <a:pPr indent="444500" algn="just">
              <a:lnSpc>
                <a:spcPct val="150000"/>
              </a:lnSpc>
            </a:pPr>
            <a:r>
              <a:rPr lang="ru-RU" dirty="0">
                <a:latin typeface="Times New Roman" pitchFamily="18" charset="0"/>
                <a:cs typeface="Times New Roman" pitchFamily="18" charset="0"/>
              </a:rPr>
              <a:t>• тип значений каждого элемента; </a:t>
            </a:r>
          </a:p>
          <a:p>
            <a:pPr indent="444500" algn="just">
              <a:lnSpc>
                <a:spcPct val="150000"/>
              </a:lnSpc>
            </a:pPr>
            <a:r>
              <a:rPr lang="ru-RU" dirty="0">
                <a:latin typeface="Times New Roman" pitchFamily="18" charset="0"/>
                <a:cs typeface="Times New Roman" pitchFamily="18" charset="0"/>
              </a:rPr>
              <a:t>• имя массива; </a:t>
            </a:r>
          </a:p>
          <a:p>
            <a:pPr indent="444500" algn="just">
              <a:lnSpc>
                <a:spcPct val="150000"/>
              </a:lnSpc>
            </a:pPr>
            <a:r>
              <a:rPr lang="ru-RU" dirty="0">
                <a:latin typeface="Times New Roman" pitchFamily="18" charset="0"/>
                <a:cs typeface="Times New Roman" pitchFamily="18" charset="0"/>
              </a:rPr>
              <a:t>• количество элементов в массиве. </a:t>
            </a:r>
          </a:p>
          <a:p>
            <a:pPr indent="444500" algn="just">
              <a:lnSpc>
                <a:spcPct val="150000"/>
              </a:lnSpc>
            </a:pPr>
            <a:r>
              <a:rPr lang="ru-RU" dirty="0">
                <a:latin typeface="Times New Roman" pitchFamily="18" charset="0"/>
                <a:cs typeface="Times New Roman" pitchFamily="18" charset="0"/>
              </a:rPr>
              <a:t>В C++ это достигается модификацией объявления простой переменной, к которому добавляются квадратные скобки, содержащие внутри количество элементов. Например, следующее объявление создает массив по имени </a:t>
            </a:r>
            <a:r>
              <a:rPr lang="ru-RU" dirty="0" err="1">
                <a:latin typeface="Times New Roman" pitchFamily="18" charset="0"/>
                <a:cs typeface="Times New Roman" pitchFamily="18" charset="0"/>
              </a:rPr>
              <a:t>months</a:t>
            </a:r>
            <a:r>
              <a:rPr lang="ru-RU" dirty="0">
                <a:latin typeface="Times New Roman" pitchFamily="18" charset="0"/>
                <a:cs typeface="Times New Roman" pitchFamily="18" charset="0"/>
              </a:rPr>
              <a:t>, имеющий 12 элементов, каждый из которых может хранить одно значение типа </a:t>
            </a:r>
            <a:r>
              <a:rPr lang="ru-RU" dirty="0" err="1">
                <a:latin typeface="Times New Roman" pitchFamily="18" charset="0"/>
                <a:cs typeface="Times New Roman" pitchFamily="18" charset="0"/>
              </a:rPr>
              <a:t>short</a:t>
            </a:r>
            <a:r>
              <a:rPr lang="ru-RU" dirty="0">
                <a:latin typeface="Times New Roman" pitchFamily="18" charset="0"/>
                <a:cs typeface="Times New Roman" pitchFamily="18" charset="0"/>
              </a:rPr>
              <a:t>: </a:t>
            </a:r>
          </a:p>
          <a:p>
            <a:pPr indent="444500" algn="just">
              <a:lnSpc>
                <a:spcPct val="150000"/>
              </a:lnSpc>
            </a:pPr>
            <a:r>
              <a:rPr lang="ru-RU" dirty="0" err="1">
                <a:latin typeface="Times New Roman" pitchFamily="18" charset="0"/>
                <a:cs typeface="Times New Roman" pitchFamily="18" charset="0"/>
              </a:rPr>
              <a:t>short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months</a:t>
            </a:r>
            <a:r>
              <a:rPr lang="ru-RU" dirty="0">
                <a:latin typeface="Times New Roman" pitchFamily="18" charset="0"/>
                <a:cs typeface="Times New Roman" pitchFamily="18" charset="0"/>
              </a:rPr>
              <a:t>[12]; // создает массив из 12 элементов типа </a:t>
            </a:r>
            <a:r>
              <a:rPr lang="ru-RU" dirty="0" err="1">
                <a:latin typeface="Times New Roman" pitchFamily="18" charset="0"/>
                <a:cs typeface="Times New Roman" pitchFamily="18" charset="0"/>
              </a:rPr>
              <a:t>short</a:t>
            </a:r>
            <a:r>
              <a:rPr lang="ru-RU" dirty="0">
                <a:latin typeface="Times New Roman" pitchFamily="18" charset="0"/>
                <a:cs typeface="Times New Roman" pitchFamily="18" charset="0"/>
              </a:rPr>
              <a:t> </a:t>
            </a:r>
          </a:p>
        </p:txBody>
      </p:sp>
    </p:spTree>
    <p:extLst>
      <p:ext uri="{BB962C8B-B14F-4D97-AF65-F5344CB8AC3E}">
        <p14:creationId xmlns:p14="http://schemas.microsoft.com/office/powerpoint/2010/main" val="381442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Объявление массива</a:t>
            </a:r>
          </a:p>
        </p:txBody>
      </p:sp>
      <p:sp>
        <p:nvSpPr>
          <p:cNvPr id="8" name="TextBox 7"/>
          <p:cNvSpPr txBox="1"/>
          <p:nvPr/>
        </p:nvSpPr>
        <p:spPr>
          <a:xfrm>
            <a:off x="173580" y="515365"/>
            <a:ext cx="8352928" cy="6119945"/>
          </a:xfrm>
          <a:prstGeom prst="rect">
            <a:avLst/>
          </a:prstGeom>
          <a:noFill/>
        </p:spPr>
        <p:txBody>
          <a:bodyPr wrap="square" rtlCol="0">
            <a:spAutoFit/>
          </a:bodyPr>
          <a:lstStyle/>
          <a:p>
            <a:pPr indent="457200">
              <a:lnSpc>
                <a:spcPct val="150000"/>
              </a:lnSpc>
            </a:pPr>
            <a:r>
              <a:rPr lang="ru-RU" sz="2400" dirty="0">
                <a:latin typeface="Times New Roman" panose="02020603050405020304" pitchFamily="18" charset="0"/>
                <a:cs typeface="Times New Roman" panose="02020603050405020304" pitchFamily="18" charset="0"/>
              </a:rPr>
              <a:t>Итак, в объявлении переменной массива мы используем квадратные скобки [], чтобы сообщить компилятору, что это переменная массива (а не обычная переменная), а в скобках — количество выделяемых элементов (это называется </a:t>
            </a:r>
            <a:r>
              <a:rPr lang="ru-RU" sz="2400" b="1" dirty="0">
                <a:latin typeface="Times New Roman" panose="02020603050405020304" pitchFamily="18" charset="0"/>
                <a:cs typeface="Times New Roman" panose="02020603050405020304" pitchFamily="18" charset="0"/>
              </a:rPr>
              <a:t>длиной</a:t>
            </a:r>
            <a:r>
              <a:rPr lang="ru-RU" sz="2400" dirty="0">
                <a:latin typeface="Times New Roman" panose="02020603050405020304" pitchFamily="18" charset="0"/>
                <a:cs typeface="Times New Roman" panose="02020603050405020304" pitchFamily="18" charset="0"/>
              </a:rPr>
              <a:t> или </a:t>
            </a:r>
            <a:r>
              <a:rPr lang="ru-RU" sz="2400" b="1" dirty="0">
                <a:latin typeface="Times New Roman" panose="02020603050405020304" pitchFamily="18" charset="0"/>
                <a:cs typeface="Times New Roman" panose="02020603050405020304" pitchFamily="18" charset="0"/>
              </a:rPr>
              <a:t>размером массива</a:t>
            </a:r>
            <a:r>
              <a:rPr lang="ru-RU" sz="2400" dirty="0">
                <a:latin typeface="Times New Roman" panose="02020603050405020304" pitchFamily="18" charset="0"/>
                <a:cs typeface="Times New Roman" panose="02020603050405020304" pitchFamily="18" charset="0"/>
              </a:rPr>
              <a:t>).</a:t>
            </a:r>
          </a:p>
          <a:p>
            <a:pPr indent="457200">
              <a:lnSpc>
                <a:spcPct val="150000"/>
              </a:lnSpc>
            </a:pPr>
            <a:r>
              <a:rPr lang="ru-RU" sz="2400" dirty="0">
                <a:latin typeface="Times New Roman" panose="02020603050405020304" pitchFamily="18" charset="0"/>
                <a:cs typeface="Times New Roman" panose="02020603050405020304" pitchFamily="18" charset="0"/>
              </a:rPr>
              <a:t>В примере, приведенном выше, мы объявили </a:t>
            </a:r>
            <a:r>
              <a:rPr lang="ru-RU" sz="2400" b="1" dirty="0">
                <a:latin typeface="Times New Roman" panose="02020603050405020304" pitchFamily="18" charset="0"/>
                <a:cs typeface="Times New Roman" panose="02020603050405020304" pitchFamily="18" charset="0"/>
              </a:rPr>
              <a:t>фиксированный массив</a:t>
            </a:r>
            <a:r>
              <a:rPr lang="ru-RU" sz="2400" dirty="0">
                <a:latin typeface="Times New Roman" panose="02020603050405020304" pitchFamily="18" charset="0"/>
                <a:cs typeface="Times New Roman" panose="02020603050405020304" pitchFamily="18" charset="0"/>
              </a:rPr>
              <a:t> с именем </a:t>
            </a:r>
            <a:r>
              <a:rPr lang="ru-RU" sz="2400" dirty="0" err="1">
                <a:latin typeface="Times New Roman" panose="02020603050405020304" pitchFamily="18" charset="0"/>
                <a:cs typeface="Times New Roman" panose="02020603050405020304" pitchFamily="18" charset="0"/>
              </a:rPr>
              <a:t>testResult</a:t>
            </a:r>
            <a:r>
              <a:rPr lang="ru-RU" sz="2400" dirty="0">
                <a:latin typeface="Times New Roman" panose="02020603050405020304" pitchFamily="18" charset="0"/>
                <a:cs typeface="Times New Roman" panose="02020603050405020304" pitchFamily="18" charset="0"/>
              </a:rPr>
              <a:t> и длиной 30. Фиксированный массив (или «</a:t>
            </a:r>
            <a:r>
              <a:rPr lang="ru-RU" sz="2400" b="1" dirty="0">
                <a:latin typeface="Times New Roman" panose="02020603050405020304" pitchFamily="18" charset="0"/>
                <a:cs typeface="Times New Roman" panose="02020603050405020304" pitchFamily="18" charset="0"/>
              </a:rPr>
              <a:t>массив фиксированной длины</a:t>
            </a:r>
            <a:r>
              <a:rPr lang="ru-RU" sz="2400" dirty="0">
                <a:latin typeface="Times New Roman" panose="02020603050405020304" pitchFamily="18" charset="0"/>
                <a:cs typeface="Times New Roman" panose="02020603050405020304" pitchFamily="18" charset="0"/>
              </a:rPr>
              <a:t>») представляет собой массив, размер которого известен во время компиляции. При создании </a:t>
            </a:r>
            <a:r>
              <a:rPr lang="ru-RU" sz="2400" dirty="0" err="1">
                <a:latin typeface="Times New Roman" panose="02020603050405020304" pitchFamily="18" charset="0"/>
                <a:cs typeface="Times New Roman" panose="02020603050405020304" pitchFamily="18" charset="0"/>
              </a:rPr>
              <a:t>testResult</a:t>
            </a:r>
            <a:r>
              <a:rPr lang="ru-RU" sz="2400" dirty="0">
                <a:latin typeface="Times New Roman" panose="02020603050405020304" pitchFamily="18" charset="0"/>
                <a:cs typeface="Times New Roman" panose="02020603050405020304" pitchFamily="18" charset="0"/>
              </a:rPr>
              <a:t>, компилятор выделит 30 целочисленных переменных.</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97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Объявление массива</a:t>
            </a:r>
          </a:p>
        </p:txBody>
      </p:sp>
      <p:sp>
        <p:nvSpPr>
          <p:cNvPr id="2" name="Прямоугольник 1"/>
          <p:cNvSpPr/>
          <p:nvPr/>
        </p:nvSpPr>
        <p:spPr>
          <a:xfrm>
            <a:off x="323528" y="980728"/>
            <a:ext cx="8199544" cy="5011949"/>
          </a:xfrm>
          <a:prstGeom prst="rect">
            <a:avLst/>
          </a:prstGeom>
        </p:spPr>
        <p:txBody>
          <a:bodyPr wrap="square">
            <a:spAutoFit/>
          </a:bodyPr>
          <a:lstStyle/>
          <a:p>
            <a:pPr indent="444500" algn="just">
              <a:lnSpc>
                <a:spcPct val="150000"/>
              </a:lnSpc>
            </a:pPr>
            <a:r>
              <a:rPr lang="ru-RU" sz="2400" dirty="0">
                <a:latin typeface="Times New Roman" pitchFamily="18" charset="0"/>
                <a:cs typeface="Times New Roman" pitchFamily="18" charset="0"/>
              </a:rPr>
              <a:t>Так выглядит общая форма объявления массива: </a:t>
            </a:r>
          </a:p>
          <a:p>
            <a:pPr indent="444500" algn="just">
              <a:lnSpc>
                <a:spcPct val="150000"/>
              </a:lnSpc>
            </a:pPr>
            <a:r>
              <a:rPr lang="ru-RU" sz="2400" b="1" dirty="0">
                <a:solidFill>
                  <a:srgbClr val="FF0000"/>
                </a:solidFill>
                <a:latin typeface="Times New Roman" pitchFamily="18" charset="0"/>
                <a:cs typeface="Times New Roman" pitchFamily="18" charset="0"/>
              </a:rPr>
              <a:t>имя Типа имя Массива[размер </a:t>
            </a:r>
            <a:r>
              <a:rPr lang="ru-RU" sz="2400" b="1" dirty="0" err="1">
                <a:solidFill>
                  <a:srgbClr val="FF0000"/>
                </a:solidFill>
                <a:latin typeface="Times New Roman" pitchFamily="18" charset="0"/>
                <a:cs typeface="Times New Roman" pitchFamily="18" charset="0"/>
              </a:rPr>
              <a:t>Маccива</a:t>
            </a:r>
            <a:r>
              <a:rPr lang="ru-RU" sz="2400" b="1" dirty="0">
                <a:solidFill>
                  <a:srgbClr val="FF0000"/>
                </a:solidFill>
                <a:latin typeface="Times New Roman" pitchFamily="18" charset="0"/>
                <a:cs typeface="Times New Roman" pitchFamily="18" charset="0"/>
              </a:rPr>
              <a:t>]; </a:t>
            </a:r>
          </a:p>
          <a:p>
            <a:pPr indent="444500" algn="just">
              <a:lnSpc>
                <a:spcPct val="150000"/>
              </a:lnSpc>
            </a:pPr>
            <a:r>
              <a:rPr lang="ru-RU" sz="2400" dirty="0">
                <a:latin typeface="Times New Roman" pitchFamily="18" charset="0"/>
                <a:cs typeface="Times New Roman" pitchFamily="18" charset="0"/>
              </a:rPr>
              <a:t>Выражение размер Массива, представляющее количество элементов, должно быть целочисленной константой, такой как 10, значением </a:t>
            </a:r>
            <a:r>
              <a:rPr lang="ru-RU" sz="2400" dirty="0" err="1">
                <a:latin typeface="Times New Roman" pitchFamily="18" charset="0"/>
                <a:cs typeface="Times New Roman" pitchFamily="18" charset="0"/>
              </a:rPr>
              <a:t>const</a:t>
            </a:r>
            <a:r>
              <a:rPr lang="ru-RU" sz="2400" dirty="0">
                <a:latin typeface="Times New Roman" pitchFamily="18" charset="0"/>
                <a:cs typeface="Times New Roman" pitchFamily="18" charset="0"/>
              </a:rPr>
              <a:t> либо константным выражением вроде 8 * </a:t>
            </a:r>
            <a:r>
              <a:rPr lang="ru-RU" sz="2400" dirty="0" err="1">
                <a:latin typeface="Times New Roman" pitchFamily="18" charset="0"/>
                <a:cs typeface="Times New Roman" pitchFamily="18" charset="0"/>
              </a:rPr>
              <a:t>sizeof</a:t>
            </a: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int</a:t>
            </a:r>
            <a:r>
              <a:rPr lang="ru-RU" sz="2400" dirty="0">
                <a:latin typeface="Times New Roman" pitchFamily="18" charset="0"/>
                <a:cs typeface="Times New Roman" pitchFamily="18" charset="0"/>
              </a:rPr>
              <a:t>), в котором все значения известны на момент компиляции. В частности, размер Массива не может быть переменной, значение которой устанавливается во время выполнения программы.</a:t>
            </a:r>
          </a:p>
        </p:txBody>
      </p:sp>
    </p:spTree>
    <p:extLst>
      <p:ext uri="{BB962C8B-B14F-4D97-AF65-F5344CB8AC3E}">
        <p14:creationId xmlns:p14="http://schemas.microsoft.com/office/powerpoint/2010/main" val="3409544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Объявление переменной массива</a:t>
            </a:r>
          </a:p>
        </p:txBody>
      </p:sp>
      <p:sp>
        <p:nvSpPr>
          <p:cNvPr id="8" name="TextBox 7"/>
          <p:cNvSpPr txBox="1"/>
          <p:nvPr/>
        </p:nvSpPr>
        <p:spPr>
          <a:xfrm>
            <a:off x="173580" y="515365"/>
            <a:ext cx="8352928" cy="5913157"/>
          </a:xfrm>
          <a:prstGeom prst="rect">
            <a:avLst/>
          </a:prstGeom>
          <a:noFill/>
        </p:spPr>
        <p:txBody>
          <a:bodyPr wrap="square" rtlCol="0">
            <a:spAutoFit/>
          </a:bodyPr>
          <a:lstStyle/>
          <a:p>
            <a:pPr indent="457200">
              <a:lnSpc>
                <a:spcPct val="150000"/>
              </a:lnSpc>
            </a:pPr>
            <a:r>
              <a:rPr lang="ru-RU" sz="3200" dirty="0">
                <a:latin typeface="Times New Roman" panose="02020603050405020304" pitchFamily="18" charset="0"/>
                <a:cs typeface="Times New Roman" panose="02020603050405020304" pitchFamily="18" charset="0"/>
              </a:rPr>
              <a:t>В вышеприведенном примере первым элементом в нашем массиве является </a:t>
            </a:r>
            <a:r>
              <a:rPr lang="ru-RU" sz="3200" dirty="0" err="1">
                <a:latin typeface="Times New Roman" panose="02020603050405020304" pitchFamily="18" charset="0"/>
                <a:cs typeface="Times New Roman" panose="02020603050405020304" pitchFamily="18" charset="0"/>
              </a:rPr>
              <a:t>testResult</a:t>
            </a:r>
            <a:r>
              <a:rPr lang="ru-RU" sz="3200" dirty="0">
                <a:latin typeface="Times New Roman" panose="02020603050405020304" pitchFamily="18" charset="0"/>
                <a:cs typeface="Times New Roman" panose="02020603050405020304" pitchFamily="18" charset="0"/>
              </a:rPr>
              <a:t>[0], второй — </a:t>
            </a:r>
            <a:r>
              <a:rPr lang="ru-RU" sz="3200" dirty="0" err="1">
                <a:latin typeface="Times New Roman" panose="02020603050405020304" pitchFamily="18" charset="0"/>
                <a:cs typeface="Times New Roman" panose="02020603050405020304" pitchFamily="18" charset="0"/>
              </a:rPr>
              <a:t>testResult</a:t>
            </a:r>
            <a:r>
              <a:rPr lang="ru-RU" sz="3200" dirty="0">
                <a:latin typeface="Times New Roman" panose="02020603050405020304" pitchFamily="18" charset="0"/>
                <a:cs typeface="Times New Roman" panose="02020603050405020304" pitchFamily="18" charset="0"/>
              </a:rPr>
              <a:t>[1], десятый — </a:t>
            </a:r>
            <a:r>
              <a:rPr lang="ru-RU" sz="3200" dirty="0" err="1">
                <a:latin typeface="Times New Roman" panose="02020603050405020304" pitchFamily="18" charset="0"/>
                <a:cs typeface="Times New Roman" panose="02020603050405020304" pitchFamily="18" charset="0"/>
              </a:rPr>
              <a:t>testResult</a:t>
            </a:r>
            <a:r>
              <a:rPr lang="ru-RU" sz="3200" dirty="0">
                <a:latin typeface="Times New Roman" panose="02020603050405020304" pitchFamily="18" charset="0"/>
                <a:cs typeface="Times New Roman" panose="02020603050405020304" pitchFamily="18" charset="0"/>
              </a:rPr>
              <a:t>[9], последний — </a:t>
            </a:r>
            <a:r>
              <a:rPr lang="ru-RU" sz="3200" dirty="0" err="1">
                <a:latin typeface="Times New Roman" panose="02020603050405020304" pitchFamily="18" charset="0"/>
                <a:cs typeface="Times New Roman" panose="02020603050405020304" pitchFamily="18" charset="0"/>
              </a:rPr>
              <a:t>testResult</a:t>
            </a:r>
            <a:r>
              <a:rPr lang="ru-RU" sz="3200" dirty="0">
                <a:latin typeface="Times New Roman" panose="02020603050405020304" pitchFamily="18" charset="0"/>
                <a:cs typeface="Times New Roman" panose="02020603050405020304" pitchFamily="18" charset="0"/>
              </a:rPr>
              <a:t>[29]. Хорошо, что уже не нужно отслеживать и помнить кучу разных (хоть и похожих) имен переменных — для доступа к разным элементам нужно изменить только индекс.</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242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Правила инициализации массивов в С++</a:t>
            </a:r>
          </a:p>
        </p:txBody>
      </p:sp>
      <p:sp>
        <p:nvSpPr>
          <p:cNvPr id="2" name="Прямоугольник 1"/>
          <p:cNvSpPr/>
          <p:nvPr/>
        </p:nvSpPr>
        <p:spPr>
          <a:xfrm>
            <a:off x="526384" y="620688"/>
            <a:ext cx="8199544" cy="6125459"/>
          </a:xfrm>
          <a:prstGeom prst="rect">
            <a:avLst/>
          </a:prstGeom>
        </p:spPr>
        <p:txBody>
          <a:bodyPr wrap="square">
            <a:spAutoFit/>
          </a:bodyPr>
          <a:lstStyle/>
          <a:p>
            <a:pPr indent="444500" algn="just">
              <a:lnSpc>
                <a:spcPct val="150000"/>
              </a:lnSpc>
            </a:pPr>
            <a:r>
              <a:rPr lang="ru-RU" sz="2200" dirty="0">
                <a:latin typeface="Times New Roman" pitchFamily="18" charset="0"/>
                <a:cs typeface="Times New Roman" pitchFamily="18" charset="0"/>
              </a:rPr>
              <a:t>В C++ существует несколько правил, касающихся инициализации массивов. Они ограничивают, когда вы можете ее осуществлять, и определяют, что случится, если количество элементов массива не соответствует количеству элементов инициализатора. Давайте рассмотрим эти правила. </a:t>
            </a:r>
          </a:p>
          <a:p>
            <a:pPr indent="444500" algn="just">
              <a:lnSpc>
                <a:spcPct val="150000"/>
              </a:lnSpc>
            </a:pPr>
            <a:r>
              <a:rPr lang="ru-RU" sz="2200" dirty="0">
                <a:latin typeface="Times New Roman" pitchFamily="18" charset="0"/>
                <a:cs typeface="Times New Roman" pitchFamily="18" charset="0"/>
              </a:rPr>
              <a:t>Вы можете использовать инициализацию только при объявлении массива. Ее нельзя выполнить позже, и нельзя присваивать один массив другому:</a:t>
            </a:r>
          </a:p>
          <a:p>
            <a:pPr indent="444500" algn="just">
              <a:lnSpc>
                <a:spcPct val="150000"/>
              </a:lnSpc>
            </a:pPr>
            <a:r>
              <a:rPr lang="en-US" sz="2200" dirty="0">
                <a:solidFill>
                  <a:srgbClr val="00B050"/>
                </a:solidFill>
                <a:latin typeface="Times New Roman" pitchFamily="18" charset="0"/>
                <a:cs typeface="Times New Roman" pitchFamily="18" charset="0"/>
              </a:rPr>
              <a:t>I</a:t>
            </a:r>
            <a:r>
              <a:rPr lang="ru-RU" sz="2200" dirty="0" err="1">
                <a:solidFill>
                  <a:srgbClr val="00B050"/>
                </a:solidFill>
                <a:latin typeface="Times New Roman" pitchFamily="18" charset="0"/>
                <a:cs typeface="Times New Roman" pitchFamily="18" charset="0"/>
              </a:rPr>
              <a:t>nt</a:t>
            </a:r>
            <a:r>
              <a:rPr lang="ru-RU" sz="2200" dirty="0">
                <a:solidFill>
                  <a:srgbClr val="00B050"/>
                </a:solidFill>
                <a:latin typeface="Times New Roman" pitchFamily="18" charset="0"/>
                <a:cs typeface="Times New Roman" pitchFamily="18" charset="0"/>
              </a:rPr>
              <a:t> </a:t>
            </a:r>
            <a:r>
              <a:rPr lang="ru-RU" sz="2200" dirty="0" err="1">
                <a:solidFill>
                  <a:srgbClr val="00B050"/>
                </a:solidFill>
                <a:latin typeface="Times New Roman" pitchFamily="18" charset="0"/>
                <a:cs typeface="Times New Roman" pitchFamily="18" charset="0"/>
              </a:rPr>
              <a:t>cards</a:t>
            </a:r>
            <a:r>
              <a:rPr lang="ru-RU" sz="2200" dirty="0">
                <a:solidFill>
                  <a:srgbClr val="00B050"/>
                </a:solidFill>
                <a:latin typeface="Times New Roman" pitchFamily="18" charset="0"/>
                <a:cs typeface="Times New Roman" pitchFamily="18" charset="0"/>
              </a:rPr>
              <a:t> [4] = {3, 6, 8, 10}; // все в порядке </a:t>
            </a:r>
          </a:p>
          <a:p>
            <a:pPr indent="444500" algn="just">
              <a:lnSpc>
                <a:spcPct val="150000"/>
              </a:lnSpc>
            </a:pPr>
            <a:r>
              <a:rPr lang="en-US" sz="2200" dirty="0">
                <a:solidFill>
                  <a:srgbClr val="00B050"/>
                </a:solidFill>
                <a:latin typeface="Times New Roman" pitchFamily="18" charset="0"/>
                <a:cs typeface="Times New Roman" pitchFamily="18" charset="0"/>
              </a:rPr>
              <a:t>I</a:t>
            </a:r>
            <a:r>
              <a:rPr lang="ru-RU" sz="2200" dirty="0" err="1">
                <a:solidFill>
                  <a:srgbClr val="00B050"/>
                </a:solidFill>
                <a:latin typeface="Times New Roman" pitchFamily="18" charset="0"/>
                <a:cs typeface="Times New Roman" pitchFamily="18" charset="0"/>
              </a:rPr>
              <a:t>nt</a:t>
            </a:r>
            <a:r>
              <a:rPr lang="ru-RU" sz="2200" dirty="0">
                <a:solidFill>
                  <a:srgbClr val="00B050"/>
                </a:solidFill>
                <a:latin typeface="Times New Roman" pitchFamily="18" charset="0"/>
                <a:cs typeface="Times New Roman" pitchFamily="18" charset="0"/>
              </a:rPr>
              <a:t> </a:t>
            </a:r>
            <a:r>
              <a:rPr lang="ru-RU" sz="2200" dirty="0" err="1">
                <a:solidFill>
                  <a:srgbClr val="00B050"/>
                </a:solidFill>
                <a:latin typeface="Times New Roman" pitchFamily="18" charset="0"/>
                <a:cs typeface="Times New Roman" pitchFamily="18" charset="0"/>
              </a:rPr>
              <a:t>hand</a:t>
            </a:r>
            <a:r>
              <a:rPr lang="ru-RU" sz="2200" dirty="0">
                <a:solidFill>
                  <a:srgbClr val="00B050"/>
                </a:solidFill>
                <a:latin typeface="Times New Roman" pitchFamily="18" charset="0"/>
                <a:cs typeface="Times New Roman" pitchFamily="18" charset="0"/>
              </a:rPr>
              <a:t>[4]; // все в порядке </a:t>
            </a:r>
          </a:p>
          <a:p>
            <a:pPr indent="444500" algn="just">
              <a:lnSpc>
                <a:spcPct val="150000"/>
              </a:lnSpc>
            </a:pPr>
            <a:r>
              <a:rPr lang="ru-RU" sz="2200" dirty="0" err="1">
                <a:solidFill>
                  <a:srgbClr val="FF0000"/>
                </a:solidFill>
                <a:latin typeface="Times New Roman" pitchFamily="18" charset="0"/>
                <a:cs typeface="Times New Roman" pitchFamily="18" charset="0"/>
              </a:rPr>
              <a:t>hand</a:t>
            </a:r>
            <a:r>
              <a:rPr lang="ru-RU" sz="2200" dirty="0">
                <a:solidFill>
                  <a:srgbClr val="FF0000"/>
                </a:solidFill>
                <a:latin typeface="Times New Roman" pitchFamily="18" charset="0"/>
                <a:cs typeface="Times New Roman" pitchFamily="18" charset="0"/>
              </a:rPr>
              <a:t>[4] = {5, 6, 7, 9}; //не допускается </a:t>
            </a:r>
          </a:p>
          <a:p>
            <a:pPr indent="444500" algn="just">
              <a:lnSpc>
                <a:spcPct val="150000"/>
              </a:lnSpc>
            </a:pPr>
            <a:r>
              <a:rPr lang="ru-RU" sz="2200" dirty="0" err="1">
                <a:solidFill>
                  <a:srgbClr val="FF0000"/>
                </a:solidFill>
                <a:latin typeface="Times New Roman" pitchFamily="18" charset="0"/>
                <a:cs typeface="Times New Roman" pitchFamily="18" charset="0"/>
              </a:rPr>
              <a:t>hand</a:t>
            </a:r>
            <a:r>
              <a:rPr lang="ru-RU" sz="2200" dirty="0">
                <a:solidFill>
                  <a:srgbClr val="FF0000"/>
                </a:solidFill>
                <a:latin typeface="Times New Roman" pitchFamily="18" charset="0"/>
                <a:cs typeface="Times New Roman" pitchFamily="18" charset="0"/>
              </a:rPr>
              <a:t> = </a:t>
            </a:r>
            <a:r>
              <a:rPr lang="ru-RU" sz="2200" dirty="0" err="1">
                <a:solidFill>
                  <a:srgbClr val="FF0000"/>
                </a:solidFill>
                <a:latin typeface="Times New Roman" pitchFamily="18" charset="0"/>
                <a:cs typeface="Times New Roman" pitchFamily="18" charset="0"/>
              </a:rPr>
              <a:t>cards</a:t>
            </a:r>
            <a:r>
              <a:rPr lang="ru-RU" sz="2200" dirty="0">
                <a:solidFill>
                  <a:srgbClr val="FF0000"/>
                </a:solidFill>
                <a:latin typeface="Times New Roman" pitchFamily="18" charset="0"/>
                <a:cs typeface="Times New Roman" pitchFamily="18" charset="0"/>
              </a:rPr>
              <a:t>; // не допускается </a:t>
            </a:r>
          </a:p>
        </p:txBody>
      </p:sp>
    </p:spTree>
    <p:extLst>
      <p:ext uri="{BB962C8B-B14F-4D97-AF65-F5344CB8AC3E}">
        <p14:creationId xmlns:p14="http://schemas.microsoft.com/office/powerpoint/2010/main" val="3316004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Правила инициализации массивов в С++</a:t>
            </a:r>
          </a:p>
        </p:txBody>
      </p:sp>
      <p:sp>
        <p:nvSpPr>
          <p:cNvPr id="2" name="Прямоугольник 1"/>
          <p:cNvSpPr/>
          <p:nvPr/>
        </p:nvSpPr>
        <p:spPr>
          <a:xfrm>
            <a:off x="467544" y="764704"/>
            <a:ext cx="8199544" cy="5576976"/>
          </a:xfrm>
          <a:prstGeom prst="rect">
            <a:avLst/>
          </a:prstGeom>
        </p:spPr>
        <p:txBody>
          <a:bodyPr wrap="square">
            <a:spAutoFit/>
          </a:bodyPr>
          <a:lstStyle/>
          <a:p>
            <a:pPr indent="444500" algn="just">
              <a:lnSpc>
                <a:spcPct val="150000"/>
              </a:lnSpc>
            </a:pPr>
            <a:r>
              <a:rPr lang="ru-RU" sz="2000" dirty="0">
                <a:latin typeface="Times New Roman" pitchFamily="18" charset="0"/>
                <a:cs typeface="Times New Roman" pitchFamily="18" charset="0"/>
              </a:rPr>
              <a:t>Однако можно использовать индексы и присваивать значения элементам массива индивидуально. </a:t>
            </a:r>
          </a:p>
          <a:p>
            <a:pPr indent="444500" algn="just">
              <a:lnSpc>
                <a:spcPct val="150000"/>
              </a:lnSpc>
            </a:pPr>
            <a:r>
              <a:rPr lang="ru-RU" sz="2000" dirty="0">
                <a:latin typeface="Times New Roman" pitchFamily="18" charset="0"/>
                <a:cs typeface="Times New Roman" pitchFamily="18" charset="0"/>
              </a:rPr>
              <a:t>При инициализации массива можно указывать меньше значений, чем в массиве объявлено элементов. Например, следующий оператор инициализирует только первые два элемента массива </a:t>
            </a:r>
            <a:r>
              <a:rPr lang="ru-RU" sz="2000" dirty="0" err="1">
                <a:latin typeface="Times New Roman" pitchFamily="18" charset="0"/>
                <a:cs typeface="Times New Roman" pitchFamily="18" charset="0"/>
              </a:rPr>
              <a:t>hotelTips</a:t>
            </a:r>
            <a:r>
              <a:rPr lang="ru-RU" sz="2000" dirty="0">
                <a:latin typeface="Times New Roman" pitchFamily="18" charset="0"/>
                <a:cs typeface="Times New Roman" pitchFamily="18" charset="0"/>
              </a:rPr>
              <a:t>: </a:t>
            </a:r>
          </a:p>
          <a:p>
            <a:pPr indent="444500" algn="just">
              <a:lnSpc>
                <a:spcPct val="150000"/>
              </a:lnSpc>
            </a:pP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float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hotelTips</a:t>
            </a:r>
            <a:r>
              <a:rPr lang="ru-RU" sz="2000" dirty="0">
                <a:latin typeface="Times New Roman" pitchFamily="18" charset="0"/>
                <a:cs typeface="Times New Roman" pitchFamily="18" charset="0"/>
              </a:rPr>
              <a:t>[5] = {5.0, 2.5}; </a:t>
            </a:r>
          </a:p>
          <a:p>
            <a:pPr indent="444500" algn="just">
              <a:lnSpc>
                <a:spcPct val="150000"/>
              </a:lnSpc>
            </a:pPr>
            <a:r>
              <a:rPr lang="ru-RU" sz="2000" dirty="0">
                <a:latin typeface="Times New Roman" pitchFamily="18" charset="0"/>
                <a:cs typeface="Times New Roman" pitchFamily="18" charset="0"/>
              </a:rPr>
              <a:t>Если вы инициализируете массив частично, то компилятор присваивает остальным элементом нулевые значения. Это значит, что инициализировать весь массив нулями очень легко — для этого просто нужно явно инициализировать нулем его первый элемент, а инициализацию остальных элементов поручить компилятору: </a:t>
            </a:r>
          </a:p>
          <a:p>
            <a:pPr indent="444500" algn="just">
              <a:lnSpc>
                <a:spcPct val="150000"/>
              </a:lnSpc>
            </a:pP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long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totals</a:t>
            </a:r>
            <a:r>
              <a:rPr lang="ru-RU" sz="2000" dirty="0">
                <a:latin typeface="Times New Roman" pitchFamily="18" charset="0"/>
                <a:cs typeface="Times New Roman" pitchFamily="18" charset="0"/>
              </a:rPr>
              <a:t>[500] = {0}; </a:t>
            </a:r>
          </a:p>
        </p:txBody>
      </p:sp>
    </p:spTree>
    <p:extLst>
      <p:ext uri="{BB962C8B-B14F-4D97-AF65-F5344CB8AC3E}">
        <p14:creationId xmlns:p14="http://schemas.microsoft.com/office/powerpoint/2010/main" val="178314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Оператор </a:t>
            </a:r>
            <a:r>
              <a:rPr lang="en-US" sz="1600" b="1" dirty="0">
                <a:solidFill>
                  <a:schemeClr val="bg1"/>
                </a:solidFill>
                <a:latin typeface="Times New Roman" panose="02020603050405020304" pitchFamily="18" charset="0"/>
                <a:cs typeface="Times New Roman" panose="02020603050405020304" pitchFamily="18" charset="0"/>
              </a:rPr>
              <a:t>IF</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9512" y="620688"/>
            <a:ext cx="8352928" cy="3002745"/>
          </a:xfrm>
          <a:prstGeom prst="rect">
            <a:avLst/>
          </a:prstGeom>
          <a:noFill/>
        </p:spPr>
        <p:txBody>
          <a:bodyPr wrap="square" rtlCol="0">
            <a:spAutoFit/>
          </a:bodyPr>
          <a:lstStyle/>
          <a:p>
            <a:pPr indent="444500" algn="just"/>
            <a:r>
              <a:rPr lang="ru-RU" sz="1600" dirty="0" err="1">
                <a:latin typeface="Times New Roman" pitchFamily="18" charset="0"/>
                <a:cs typeface="Times New Roman" pitchFamily="18" charset="0"/>
              </a:rPr>
              <a:t>if</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num</a:t>
            </a:r>
            <a:r>
              <a:rPr lang="ru-RU" sz="1600" dirty="0">
                <a:latin typeface="Times New Roman" pitchFamily="18" charset="0"/>
                <a:cs typeface="Times New Roman" pitchFamily="18" charset="0"/>
              </a:rPr>
              <a:t> &lt;10) {  // Если введенное число меньше 10. </a:t>
            </a:r>
          </a:p>
          <a:p>
            <a:pPr indent="444500" algn="just"/>
            <a:r>
              <a:rPr lang="ru-RU" sz="1600" dirty="0" err="1">
                <a:latin typeface="Times New Roman" pitchFamily="18" charset="0"/>
                <a:cs typeface="Times New Roman" pitchFamily="18" charset="0"/>
              </a:rPr>
              <a:t>cout</a:t>
            </a:r>
            <a:r>
              <a:rPr lang="ru-RU" sz="1600" dirty="0">
                <a:latin typeface="Times New Roman" pitchFamily="18" charset="0"/>
                <a:cs typeface="Times New Roman" pitchFamily="18" charset="0"/>
              </a:rPr>
              <a:t>&lt;&lt;"Это число меньше 10."&lt;&lt; </a:t>
            </a:r>
            <a:r>
              <a:rPr lang="ru-RU" sz="1600" dirty="0" err="1">
                <a:latin typeface="Times New Roman" pitchFamily="18" charset="0"/>
                <a:cs typeface="Times New Roman" pitchFamily="18" charset="0"/>
              </a:rPr>
              <a:t>endl</a:t>
            </a:r>
            <a:r>
              <a:rPr lang="ru-RU" sz="1600" dirty="0">
                <a:latin typeface="Times New Roman" pitchFamily="18" charset="0"/>
                <a:cs typeface="Times New Roman" pitchFamily="18" charset="0"/>
              </a:rPr>
              <a:t>; </a:t>
            </a:r>
          </a:p>
          <a:p>
            <a:pPr indent="444500" algn="just"/>
            <a:r>
              <a:rPr lang="ru-RU" sz="1600" dirty="0">
                <a:latin typeface="Times New Roman" pitchFamily="18" charset="0"/>
                <a:cs typeface="Times New Roman" pitchFamily="18" charset="0"/>
              </a:rPr>
              <a:t>} </a:t>
            </a:r>
          </a:p>
          <a:p>
            <a:pPr indent="444500" algn="just"/>
            <a:r>
              <a:rPr lang="ru-RU" sz="1600" dirty="0" err="1">
                <a:latin typeface="Times New Roman" pitchFamily="18" charset="0"/>
                <a:cs typeface="Times New Roman" pitchFamily="18" charset="0"/>
              </a:rPr>
              <a:t>else</a:t>
            </a:r>
            <a:r>
              <a:rPr lang="ru-RU" sz="1600" dirty="0">
                <a:latin typeface="Times New Roman" pitchFamily="18" charset="0"/>
                <a:cs typeface="Times New Roman" pitchFamily="18" charset="0"/>
              </a:rPr>
              <a:t>{  // иначе </a:t>
            </a:r>
          </a:p>
          <a:p>
            <a:pPr indent="444500" algn="just"/>
            <a:r>
              <a:rPr lang="ru-RU" sz="1600" dirty="0" err="1">
                <a:latin typeface="Times New Roman" pitchFamily="18" charset="0"/>
                <a:cs typeface="Times New Roman" pitchFamily="18" charset="0"/>
              </a:rPr>
              <a:t>cout</a:t>
            </a:r>
            <a:r>
              <a:rPr lang="ru-RU" sz="1600" dirty="0">
                <a:latin typeface="Times New Roman" pitchFamily="18" charset="0"/>
                <a:cs typeface="Times New Roman" pitchFamily="18" charset="0"/>
              </a:rPr>
              <a:t>&lt;&lt;"Это число больше либо равно 10."&lt;&lt; </a:t>
            </a:r>
            <a:r>
              <a:rPr lang="ru-RU" sz="1600" dirty="0" err="1">
                <a:latin typeface="Times New Roman" pitchFamily="18" charset="0"/>
                <a:cs typeface="Times New Roman" pitchFamily="18" charset="0"/>
              </a:rPr>
              <a:t>endl</a:t>
            </a:r>
            <a:r>
              <a:rPr lang="ru-RU" sz="1600" dirty="0">
                <a:latin typeface="Times New Roman" pitchFamily="18" charset="0"/>
                <a:cs typeface="Times New Roman" pitchFamily="18" charset="0"/>
              </a:rPr>
              <a:t>; </a:t>
            </a:r>
          </a:p>
          <a:p>
            <a:pPr indent="444500" algn="just"/>
            <a:r>
              <a:rPr lang="ru-RU" sz="1600" dirty="0">
                <a:latin typeface="Times New Roman" pitchFamily="18" charset="0"/>
                <a:cs typeface="Times New Roman" pitchFamily="18" charset="0"/>
              </a:rPr>
              <a:t>} </a:t>
            </a:r>
          </a:p>
          <a:p>
            <a:pPr indent="444500" algn="just">
              <a:lnSpc>
                <a:spcPct val="150000"/>
              </a:lnSpc>
            </a:pPr>
            <a:r>
              <a:rPr lang="ru-RU" sz="1600" dirty="0">
                <a:latin typeface="Times New Roman" pitchFamily="18" charset="0"/>
                <a:cs typeface="Times New Roman" pitchFamily="18" charset="0"/>
              </a:rPr>
              <a:t>Здесь говорится: «Если переменная </a:t>
            </a:r>
            <a:r>
              <a:rPr lang="ru-RU" sz="1600" dirty="0" err="1">
                <a:latin typeface="Times New Roman" pitchFamily="18" charset="0"/>
                <a:cs typeface="Times New Roman" pitchFamily="18" charset="0"/>
              </a:rPr>
              <a:t>num</a:t>
            </a:r>
            <a:r>
              <a:rPr lang="ru-RU" sz="1600" dirty="0">
                <a:latin typeface="Times New Roman" pitchFamily="18" charset="0"/>
                <a:cs typeface="Times New Roman" pitchFamily="18" charset="0"/>
              </a:rPr>
              <a:t> меньше 10 — вывести соответствующее сообщение. Иначе вывести другое сообщение». </a:t>
            </a:r>
          </a:p>
          <a:p>
            <a:pPr indent="444500" algn="just">
              <a:lnSpc>
                <a:spcPct val="150000"/>
              </a:lnSpc>
            </a:pPr>
            <a:r>
              <a:rPr lang="ru-RU" sz="1600" dirty="0">
                <a:latin typeface="Times New Roman" pitchFamily="18" charset="0"/>
                <a:cs typeface="Times New Roman" pitchFamily="18" charset="0"/>
              </a:rPr>
              <a:t>Усовершенствуем программу так, чтобы она выводила сообщение, о том, что переменная </a:t>
            </a:r>
            <a:r>
              <a:rPr lang="ru-RU" sz="1600" dirty="0" err="1">
                <a:latin typeface="Times New Roman" pitchFamily="18" charset="0"/>
                <a:cs typeface="Times New Roman" pitchFamily="18" charset="0"/>
              </a:rPr>
              <a:t>num</a:t>
            </a:r>
            <a:r>
              <a:rPr lang="ru-RU" sz="1600" dirty="0">
                <a:latin typeface="Times New Roman" pitchFamily="18" charset="0"/>
                <a:cs typeface="Times New Roman" pitchFamily="18" charset="0"/>
              </a:rPr>
              <a:t> равна десяти: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668" y="3645023"/>
            <a:ext cx="5544616" cy="296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328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Правила инициализации массивов в С++</a:t>
            </a:r>
          </a:p>
        </p:txBody>
      </p:sp>
      <p:sp>
        <p:nvSpPr>
          <p:cNvPr id="2" name="Прямоугольник 1"/>
          <p:cNvSpPr/>
          <p:nvPr/>
        </p:nvSpPr>
        <p:spPr>
          <a:xfrm>
            <a:off x="467544" y="764704"/>
            <a:ext cx="8199544" cy="4601965"/>
          </a:xfrm>
          <a:prstGeom prst="rect">
            <a:avLst/>
          </a:prstGeom>
        </p:spPr>
        <p:txBody>
          <a:bodyPr wrap="square">
            <a:spAutoFit/>
          </a:bodyPr>
          <a:lstStyle/>
          <a:p>
            <a:pPr indent="444500" algn="just">
              <a:lnSpc>
                <a:spcPct val="150000"/>
              </a:lnSpc>
            </a:pPr>
            <a:r>
              <a:rPr lang="ru-RU" sz="2200" dirty="0">
                <a:latin typeface="Times New Roman" pitchFamily="18" charset="0"/>
                <a:cs typeface="Times New Roman" pitchFamily="18" charset="0"/>
              </a:rPr>
              <a:t>Следует отметить, что в случае инициализации массива с применением {1} вместо {0} только первый элемент будет установлен в 1; остальные по-прежнему получат значение 0. </a:t>
            </a:r>
          </a:p>
          <a:p>
            <a:pPr indent="444500" algn="just">
              <a:lnSpc>
                <a:spcPct val="150000"/>
              </a:lnSpc>
            </a:pPr>
            <a:r>
              <a:rPr lang="ru-RU" sz="2200" dirty="0">
                <a:latin typeface="Times New Roman" pitchFamily="18" charset="0"/>
                <a:cs typeface="Times New Roman" pitchFamily="18" charset="0"/>
              </a:rPr>
              <a:t>Если при инициализации массива оставить квадратные скобки пустыми, то компилятор C++ самостоятельно пересчитает элементы. Предположим, например, что есть следующее объявление: </a:t>
            </a:r>
          </a:p>
          <a:p>
            <a:pPr indent="444500" algn="just">
              <a:lnSpc>
                <a:spcPct val="150000"/>
              </a:lnSpc>
            </a:pP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short</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things</a:t>
            </a:r>
            <a:r>
              <a:rPr lang="ru-RU" sz="2200" dirty="0">
                <a:latin typeface="Times New Roman" pitchFamily="18" charset="0"/>
                <a:cs typeface="Times New Roman" pitchFamily="18" charset="0"/>
              </a:rPr>
              <a:t> [] = {1, 5, 3, 8}; </a:t>
            </a:r>
          </a:p>
          <a:p>
            <a:pPr indent="444500" algn="just">
              <a:lnSpc>
                <a:spcPct val="150000"/>
              </a:lnSpc>
            </a:pPr>
            <a:r>
              <a:rPr lang="ru-RU" sz="2200" dirty="0">
                <a:latin typeface="Times New Roman" pitchFamily="18" charset="0"/>
                <a:cs typeface="Times New Roman" pitchFamily="18" charset="0"/>
              </a:rPr>
              <a:t>Компилятор сделает </a:t>
            </a:r>
            <a:r>
              <a:rPr lang="ru-RU" sz="2200" dirty="0" err="1">
                <a:latin typeface="Times New Roman" pitchFamily="18" charset="0"/>
                <a:cs typeface="Times New Roman" pitchFamily="18" charset="0"/>
              </a:rPr>
              <a:t>things</a:t>
            </a:r>
            <a:r>
              <a:rPr lang="ru-RU" sz="2200" dirty="0">
                <a:latin typeface="Times New Roman" pitchFamily="18" charset="0"/>
                <a:cs typeface="Times New Roman" pitchFamily="18" charset="0"/>
              </a:rPr>
              <a:t> массивом из четырех элементов.</a:t>
            </a:r>
          </a:p>
        </p:txBody>
      </p:sp>
    </p:spTree>
    <p:extLst>
      <p:ext uri="{BB962C8B-B14F-4D97-AF65-F5344CB8AC3E}">
        <p14:creationId xmlns:p14="http://schemas.microsoft.com/office/powerpoint/2010/main" val="1565876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программы с использованием массива</a:t>
            </a:r>
          </a:p>
        </p:txBody>
      </p:sp>
      <p:sp>
        <p:nvSpPr>
          <p:cNvPr id="8" name="TextBox 7"/>
          <p:cNvSpPr txBox="1"/>
          <p:nvPr/>
        </p:nvSpPr>
        <p:spPr>
          <a:xfrm>
            <a:off x="173580" y="515365"/>
            <a:ext cx="8352928" cy="873509"/>
          </a:xfrm>
          <a:prstGeom prst="rect">
            <a:avLst/>
          </a:prstGeom>
          <a:noFill/>
        </p:spPr>
        <p:txBody>
          <a:bodyPr wrap="square" rtlCol="0">
            <a:spAutoFit/>
          </a:bodyPr>
          <a:lstStyle/>
          <a:p>
            <a:pPr indent="457200">
              <a:lnSpc>
                <a:spcPct val="150000"/>
              </a:lnSpc>
            </a:pPr>
            <a:r>
              <a:rPr lang="ru-RU" i="1" dirty="0">
                <a:latin typeface="Times New Roman" panose="02020603050405020304" pitchFamily="18" charset="0"/>
                <a:cs typeface="Times New Roman" panose="02020603050405020304" pitchFamily="18" charset="0"/>
              </a:rPr>
              <a:t>Пример</a:t>
            </a:r>
            <a:r>
              <a:rPr lang="ru-RU" dirty="0">
                <a:latin typeface="Times New Roman" panose="02020603050405020304" pitchFamily="18" charset="0"/>
                <a:cs typeface="Times New Roman" panose="02020603050405020304" pitchFamily="18" charset="0"/>
              </a:rPr>
              <a:t> программы с использованием массива. Здесь мы можем наблюдать как определение</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так и индексирование массива.</a:t>
            </a:r>
          </a:p>
        </p:txBody>
      </p:sp>
      <p:graphicFrame>
        <p:nvGraphicFramePr>
          <p:cNvPr id="5" name="Таблица 4">
            <a:extLst>
              <a:ext uri="{FF2B5EF4-FFF2-40B4-BE49-F238E27FC236}">
                <a16:creationId xmlns:a16="http://schemas.microsoft.com/office/drawing/2014/main" id="{28F7013D-5296-2343-B7BB-544F676E4961}"/>
              </a:ext>
            </a:extLst>
          </p:cNvPr>
          <p:cNvGraphicFramePr>
            <a:graphicFrameLocks noGrp="1"/>
          </p:cNvGraphicFramePr>
          <p:nvPr/>
        </p:nvGraphicFramePr>
        <p:xfrm>
          <a:off x="483289" y="1628800"/>
          <a:ext cx="8064959" cy="3312368"/>
        </p:xfrm>
        <a:graphic>
          <a:graphicData uri="http://schemas.openxmlformats.org/drawingml/2006/table">
            <a:tbl>
              <a:tblPr firstRow="1" firstCol="1" bandRow="1">
                <a:tableStyleId>{5C22544A-7EE6-4342-B048-85BDC9FD1C3A}</a:tableStyleId>
              </a:tblPr>
              <a:tblGrid>
                <a:gridCol w="41816">
                  <a:extLst>
                    <a:ext uri="{9D8B030D-6E8A-4147-A177-3AD203B41FA5}">
                      <a16:colId xmlns:a16="http://schemas.microsoft.com/office/drawing/2014/main" val="967398165"/>
                    </a:ext>
                  </a:extLst>
                </a:gridCol>
                <a:gridCol w="8023143">
                  <a:extLst>
                    <a:ext uri="{9D8B030D-6E8A-4147-A177-3AD203B41FA5}">
                      <a16:colId xmlns:a16="http://schemas.microsoft.com/office/drawing/2014/main" val="2424720779"/>
                    </a:ext>
                  </a:extLst>
                </a:gridCol>
              </a:tblGrid>
              <a:tr h="3312368">
                <a:tc>
                  <a:txBody>
                    <a:bodyPr/>
                    <a:lstStyle/>
                    <a:p>
                      <a:endParaRPr lang="ru-RU" sz="900">
                        <a:effectLst/>
                        <a:latin typeface="Calibri" panose="020F0502020204030204" pitchFamily="34" charset="0"/>
                        <a:cs typeface="Times New Roman" panose="02020603050405020304" pitchFamily="18" charset="0"/>
                      </a:endParaRPr>
                    </a:p>
                  </a:txBody>
                  <a:tcPr marL="8208" marR="8208" marT="8208" marB="8208" anchor="ctr"/>
                </a:tc>
                <a:tc>
                  <a:txBody>
                    <a:bodyPr/>
                    <a:lstStyle/>
                    <a:p>
                      <a:pPr>
                        <a:spcAft>
                          <a:spcPts val="0"/>
                        </a:spcAft>
                      </a:pPr>
                      <a:r>
                        <a:rPr lang="en-US" sz="1200" dirty="0">
                          <a:effectLst/>
                        </a:rPr>
                        <a:t>#include &lt;iostream&gt;</a:t>
                      </a:r>
                      <a:endParaRPr lang="ru-RU" sz="1000" dirty="0">
                        <a:effectLst/>
                      </a:endParaRPr>
                    </a:p>
                    <a:p>
                      <a:pPr>
                        <a:spcAft>
                          <a:spcPts val="0"/>
                        </a:spcAft>
                      </a:pPr>
                      <a:r>
                        <a:rPr lang="en-US" sz="1200" dirty="0">
                          <a:effectLst/>
                        </a:rPr>
                        <a:t> </a:t>
                      </a:r>
                      <a:endParaRPr lang="ru-RU" sz="1000" dirty="0">
                        <a:effectLst/>
                      </a:endParaRPr>
                    </a:p>
                    <a:p>
                      <a:pPr>
                        <a:spcAft>
                          <a:spcPts val="0"/>
                        </a:spcAft>
                      </a:pPr>
                      <a:r>
                        <a:rPr lang="en-US" sz="1200" dirty="0">
                          <a:effectLst/>
                        </a:rPr>
                        <a:t>int main()</a:t>
                      </a:r>
                      <a:endParaRPr lang="ru-RU" sz="1000" dirty="0">
                        <a:effectLst/>
                      </a:endParaRPr>
                    </a:p>
                    <a:p>
                      <a:pPr>
                        <a:spcAft>
                          <a:spcPts val="0"/>
                        </a:spcAft>
                      </a:pPr>
                      <a:r>
                        <a:rPr lang="en-US" sz="1200" dirty="0">
                          <a:effectLst/>
                        </a:rPr>
                        <a:t>{</a:t>
                      </a:r>
                      <a:endParaRPr lang="ru-RU" sz="1000" dirty="0">
                        <a:effectLst/>
                      </a:endParaRPr>
                    </a:p>
                    <a:p>
                      <a:pPr>
                        <a:spcAft>
                          <a:spcPts val="0"/>
                        </a:spcAft>
                      </a:pPr>
                      <a:r>
                        <a:rPr lang="en-US" sz="1200" dirty="0">
                          <a:effectLst/>
                        </a:rPr>
                        <a:t>    int array</a:t>
                      </a:r>
                      <a:r>
                        <a:rPr lang="ru-RU" sz="1200" dirty="0">
                          <a:effectLst/>
                        </a:rPr>
                        <a:t>[5]; // массив из пяти чисел</a:t>
                      </a:r>
                      <a:endParaRPr lang="ru-RU" sz="1000" dirty="0">
                        <a:effectLst/>
                      </a:endParaRPr>
                    </a:p>
                    <a:p>
                      <a:pPr>
                        <a:spcAft>
                          <a:spcPts val="0"/>
                        </a:spcAft>
                      </a:pPr>
                      <a:r>
                        <a:rPr lang="en-US" sz="1200" dirty="0">
                          <a:effectLst/>
                        </a:rPr>
                        <a:t>    </a:t>
                      </a:r>
                      <a:r>
                        <a:rPr lang="ru-RU" sz="1200" dirty="0" err="1">
                          <a:effectLst/>
                        </a:rPr>
                        <a:t>array</a:t>
                      </a:r>
                      <a:r>
                        <a:rPr lang="ru-RU" sz="1200" dirty="0">
                          <a:effectLst/>
                        </a:rPr>
                        <a:t>[0] = 3; // индекс первого элемента - 0 (нулевой элемент)</a:t>
                      </a:r>
                      <a:endParaRPr lang="ru-RU" sz="1000" dirty="0">
                        <a:effectLst/>
                      </a:endParaRPr>
                    </a:p>
                    <a:p>
                      <a:pPr>
                        <a:spcAft>
                          <a:spcPts val="0"/>
                        </a:spcAft>
                      </a:pPr>
                      <a:r>
                        <a:rPr lang="ru-RU" sz="1200" dirty="0">
                          <a:effectLst/>
                        </a:rPr>
                        <a:t>    </a:t>
                      </a:r>
                      <a:r>
                        <a:rPr lang="en-US" sz="1200" dirty="0">
                          <a:effectLst/>
                        </a:rPr>
                        <a:t>array[1] = 2;</a:t>
                      </a:r>
                      <a:endParaRPr lang="ru-RU" sz="1000" dirty="0">
                        <a:effectLst/>
                      </a:endParaRPr>
                    </a:p>
                    <a:p>
                      <a:pPr>
                        <a:spcAft>
                          <a:spcPts val="0"/>
                        </a:spcAft>
                      </a:pPr>
                      <a:r>
                        <a:rPr lang="en-US" sz="1200" dirty="0">
                          <a:effectLst/>
                        </a:rPr>
                        <a:t>    array[2] = 4;</a:t>
                      </a:r>
                      <a:endParaRPr lang="ru-RU" sz="1000" dirty="0">
                        <a:effectLst/>
                      </a:endParaRPr>
                    </a:p>
                    <a:p>
                      <a:pPr>
                        <a:spcAft>
                          <a:spcPts val="0"/>
                        </a:spcAft>
                      </a:pPr>
                      <a:r>
                        <a:rPr lang="en-US" sz="1200" dirty="0">
                          <a:effectLst/>
                        </a:rPr>
                        <a:t>    array[3] = 8;</a:t>
                      </a:r>
                      <a:endParaRPr lang="ru-RU" sz="1000" dirty="0">
                        <a:effectLst/>
                      </a:endParaRPr>
                    </a:p>
                    <a:p>
                      <a:pPr>
                        <a:spcAft>
                          <a:spcPts val="0"/>
                        </a:spcAft>
                      </a:pPr>
                      <a:r>
                        <a:rPr lang="en-US" sz="1200" dirty="0">
                          <a:effectLst/>
                        </a:rPr>
                        <a:t>    array[4] = 12; // </a:t>
                      </a:r>
                      <a:r>
                        <a:rPr lang="ru-RU" sz="1200" dirty="0">
                          <a:effectLst/>
                        </a:rPr>
                        <a:t>индекс последнего элемента</a:t>
                      </a:r>
                      <a:r>
                        <a:rPr lang="en-US" sz="1200" dirty="0">
                          <a:effectLst/>
                        </a:rPr>
                        <a:t> - 4 </a:t>
                      </a:r>
                      <a:endParaRPr lang="ru-RU" sz="1000" dirty="0">
                        <a:effectLst/>
                      </a:endParaRPr>
                    </a:p>
                    <a:p>
                      <a:pPr>
                        <a:spcAft>
                          <a:spcPts val="0"/>
                        </a:spcAft>
                      </a:pPr>
                      <a:r>
                        <a:rPr lang="en-US" sz="1200" dirty="0">
                          <a:effectLst/>
                        </a:rPr>
                        <a:t> </a:t>
                      </a:r>
                      <a:endParaRPr lang="ru-RU" sz="1000" dirty="0">
                        <a:effectLst/>
                      </a:endParaRPr>
                    </a:p>
                    <a:p>
                      <a:pPr>
                        <a:spcAft>
                          <a:spcPts val="0"/>
                        </a:spcAft>
                      </a:pPr>
                      <a:r>
                        <a:rPr lang="en-US" sz="1200" dirty="0">
                          <a:effectLst/>
                        </a:rPr>
                        <a:t>    </a:t>
                      </a:r>
                      <a:r>
                        <a:rPr lang="en-US" sz="1200" dirty="0" err="1">
                          <a:effectLst/>
                        </a:rPr>
                        <a:t>std</a:t>
                      </a:r>
                      <a:r>
                        <a:rPr lang="en-US" sz="1200" dirty="0">
                          <a:effectLst/>
                        </a:rPr>
                        <a:t>::cout &lt;&lt; "The lowest number is " &lt;&lt; array[0] &lt;&lt; "\n";</a:t>
                      </a:r>
                      <a:endParaRPr lang="ru-RU" sz="1000" dirty="0">
                        <a:effectLst/>
                      </a:endParaRPr>
                    </a:p>
                    <a:p>
                      <a:pPr>
                        <a:spcAft>
                          <a:spcPts val="0"/>
                        </a:spcAft>
                      </a:pPr>
                      <a:r>
                        <a:rPr lang="en-US" sz="1200" dirty="0">
                          <a:effectLst/>
                        </a:rPr>
                        <a:t>    </a:t>
                      </a:r>
                      <a:r>
                        <a:rPr lang="en-US" sz="1200" dirty="0" err="1">
                          <a:effectLst/>
                        </a:rPr>
                        <a:t>std</a:t>
                      </a:r>
                      <a:r>
                        <a:rPr lang="en-US" sz="1200" dirty="0">
                          <a:effectLst/>
                        </a:rPr>
                        <a:t>::cout &lt;&lt; "The sum of the first 5 numbers is " &lt;&lt; array[0] + array[1] + array[2] + array[3] + array[4] &lt;&lt; "\n";</a:t>
                      </a:r>
                      <a:endParaRPr lang="ru-RU" sz="1000" dirty="0">
                        <a:effectLst/>
                      </a:endParaRPr>
                    </a:p>
                    <a:p>
                      <a:pPr>
                        <a:spcAft>
                          <a:spcPts val="0"/>
                        </a:spcAft>
                      </a:pPr>
                      <a:r>
                        <a:rPr lang="en-US" sz="1200" dirty="0">
                          <a:effectLst/>
                        </a:rPr>
                        <a:t> </a:t>
                      </a:r>
                      <a:endParaRPr lang="ru-RU" sz="1000" dirty="0">
                        <a:effectLst/>
                      </a:endParaRPr>
                    </a:p>
                    <a:p>
                      <a:pPr>
                        <a:spcAft>
                          <a:spcPts val="0"/>
                        </a:spcAft>
                      </a:pPr>
                      <a:r>
                        <a:rPr lang="en-US" sz="1200" dirty="0">
                          <a:effectLst/>
                        </a:rPr>
                        <a:t>    </a:t>
                      </a:r>
                      <a:r>
                        <a:rPr lang="ru-RU" sz="1200" dirty="0">
                          <a:effectLst/>
                        </a:rPr>
                        <a:t>return 0;</a:t>
                      </a:r>
                      <a:endParaRPr lang="ru-RU" sz="1000" dirty="0">
                        <a:effectLst/>
                      </a:endParaRPr>
                    </a:p>
                    <a:p>
                      <a:pPr>
                        <a:spcAft>
                          <a:spcPts val="0"/>
                        </a:spcAft>
                      </a:pPr>
                      <a:r>
                        <a:rPr lang="ru-RU" sz="1200" dirty="0">
                          <a:effectLst/>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208" marR="8208" marT="8208" marB="8208" anchor="ctr"/>
                </a:tc>
                <a:extLst>
                  <a:ext uri="{0D108BD9-81ED-4DB2-BD59-A6C34878D82A}">
                    <a16:rowId xmlns:a16="http://schemas.microsoft.com/office/drawing/2014/main" val="1867552322"/>
                  </a:ext>
                </a:extLst>
              </a:tr>
            </a:tbl>
          </a:graphicData>
        </a:graphic>
      </p:graphicFrame>
      <p:sp>
        <p:nvSpPr>
          <p:cNvPr id="2" name="Прямоугольник 1">
            <a:extLst>
              <a:ext uri="{FF2B5EF4-FFF2-40B4-BE49-F238E27FC236}">
                <a16:creationId xmlns:a16="http://schemas.microsoft.com/office/drawing/2014/main" id="{335B373A-77F0-EB44-BEF2-E90900B7FDA6}"/>
              </a:ext>
            </a:extLst>
          </p:cNvPr>
          <p:cNvSpPr/>
          <p:nvPr/>
        </p:nvSpPr>
        <p:spPr>
          <a:xfrm>
            <a:off x="1331640" y="5181094"/>
            <a:ext cx="4572000" cy="1289007"/>
          </a:xfrm>
          <a:prstGeom prst="rect">
            <a:avLst/>
          </a:prstGeom>
        </p:spPr>
        <p:txBody>
          <a:bodyPr>
            <a:spAutoFit/>
          </a:bodyPr>
          <a:lstStyle/>
          <a:p>
            <a:pPr marL="382270" marR="67310" indent="448945" algn="just">
              <a:lnSpc>
                <a:spcPct val="150000"/>
              </a:lnSpc>
              <a:spcAft>
                <a:spcPts val="0"/>
              </a:spcAft>
            </a:pPr>
            <a:r>
              <a:rPr lang="ru-RU" dirty="0">
                <a:latin typeface="Times New Roman" panose="02020603050405020304" pitchFamily="18" charset="0"/>
                <a:ea typeface="Times New Roman" panose="02020603050405020304" pitchFamily="18" charset="0"/>
              </a:rPr>
              <a:t>Результат выполнения программы:</a:t>
            </a:r>
          </a:p>
          <a:p>
            <a:pPr marL="382270" marR="67310" indent="448945" algn="just">
              <a:lnSpc>
                <a:spcPct val="150000"/>
              </a:lnSpc>
              <a:spcAft>
                <a:spcPts val="0"/>
              </a:spcAft>
            </a:pPr>
            <a:r>
              <a:rPr lang="ru-RU" dirty="0" err="1">
                <a:latin typeface="Times New Roman" panose="02020603050405020304" pitchFamily="18" charset="0"/>
                <a:ea typeface="Times New Roman" panose="02020603050405020304" pitchFamily="18" charset="0"/>
              </a:rPr>
              <a:t>The</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lowest</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number</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is</a:t>
            </a:r>
            <a:r>
              <a:rPr lang="ru-RU" dirty="0">
                <a:latin typeface="Times New Roman" panose="02020603050405020304" pitchFamily="18" charset="0"/>
                <a:ea typeface="Times New Roman" panose="02020603050405020304" pitchFamily="18" charset="0"/>
              </a:rPr>
              <a:t> 3</a:t>
            </a:r>
          </a:p>
          <a:p>
            <a:pPr marL="382270" marR="67310" indent="448945" algn="just">
              <a:lnSpc>
                <a:spcPct val="150000"/>
              </a:lnSpc>
              <a:spcAft>
                <a:spcPts val="0"/>
              </a:spcAft>
            </a:pPr>
            <a:r>
              <a:rPr lang="en-US" dirty="0">
                <a:latin typeface="Times New Roman" panose="02020603050405020304" pitchFamily="18" charset="0"/>
                <a:ea typeface="Times New Roman" panose="02020603050405020304" pitchFamily="18" charset="0"/>
              </a:rPr>
              <a:t>The sum of the first 5 numbers is 29</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583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Типы данных и массивы</a:t>
            </a:r>
          </a:p>
        </p:txBody>
      </p:sp>
      <p:sp>
        <p:nvSpPr>
          <p:cNvPr id="8" name="TextBox 7"/>
          <p:cNvSpPr txBox="1"/>
          <p:nvPr/>
        </p:nvSpPr>
        <p:spPr>
          <a:xfrm>
            <a:off x="173580" y="515365"/>
            <a:ext cx="8352928" cy="5900141"/>
          </a:xfrm>
          <a:prstGeom prst="rect">
            <a:avLst/>
          </a:prstGeom>
          <a:noFill/>
        </p:spPr>
        <p:txBody>
          <a:bodyPr wrap="square" rtlCol="0">
            <a:spAutoFit/>
          </a:bodyPr>
          <a:lstStyle/>
          <a:p>
            <a:pPr indent="457200">
              <a:lnSpc>
                <a:spcPct val="150000"/>
              </a:lnSpc>
            </a:pPr>
            <a:r>
              <a:rPr lang="ru-RU" sz="2000" dirty="0">
                <a:latin typeface="Times New Roman" panose="02020603050405020304" pitchFamily="18" charset="0"/>
                <a:cs typeface="Times New Roman" panose="02020603050405020304" pitchFamily="18" charset="0"/>
              </a:rPr>
              <a:t>Массив может быть любого типа данных. </a:t>
            </a:r>
          </a:p>
          <a:p>
            <a:pPr indent="457200">
              <a:lnSpc>
                <a:spcPct val="150000"/>
              </a:lnSpc>
            </a:pPr>
            <a:r>
              <a:rPr lang="ru-RU" sz="2000" i="1" dirty="0">
                <a:latin typeface="Times New Roman" panose="02020603050405020304" pitchFamily="18" charset="0"/>
                <a:cs typeface="Times New Roman" panose="02020603050405020304" pitchFamily="18" charset="0"/>
              </a:rPr>
              <a:t>Например</a:t>
            </a:r>
            <a:r>
              <a:rPr lang="ru-RU" sz="2000" dirty="0">
                <a:latin typeface="Times New Roman" panose="02020603050405020304" pitchFamily="18" charset="0"/>
                <a:cs typeface="Times New Roman" panose="02020603050405020304" pitchFamily="18" charset="0"/>
              </a:rPr>
              <a:t>, объявляем массив типа </a:t>
            </a:r>
            <a:r>
              <a:rPr lang="ru-RU" sz="2000" dirty="0" err="1">
                <a:latin typeface="Times New Roman" panose="02020603050405020304" pitchFamily="18" charset="0"/>
                <a:cs typeface="Times New Roman" panose="02020603050405020304" pitchFamily="18" charset="0"/>
              </a:rPr>
              <a:t>double</a:t>
            </a:r>
            <a:r>
              <a:rPr lang="ru-RU" sz="2000" dirty="0">
                <a:latin typeface="Times New Roman" panose="02020603050405020304" pitchFamily="18" charset="0"/>
                <a:cs typeface="Times New Roman" panose="02020603050405020304" pitchFamily="18" charset="0"/>
              </a:rPr>
              <a:t>:</a:t>
            </a:r>
          </a:p>
          <a:p>
            <a:r>
              <a:rPr lang="en-US" dirty="0"/>
              <a:t>#include &lt;iostream&gt;</a:t>
            </a:r>
            <a:endParaRPr lang="ru-RU" dirty="0"/>
          </a:p>
          <a:p>
            <a:r>
              <a:rPr lang="en-US" dirty="0"/>
              <a:t> </a:t>
            </a:r>
            <a:endParaRPr lang="ru-RU" dirty="0"/>
          </a:p>
          <a:p>
            <a:r>
              <a:rPr lang="en-US" dirty="0"/>
              <a:t>int main()</a:t>
            </a:r>
            <a:endParaRPr lang="ru-RU" dirty="0"/>
          </a:p>
          <a:p>
            <a:r>
              <a:rPr lang="en-US" dirty="0"/>
              <a:t>{</a:t>
            </a:r>
            <a:endParaRPr lang="ru-RU" dirty="0"/>
          </a:p>
          <a:p>
            <a:r>
              <a:rPr lang="en-US" dirty="0"/>
              <a:t>    double array</a:t>
            </a:r>
            <a:r>
              <a:rPr lang="ru-RU" dirty="0"/>
              <a:t>[3]; // выделяем 3 переменные типа </a:t>
            </a:r>
            <a:r>
              <a:rPr lang="en-US" dirty="0"/>
              <a:t>double</a:t>
            </a:r>
            <a:endParaRPr lang="ru-RU" dirty="0"/>
          </a:p>
          <a:p>
            <a:r>
              <a:rPr lang="en-US" dirty="0"/>
              <a:t>    array[0] = 3.5;</a:t>
            </a:r>
            <a:endParaRPr lang="ru-RU" dirty="0"/>
          </a:p>
          <a:p>
            <a:r>
              <a:rPr lang="en-US" dirty="0"/>
              <a:t>    array[1] = 2.4;</a:t>
            </a:r>
            <a:endParaRPr lang="ru-RU" dirty="0"/>
          </a:p>
          <a:p>
            <a:r>
              <a:rPr lang="en-US" dirty="0"/>
              <a:t>    array[2] = 3.4;</a:t>
            </a:r>
            <a:endParaRPr lang="ru-RU" dirty="0"/>
          </a:p>
          <a:p>
            <a:r>
              <a:rPr lang="en-US" dirty="0"/>
              <a:t> </a:t>
            </a:r>
            <a:endParaRPr lang="ru-RU" dirty="0"/>
          </a:p>
          <a:p>
            <a:r>
              <a:rPr lang="en-US" dirty="0"/>
              <a:t>    </a:t>
            </a:r>
            <a:r>
              <a:rPr lang="en-US" dirty="0" err="1"/>
              <a:t>std</a:t>
            </a:r>
            <a:r>
              <a:rPr lang="en-US" dirty="0"/>
              <a:t>::cout &lt;&lt; "The average is " &lt;&lt; (array[0] + array[1] + array[2]) / 3 &lt;&lt; "\n";</a:t>
            </a:r>
            <a:endParaRPr lang="ru-RU" dirty="0"/>
          </a:p>
          <a:p>
            <a:r>
              <a:rPr lang="en-US" dirty="0"/>
              <a:t> </a:t>
            </a:r>
            <a:endParaRPr lang="ru-RU" dirty="0"/>
          </a:p>
          <a:p>
            <a:r>
              <a:rPr lang="en-US" dirty="0"/>
              <a:t>    </a:t>
            </a:r>
            <a:r>
              <a:rPr lang="ru-RU" dirty="0"/>
              <a:t>return 0;</a:t>
            </a:r>
          </a:p>
          <a:p>
            <a:r>
              <a:rPr lang="ru-RU" dirty="0"/>
              <a:t>}</a:t>
            </a:r>
          </a:p>
          <a:p>
            <a:pPr>
              <a:lnSpc>
                <a:spcPct val="150000"/>
              </a:lnSpc>
            </a:pPr>
            <a:r>
              <a:rPr lang="ru-RU" sz="2000" dirty="0">
                <a:latin typeface="Times New Roman" panose="02020603050405020304" pitchFamily="18" charset="0"/>
                <a:cs typeface="Times New Roman" panose="02020603050405020304" pitchFamily="18" charset="0"/>
              </a:rPr>
              <a:t>Результат выполнения программы:</a:t>
            </a:r>
          </a:p>
          <a:p>
            <a:pPr>
              <a:lnSpc>
                <a:spcPct val="150000"/>
              </a:lnSpc>
            </a:pPr>
            <a:r>
              <a:rPr lang="ru-RU" dirty="0" err="1"/>
              <a:t>The</a:t>
            </a:r>
            <a:r>
              <a:rPr lang="ru-RU" dirty="0"/>
              <a:t> </a:t>
            </a:r>
            <a:r>
              <a:rPr lang="ru-RU" dirty="0" err="1"/>
              <a:t>average</a:t>
            </a:r>
            <a:r>
              <a:rPr lang="ru-RU" dirty="0"/>
              <a:t> </a:t>
            </a:r>
            <a:r>
              <a:rPr lang="ru-RU" dirty="0" err="1"/>
              <a:t>is</a:t>
            </a:r>
            <a:r>
              <a:rPr lang="ru-RU" dirty="0"/>
              <a:t> 3.1</a:t>
            </a:r>
          </a:p>
          <a:p>
            <a:pPr indent="457200">
              <a:lnSpc>
                <a:spcPct val="150000"/>
              </a:lnSpc>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835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Типы данных и массивы</a:t>
            </a:r>
          </a:p>
        </p:txBody>
      </p:sp>
      <p:sp>
        <p:nvSpPr>
          <p:cNvPr id="8" name="TextBox 7"/>
          <p:cNvSpPr txBox="1"/>
          <p:nvPr/>
        </p:nvSpPr>
        <p:spPr>
          <a:xfrm>
            <a:off x="173580" y="515365"/>
            <a:ext cx="8352928" cy="3730317"/>
          </a:xfrm>
          <a:prstGeom prst="rect">
            <a:avLst/>
          </a:prstGeom>
          <a:noFill/>
        </p:spPr>
        <p:txBody>
          <a:bodyPr wrap="square" rtlCol="0">
            <a:spAutoFit/>
          </a:bodyPr>
          <a:lstStyle/>
          <a:p>
            <a:pPr indent="457200">
              <a:lnSpc>
                <a:spcPct val="150000"/>
              </a:lnSpc>
            </a:pPr>
            <a:r>
              <a:rPr lang="ru-RU" sz="2800" dirty="0">
                <a:latin typeface="Times New Roman" panose="02020603050405020304" pitchFamily="18" charset="0"/>
                <a:cs typeface="Times New Roman" panose="02020603050405020304" pitchFamily="18" charset="0"/>
              </a:rPr>
              <a:t>Возьмем группу студентов из десяти человек. У каждого из них есть фамилия. Создавать отдельную переменную для каждого студента — не рационально. Создадим массив, в котором будут храниться фамилии всех студентов.</a:t>
            </a:r>
          </a:p>
          <a:p>
            <a:pPr indent="457200">
              <a:lnSpc>
                <a:spcPct val="150000"/>
              </a:lnSpc>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379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Индексы элементов массива</a:t>
            </a:r>
          </a:p>
        </p:txBody>
      </p:sp>
      <p:sp>
        <p:nvSpPr>
          <p:cNvPr id="8" name="TextBox 7"/>
          <p:cNvSpPr txBox="1"/>
          <p:nvPr/>
        </p:nvSpPr>
        <p:spPr>
          <a:xfrm>
            <a:off x="173580" y="515365"/>
            <a:ext cx="8790908" cy="5447645"/>
          </a:xfrm>
          <a:prstGeom prst="rect">
            <a:avLst/>
          </a:prstGeom>
          <a:noFill/>
        </p:spPr>
        <p:txBody>
          <a:bodyPr wrap="square" rtlCol="0">
            <a:spAutoFit/>
          </a:bodyPr>
          <a:lstStyle/>
          <a:p>
            <a:pPr indent="457200">
              <a:lnSpc>
                <a:spcPct val="150000"/>
              </a:lnSpc>
            </a:pPr>
            <a:r>
              <a:rPr lang="ru-RU" sz="2400" dirty="0">
                <a:latin typeface="Times New Roman" panose="02020603050405020304" pitchFamily="18" charset="0"/>
                <a:cs typeface="Times New Roman" panose="02020603050405020304" pitchFamily="18" charset="0"/>
              </a:rPr>
              <a:t>В языке </a:t>
            </a:r>
            <a:r>
              <a:rPr lang="ru-RU" sz="2400" dirty="0" err="1">
                <a:latin typeface="Times New Roman" panose="02020603050405020304" pitchFamily="18" charset="0"/>
                <a:cs typeface="Times New Roman" panose="02020603050405020304" pitchFamily="18" charset="0"/>
              </a:rPr>
              <a:t>C</a:t>
            </a:r>
            <a:r>
              <a:rPr lang="ru-RU" sz="2400" dirty="0">
                <a:latin typeface="Times New Roman" panose="02020603050405020304" pitchFamily="18" charset="0"/>
                <a:cs typeface="Times New Roman" panose="02020603050405020304" pitchFamily="18" charset="0"/>
              </a:rPr>
              <a:t>++ индексы массивов всегда должны быть интервального типа данных (т.е. типа char, </a:t>
            </a:r>
            <a:r>
              <a:rPr lang="ru-RU" sz="2400" dirty="0" err="1">
                <a:latin typeface="Times New Roman" panose="02020603050405020304" pitchFamily="18" charset="0"/>
                <a:cs typeface="Times New Roman" panose="02020603050405020304" pitchFamily="18" charset="0"/>
              </a:rPr>
              <a:t>short</a:t>
            </a:r>
            <a:r>
              <a:rPr lang="ru-RU" sz="2400" dirty="0">
                <a:latin typeface="Times New Roman" panose="02020603050405020304" pitchFamily="18" charset="0"/>
                <a:cs typeface="Times New Roman" panose="02020603050405020304" pitchFamily="18" charset="0"/>
              </a:rPr>
              <a:t>, int, </a:t>
            </a:r>
            <a:r>
              <a:rPr lang="ru-RU" sz="2400" dirty="0" err="1">
                <a:latin typeface="Times New Roman" panose="02020603050405020304" pitchFamily="18" charset="0"/>
                <a:cs typeface="Times New Roman" panose="02020603050405020304" pitchFamily="18" charset="0"/>
              </a:rPr>
              <a:t>long</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bool</a:t>
            </a:r>
            <a:r>
              <a:rPr lang="ru-RU" sz="2400" dirty="0">
                <a:latin typeface="Times New Roman" panose="02020603050405020304" pitchFamily="18" charset="0"/>
                <a:cs typeface="Times New Roman" panose="02020603050405020304" pitchFamily="18" charset="0"/>
              </a:rPr>
              <a:t> и т.д.). Эти индексы могут быть либо константными значениями, либо </a:t>
            </a:r>
            <a:r>
              <a:rPr lang="ru-RU" sz="2400" dirty="0" err="1">
                <a:latin typeface="Times New Roman" panose="02020603050405020304" pitchFamily="18" charset="0"/>
                <a:cs typeface="Times New Roman" panose="02020603050405020304" pitchFamily="18" charset="0"/>
              </a:rPr>
              <a:t>неконстантными</a:t>
            </a:r>
            <a:r>
              <a:rPr lang="ru-RU" sz="2400" dirty="0">
                <a:latin typeface="Times New Roman" panose="02020603050405020304" pitchFamily="18" charset="0"/>
                <a:cs typeface="Times New Roman" panose="02020603050405020304" pitchFamily="18" charset="0"/>
              </a:rPr>
              <a:t> значениями. </a:t>
            </a:r>
          </a:p>
          <a:p>
            <a:pPr indent="457200">
              <a:lnSpc>
                <a:spcPct val="150000"/>
              </a:lnSpc>
            </a:pPr>
            <a:endParaRPr lang="ru-RU" sz="2400" dirty="0">
              <a:latin typeface="Times New Roman" panose="02020603050405020304" pitchFamily="18" charset="0"/>
              <a:cs typeface="Times New Roman" panose="02020603050405020304" pitchFamily="18" charset="0"/>
            </a:endParaRPr>
          </a:p>
          <a:p>
            <a:r>
              <a:rPr lang="ru-RU" sz="2400" b="1" i="1" dirty="0"/>
              <a:t>Пример</a:t>
            </a:r>
            <a:r>
              <a:rPr lang="ru-RU" sz="2400" b="1" dirty="0"/>
              <a:t> инициализации массива</a:t>
            </a:r>
            <a:endParaRPr lang="ru-RU" sz="2400" dirty="0"/>
          </a:p>
          <a:p>
            <a:r>
              <a:rPr lang="ru-RU" sz="2400" dirty="0" err="1"/>
              <a:t>string</a:t>
            </a:r>
            <a:r>
              <a:rPr lang="ru-RU" sz="2400" dirty="0"/>
              <a:t> </a:t>
            </a:r>
            <a:r>
              <a:rPr lang="ru-RU" sz="2400" dirty="0" err="1"/>
              <a:t>students</a:t>
            </a:r>
            <a:r>
              <a:rPr lang="ru-RU" sz="2400" dirty="0"/>
              <a:t>[10] = </a:t>
            </a:r>
          </a:p>
          <a:p>
            <a:r>
              <a:rPr lang="ru-RU" sz="2400" dirty="0"/>
              <a:t>{</a:t>
            </a:r>
          </a:p>
          <a:p>
            <a:r>
              <a:rPr lang="ru-RU" sz="2400" dirty="0"/>
              <a:t>    "Иванов", "Петров", "Сидоров",</a:t>
            </a:r>
          </a:p>
          <a:p>
            <a:r>
              <a:rPr lang="ru-RU" sz="2400" dirty="0"/>
              <a:t>    "Ахмедов", "Ерошкин", "</a:t>
            </a:r>
            <a:r>
              <a:rPr lang="ru-RU" sz="2400" dirty="0" err="1"/>
              <a:t>Выхин</a:t>
            </a:r>
            <a:r>
              <a:rPr lang="ru-RU" sz="2400" dirty="0"/>
              <a:t>",</a:t>
            </a:r>
          </a:p>
          <a:p>
            <a:r>
              <a:rPr lang="ru-RU" sz="2400" dirty="0"/>
              <a:t>    "</a:t>
            </a:r>
            <a:r>
              <a:rPr lang="ru-RU" sz="2400" dirty="0" err="1"/>
              <a:t>Андеев</a:t>
            </a:r>
            <a:r>
              <a:rPr lang="ru-RU" sz="2400" dirty="0"/>
              <a:t>", "Вин Дизель", "</a:t>
            </a:r>
            <a:r>
              <a:rPr lang="ru-RU" sz="2400" dirty="0" err="1"/>
              <a:t>Картошкин</a:t>
            </a:r>
            <a:r>
              <a:rPr lang="ru-RU" sz="2400" dirty="0"/>
              <a:t>", "</a:t>
            </a:r>
            <a:r>
              <a:rPr lang="ru-RU" sz="2400" dirty="0" err="1"/>
              <a:t>Пупкин</a:t>
            </a:r>
            <a:r>
              <a:rPr lang="ru-RU" sz="2400" dirty="0"/>
              <a:t>"</a:t>
            </a:r>
          </a:p>
          <a:p>
            <a:r>
              <a:rPr lang="ru-RU" sz="2400" dirty="0"/>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308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Описание синтаксиса</a:t>
            </a:r>
          </a:p>
        </p:txBody>
      </p:sp>
      <p:sp>
        <p:nvSpPr>
          <p:cNvPr id="8" name="TextBox 7"/>
          <p:cNvSpPr txBox="1"/>
          <p:nvPr/>
        </p:nvSpPr>
        <p:spPr>
          <a:xfrm>
            <a:off x="173580" y="515365"/>
            <a:ext cx="8352928" cy="5565947"/>
          </a:xfrm>
          <a:prstGeom prst="rect">
            <a:avLst/>
          </a:prstGeom>
          <a:noFill/>
        </p:spPr>
        <p:txBody>
          <a:bodyPr wrap="square" rtlCol="0">
            <a:spAutoFit/>
          </a:bodyPr>
          <a:lstStyle/>
          <a:p>
            <a:pPr indent="457200">
              <a:lnSpc>
                <a:spcPct val="150000"/>
              </a:lnSpc>
            </a:pPr>
            <a:r>
              <a:rPr lang="ru-RU" sz="2400" dirty="0">
                <a:latin typeface="Times New Roman" panose="02020603050405020304" pitchFamily="18" charset="0"/>
                <a:cs typeface="Times New Roman" panose="02020603050405020304" pitchFamily="18" charset="0"/>
              </a:rPr>
              <a:t>Массив создается почти так же, как и обычная переменная. Для хранения десяти фамилий нам нужен массив, состоящий из 10 элементов. Количество элементов массива задается при его объявлении и заключается в квадратные скобки.</a:t>
            </a:r>
          </a:p>
          <a:p>
            <a:pPr indent="457200">
              <a:lnSpc>
                <a:spcPct val="150000"/>
              </a:lnSpc>
            </a:pPr>
            <a:r>
              <a:rPr lang="ru-RU" sz="2400" dirty="0">
                <a:latin typeface="Times New Roman" panose="02020603050405020304" pitchFamily="18" charset="0"/>
                <a:cs typeface="Times New Roman" panose="02020603050405020304" pitchFamily="18" charset="0"/>
              </a:rPr>
              <a:t>Чтобы описать элементы массива сразу при его создании, можно использовать фигурные скобки. В фигурных скобках значения элементов массива перечисляются через запятую. В конце закрывающей фигурной скобки ставится точка с запятой.</a:t>
            </a:r>
          </a:p>
        </p:txBody>
      </p:sp>
    </p:spTree>
    <p:extLst>
      <p:ext uri="{BB962C8B-B14F-4D97-AF65-F5344CB8AC3E}">
        <p14:creationId xmlns:p14="http://schemas.microsoft.com/office/powerpoint/2010/main" val="3586533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805" y="30718"/>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Описание синтаксиса</a:t>
            </a:r>
          </a:p>
        </p:txBody>
      </p:sp>
      <p:sp>
        <p:nvSpPr>
          <p:cNvPr id="8" name="TextBox 7"/>
          <p:cNvSpPr txBox="1"/>
          <p:nvPr/>
        </p:nvSpPr>
        <p:spPr>
          <a:xfrm>
            <a:off x="173580" y="515365"/>
            <a:ext cx="8352928" cy="5816977"/>
          </a:xfrm>
          <a:prstGeom prst="rect">
            <a:avLst/>
          </a:prstGeom>
          <a:noFill/>
        </p:spPr>
        <p:txBody>
          <a:bodyPr wrap="square" rtlCol="0">
            <a:spAutoFit/>
          </a:bodyPr>
          <a:lstStyle/>
          <a:p>
            <a:pPr indent="457200">
              <a:lnSpc>
                <a:spcPct val="150000"/>
              </a:lnSpc>
            </a:pPr>
            <a:r>
              <a:rPr lang="ru-RU" sz="2400" dirty="0">
                <a:latin typeface="Times New Roman" panose="02020603050405020304" pitchFamily="18" charset="0"/>
                <a:cs typeface="Times New Roman" panose="02020603050405020304" pitchFamily="18" charset="0"/>
              </a:rPr>
              <a:t>Попробуем вывести наш массив на экран с помощью </a:t>
            </a:r>
            <a:r>
              <a:rPr lang="en-US" sz="2400" b="1" dirty="0">
                <a:latin typeface="Times New Roman" panose="02020603050405020304" pitchFamily="18" charset="0"/>
                <a:cs typeface="Times New Roman" panose="02020603050405020304" pitchFamily="18" charset="0"/>
              </a:rPr>
              <a:t>cout</a:t>
            </a:r>
            <a:r>
              <a:rPr lang="en-US" sz="2400" dirty="0">
                <a:latin typeface="Times New Roman" panose="02020603050405020304" pitchFamily="18" charset="0"/>
                <a:cs typeface="Times New Roman" panose="02020603050405020304" pitchFamily="18" charset="0"/>
              </a:rPr>
              <a:t>.</a:t>
            </a:r>
          </a:p>
          <a:p>
            <a:pPr indent="457200"/>
            <a:r>
              <a:rPr lang="en-US" sz="2400" b="1" dirty="0">
                <a:latin typeface="Times New Roman" panose="02020603050405020304" pitchFamily="18" charset="0"/>
                <a:cs typeface="Times New Roman" panose="02020603050405020304" pitchFamily="18" charset="0"/>
              </a:rPr>
              <a:t>#include &lt;iostream&gt;</a:t>
            </a:r>
          </a:p>
          <a:p>
            <a:pPr indent="457200"/>
            <a:r>
              <a:rPr lang="en-US" sz="2400" b="1" dirty="0">
                <a:latin typeface="Times New Roman" panose="02020603050405020304" pitchFamily="18" charset="0"/>
                <a:cs typeface="Times New Roman" panose="02020603050405020304" pitchFamily="18" charset="0"/>
              </a:rPr>
              <a:t>#include &lt;string&gt;</a:t>
            </a:r>
          </a:p>
          <a:p>
            <a:pPr indent="457200"/>
            <a:endParaRPr lang="en-US" sz="2400" b="1" dirty="0">
              <a:latin typeface="Times New Roman" panose="02020603050405020304" pitchFamily="18" charset="0"/>
              <a:cs typeface="Times New Roman" panose="02020603050405020304" pitchFamily="18" charset="0"/>
            </a:endParaRPr>
          </a:p>
          <a:p>
            <a:pPr indent="457200"/>
            <a:r>
              <a:rPr lang="en-US" sz="2400" b="1" dirty="0">
                <a:latin typeface="Times New Roman" panose="02020603050405020304" pitchFamily="18" charset="0"/>
                <a:cs typeface="Times New Roman" panose="02020603050405020304" pitchFamily="18" charset="0"/>
              </a:rPr>
              <a:t>int main()</a:t>
            </a:r>
          </a:p>
          <a:p>
            <a:pPr indent="457200"/>
            <a:r>
              <a:rPr lang="en-US" sz="2400" dirty="0">
                <a:latin typeface="Times New Roman" panose="02020603050405020304" pitchFamily="18" charset="0"/>
                <a:cs typeface="Times New Roman" panose="02020603050405020304" pitchFamily="18" charset="0"/>
              </a:rPr>
              <a:t>{</a:t>
            </a:r>
          </a:p>
          <a:p>
            <a:pPr indent="45720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std</a:t>
            </a:r>
            <a:r>
              <a:rPr lang="en-US" sz="2400" dirty="0">
                <a:latin typeface="Times New Roman" panose="02020603050405020304" pitchFamily="18" charset="0"/>
                <a:cs typeface="Times New Roman" panose="02020603050405020304" pitchFamily="18" charset="0"/>
              </a:rPr>
              <a:t>::string students[10] = </a:t>
            </a:r>
          </a:p>
          <a:p>
            <a:pPr indent="457200"/>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Иванов”, </a:t>
            </a:r>
            <a:r>
              <a:rPr lang="en-US"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Петров”, ”Сидоров</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Ахмедов”, </a:t>
            </a:r>
          </a:p>
          <a:p>
            <a:pPr indent="457200"/>
            <a:r>
              <a:rPr lang="ru-RU" sz="2400" dirty="0">
                <a:latin typeface="Times New Roman" panose="02020603050405020304" pitchFamily="18" charset="0"/>
                <a:cs typeface="Times New Roman" panose="02020603050405020304" pitchFamily="18" charset="0"/>
              </a:rPr>
              <a:t>           ”Ерошкин</a:t>
            </a:r>
            <a:r>
              <a:rPr lang="en-US"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Выхин</a:t>
            </a:r>
            <a:r>
              <a:rPr lang="ru-RU" sz="2400" dirty="0">
                <a:latin typeface="Times New Roman" panose="02020603050405020304" pitchFamily="18" charset="0"/>
                <a:cs typeface="Times New Roman" panose="02020603050405020304" pitchFamily="18" charset="0"/>
              </a:rPr>
              <a:t>”, ”Андреев</a:t>
            </a:r>
            <a:r>
              <a:rPr lang="en-US" sz="2400" dirty="0">
                <a:latin typeface="Times New Roman" panose="02020603050405020304" pitchFamily="18" charset="0"/>
                <a:cs typeface="Times New Roman" panose="02020603050405020304" pitchFamily="18" charset="0"/>
              </a:rPr>
              <a:t>”, </a:t>
            </a:r>
          </a:p>
          <a:p>
            <a:pPr indent="457200"/>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Вин Дизель”,</a:t>
            </a:r>
            <a:r>
              <a:rPr lang="en-US"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Картошкин</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Пупкин</a:t>
            </a:r>
            <a:r>
              <a:rPr lang="en-US" sz="2400" dirty="0">
                <a:latin typeface="Times New Roman" panose="02020603050405020304" pitchFamily="18" charset="0"/>
                <a:cs typeface="Times New Roman" panose="02020603050405020304" pitchFamily="18" charset="0"/>
              </a:rPr>
              <a:t>”</a:t>
            </a:r>
          </a:p>
          <a:p>
            <a:pPr indent="457200"/>
            <a:r>
              <a:rPr lang="en-US" sz="2400" dirty="0">
                <a:latin typeface="Times New Roman" panose="02020603050405020304" pitchFamily="18" charset="0"/>
                <a:cs typeface="Times New Roman" panose="02020603050405020304" pitchFamily="18" charset="0"/>
              </a:rPr>
              <a:t>         }</a:t>
            </a:r>
          </a:p>
          <a:p>
            <a:pPr indent="45720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std</a:t>
            </a:r>
            <a:r>
              <a:rPr lang="en-US" sz="2400" dirty="0">
                <a:latin typeface="Times New Roman" panose="02020603050405020304" pitchFamily="18" charset="0"/>
                <a:cs typeface="Times New Roman" panose="02020603050405020304" pitchFamily="18" charset="0"/>
              </a:rPr>
              <a:t>::cout&lt;&lt;students&lt;&lt;</a:t>
            </a:r>
            <a:r>
              <a:rPr lang="en-US" sz="2400" dirty="0" err="1">
                <a:latin typeface="Times New Roman" panose="02020603050405020304" pitchFamily="18" charset="0"/>
                <a:cs typeface="Times New Roman" panose="02020603050405020304" pitchFamily="18" charset="0"/>
              </a:rPr>
              <a:t>std</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endl</a:t>
            </a:r>
            <a:r>
              <a:rPr lang="en-US" sz="2400" dirty="0">
                <a:latin typeface="Times New Roman" panose="02020603050405020304" pitchFamily="18" charset="0"/>
                <a:cs typeface="Times New Roman" panose="02020603050405020304" pitchFamily="18" charset="0"/>
              </a:rPr>
              <a:t>; // </a:t>
            </a:r>
            <a:r>
              <a:rPr lang="ru-RU" sz="2400" i="1" dirty="0">
                <a:latin typeface="Times New Roman" panose="02020603050405020304" pitchFamily="18" charset="0"/>
                <a:cs typeface="Times New Roman" panose="02020603050405020304" pitchFamily="18" charset="0"/>
              </a:rPr>
              <a:t>Пытаемся вывести весь                    		массив непосредственно</a:t>
            </a:r>
          </a:p>
          <a:p>
            <a:pPr indent="457200"/>
            <a:r>
              <a:rPr lang="ru-RU"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return</a:t>
            </a:r>
            <a:r>
              <a:rPr lang="en-US" sz="2400" dirty="0">
                <a:latin typeface="Times New Roman" panose="02020603050405020304" pitchFamily="18" charset="0"/>
                <a:cs typeface="Times New Roman" panose="02020603050405020304" pitchFamily="18" charset="0"/>
              </a:rPr>
              <a:t> 0;</a:t>
            </a:r>
          </a:p>
          <a:p>
            <a:pPr indent="457200"/>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00277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805" y="30718"/>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Описание синтаксиса</a:t>
            </a:r>
          </a:p>
        </p:txBody>
      </p:sp>
      <p:sp>
        <p:nvSpPr>
          <p:cNvPr id="8" name="TextBox 7"/>
          <p:cNvSpPr txBox="1"/>
          <p:nvPr/>
        </p:nvSpPr>
        <p:spPr>
          <a:xfrm>
            <a:off x="173580" y="515365"/>
            <a:ext cx="8352928" cy="6046271"/>
          </a:xfrm>
          <a:prstGeom prst="rect">
            <a:avLst/>
          </a:prstGeom>
          <a:noFill/>
        </p:spPr>
        <p:txBody>
          <a:bodyPr wrap="square" rtlCol="0">
            <a:spAutoFit/>
          </a:bodyPr>
          <a:lstStyle/>
          <a:p>
            <a:pPr indent="457200">
              <a:lnSpc>
                <a:spcPct val="150000"/>
              </a:lnSpc>
            </a:pPr>
            <a:r>
              <a:rPr lang="ru-RU" sz="2000" dirty="0">
                <a:latin typeface="Times New Roman" panose="02020603050405020304" pitchFamily="18" charset="0"/>
                <a:cs typeface="Times New Roman" panose="02020603050405020304" pitchFamily="18" charset="0"/>
              </a:rPr>
              <a:t>Скомпилируйте этот код и посмотрите, на результат работы программы. Готово? А теперь запустите программу еще раз и сравните с предыдущим результатом. В моей операционной системе вывод был следующим:</a:t>
            </a:r>
          </a:p>
          <a:p>
            <a:pPr marL="285750" lvl="0" indent="-285750">
              <a:lnSpc>
                <a:spcPct val="150000"/>
              </a:lnSpc>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первый вывод: 0x7ffff8b85820</a:t>
            </a:r>
          </a:p>
          <a:p>
            <a:pPr marL="285750" lvl="0" indent="-285750">
              <a:lnSpc>
                <a:spcPct val="150000"/>
              </a:lnSpc>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второй вывод: 0x7fff7a335f90</a:t>
            </a:r>
          </a:p>
          <a:p>
            <a:pPr marL="285750" lvl="0" indent="-285750">
              <a:lnSpc>
                <a:spcPct val="150000"/>
              </a:lnSpc>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третий вывод: 0x7ffff847eb40</a:t>
            </a:r>
          </a:p>
          <a:p>
            <a:pPr indent="457200">
              <a:lnSpc>
                <a:spcPct val="150000"/>
              </a:lnSpc>
            </a:pPr>
            <a:r>
              <a:rPr lang="ru-RU" sz="2000" dirty="0">
                <a:latin typeface="Times New Roman" panose="02020603050405020304" pitchFamily="18" charset="0"/>
                <a:cs typeface="Times New Roman" panose="02020603050405020304" pitchFamily="18" charset="0"/>
              </a:rPr>
              <a:t>Мы видим, что выводится адрес этого массива в оперативной памяти, а никакие не «Иванов» и «Петров».</a:t>
            </a:r>
          </a:p>
          <a:p>
            <a:pPr indent="457200">
              <a:lnSpc>
                <a:spcPct val="150000"/>
              </a:lnSpc>
            </a:pPr>
            <a:r>
              <a:rPr lang="ru-RU" sz="2000" dirty="0"/>
              <a:t>Дело в том, что при создании переменной компилятор выделяет ей определенное место в памяти. Если мы объявляем переменную типа int, то на машинном уровне она описывается двумя параметрами — ее адресом и размером хранимых данных.</a:t>
            </a:r>
          </a:p>
        </p:txBody>
      </p:sp>
    </p:spTree>
    <p:extLst>
      <p:ext uri="{BB962C8B-B14F-4D97-AF65-F5344CB8AC3E}">
        <p14:creationId xmlns:p14="http://schemas.microsoft.com/office/powerpoint/2010/main" val="2236518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805" y="30718"/>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Описание синтаксиса</a:t>
            </a:r>
          </a:p>
        </p:txBody>
      </p:sp>
      <p:sp>
        <p:nvSpPr>
          <p:cNvPr id="8" name="TextBox 7"/>
          <p:cNvSpPr txBox="1"/>
          <p:nvPr/>
        </p:nvSpPr>
        <p:spPr>
          <a:xfrm>
            <a:off x="173580" y="515365"/>
            <a:ext cx="8352928" cy="5617628"/>
          </a:xfrm>
          <a:prstGeom prst="rect">
            <a:avLst/>
          </a:prstGeom>
          <a:noFill/>
        </p:spPr>
        <p:txBody>
          <a:bodyPr wrap="square" rtlCol="0">
            <a:spAutoFit/>
          </a:bodyPr>
          <a:lstStyle/>
          <a:p>
            <a:pPr indent="457200">
              <a:lnSpc>
                <a:spcPct val="150000"/>
              </a:lnSpc>
            </a:pPr>
            <a:r>
              <a:rPr lang="ru-RU" sz="2200" dirty="0">
                <a:latin typeface="Times New Roman" panose="02020603050405020304" pitchFamily="18" charset="0"/>
                <a:cs typeface="Times New Roman" panose="02020603050405020304" pitchFamily="18" charset="0"/>
              </a:rPr>
              <a:t>Скомпилируйте этот код и посмотрите на результат работы еще раз. Массивы в памяти хранятся таким же образом. Массив типа int из 10 элементов описывается с помощью адреса его первого элемента и количества байт, которое может вместить этот массив. Если для хранения одного целого числа выделяется 4 байта, то для массива из десяти целых чисел будет выделено 40 байт.</a:t>
            </a:r>
          </a:p>
          <a:p>
            <a:pPr indent="457200">
              <a:lnSpc>
                <a:spcPct val="150000"/>
              </a:lnSpc>
            </a:pPr>
            <a:r>
              <a:rPr lang="ru-RU" sz="2200" dirty="0">
                <a:latin typeface="Times New Roman" panose="02020603050405020304" pitchFamily="18" charset="0"/>
                <a:cs typeface="Times New Roman" panose="02020603050405020304" pitchFamily="18" charset="0"/>
              </a:rPr>
              <a:t>Так почему же, при повторном запуске программы, адреса различаются? Это сделано для защиты от атак </a:t>
            </a:r>
            <a:r>
              <a:rPr lang="ru-RU" sz="22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переполнения буфера</a:t>
            </a:r>
            <a:r>
              <a:rPr lang="ru-RU" sz="2200" dirty="0">
                <a:latin typeface="Times New Roman" panose="02020603050405020304" pitchFamily="18" charset="0"/>
                <a:cs typeface="Times New Roman" panose="02020603050405020304" pitchFamily="18" charset="0"/>
              </a:rPr>
              <a:t>. Такая технология называется </a:t>
            </a:r>
            <a:r>
              <a:rPr lang="ru-RU" sz="22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рандомизацией адресного пространства</a:t>
            </a:r>
            <a:r>
              <a:rPr lang="ru-RU" sz="2200" dirty="0">
                <a:latin typeface="Times New Roman" panose="02020603050405020304" pitchFamily="18" charset="0"/>
                <a:cs typeface="Times New Roman" panose="02020603050405020304" pitchFamily="18" charset="0"/>
              </a:rPr>
              <a:t> и реализована в большинстве популярных операционных систем.</a:t>
            </a:r>
          </a:p>
        </p:txBody>
      </p:sp>
    </p:spTree>
    <p:extLst>
      <p:ext uri="{BB962C8B-B14F-4D97-AF65-F5344CB8AC3E}">
        <p14:creationId xmlns:p14="http://schemas.microsoft.com/office/powerpoint/2010/main" val="3667101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805" y="30718"/>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Рандомизация адресного пространства</a:t>
            </a:r>
          </a:p>
        </p:txBody>
      </p:sp>
      <p:sp>
        <p:nvSpPr>
          <p:cNvPr id="8" name="TextBox 7"/>
          <p:cNvSpPr txBox="1"/>
          <p:nvPr/>
        </p:nvSpPr>
        <p:spPr>
          <a:xfrm>
            <a:off x="173580" y="515365"/>
            <a:ext cx="8352928" cy="6186309"/>
          </a:xfrm>
          <a:prstGeom prst="rect">
            <a:avLst/>
          </a:prstGeom>
          <a:noFill/>
        </p:spPr>
        <p:txBody>
          <a:bodyPr wrap="square" rtlCol="0">
            <a:spAutoFit/>
          </a:bodyPr>
          <a:lstStyle/>
          <a:p>
            <a:pPr indent="457200"/>
            <a:r>
              <a:rPr lang="es-419" b="1" dirty="0"/>
              <a:t>ASLR</a:t>
            </a:r>
            <a:r>
              <a:rPr lang="es-419" dirty="0"/>
              <a:t> (</a:t>
            </a:r>
            <a:r>
              <a:rPr lang="ru-RU" dirty="0">
                <a:hlinkClick r:id="rId4" tooltip="Английский язык"/>
              </a:rPr>
              <a:t>англ.</a:t>
            </a:r>
            <a:r>
              <a:rPr lang="ru-RU" dirty="0"/>
              <a:t> </a:t>
            </a:r>
            <a:r>
              <a:rPr lang="es-419" i="1" dirty="0"/>
              <a:t>address space layout randomization</a:t>
            </a:r>
            <a:r>
              <a:rPr lang="es-419" dirty="0"/>
              <a:t> — «</a:t>
            </a:r>
            <a:r>
              <a:rPr lang="ru-RU" dirty="0"/>
              <a:t>рандомизация размещения адресного пространства»).</a:t>
            </a:r>
          </a:p>
          <a:p>
            <a:pPr indent="457200"/>
            <a:r>
              <a:rPr lang="ru-RU" dirty="0"/>
              <a:t>Рандомизация размещения адресного пространства — это технология, применяемая в </a:t>
            </a:r>
            <a:r>
              <a:rPr lang="ru-RU" dirty="0">
                <a:hlinkClick r:id="rId5" tooltip="Операционная система"/>
              </a:rPr>
              <a:t>операционных системах</a:t>
            </a:r>
            <a:r>
              <a:rPr lang="ru-RU" dirty="0"/>
              <a:t>, при использовании которой случайным образом изменяется расположение в </a:t>
            </a:r>
            <a:r>
              <a:rPr lang="ru-RU" dirty="0">
                <a:hlinkClick r:id="rId6" tooltip="Адресное пространство (информатика)"/>
              </a:rPr>
              <a:t>адресном пространстве</a:t>
            </a:r>
            <a:r>
              <a:rPr lang="ru-RU" dirty="0"/>
              <a:t> </a:t>
            </a:r>
            <a:r>
              <a:rPr lang="ru-RU" dirty="0">
                <a:hlinkClick r:id="rId7" tooltip="Процесс (информатика)"/>
              </a:rPr>
              <a:t>процесса</a:t>
            </a:r>
            <a:r>
              <a:rPr lang="ru-RU" dirty="0"/>
              <a:t>  структур данных.</a:t>
            </a:r>
          </a:p>
          <a:p>
            <a:pPr indent="457200"/>
            <a:r>
              <a:rPr lang="ru-RU" dirty="0"/>
              <a:t>Эта технология создана для усложнения использования хакерами нескольких типов </a:t>
            </a:r>
            <a:r>
              <a:rPr lang="ru-RU" dirty="0">
                <a:hlinkClick r:id="rId8" tooltip="Уязвимость (компьютерная безопасность)"/>
              </a:rPr>
              <a:t>уязвимостей</a:t>
            </a:r>
            <a:r>
              <a:rPr lang="ru-RU" dirty="0"/>
              <a:t>. Например, если при помощи </a:t>
            </a:r>
            <a:r>
              <a:rPr lang="ru-RU" dirty="0">
                <a:hlinkClick r:id="rId9" tooltip="Переполнение буфера"/>
              </a:rPr>
              <a:t>переполнения буфера</a:t>
            </a:r>
            <a:r>
              <a:rPr lang="ru-RU" dirty="0"/>
              <a:t> или другим методом атакующий получит возможность передать управление по произвольному адресу, ему нужно будет угадать, по какому именно адресу расположены данные.</a:t>
            </a:r>
          </a:p>
          <a:p>
            <a:pPr indent="457200"/>
            <a:r>
              <a:rPr lang="ru-RU" dirty="0"/>
              <a:t>В приведённых примерах от атакующего скрыты конкретные адреса, и, если не удастся угадать правильный адрес, программа, скорее всего, аварийно завершится, тем самым лишив атакующего возможности повторной атаки и привлекая внимание </a:t>
            </a:r>
            <a:r>
              <a:rPr lang="ru-RU" dirty="0">
                <a:hlinkClick r:id="rId10" tooltip="Системный администратор"/>
              </a:rPr>
              <a:t>системного администратора</a:t>
            </a:r>
            <a:r>
              <a:rPr lang="ru-RU" dirty="0"/>
              <a:t>.</a:t>
            </a:r>
          </a:p>
          <a:p>
            <a:pPr indent="457200"/>
            <a:r>
              <a:rPr lang="ru-RU" dirty="0"/>
              <a:t>Таким образом, </a:t>
            </a:r>
            <a:r>
              <a:rPr lang="es-419" dirty="0"/>
              <a:t>ASLR</a:t>
            </a:r>
            <a:r>
              <a:rPr lang="ru-RU" dirty="0"/>
              <a:t> – это алгоритм назначения различным компонентам программы случайных адресов в пространстве памяти. </a:t>
            </a:r>
            <a:r>
              <a:rPr lang="es-419" dirty="0"/>
              <a:t>ASLR </a:t>
            </a:r>
            <a:r>
              <a:rPr lang="ru-RU" dirty="0"/>
              <a:t>используется в операционных системах для снижения риска эксплуатации уязвимостей, основанных на доступе к определенным ячейкам памяти, таких как переполнение буфера. </a:t>
            </a:r>
            <a:r>
              <a:rPr lang="ru-RU" i="1" dirty="0"/>
              <a:t>Рандомизация адресного пространства</a:t>
            </a:r>
            <a:r>
              <a:rPr lang="ru-RU" dirty="0"/>
              <a:t> затрудняет определение злоумышленником позиции конкретного блока целевой программы в ОЗУ и уменьшает вероятность успешной атаки.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52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Оператор </a:t>
            </a:r>
            <a:r>
              <a:rPr lang="en-US" sz="1600" b="1" dirty="0">
                <a:solidFill>
                  <a:schemeClr val="bg1"/>
                </a:solidFill>
                <a:latin typeface="Times New Roman" panose="02020603050405020304" pitchFamily="18" charset="0"/>
                <a:cs typeface="Times New Roman" panose="02020603050405020304" pitchFamily="18" charset="0"/>
              </a:rPr>
              <a:t>IF</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9512" y="620688"/>
            <a:ext cx="8352928" cy="5115311"/>
          </a:xfrm>
          <a:prstGeom prst="rect">
            <a:avLst/>
          </a:prstGeom>
          <a:noFill/>
        </p:spPr>
        <p:txBody>
          <a:bodyPr wrap="square" rtlCol="0">
            <a:spAutoFit/>
          </a:bodyPr>
          <a:lstStyle/>
          <a:p>
            <a:pPr indent="444500" algn="just">
              <a:lnSpc>
                <a:spcPct val="150000"/>
              </a:lnSpc>
            </a:pPr>
            <a:r>
              <a:rPr lang="ru-RU" sz="2000" dirty="0">
                <a:latin typeface="Times New Roman" pitchFamily="18" charset="0"/>
                <a:cs typeface="Times New Roman" pitchFamily="18" charset="0"/>
              </a:rPr>
              <a:t>Заметьте, что во втором условии, при проверке равенства, мы используем оператор равенства </a:t>
            </a:r>
            <a:r>
              <a:rPr lang="ru-RU" sz="2000" b="1" dirty="0">
                <a:solidFill>
                  <a:srgbClr val="FF0000"/>
                </a:solidFill>
                <a:latin typeface="Times New Roman" pitchFamily="18" charset="0"/>
                <a:cs typeface="Times New Roman" pitchFamily="18" charset="0"/>
              </a:rPr>
              <a:t>= = </a:t>
            </a:r>
            <a:r>
              <a:rPr lang="ru-RU" sz="2000" dirty="0">
                <a:latin typeface="Times New Roman" pitchFamily="18" charset="0"/>
                <a:cs typeface="Times New Roman" pitchFamily="18" charset="0"/>
              </a:rPr>
              <a:t>(двойное «равно»), а не оператор присваивания (</a:t>
            </a:r>
            <a:r>
              <a:rPr lang="ru-RU" sz="2000" b="1" dirty="0">
                <a:solidFill>
                  <a:srgbClr val="FF0000"/>
                </a:solidFill>
                <a:latin typeface="Times New Roman" pitchFamily="18" charset="0"/>
                <a:cs typeface="Times New Roman" pitchFamily="18" charset="0"/>
              </a:rPr>
              <a:t>=</a:t>
            </a:r>
            <a:r>
              <a:rPr lang="ru-RU" sz="2000" dirty="0">
                <a:latin typeface="Times New Roman" pitchFamily="18" charset="0"/>
                <a:cs typeface="Times New Roman" pitchFamily="18" charset="0"/>
              </a:rPr>
              <a:t>), потому что мы не изменяем значение переменной при проверке, а сравниваем ее текущее значение с числом 10. </a:t>
            </a:r>
          </a:p>
          <a:p>
            <a:pPr indent="444500" algn="just">
              <a:lnSpc>
                <a:spcPct val="150000"/>
              </a:lnSpc>
            </a:pPr>
            <a:r>
              <a:rPr lang="ru-RU" sz="2000" dirty="0">
                <a:latin typeface="Times New Roman" pitchFamily="18" charset="0"/>
                <a:cs typeface="Times New Roman" pitchFamily="18" charset="0"/>
              </a:rPr>
              <a:t> Если поставить оператор присваивания в условие, то при проверке условия значение переменной изменится, после чего это условие выполнится. </a:t>
            </a:r>
          </a:p>
          <a:p>
            <a:pPr indent="444500" algn="just">
              <a:lnSpc>
                <a:spcPct val="150000"/>
              </a:lnSpc>
            </a:pPr>
            <a:r>
              <a:rPr lang="ru-RU" sz="2000" dirty="0">
                <a:latin typeface="Times New Roman" pitchFamily="18" charset="0"/>
                <a:cs typeface="Times New Roman" pitchFamily="18" charset="0"/>
              </a:rPr>
              <a:t>Каждому оператору </a:t>
            </a:r>
            <a:r>
              <a:rPr lang="ru-RU" sz="2000" b="1" dirty="0" err="1">
                <a:latin typeface="Times New Roman" pitchFamily="18" charset="0"/>
                <a:cs typeface="Times New Roman" pitchFamily="18" charset="0"/>
              </a:rPr>
              <a:t>if</a:t>
            </a:r>
            <a:r>
              <a:rPr lang="ru-RU" sz="2000" dirty="0">
                <a:latin typeface="Times New Roman" pitchFamily="18" charset="0"/>
                <a:cs typeface="Times New Roman" pitchFamily="18" charset="0"/>
              </a:rPr>
              <a:t> соответствует только один оператор </a:t>
            </a:r>
            <a:r>
              <a:rPr lang="ru-RU" sz="2000" b="1" dirty="0" err="1">
                <a:latin typeface="Times New Roman" pitchFamily="18" charset="0"/>
                <a:cs typeface="Times New Roman" pitchFamily="18" charset="0"/>
              </a:rPr>
              <a:t>else</a:t>
            </a:r>
            <a:r>
              <a:rPr lang="ru-RU" sz="2000" dirty="0">
                <a:latin typeface="Times New Roman" pitchFamily="18" charset="0"/>
                <a:cs typeface="Times New Roman" pitchFamily="18" charset="0"/>
              </a:rPr>
              <a:t>. Совокупность этих операторов —</a:t>
            </a:r>
            <a:r>
              <a:rPr lang="ru-RU" sz="2000" b="1" dirty="0" err="1">
                <a:latin typeface="Times New Roman" pitchFamily="18" charset="0"/>
                <a:cs typeface="Times New Roman" pitchFamily="18" charset="0"/>
              </a:rPr>
              <a:t>if</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else</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означает, что если не выполнилось предыдущее условие, то проверить данное. Если ни одно из условий не верно, то выполняется тело оператора </a:t>
            </a:r>
            <a:r>
              <a:rPr lang="ru-RU" sz="2000" b="1" dirty="0" err="1">
                <a:latin typeface="Times New Roman" pitchFamily="18" charset="0"/>
                <a:cs typeface="Times New Roman" pitchFamily="18" charset="0"/>
              </a:rPr>
              <a:t>else</a:t>
            </a:r>
            <a:r>
              <a:rPr lang="ru-RU" sz="2000" b="1" dirty="0">
                <a:latin typeface="Times New Roman" pitchFamily="18" charset="0"/>
                <a:cs typeface="Times New Roman" pitchFamily="18" charset="0"/>
              </a:rPr>
              <a:t>.</a:t>
            </a:r>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1053843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805" y="30718"/>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Описание синтаксиса</a:t>
            </a:r>
          </a:p>
        </p:txBody>
      </p:sp>
      <p:sp>
        <p:nvSpPr>
          <p:cNvPr id="8" name="TextBox 7"/>
          <p:cNvSpPr txBox="1"/>
          <p:nvPr/>
        </p:nvSpPr>
        <p:spPr>
          <a:xfrm>
            <a:off x="173580" y="515365"/>
            <a:ext cx="8352928" cy="5847755"/>
          </a:xfrm>
          <a:prstGeom prst="rect">
            <a:avLst/>
          </a:prstGeom>
          <a:noFill/>
        </p:spPr>
        <p:txBody>
          <a:bodyPr wrap="square" rtlCol="0">
            <a:spAutoFit/>
          </a:bodyPr>
          <a:lstStyle/>
          <a:p>
            <a:pPr indent="457200">
              <a:lnSpc>
                <a:spcPct val="150000"/>
              </a:lnSpc>
            </a:pPr>
            <a:r>
              <a:rPr lang="ru-RU" sz="2200" dirty="0">
                <a:latin typeface="Times New Roman" panose="02020603050405020304" pitchFamily="18" charset="0"/>
                <a:cs typeface="Times New Roman" panose="02020603050405020304" pitchFamily="18" charset="0"/>
              </a:rPr>
              <a:t>Попробуем вывести первый элемент массива – фамилию студента Иванова.</a:t>
            </a:r>
          </a:p>
          <a:p>
            <a:pPr indent="457200"/>
            <a:r>
              <a:rPr lang="en-US" sz="2200" b="1" dirty="0">
                <a:latin typeface="Times New Roman" panose="02020603050405020304" pitchFamily="18" charset="0"/>
                <a:cs typeface="Times New Roman" panose="02020603050405020304" pitchFamily="18" charset="0"/>
              </a:rPr>
              <a:t>#include &lt;iostream&gt;</a:t>
            </a:r>
          </a:p>
          <a:p>
            <a:pPr indent="457200"/>
            <a:r>
              <a:rPr lang="en-US" sz="2200" b="1" dirty="0">
                <a:latin typeface="Times New Roman" panose="02020603050405020304" pitchFamily="18" charset="0"/>
                <a:cs typeface="Times New Roman" panose="02020603050405020304" pitchFamily="18" charset="0"/>
              </a:rPr>
              <a:t>#include &lt;string&gt;</a:t>
            </a:r>
          </a:p>
          <a:p>
            <a:pPr indent="457200"/>
            <a:endParaRPr lang="en-US" sz="2200" b="1" dirty="0">
              <a:latin typeface="Times New Roman" panose="02020603050405020304" pitchFamily="18" charset="0"/>
              <a:cs typeface="Times New Roman" panose="02020603050405020304" pitchFamily="18" charset="0"/>
            </a:endParaRPr>
          </a:p>
          <a:p>
            <a:pPr indent="457200"/>
            <a:r>
              <a:rPr lang="en-US" sz="2200" b="1" dirty="0">
                <a:latin typeface="Times New Roman" panose="02020603050405020304" pitchFamily="18" charset="0"/>
                <a:cs typeface="Times New Roman" panose="02020603050405020304" pitchFamily="18" charset="0"/>
              </a:rPr>
              <a:t>int main()</a:t>
            </a:r>
          </a:p>
          <a:p>
            <a:pPr indent="457200"/>
            <a:r>
              <a:rPr lang="en-US" sz="2200" dirty="0">
                <a:latin typeface="Times New Roman" panose="02020603050405020304" pitchFamily="18" charset="0"/>
                <a:cs typeface="Times New Roman" panose="02020603050405020304" pitchFamily="18" charset="0"/>
              </a:rPr>
              <a:t>{</a:t>
            </a:r>
          </a:p>
          <a:p>
            <a:pPr indent="457200"/>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std</a:t>
            </a:r>
            <a:r>
              <a:rPr lang="en-US" sz="2200" dirty="0">
                <a:latin typeface="Times New Roman" panose="02020603050405020304" pitchFamily="18" charset="0"/>
                <a:cs typeface="Times New Roman" panose="02020603050405020304" pitchFamily="18" charset="0"/>
              </a:rPr>
              <a:t>::string students[10] = </a:t>
            </a:r>
          </a:p>
          <a:p>
            <a:pPr indent="457200"/>
            <a:r>
              <a:rPr lang="en-US"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Иванов”, </a:t>
            </a:r>
            <a:r>
              <a:rPr lang="en-US" sz="2200" dirty="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Петров”, ”Сидоров</a:t>
            </a:r>
            <a:r>
              <a:rPr lang="en-US"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Ахмедов”, </a:t>
            </a:r>
          </a:p>
          <a:p>
            <a:pPr indent="457200"/>
            <a:r>
              <a:rPr lang="ru-RU" sz="2200" dirty="0">
                <a:latin typeface="Times New Roman" panose="02020603050405020304" pitchFamily="18" charset="0"/>
                <a:cs typeface="Times New Roman" panose="02020603050405020304" pitchFamily="18" charset="0"/>
              </a:rPr>
              <a:t>           ”Ерошкин</a:t>
            </a:r>
            <a:r>
              <a:rPr lang="en-US"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Выхин</a:t>
            </a:r>
            <a:r>
              <a:rPr lang="ru-RU" sz="2200" dirty="0">
                <a:latin typeface="Times New Roman" panose="02020603050405020304" pitchFamily="18" charset="0"/>
                <a:cs typeface="Times New Roman" panose="02020603050405020304" pitchFamily="18" charset="0"/>
              </a:rPr>
              <a:t>”, ”Андреев</a:t>
            </a:r>
            <a:r>
              <a:rPr lang="en-US" sz="2200" dirty="0">
                <a:latin typeface="Times New Roman" panose="02020603050405020304" pitchFamily="18" charset="0"/>
                <a:cs typeface="Times New Roman" panose="02020603050405020304" pitchFamily="18" charset="0"/>
              </a:rPr>
              <a:t>”, </a:t>
            </a:r>
          </a:p>
          <a:p>
            <a:pPr indent="457200"/>
            <a:r>
              <a:rPr lang="en-US"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Вин Дизель”,</a:t>
            </a:r>
            <a:r>
              <a:rPr lang="en-US"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Картошкин</a:t>
            </a:r>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ru-RU" sz="2200" dirty="0" err="1">
                <a:latin typeface="Times New Roman" panose="02020603050405020304" pitchFamily="18" charset="0"/>
                <a:cs typeface="Times New Roman" panose="02020603050405020304" pitchFamily="18" charset="0"/>
              </a:rPr>
              <a:t>Пупкин</a:t>
            </a:r>
            <a:r>
              <a:rPr lang="en-US" sz="2200" dirty="0">
                <a:latin typeface="Times New Roman" panose="02020603050405020304" pitchFamily="18" charset="0"/>
                <a:cs typeface="Times New Roman" panose="02020603050405020304" pitchFamily="18" charset="0"/>
              </a:rPr>
              <a:t>”</a:t>
            </a:r>
          </a:p>
          <a:p>
            <a:pPr indent="457200"/>
            <a:r>
              <a:rPr lang="en-US" sz="2200" dirty="0">
                <a:latin typeface="Times New Roman" panose="02020603050405020304" pitchFamily="18" charset="0"/>
                <a:cs typeface="Times New Roman" panose="02020603050405020304" pitchFamily="18" charset="0"/>
              </a:rPr>
              <a:t>         }</a:t>
            </a:r>
          </a:p>
          <a:p>
            <a:pPr indent="457200"/>
            <a:r>
              <a:rPr lang="en-US" sz="2200" dirty="0">
                <a:latin typeface="Times New Roman" panose="02020603050405020304" pitchFamily="18" charset="0"/>
                <a:cs typeface="Times New Roman" panose="02020603050405020304" pitchFamily="18" charset="0"/>
              </a:rPr>
              <a:t>    std::cout&lt;&lt;students[0]&lt;&lt;std::endl; </a:t>
            </a:r>
            <a:endParaRPr lang="ru-RU" sz="2200" dirty="0">
              <a:latin typeface="Times New Roman" panose="02020603050405020304" pitchFamily="18" charset="0"/>
              <a:cs typeface="Times New Roman" panose="02020603050405020304" pitchFamily="18" charset="0"/>
            </a:endParaRPr>
          </a:p>
          <a:p>
            <a:pPr indent="457200"/>
            <a:r>
              <a:rPr lang="ru-RU"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indent="457200"/>
            <a:r>
              <a:rPr lang="ru-RU"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return</a:t>
            </a:r>
            <a:r>
              <a:rPr lang="en-US" sz="2200" dirty="0">
                <a:latin typeface="Times New Roman" panose="02020603050405020304" pitchFamily="18" charset="0"/>
                <a:cs typeface="Times New Roman" panose="02020603050405020304" pitchFamily="18" charset="0"/>
              </a:rPr>
              <a:t> 0;</a:t>
            </a:r>
          </a:p>
          <a:p>
            <a:pPr indent="457200"/>
            <a:r>
              <a:rPr lang="en-US" sz="2200" dirty="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251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805" y="30718"/>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Описание синтаксиса</a:t>
            </a:r>
          </a:p>
        </p:txBody>
      </p:sp>
      <p:sp>
        <p:nvSpPr>
          <p:cNvPr id="8" name="TextBox 7"/>
          <p:cNvSpPr txBox="1"/>
          <p:nvPr/>
        </p:nvSpPr>
        <p:spPr>
          <a:xfrm>
            <a:off x="173580" y="515365"/>
            <a:ext cx="8352928" cy="6125459"/>
          </a:xfrm>
          <a:prstGeom prst="rect">
            <a:avLst/>
          </a:prstGeom>
          <a:noFill/>
        </p:spPr>
        <p:txBody>
          <a:bodyPr wrap="square" rtlCol="0">
            <a:spAutoFit/>
          </a:bodyPr>
          <a:lstStyle/>
          <a:p>
            <a:pPr indent="457200">
              <a:lnSpc>
                <a:spcPct val="150000"/>
              </a:lnSpc>
            </a:pPr>
            <a:r>
              <a:rPr lang="ru-RU" sz="2200" dirty="0">
                <a:latin typeface="Times New Roman" panose="02020603050405020304" pitchFamily="18" charset="0"/>
                <a:cs typeface="Times New Roman" panose="02020603050405020304" pitchFamily="18" charset="0"/>
              </a:rPr>
              <a:t>Смотрим, компилируем, запускаем. Убедились, что вывелся именно «Иванов». Заметьте, что нумерация элементов массива в </a:t>
            </a:r>
            <a:r>
              <a:rPr lang="ru-RU" sz="2200" dirty="0" err="1">
                <a:latin typeface="Times New Roman" panose="02020603050405020304" pitchFamily="18" charset="0"/>
                <a:cs typeface="Times New Roman" panose="02020603050405020304" pitchFamily="18" charset="0"/>
              </a:rPr>
              <a:t>C</a:t>
            </a:r>
            <a:r>
              <a:rPr lang="ru-RU" sz="2200" dirty="0">
                <a:latin typeface="Times New Roman" panose="02020603050405020304" pitchFamily="18" charset="0"/>
                <a:cs typeface="Times New Roman" panose="02020603050405020304" pitchFamily="18" charset="0"/>
              </a:rPr>
              <a:t>++ начинается с нуля. Следовательно, фамилия первого студента находится в </a:t>
            </a:r>
            <a:r>
              <a:rPr lang="ru-RU" sz="2200" dirty="0" err="1">
                <a:latin typeface="Times New Roman" panose="02020603050405020304" pitchFamily="18" charset="0"/>
                <a:cs typeface="Times New Roman" panose="02020603050405020304" pitchFamily="18" charset="0"/>
              </a:rPr>
              <a:t>students</a:t>
            </a:r>
            <a:r>
              <a:rPr lang="ru-RU" sz="2200" dirty="0">
                <a:latin typeface="Times New Roman" panose="02020603050405020304" pitchFamily="18" charset="0"/>
                <a:cs typeface="Times New Roman" panose="02020603050405020304" pitchFamily="18" charset="0"/>
              </a:rPr>
              <a:t>[0], а фамилия последнего — в </a:t>
            </a:r>
            <a:r>
              <a:rPr lang="ru-RU" sz="2200" dirty="0" err="1">
                <a:latin typeface="Times New Roman" panose="02020603050405020304" pitchFamily="18" charset="0"/>
                <a:cs typeface="Times New Roman" panose="02020603050405020304" pitchFamily="18" charset="0"/>
              </a:rPr>
              <a:t>students</a:t>
            </a:r>
            <a:r>
              <a:rPr lang="ru-RU" sz="2200" dirty="0">
                <a:latin typeface="Times New Roman" panose="02020603050405020304" pitchFamily="18" charset="0"/>
                <a:cs typeface="Times New Roman" panose="02020603050405020304" pitchFamily="18" charset="0"/>
              </a:rPr>
              <a:t>[9].</a:t>
            </a:r>
            <a:endParaRPr lang="en-US" sz="2200" dirty="0">
              <a:latin typeface="Times New Roman" panose="02020603050405020304" pitchFamily="18" charset="0"/>
              <a:cs typeface="Times New Roman" panose="02020603050405020304" pitchFamily="18" charset="0"/>
            </a:endParaRPr>
          </a:p>
          <a:p>
            <a:pPr indent="457200">
              <a:lnSpc>
                <a:spcPct val="150000"/>
              </a:lnSpc>
            </a:pPr>
            <a:r>
              <a:rPr lang="ru-RU" sz="2200" dirty="0">
                <a:latin typeface="Times New Roman" panose="02020603050405020304" pitchFamily="18" charset="0"/>
                <a:cs typeface="Times New Roman" panose="02020603050405020304" pitchFamily="18" charset="0"/>
              </a:rPr>
              <a:t>Во многих языках программирования нумерация элементов массива также начинается с нуля.</a:t>
            </a:r>
          </a:p>
          <a:p>
            <a:pPr indent="457200">
              <a:lnSpc>
                <a:spcPct val="150000"/>
              </a:lnSpc>
            </a:pPr>
            <a:r>
              <a:rPr lang="ru-RU" sz="2200" dirty="0">
                <a:latin typeface="Times New Roman" panose="02020603050405020304" pitchFamily="18" charset="0"/>
                <a:cs typeface="Times New Roman" panose="02020603050405020304" pitchFamily="18" charset="0"/>
              </a:rPr>
              <a:t>Попробуем вывести список всех студентов. Но сначала подумаем, а что если бы вместо группы из десяти студентов, была бы кафедра их ста, факультет из тысячи, или даже весь университет? Ну не будем же мы писать десятки тысяч строк с cout?</a:t>
            </a:r>
          </a:p>
          <a:p>
            <a:pPr indent="457200">
              <a:lnSpc>
                <a:spcPct val="150000"/>
              </a:lnSpc>
            </a:pPr>
            <a:r>
              <a:rPr lang="ru-RU" sz="2200" dirty="0">
                <a:latin typeface="Times New Roman" panose="02020603050405020304" pitchFamily="18" charset="0"/>
                <a:cs typeface="Times New Roman" panose="02020603050405020304" pitchFamily="18" charset="0"/>
              </a:rPr>
              <a:t>Конечно же нет! Мы будем использовать циклы.</a:t>
            </a:r>
          </a:p>
        </p:txBody>
      </p:sp>
    </p:spTree>
    <p:extLst>
      <p:ext uri="{BB962C8B-B14F-4D97-AF65-F5344CB8AC3E}">
        <p14:creationId xmlns:p14="http://schemas.microsoft.com/office/powerpoint/2010/main" val="72278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805" y="30718"/>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Вывод элементов массива через цикл</a:t>
            </a:r>
          </a:p>
        </p:txBody>
      </p:sp>
      <p:sp>
        <p:nvSpPr>
          <p:cNvPr id="8" name="TextBox 7"/>
          <p:cNvSpPr txBox="1"/>
          <p:nvPr/>
        </p:nvSpPr>
        <p:spPr>
          <a:xfrm>
            <a:off x="173580" y="515365"/>
            <a:ext cx="8352928" cy="6294737"/>
          </a:xfrm>
          <a:prstGeom prst="rect">
            <a:avLst/>
          </a:prstGeom>
          <a:noFill/>
        </p:spPr>
        <p:txBody>
          <a:bodyPr wrap="square" rtlCol="0">
            <a:spAutoFit/>
          </a:bodyPr>
          <a:lstStyle/>
          <a:p>
            <a:pPr indent="457200"/>
            <a:r>
              <a:rPr lang="en-US" sz="2200" b="1" dirty="0">
                <a:latin typeface="Times New Roman" panose="02020603050405020304" pitchFamily="18" charset="0"/>
                <a:cs typeface="Times New Roman" panose="02020603050405020304" pitchFamily="18" charset="0"/>
              </a:rPr>
              <a:t>#include &lt;iostream&gt;</a:t>
            </a:r>
          </a:p>
          <a:p>
            <a:pPr indent="457200"/>
            <a:r>
              <a:rPr lang="en-US" sz="2200" b="1" dirty="0">
                <a:latin typeface="Times New Roman" panose="02020603050405020304" pitchFamily="18" charset="0"/>
                <a:cs typeface="Times New Roman" panose="02020603050405020304" pitchFamily="18" charset="0"/>
              </a:rPr>
              <a:t>#include &lt;string&gt;</a:t>
            </a:r>
          </a:p>
          <a:p>
            <a:pPr indent="457200"/>
            <a:endParaRPr lang="en-US" sz="2200" b="1" dirty="0">
              <a:latin typeface="Times New Roman" panose="02020603050405020304" pitchFamily="18" charset="0"/>
              <a:cs typeface="Times New Roman" panose="02020603050405020304" pitchFamily="18" charset="0"/>
            </a:endParaRPr>
          </a:p>
          <a:p>
            <a:pPr indent="457200"/>
            <a:r>
              <a:rPr lang="en-US" sz="2200" b="1" dirty="0">
                <a:latin typeface="Times New Roman" panose="02020603050405020304" pitchFamily="18" charset="0"/>
                <a:cs typeface="Times New Roman" panose="02020603050405020304" pitchFamily="18" charset="0"/>
              </a:rPr>
              <a:t>int main()</a:t>
            </a:r>
          </a:p>
          <a:p>
            <a:pPr indent="457200"/>
            <a:r>
              <a:rPr lang="en-US" sz="2200" dirty="0">
                <a:latin typeface="Times New Roman" panose="02020603050405020304" pitchFamily="18" charset="0"/>
                <a:cs typeface="Times New Roman" panose="02020603050405020304" pitchFamily="18" charset="0"/>
              </a:rPr>
              <a:t>{</a:t>
            </a:r>
          </a:p>
          <a:p>
            <a:pPr indent="457200"/>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std</a:t>
            </a:r>
            <a:r>
              <a:rPr lang="en-US" sz="2200" dirty="0">
                <a:latin typeface="Times New Roman" panose="02020603050405020304" pitchFamily="18" charset="0"/>
                <a:cs typeface="Times New Roman" panose="02020603050405020304" pitchFamily="18" charset="0"/>
              </a:rPr>
              <a:t>::string students[10] = </a:t>
            </a:r>
          </a:p>
          <a:p>
            <a:pPr indent="457200"/>
            <a:r>
              <a:rPr lang="en-US"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Иванов”, </a:t>
            </a:r>
            <a:r>
              <a:rPr lang="en-US" sz="2200" dirty="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Петров”, ”Сидоров</a:t>
            </a:r>
            <a:r>
              <a:rPr lang="en-US"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Ахмедов”, </a:t>
            </a:r>
          </a:p>
          <a:p>
            <a:pPr indent="457200"/>
            <a:r>
              <a:rPr lang="ru-RU" sz="2200" dirty="0">
                <a:latin typeface="Times New Roman" panose="02020603050405020304" pitchFamily="18" charset="0"/>
                <a:cs typeface="Times New Roman" panose="02020603050405020304" pitchFamily="18" charset="0"/>
              </a:rPr>
              <a:t>           ”Ерошкин</a:t>
            </a:r>
            <a:r>
              <a:rPr lang="en-US"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Выхин</a:t>
            </a:r>
            <a:r>
              <a:rPr lang="ru-RU" sz="2200" dirty="0">
                <a:latin typeface="Times New Roman" panose="02020603050405020304" pitchFamily="18" charset="0"/>
                <a:cs typeface="Times New Roman" panose="02020603050405020304" pitchFamily="18" charset="0"/>
              </a:rPr>
              <a:t>”, ”Андреев</a:t>
            </a:r>
            <a:r>
              <a:rPr lang="en-US" sz="2200" dirty="0">
                <a:latin typeface="Times New Roman" panose="02020603050405020304" pitchFamily="18" charset="0"/>
                <a:cs typeface="Times New Roman" panose="02020603050405020304" pitchFamily="18" charset="0"/>
              </a:rPr>
              <a:t>”, </a:t>
            </a:r>
          </a:p>
          <a:p>
            <a:pPr indent="457200"/>
            <a:r>
              <a:rPr lang="en-US"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Вин Дизель”,</a:t>
            </a:r>
            <a:r>
              <a:rPr lang="en-US"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Картошкин</a:t>
            </a:r>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Чубайс</a:t>
            </a:r>
            <a:r>
              <a:rPr lang="en-US" sz="2200" dirty="0">
                <a:latin typeface="Times New Roman" panose="02020603050405020304" pitchFamily="18" charset="0"/>
                <a:cs typeface="Times New Roman" panose="02020603050405020304" pitchFamily="18" charset="0"/>
              </a:rPr>
              <a:t>”</a:t>
            </a:r>
          </a:p>
          <a:p>
            <a:pPr indent="457200"/>
            <a:r>
              <a:rPr lang="en-US" sz="2200" dirty="0">
                <a:latin typeface="Times New Roman" panose="02020603050405020304" pitchFamily="18" charset="0"/>
                <a:cs typeface="Times New Roman" panose="02020603050405020304" pitchFamily="18" charset="0"/>
              </a:rPr>
              <a:t>         }</a:t>
            </a:r>
          </a:p>
          <a:p>
            <a:pPr indent="457200"/>
            <a:r>
              <a:rPr lang="en-US"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for (int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=0;i&lt;10;i++)</a:t>
            </a:r>
          </a:p>
          <a:p>
            <a:pPr indent="457200"/>
            <a:r>
              <a:rPr lang="en-US" sz="2200" dirty="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a:p>
            <a:pPr indent="457200"/>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std::cout&lt;&lt;students[</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]&lt;&lt;std::endl; </a:t>
            </a:r>
          </a:p>
          <a:p>
            <a:pPr indent="457200"/>
            <a:r>
              <a:rPr lang="en-US" sz="2200" dirty="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a:p>
            <a:pPr indent="457200"/>
            <a:r>
              <a:rPr lang="ru-RU"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indent="457200"/>
            <a:r>
              <a:rPr lang="en-US" sz="2200" b="1" dirty="0">
                <a:latin typeface="Times New Roman" panose="02020603050405020304" pitchFamily="18" charset="0"/>
                <a:cs typeface="Times New Roman" panose="02020603050405020304" pitchFamily="18" charset="0"/>
              </a:rPr>
              <a:t>       return</a:t>
            </a:r>
            <a:r>
              <a:rPr lang="en-US" sz="2200" dirty="0">
                <a:latin typeface="Times New Roman" panose="02020603050405020304" pitchFamily="18" charset="0"/>
                <a:cs typeface="Times New Roman" panose="02020603050405020304" pitchFamily="18" charset="0"/>
              </a:rPr>
              <a:t> 0;</a:t>
            </a:r>
          </a:p>
          <a:p>
            <a:pPr indent="457200"/>
            <a:r>
              <a:rPr lang="en-US" sz="2200" dirty="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indent="457200">
              <a:lnSpc>
                <a:spcPct val="150000"/>
              </a:lnSpc>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734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805" y="30718"/>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Вывод элементов массива через цикл</a:t>
            </a:r>
          </a:p>
        </p:txBody>
      </p:sp>
      <p:sp>
        <p:nvSpPr>
          <p:cNvPr id="8" name="TextBox 7"/>
          <p:cNvSpPr txBox="1"/>
          <p:nvPr/>
        </p:nvSpPr>
        <p:spPr>
          <a:xfrm>
            <a:off x="173580" y="515365"/>
            <a:ext cx="8352928" cy="5576976"/>
          </a:xfrm>
          <a:prstGeom prst="rect">
            <a:avLst/>
          </a:prstGeom>
          <a:noFill/>
        </p:spPr>
        <p:txBody>
          <a:bodyPr wrap="square" rtlCol="0">
            <a:spAutoFit/>
          </a:bodyPr>
          <a:lstStyle/>
          <a:p>
            <a:pPr indent="457200">
              <a:lnSpc>
                <a:spcPct val="150000"/>
              </a:lnSpc>
            </a:pPr>
            <a:r>
              <a:rPr lang="ru-RU" sz="2000" dirty="0">
                <a:latin typeface="Times New Roman" panose="02020603050405020304" pitchFamily="18" charset="0"/>
                <a:cs typeface="Times New Roman" panose="02020603050405020304" pitchFamily="18" charset="0"/>
              </a:rPr>
              <a:t>Если бы нам пришлось выводить массив из нескольких тысяч фамилий, то мы бы просто увеличили конечное значение счетчика цикла — строку for (...; </a:t>
            </a:r>
            <a:r>
              <a:rPr lang="ru-RU"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 &lt; 10; ...) заменили на for (...; </a:t>
            </a:r>
            <a:r>
              <a:rPr lang="ru-RU"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 &lt; 10000; ...).</a:t>
            </a:r>
            <a:endParaRPr lang="en-US" sz="2000" dirty="0">
              <a:latin typeface="Times New Roman" panose="02020603050405020304" pitchFamily="18" charset="0"/>
              <a:cs typeface="Times New Roman" panose="02020603050405020304" pitchFamily="18" charset="0"/>
            </a:endParaRPr>
          </a:p>
          <a:p>
            <a:pPr indent="457200">
              <a:lnSpc>
                <a:spcPct val="150000"/>
              </a:lnSpc>
            </a:pPr>
            <a:r>
              <a:rPr lang="ru-RU" sz="2000" dirty="0">
                <a:latin typeface="Times New Roman" panose="02020603050405020304" pitchFamily="18" charset="0"/>
                <a:cs typeface="Times New Roman" panose="02020603050405020304" pitchFamily="18" charset="0"/>
              </a:rPr>
              <a:t>Заметьте, что счетчик нашего цикла начинается с нуля, а заканчивается девяткой. Если вместо оператора строгого неравенства — </a:t>
            </a:r>
            <a:r>
              <a:rPr lang="ru-RU"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 &lt; 10 использовать оператор «меньше, либо равно» — </a:t>
            </a:r>
            <a:r>
              <a:rPr lang="ru-RU" sz="2000" dirty="0" err="1">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 &lt;= 10, то на последней итерации программа обратится к несуществующему элементу массива — </a:t>
            </a:r>
            <a:r>
              <a:rPr lang="ru-RU" sz="2000" dirty="0" err="1">
                <a:latin typeface="Times New Roman" panose="02020603050405020304" pitchFamily="18" charset="0"/>
                <a:cs typeface="Times New Roman" panose="02020603050405020304" pitchFamily="18" charset="0"/>
              </a:rPr>
              <a:t>students</a:t>
            </a:r>
            <a:r>
              <a:rPr lang="ru-RU" sz="2000" dirty="0">
                <a:latin typeface="Times New Roman" panose="02020603050405020304" pitchFamily="18" charset="0"/>
                <a:cs typeface="Times New Roman" panose="02020603050405020304" pitchFamily="18" charset="0"/>
              </a:rPr>
              <a:t>[10]. Это может привести к </a:t>
            </a:r>
            <a:r>
              <a:rPr lang="ru-RU" sz="20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ошибкам сегментации</a:t>
            </a:r>
            <a:r>
              <a:rPr lang="ru-RU" sz="2000" dirty="0">
                <a:latin typeface="Times New Roman" panose="02020603050405020304" pitchFamily="18" charset="0"/>
                <a:cs typeface="Times New Roman" panose="02020603050405020304" pitchFamily="18" charset="0"/>
              </a:rPr>
              <a:t> и аварийному завершению программы. Будьте внимательны — подобные ошибки бывает сложно отловить.</a:t>
            </a:r>
          </a:p>
          <a:p>
            <a:pPr indent="457200">
              <a:lnSpc>
                <a:spcPct val="150000"/>
              </a:lnSpc>
            </a:pPr>
            <a:r>
              <a:rPr lang="ru-RU" sz="2000" dirty="0">
                <a:latin typeface="Times New Roman" panose="02020603050405020304" pitchFamily="18" charset="0"/>
                <a:cs typeface="Times New Roman" panose="02020603050405020304" pitchFamily="18" charset="0"/>
              </a:rPr>
              <a:t>Массив, как и любую переменную можно не заполнять значениями при объявлении.</a:t>
            </a:r>
          </a:p>
        </p:txBody>
      </p:sp>
    </p:spTree>
    <p:extLst>
      <p:ext uri="{BB962C8B-B14F-4D97-AF65-F5344CB8AC3E}">
        <p14:creationId xmlns:p14="http://schemas.microsoft.com/office/powerpoint/2010/main" val="217159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Объявление массива без инициализации</a:t>
            </a:r>
          </a:p>
        </p:txBody>
      </p:sp>
      <p:sp>
        <p:nvSpPr>
          <p:cNvPr id="8" name="TextBox 7"/>
          <p:cNvSpPr txBox="1"/>
          <p:nvPr/>
        </p:nvSpPr>
        <p:spPr>
          <a:xfrm>
            <a:off x="173580" y="515365"/>
            <a:ext cx="8352928" cy="6046271"/>
          </a:xfrm>
          <a:prstGeom prst="rect">
            <a:avLst/>
          </a:prstGeom>
          <a:noFill/>
        </p:spPr>
        <p:txBody>
          <a:bodyPr wrap="square" rtlCol="0">
            <a:spAutoFit/>
          </a:bodyPr>
          <a:lstStyle/>
          <a:p>
            <a:pPr indent="457200"/>
            <a:r>
              <a:rPr lang="en-US" sz="2000" dirty="0">
                <a:latin typeface="Times New Roman" panose="02020603050405020304" pitchFamily="18" charset="0"/>
                <a:cs typeface="Times New Roman" panose="02020603050405020304" pitchFamily="18" charset="0"/>
              </a:rPr>
              <a:t>string students[10];</a:t>
            </a:r>
          </a:p>
          <a:p>
            <a:pPr indent="457200"/>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или</a:t>
            </a:r>
          </a:p>
          <a:p>
            <a:pPr indent="457200"/>
            <a:r>
              <a:rPr lang="en-US" sz="2000" dirty="0">
                <a:latin typeface="Times New Roman" panose="02020603050405020304" pitchFamily="18" charset="0"/>
                <a:cs typeface="Times New Roman" panose="02020603050405020304" pitchFamily="18" charset="0"/>
              </a:rPr>
              <a:t>string teachers[5];</a:t>
            </a:r>
          </a:p>
          <a:p>
            <a:pPr indent="457200">
              <a:lnSpc>
                <a:spcPct val="150000"/>
              </a:lnSpc>
            </a:pPr>
            <a:r>
              <a:rPr lang="ru-RU" sz="2000" dirty="0">
                <a:latin typeface="Times New Roman" panose="02020603050405020304" pitchFamily="18" charset="0"/>
                <a:cs typeface="Times New Roman" panose="02020603050405020304" pitchFamily="18" charset="0"/>
              </a:rPr>
              <a:t>Элементы такого массива обычно содержат в себе «мусор» из выделенной, но еще не инициализированной, памяти. Некоторые компиляторы заполняют все элементы массива нулями при его создании.</a:t>
            </a:r>
            <a:endParaRPr lang="en-US" sz="2000" dirty="0">
              <a:latin typeface="Times New Roman" panose="02020603050405020304" pitchFamily="18" charset="0"/>
              <a:cs typeface="Times New Roman" panose="02020603050405020304" pitchFamily="18" charset="0"/>
            </a:endParaRPr>
          </a:p>
          <a:p>
            <a:pPr indent="457200">
              <a:lnSpc>
                <a:spcPct val="150000"/>
              </a:lnSpc>
            </a:pPr>
            <a:r>
              <a:rPr lang="ru-RU" sz="2000" dirty="0">
                <a:latin typeface="Times New Roman" panose="02020603050405020304" pitchFamily="18" charset="0"/>
                <a:cs typeface="Times New Roman" panose="02020603050405020304" pitchFamily="18" charset="0"/>
              </a:rPr>
              <a:t>При создании статического массива, для указания его размера может использоваться только константа. Размер выделяемой памяти определяется на этапе компиляции и не может изменяться в процессе выполнения.</a:t>
            </a:r>
            <a:endParaRPr lang="en-US" sz="2000" dirty="0">
              <a:latin typeface="Times New Roman" panose="02020603050405020304" pitchFamily="18" charset="0"/>
              <a:cs typeface="Times New Roman" panose="02020603050405020304" pitchFamily="18" charset="0"/>
            </a:endParaRPr>
          </a:p>
          <a:p>
            <a:pPr indent="457200"/>
            <a:r>
              <a:rPr lang="en-US" sz="2000" b="1" dirty="0">
                <a:latin typeface="Times New Roman" panose="02020603050405020304" pitchFamily="18" charset="0"/>
                <a:cs typeface="Times New Roman" panose="02020603050405020304" pitchFamily="18" charset="0"/>
              </a:rPr>
              <a:t>int</a:t>
            </a:r>
            <a:r>
              <a:rPr lang="en-US" sz="2000" dirty="0">
                <a:latin typeface="Times New Roman" panose="02020603050405020304" pitchFamily="18" charset="0"/>
                <a:cs typeface="Times New Roman" panose="02020603050405020304" pitchFamily="18" charset="0"/>
              </a:rPr>
              <a:t> n;</a:t>
            </a:r>
          </a:p>
          <a:p>
            <a:pPr indent="457200"/>
            <a:r>
              <a:rPr lang="en-US" sz="2000" dirty="0" err="1">
                <a:latin typeface="Times New Roman" panose="02020603050405020304" pitchFamily="18" charset="0"/>
                <a:cs typeface="Times New Roman" panose="02020603050405020304" pitchFamily="18" charset="0"/>
              </a:rPr>
              <a:t>cin</a:t>
            </a:r>
            <a:r>
              <a:rPr lang="en-US" sz="2000" dirty="0">
                <a:latin typeface="Times New Roman" panose="02020603050405020304" pitchFamily="18" charset="0"/>
                <a:cs typeface="Times New Roman" panose="02020603050405020304" pitchFamily="18" charset="0"/>
              </a:rPr>
              <a:t>&gt;&gt;n;</a:t>
            </a:r>
            <a:endParaRPr lang="ru-RU" sz="2000" dirty="0">
              <a:latin typeface="Times New Roman" panose="02020603050405020304" pitchFamily="18" charset="0"/>
              <a:cs typeface="Times New Roman" panose="02020603050405020304" pitchFamily="18" charset="0"/>
            </a:endParaRPr>
          </a:p>
          <a:p>
            <a:pPr indent="457200"/>
            <a:r>
              <a:rPr lang="en-US" sz="2000" dirty="0">
                <a:latin typeface="Times New Roman" panose="02020603050405020304" pitchFamily="18" charset="0"/>
                <a:cs typeface="Times New Roman" panose="02020603050405020304" pitchFamily="18" charset="0"/>
              </a:rPr>
              <a:t>String students[n]; /*</a:t>
            </a:r>
            <a:r>
              <a:rPr lang="ru-RU" sz="2000" dirty="0">
                <a:latin typeface="Times New Roman" panose="02020603050405020304" pitchFamily="18" charset="0"/>
                <a:cs typeface="Times New Roman" panose="02020603050405020304" pitchFamily="18" charset="0"/>
              </a:rPr>
              <a:t>Неверно</a:t>
            </a:r>
            <a:r>
              <a:rPr lang="en-US" sz="2000" dirty="0">
                <a:latin typeface="Times New Roman" panose="02020603050405020304" pitchFamily="18" charset="0"/>
                <a:cs typeface="Times New Roman" panose="02020603050405020304" pitchFamily="18" charset="0"/>
              </a:rPr>
              <a:t>*/</a:t>
            </a:r>
          </a:p>
          <a:p>
            <a:pPr indent="457200">
              <a:lnSpc>
                <a:spcPct val="150000"/>
              </a:lnSpc>
            </a:pPr>
            <a:r>
              <a:rPr lang="ru-RU" sz="2000" dirty="0"/>
              <a:t>Выделение памяти в процессе выполнения возможно при работе с </a:t>
            </a:r>
            <a:r>
              <a:rPr lang="ru-RU" sz="2000" dirty="0">
                <a:hlinkClick r:id="rId4" tooltip="Динамические массивы в С++"/>
              </a:rPr>
              <a:t>динамическими массивами</a:t>
            </a:r>
            <a:r>
              <a:rPr lang="ru-RU" sz="2000" dirty="0"/>
              <a:t>. Но о них немного позже.</a:t>
            </a:r>
          </a:p>
        </p:txBody>
      </p:sp>
    </p:spTree>
    <p:extLst>
      <p:ext uri="{BB962C8B-B14F-4D97-AF65-F5344CB8AC3E}">
        <p14:creationId xmlns:p14="http://schemas.microsoft.com/office/powerpoint/2010/main" val="41245355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Заполнение массива с клавиатуры</a:t>
            </a:r>
          </a:p>
        </p:txBody>
      </p:sp>
      <p:sp>
        <p:nvSpPr>
          <p:cNvPr id="8" name="TextBox 7"/>
          <p:cNvSpPr txBox="1"/>
          <p:nvPr/>
        </p:nvSpPr>
        <p:spPr>
          <a:xfrm>
            <a:off x="173580" y="515365"/>
            <a:ext cx="8352928" cy="6617196"/>
          </a:xfrm>
          <a:prstGeom prst="rect">
            <a:avLst/>
          </a:prstGeom>
          <a:noFill/>
        </p:spPr>
        <p:txBody>
          <a:bodyPr wrap="square" rtlCol="0">
            <a:spAutoFit/>
          </a:bodyPr>
          <a:lstStyle/>
          <a:p>
            <a:pPr indent="457200">
              <a:lnSpc>
                <a:spcPct val="150000"/>
              </a:lnSpc>
            </a:pPr>
            <a:r>
              <a:rPr lang="ru-RU" sz="2000" dirty="0">
                <a:latin typeface="Times New Roman" panose="02020603050405020304" pitchFamily="18" charset="0"/>
                <a:cs typeface="Times New Roman" panose="02020603050405020304" pitchFamily="18" charset="0"/>
              </a:rPr>
              <a:t>Заполним с клавиатуры пустой массив из 10 элементов.</a:t>
            </a:r>
          </a:p>
          <a:p>
            <a:pPr indent="457200"/>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include</a:t>
            </a:r>
            <a:r>
              <a:rPr lang="ru-RU" b="1" dirty="0">
                <a:latin typeface="Times New Roman" panose="02020603050405020304" pitchFamily="18" charset="0"/>
                <a:cs typeface="Times New Roman" panose="02020603050405020304" pitchFamily="18" charset="0"/>
              </a:rPr>
              <a:t> &lt;</a:t>
            </a:r>
            <a:r>
              <a:rPr lang="ru-RU" b="1" dirty="0" err="1">
                <a:latin typeface="Times New Roman" panose="02020603050405020304" pitchFamily="18" charset="0"/>
                <a:cs typeface="Times New Roman" panose="02020603050405020304" pitchFamily="18" charset="0"/>
              </a:rPr>
              <a:t>iostream</a:t>
            </a:r>
            <a:r>
              <a:rPr lang="ru-RU" b="1" dirty="0">
                <a:latin typeface="Times New Roman" panose="02020603050405020304" pitchFamily="18" charset="0"/>
                <a:cs typeface="Times New Roman" panose="02020603050405020304" pitchFamily="18" charset="0"/>
              </a:rPr>
              <a:t>&gt;</a:t>
            </a:r>
          </a:p>
          <a:p>
            <a:pPr indent="457200"/>
            <a:r>
              <a:rPr lang="en-US" b="1" dirty="0">
                <a:latin typeface="Times New Roman" panose="02020603050405020304" pitchFamily="18" charset="0"/>
                <a:cs typeface="Times New Roman" panose="02020603050405020304" pitchFamily="18" charset="0"/>
              </a:rPr>
              <a:t>#include &lt;string&gt;</a:t>
            </a:r>
          </a:p>
          <a:p>
            <a:pPr indent="457200"/>
            <a:endParaRPr lang="ru-RU" b="1" dirty="0">
              <a:latin typeface="Times New Roman" panose="02020603050405020304" pitchFamily="18" charset="0"/>
              <a:cs typeface="Times New Roman" panose="02020603050405020304" pitchFamily="18" charset="0"/>
            </a:endParaRPr>
          </a:p>
          <a:p>
            <a:pPr indent="457200"/>
            <a:r>
              <a:rPr lang="en-US" sz="2000" b="1" dirty="0">
                <a:latin typeface="Times New Roman" panose="02020603050405020304" pitchFamily="18" charset="0"/>
                <a:cs typeface="Times New Roman" panose="02020603050405020304" pitchFamily="18" charset="0"/>
              </a:rPr>
              <a:t>using </a:t>
            </a:r>
            <a:r>
              <a:rPr lang="en-US" sz="2000" b="1" dirty="0" err="1">
                <a:latin typeface="Times New Roman" panose="02020603050405020304" pitchFamily="18" charset="0"/>
                <a:cs typeface="Times New Roman" panose="02020603050405020304" pitchFamily="18" charset="0"/>
              </a:rPr>
              <a:t>std</a:t>
            </a:r>
            <a:r>
              <a:rPr lang="en-US" sz="2000" b="1" dirty="0">
                <a:latin typeface="Times New Roman" panose="02020603050405020304" pitchFamily="18" charset="0"/>
                <a:cs typeface="Times New Roman" panose="02020603050405020304" pitchFamily="18" charset="0"/>
              </a:rPr>
              <a:t>::cout;</a:t>
            </a:r>
          </a:p>
          <a:p>
            <a:pPr indent="457200"/>
            <a:r>
              <a:rPr lang="en-US" sz="2000" b="1" dirty="0">
                <a:latin typeface="Times New Roman" panose="02020603050405020304" pitchFamily="18" charset="0"/>
                <a:cs typeface="Times New Roman" panose="02020603050405020304" pitchFamily="18" charset="0"/>
              </a:rPr>
              <a:t>using </a:t>
            </a:r>
            <a:r>
              <a:rPr lang="en-US" sz="2000" b="1" dirty="0" err="1">
                <a:latin typeface="Times New Roman" panose="02020603050405020304" pitchFamily="18" charset="0"/>
                <a:cs typeface="Times New Roman" panose="02020603050405020304" pitchFamily="18" charset="0"/>
              </a:rPr>
              <a:t>std</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cin</a:t>
            </a:r>
            <a:r>
              <a:rPr lang="en-US" sz="2000" b="1" dirty="0">
                <a:latin typeface="Times New Roman" panose="02020603050405020304" pitchFamily="18" charset="0"/>
                <a:cs typeface="Times New Roman" panose="02020603050405020304" pitchFamily="18" charset="0"/>
              </a:rPr>
              <a:t>;</a:t>
            </a:r>
          </a:p>
          <a:p>
            <a:pPr indent="457200"/>
            <a:r>
              <a:rPr lang="en-US" sz="2000" b="1" dirty="0">
                <a:latin typeface="Times New Roman" panose="02020603050405020304" pitchFamily="18" charset="0"/>
                <a:cs typeface="Times New Roman" panose="02020603050405020304" pitchFamily="18" charset="0"/>
              </a:rPr>
              <a:t>using </a:t>
            </a:r>
            <a:r>
              <a:rPr lang="en-US" sz="2000" b="1" dirty="0" err="1">
                <a:latin typeface="Times New Roman" panose="02020603050405020304" pitchFamily="18" charset="0"/>
                <a:cs typeface="Times New Roman" panose="02020603050405020304" pitchFamily="18" charset="0"/>
              </a:rPr>
              <a:t>std</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endl</a:t>
            </a:r>
            <a:r>
              <a:rPr lang="en-US" sz="2000" b="1" dirty="0">
                <a:latin typeface="Times New Roman" panose="02020603050405020304" pitchFamily="18" charset="0"/>
                <a:cs typeface="Times New Roman" panose="02020603050405020304" pitchFamily="18" charset="0"/>
              </a:rPr>
              <a:t>;</a:t>
            </a:r>
          </a:p>
          <a:p>
            <a:pPr indent="457200"/>
            <a:endParaRPr lang="en-US" sz="2000" b="1" dirty="0">
              <a:latin typeface="Times New Roman" panose="02020603050405020304" pitchFamily="18" charset="0"/>
              <a:cs typeface="Times New Roman" panose="02020603050405020304" pitchFamily="18" charset="0"/>
            </a:endParaRPr>
          </a:p>
          <a:p>
            <a:pPr indent="457200"/>
            <a:r>
              <a:rPr lang="en-US" sz="2000" b="1" dirty="0">
                <a:latin typeface="Times New Roman" panose="02020603050405020304" pitchFamily="18" charset="0"/>
                <a:cs typeface="Times New Roman" panose="02020603050405020304" pitchFamily="18" charset="0"/>
              </a:rPr>
              <a:t>int main()</a:t>
            </a:r>
          </a:p>
          <a:p>
            <a:pPr indent="457200"/>
            <a:r>
              <a:rPr lang="en-US" sz="2000" b="1" dirty="0">
                <a:latin typeface="Times New Roman" panose="02020603050405020304" pitchFamily="18" charset="0"/>
                <a:cs typeface="Times New Roman" panose="02020603050405020304" pitchFamily="18" charset="0"/>
              </a:rPr>
              <a:t>{</a:t>
            </a:r>
          </a:p>
          <a:p>
            <a:pPr indent="457200"/>
            <a:r>
              <a:rPr lang="en-US" sz="2000" b="1" dirty="0">
                <a:latin typeface="Times New Roman" panose="02020603050405020304" pitchFamily="18" charset="0"/>
                <a:cs typeface="Times New Roman" panose="02020603050405020304" pitchFamily="18" charset="0"/>
              </a:rPr>
              <a:t>   int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arr</a:t>
            </a:r>
            <a:r>
              <a:rPr lang="en-US" sz="2000" dirty="0">
                <a:latin typeface="Times New Roman" panose="02020603050405020304" pitchFamily="18" charset="0"/>
                <a:cs typeface="Times New Roman" panose="02020603050405020304" pitchFamily="18" charset="0"/>
              </a:rPr>
              <a:t>[10];</a:t>
            </a:r>
          </a:p>
          <a:p>
            <a:pPr indent="457200"/>
            <a:endParaRPr lang="en-US" sz="2000" dirty="0">
              <a:latin typeface="Times New Roman" panose="02020603050405020304" pitchFamily="18" charset="0"/>
              <a:cs typeface="Times New Roman" panose="02020603050405020304" pitchFamily="18" charset="0"/>
            </a:endParaRPr>
          </a:p>
          <a:p>
            <a:pPr indent="457200"/>
            <a:r>
              <a:rPr lang="en-US" sz="2000" dirty="0">
                <a:latin typeface="Times New Roman" panose="02020603050405020304" pitchFamily="18" charset="0"/>
                <a:cs typeface="Times New Roman" panose="02020603050405020304" pitchFamily="18" charset="0"/>
              </a:rPr>
              <a:t>    // </a:t>
            </a:r>
            <a:r>
              <a:rPr lang="ru-RU" sz="2000" i="1" dirty="0">
                <a:latin typeface="Times New Roman" panose="02020603050405020304" pitchFamily="18" charset="0"/>
                <a:cs typeface="Times New Roman" panose="02020603050405020304" pitchFamily="18" charset="0"/>
              </a:rPr>
              <a:t>Заполняем массив с клавиатуры</a:t>
            </a:r>
          </a:p>
          <a:p>
            <a:pPr indent="457200"/>
            <a:r>
              <a:rPr lang="ru-RU"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int </a:t>
            </a:r>
            <a:r>
              <a:rPr lang="en-US" sz="2000" dirty="0">
                <a:latin typeface="Times New Roman" panose="02020603050405020304" pitchFamily="18" charset="0"/>
                <a:cs typeface="Times New Roman" panose="02020603050405020304" pitchFamily="18" charset="0"/>
              </a:rPr>
              <a:t>i-0;i&lt;10;i++)</a:t>
            </a:r>
          </a:p>
          <a:p>
            <a:pPr indent="457200"/>
            <a:r>
              <a:rPr lang="en-US" sz="2000" dirty="0">
                <a:latin typeface="Times New Roman" panose="02020603050405020304" pitchFamily="18" charset="0"/>
                <a:cs typeface="Times New Roman" panose="02020603050405020304" pitchFamily="18" charset="0"/>
              </a:rPr>
              <a:t>          {</a:t>
            </a:r>
          </a:p>
          <a:p>
            <a:pPr indent="457200"/>
            <a:r>
              <a:rPr lang="en-US" sz="2000" dirty="0">
                <a:latin typeface="Times New Roman" panose="02020603050405020304" pitchFamily="18" charset="0"/>
                <a:cs typeface="Times New Roman" panose="02020603050405020304" pitchFamily="18" charset="0"/>
              </a:rPr>
              <a:t>               cout&lt;&lt;“[“&lt;&lt;i+1&lt;&lt;‘]‘&lt;&lt;‘:’;</a:t>
            </a:r>
          </a:p>
          <a:p>
            <a:pPr indent="457200"/>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cin</a:t>
            </a:r>
            <a:r>
              <a:rPr lang="en-US" sz="2000" dirty="0">
                <a:latin typeface="Times New Roman" panose="02020603050405020304" pitchFamily="18" charset="0"/>
                <a:cs typeface="Times New Roman" panose="02020603050405020304" pitchFamily="18" charset="0"/>
              </a:rPr>
              <a:t>&gt;&gt;</a:t>
            </a:r>
            <a:r>
              <a:rPr lang="en-US" sz="2000" dirty="0" err="1">
                <a:latin typeface="Times New Roman" panose="02020603050405020304" pitchFamily="18" charset="0"/>
                <a:cs typeface="Times New Roman" panose="02020603050405020304" pitchFamily="18" charset="0"/>
              </a:rPr>
              <a:t>arr</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a:t>
            </a:r>
          </a:p>
          <a:p>
            <a:pPr indent="457200"/>
            <a:r>
              <a:rPr lang="en-US" sz="2000" dirty="0">
                <a:latin typeface="Times New Roman" panose="02020603050405020304" pitchFamily="18" charset="0"/>
                <a:cs typeface="Times New Roman" panose="02020603050405020304" pitchFamily="18" charset="0"/>
              </a:rPr>
              <a:t>           }</a:t>
            </a:r>
          </a:p>
          <a:p>
            <a:pPr indent="457200"/>
            <a:endParaRPr lang="en-US" sz="2000" dirty="0">
              <a:latin typeface="Times New Roman" panose="02020603050405020304" pitchFamily="18" charset="0"/>
              <a:cs typeface="Times New Roman" panose="02020603050405020304" pitchFamily="18" charset="0"/>
            </a:endParaRPr>
          </a:p>
          <a:p>
            <a:pPr indent="457200"/>
            <a:endParaRPr lang="en-US" sz="2000" dirty="0">
              <a:latin typeface="Times New Roman" panose="02020603050405020304" pitchFamily="18" charset="0"/>
              <a:cs typeface="Times New Roman" panose="02020603050405020304" pitchFamily="18" charset="0"/>
            </a:endParaRPr>
          </a:p>
          <a:p>
            <a:pPr indent="457200"/>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073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Заполнение массива с клавиатуры</a:t>
            </a:r>
          </a:p>
        </p:txBody>
      </p:sp>
      <p:sp>
        <p:nvSpPr>
          <p:cNvPr id="8" name="TextBox 7"/>
          <p:cNvSpPr txBox="1"/>
          <p:nvPr/>
        </p:nvSpPr>
        <p:spPr>
          <a:xfrm>
            <a:off x="173580" y="515365"/>
            <a:ext cx="8352928" cy="5139869"/>
          </a:xfrm>
          <a:prstGeom prst="rect">
            <a:avLst/>
          </a:prstGeom>
          <a:noFill/>
        </p:spPr>
        <p:txBody>
          <a:bodyPr wrap="square" rtlCol="0">
            <a:spAutoFit/>
          </a:bodyPr>
          <a:lstStyle/>
          <a:p>
            <a:pPr indent="457200"/>
            <a:r>
              <a:rPr lang="en-US" sz="2200" dirty="0">
                <a:latin typeface="Times New Roman" panose="02020603050405020304" pitchFamily="18" charset="0"/>
                <a:cs typeface="Times New Roman" panose="02020603050405020304" pitchFamily="18" charset="0"/>
              </a:rPr>
              <a:t> // </a:t>
            </a:r>
            <a:r>
              <a:rPr lang="ru-RU" sz="2200" i="1" dirty="0">
                <a:latin typeface="Times New Roman" panose="02020603050405020304" pitchFamily="18" charset="0"/>
                <a:cs typeface="Times New Roman" panose="02020603050405020304" pitchFamily="18" charset="0"/>
              </a:rPr>
              <a:t>И выводим заполненный массив</a:t>
            </a:r>
          </a:p>
          <a:p>
            <a:pPr indent="457200"/>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cout&lt;&lt;“\n</a:t>
            </a:r>
            <a:r>
              <a:rPr lang="ru-RU" sz="2200" dirty="0">
                <a:latin typeface="Times New Roman" panose="02020603050405020304" pitchFamily="18" charset="0"/>
                <a:cs typeface="Times New Roman" panose="02020603050405020304" pitchFamily="18" charset="0"/>
              </a:rPr>
              <a:t>Ваш массив:</a:t>
            </a:r>
            <a:r>
              <a:rPr lang="en-US" sz="2200" dirty="0">
                <a:latin typeface="Times New Roman" panose="02020603050405020304" pitchFamily="18" charset="0"/>
                <a:cs typeface="Times New Roman" panose="02020603050405020304" pitchFamily="18" charset="0"/>
              </a:rPr>
              <a:t>”;</a:t>
            </a:r>
          </a:p>
          <a:p>
            <a:pPr indent="457200"/>
            <a:endParaRPr lang="en-US" sz="2200" dirty="0">
              <a:latin typeface="Times New Roman" panose="02020603050405020304" pitchFamily="18" charset="0"/>
              <a:cs typeface="Times New Roman" panose="02020603050405020304" pitchFamily="18" charset="0"/>
            </a:endParaRPr>
          </a:p>
          <a:p>
            <a:pPr indent="457200"/>
            <a:r>
              <a:rPr lang="en-US" sz="2200" b="1" dirty="0">
                <a:latin typeface="Times New Roman" panose="02020603050405020304" pitchFamily="18" charset="0"/>
                <a:cs typeface="Times New Roman" panose="02020603050405020304" pitchFamily="18" charset="0"/>
              </a:rPr>
              <a:t>for </a:t>
            </a:r>
            <a:r>
              <a:rPr lang="en-US" sz="2200" dirty="0">
                <a:latin typeface="Times New Roman" panose="02020603050405020304" pitchFamily="18" charset="0"/>
                <a:cs typeface="Times New Roman" panose="02020603050405020304" pitchFamily="18" charset="0"/>
              </a:rPr>
              <a:t>(int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=0;i&lt;10;++</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a:t>
            </a:r>
          </a:p>
          <a:p>
            <a:pPr indent="457200"/>
            <a:r>
              <a:rPr lang="en-US" sz="2200" dirty="0">
                <a:latin typeface="Times New Roman" panose="02020603050405020304" pitchFamily="18" charset="0"/>
                <a:cs typeface="Times New Roman" panose="02020603050405020304" pitchFamily="18" charset="0"/>
              </a:rPr>
              <a:t>   {</a:t>
            </a:r>
          </a:p>
          <a:p>
            <a:pPr indent="457200"/>
            <a:r>
              <a:rPr lang="en-US" sz="2200" dirty="0">
                <a:latin typeface="Times New Roman" panose="02020603050405020304" pitchFamily="18" charset="0"/>
                <a:cs typeface="Times New Roman" panose="02020603050405020304" pitchFamily="18" charset="0"/>
              </a:rPr>
              <a:t>        cout&lt;&lt;</a:t>
            </a:r>
            <a:r>
              <a:rPr lang="en-US" sz="2200" dirty="0" err="1">
                <a:latin typeface="Times New Roman" panose="02020603050405020304" pitchFamily="18" charset="0"/>
                <a:cs typeface="Times New Roman" panose="02020603050405020304" pitchFamily="18" charset="0"/>
              </a:rPr>
              <a:t>arr</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]&lt;&lt;“ “;</a:t>
            </a:r>
          </a:p>
          <a:p>
            <a:pPr indent="457200"/>
            <a:r>
              <a:rPr lang="en-US" sz="2200" dirty="0">
                <a:latin typeface="Times New Roman" panose="02020603050405020304" pitchFamily="18" charset="0"/>
                <a:cs typeface="Times New Roman" panose="02020603050405020304" pitchFamily="18" charset="0"/>
              </a:rPr>
              <a:t>    }</a:t>
            </a:r>
          </a:p>
          <a:p>
            <a:pPr indent="457200"/>
            <a:endParaRPr lang="en-US" sz="2200" dirty="0">
              <a:latin typeface="Times New Roman" panose="02020603050405020304" pitchFamily="18" charset="0"/>
              <a:cs typeface="Times New Roman" panose="02020603050405020304" pitchFamily="18" charset="0"/>
            </a:endParaRPr>
          </a:p>
          <a:p>
            <a:pPr indent="457200"/>
            <a:r>
              <a:rPr lang="en-US" sz="2200" dirty="0">
                <a:latin typeface="Times New Roman" panose="02020603050405020304" pitchFamily="18" charset="0"/>
                <a:cs typeface="Times New Roman" panose="02020603050405020304" pitchFamily="18" charset="0"/>
              </a:rPr>
              <a:t> cout&lt;&lt;</a:t>
            </a:r>
            <a:r>
              <a:rPr lang="en-US" sz="2200" dirty="0" err="1">
                <a:latin typeface="Times New Roman" panose="02020603050405020304" pitchFamily="18" charset="0"/>
                <a:cs typeface="Times New Roman" panose="02020603050405020304" pitchFamily="18" charset="0"/>
              </a:rPr>
              <a:t>endl</a:t>
            </a:r>
            <a:r>
              <a:rPr lang="en-US" sz="2200" dirty="0">
                <a:latin typeface="Times New Roman" panose="02020603050405020304" pitchFamily="18" charset="0"/>
                <a:cs typeface="Times New Roman" panose="02020603050405020304" pitchFamily="18" charset="0"/>
              </a:rPr>
              <a:t>;</a:t>
            </a:r>
          </a:p>
          <a:p>
            <a:pPr indent="457200"/>
            <a:endParaRPr lang="en-US" sz="2200" dirty="0">
              <a:latin typeface="Times New Roman" panose="02020603050405020304" pitchFamily="18" charset="0"/>
              <a:cs typeface="Times New Roman" panose="02020603050405020304" pitchFamily="18" charset="0"/>
            </a:endParaRPr>
          </a:p>
          <a:p>
            <a:pPr indent="457200"/>
            <a:r>
              <a:rPr lang="en-US" sz="2200" b="1" dirty="0">
                <a:latin typeface="Times New Roman" panose="02020603050405020304" pitchFamily="18" charset="0"/>
                <a:cs typeface="Times New Roman" panose="02020603050405020304" pitchFamily="18" charset="0"/>
              </a:rPr>
              <a:t>return</a:t>
            </a:r>
            <a:r>
              <a:rPr lang="en-US" sz="2200" dirty="0">
                <a:latin typeface="Times New Roman" panose="02020603050405020304" pitchFamily="18" charset="0"/>
                <a:cs typeface="Times New Roman" panose="02020603050405020304" pitchFamily="18" charset="0"/>
              </a:rPr>
              <a:t> 0;</a:t>
            </a:r>
          </a:p>
          <a:p>
            <a:pPr indent="457200"/>
            <a:r>
              <a:rPr lang="en-US" sz="2200" dirty="0">
                <a:latin typeface="Times New Roman" panose="02020603050405020304" pitchFamily="18" charset="0"/>
                <a:cs typeface="Times New Roman" panose="02020603050405020304" pitchFamily="18" charset="0"/>
              </a:rPr>
              <a:t>}</a:t>
            </a:r>
          </a:p>
          <a:p>
            <a:pPr indent="457200"/>
            <a:endParaRPr lang="en-US" sz="2200" dirty="0">
              <a:latin typeface="Times New Roman" panose="02020603050405020304" pitchFamily="18" charset="0"/>
              <a:cs typeface="Times New Roman" panose="02020603050405020304" pitchFamily="18" charset="0"/>
            </a:endParaRPr>
          </a:p>
          <a:p>
            <a:pPr indent="457200"/>
            <a:r>
              <a:rPr lang="ru-RU" sz="2200" dirty="0">
                <a:latin typeface="Times New Roman" panose="02020603050405020304" pitchFamily="18" charset="0"/>
                <a:cs typeface="Times New Roman" panose="02020603050405020304" pitchFamily="18" charset="0"/>
              </a:rPr>
              <a:t>Скомпилируем эту программу и проверим ее работу. </a:t>
            </a:r>
            <a:endParaRPr lang="en-US" sz="2200" dirty="0">
              <a:latin typeface="Times New Roman" panose="02020603050405020304" pitchFamily="18" charset="0"/>
              <a:cs typeface="Times New Roman" panose="02020603050405020304" pitchFamily="18" charset="0"/>
            </a:endParaRPr>
          </a:p>
          <a:p>
            <a:pPr indent="457200"/>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995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Заполнение массива с клавиатуры</a:t>
            </a:r>
          </a:p>
        </p:txBody>
      </p:sp>
      <p:pic>
        <p:nvPicPr>
          <p:cNvPr id="2" name="Рисунок 1">
            <a:extLst>
              <a:ext uri="{FF2B5EF4-FFF2-40B4-BE49-F238E27FC236}">
                <a16:creationId xmlns:a16="http://schemas.microsoft.com/office/drawing/2014/main" id="{2EC4D459-651D-D74B-B9F5-D872B402ED41}"/>
              </a:ext>
            </a:extLst>
          </p:cNvPr>
          <p:cNvPicPr>
            <a:picLocks noChangeAspect="1"/>
          </p:cNvPicPr>
          <p:nvPr/>
        </p:nvPicPr>
        <p:blipFill>
          <a:blip r:embed="rId3"/>
          <a:stretch>
            <a:fillRect/>
          </a:stretch>
        </p:blipFill>
        <p:spPr>
          <a:xfrm>
            <a:off x="971600" y="478570"/>
            <a:ext cx="7286273" cy="6062791"/>
          </a:xfrm>
          <a:prstGeom prst="rect">
            <a:avLst/>
          </a:prstGeom>
        </p:spPr>
      </p:pic>
    </p:spTree>
    <p:extLst>
      <p:ext uri="{BB962C8B-B14F-4D97-AF65-F5344CB8AC3E}">
        <p14:creationId xmlns:p14="http://schemas.microsoft.com/office/powerpoint/2010/main" val="14365246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Задачи с решениями</a:t>
            </a:r>
          </a:p>
        </p:txBody>
      </p:sp>
      <p:sp>
        <p:nvSpPr>
          <p:cNvPr id="8" name="TextBox 7"/>
          <p:cNvSpPr txBox="1"/>
          <p:nvPr/>
        </p:nvSpPr>
        <p:spPr>
          <a:xfrm>
            <a:off x="173580" y="515365"/>
            <a:ext cx="8352928" cy="6247864"/>
          </a:xfrm>
          <a:prstGeom prst="rect">
            <a:avLst/>
          </a:prstGeom>
          <a:noFill/>
        </p:spPr>
        <p:txBody>
          <a:bodyPr wrap="square" rtlCol="0">
            <a:spAutoFit/>
          </a:bodyPr>
          <a:lstStyle/>
          <a:p>
            <a:r>
              <a:rPr lang="ru-RU" sz="2000" b="1" i="1" dirty="0">
                <a:latin typeface="Times New Roman" panose="02020603050405020304" pitchFamily="18" charset="0"/>
                <a:cs typeface="Times New Roman" panose="02020603050405020304" pitchFamily="18" charset="0"/>
              </a:rPr>
              <a:t>Задача 1. </a:t>
            </a:r>
            <a:r>
              <a:rPr lang="ru-RU" sz="2000" dirty="0">
                <a:latin typeface="Times New Roman" panose="02020603050405020304" pitchFamily="18" charset="0"/>
                <a:cs typeface="Times New Roman" panose="02020603050405020304" pitchFamily="18" charset="0"/>
              </a:rPr>
              <a:t>Найдите сумму отрицательных элементов массива.</a:t>
            </a:r>
          </a:p>
          <a:p>
            <a:pPr fontAlgn="base"/>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int sum=0;</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for (int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=0;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&lt;n;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   if (a[</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]&lt;0)</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      sum+=a[</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if (!sum)</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   cout&lt;&lt;"no numbers &lt; 0";</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else</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  cout&lt;&lt;"sum = "&lt;&lt;sum;</a:t>
            </a:r>
            <a:endParaRPr lang="ru-RU" sz="2000" dirty="0">
              <a:latin typeface="Times New Roman" panose="02020603050405020304" pitchFamily="18" charset="0"/>
              <a:cs typeface="Times New Roman" panose="02020603050405020304" pitchFamily="18" charset="0"/>
            </a:endParaRPr>
          </a:p>
          <a:p>
            <a:pPr fontAlgn="base"/>
            <a:r>
              <a:rPr lang="ru-RU" sz="2000" dirty="0">
                <a:latin typeface="Times New Roman" panose="02020603050405020304" pitchFamily="18" charset="0"/>
                <a:cs typeface="Times New Roman" panose="02020603050405020304" pitchFamily="18" charset="0"/>
              </a:rPr>
              <a:t>}</a:t>
            </a:r>
          </a:p>
          <a:p>
            <a:pPr indent="457200"/>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801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Задачи с решениями</a:t>
            </a:r>
          </a:p>
        </p:txBody>
      </p:sp>
      <p:sp>
        <p:nvSpPr>
          <p:cNvPr id="8" name="TextBox 7"/>
          <p:cNvSpPr txBox="1"/>
          <p:nvPr/>
        </p:nvSpPr>
        <p:spPr>
          <a:xfrm>
            <a:off x="173580" y="515365"/>
            <a:ext cx="8352928" cy="5262979"/>
          </a:xfrm>
          <a:prstGeom prst="rect">
            <a:avLst/>
          </a:prstGeom>
          <a:noFill/>
        </p:spPr>
        <p:txBody>
          <a:bodyPr wrap="square" rtlCol="0">
            <a:spAutoFit/>
          </a:bodyPr>
          <a:lstStyle/>
          <a:p>
            <a:r>
              <a:rPr lang="ru-RU" sz="3200" b="1" i="1" dirty="0">
                <a:latin typeface="Times New Roman" panose="02020603050405020304" pitchFamily="18" charset="0"/>
                <a:cs typeface="Times New Roman" panose="02020603050405020304" pitchFamily="18" charset="0"/>
              </a:rPr>
              <a:t>Задача 2. </a:t>
            </a:r>
            <a:r>
              <a:rPr lang="ru-RU" sz="3200" dirty="0">
                <a:latin typeface="Times New Roman" panose="02020603050405020304" pitchFamily="18" charset="0"/>
                <a:cs typeface="Times New Roman" panose="02020603050405020304" pitchFamily="18" charset="0"/>
              </a:rPr>
              <a:t>Найдите произведение элементов массива с нечетными номерами.</a:t>
            </a:r>
          </a:p>
          <a:p>
            <a:endParaRPr lang="ru-RU" sz="3200" dirty="0">
              <a:latin typeface="Times New Roman" panose="02020603050405020304" pitchFamily="18" charset="0"/>
              <a:cs typeface="Times New Roman" panose="02020603050405020304" pitchFamily="18" charset="0"/>
            </a:endParaRPr>
          </a:p>
          <a:p>
            <a:pPr fontAlgn="base"/>
            <a:r>
              <a:rPr lang="en-US" sz="3200" dirty="0">
                <a:latin typeface="Times New Roman" panose="02020603050405020304" pitchFamily="18" charset="0"/>
                <a:cs typeface="Times New Roman" panose="02020603050405020304" pitchFamily="18" charset="0"/>
              </a:rPr>
              <a:t>int p=1;</a:t>
            </a:r>
            <a:endParaRPr lang="ru-RU" sz="3200" dirty="0">
              <a:latin typeface="Times New Roman" panose="02020603050405020304" pitchFamily="18" charset="0"/>
              <a:cs typeface="Times New Roman" panose="02020603050405020304" pitchFamily="18" charset="0"/>
            </a:endParaRPr>
          </a:p>
          <a:p>
            <a:pPr fontAlgn="base"/>
            <a:r>
              <a:rPr lang="en-US" sz="3200" dirty="0">
                <a:latin typeface="Times New Roman" panose="02020603050405020304" pitchFamily="18" charset="0"/>
                <a:cs typeface="Times New Roman" panose="02020603050405020304" pitchFamily="18" charset="0"/>
              </a:rPr>
              <a:t>for (int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&lt;n;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+=2)</a:t>
            </a:r>
            <a:endParaRPr lang="ru-RU" sz="3200" dirty="0">
              <a:latin typeface="Times New Roman" panose="02020603050405020304" pitchFamily="18" charset="0"/>
              <a:cs typeface="Times New Roman" panose="02020603050405020304" pitchFamily="18" charset="0"/>
            </a:endParaRPr>
          </a:p>
          <a:p>
            <a:pPr fontAlgn="base"/>
            <a:r>
              <a:rPr lang="en-US"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a:p>
            <a:pPr fontAlgn="base"/>
            <a:r>
              <a:rPr lang="en-US" sz="3200" dirty="0">
                <a:latin typeface="Times New Roman" panose="02020603050405020304" pitchFamily="18" charset="0"/>
                <a:cs typeface="Times New Roman" panose="02020603050405020304" pitchFamily="18" charset="0"/>
              </a:rPr>
              <a:t>   p*=a[</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a:p>
            <a:pPr fontAlgn="base"/>
            <a:r>
              <a:rPr lang="en-US"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a:p>
            <a:pPr fontAlgn="base"/>
            <a:r>
              <a:rPr lang="en-US" sz="3200" dirty="0">
                <a:latin typeface="Times New Roman" panose="02020603050405020304" pitchFamily="18" charset="0"/>
                <a:cs typeface="Times New Roman" panose="02020603050405020304" pitchFamily="18" charset="0"/>
              </a:rPr>
              <a:t>cout&lt;&lt;"answer: "&lt;&lt;p&lt;&lt;</a:t>
            </a:r>
            <a:r>
              <a:rPr lang="en-US" sz="3200" dirty="0" err="1">
                <a:latin typeface="Times New Roman" panose="02020603050405020304" pitchFamily="18" charset="0"/>
                <a:cs typeface="Times New Roman" panose="02020603050405020304" pitchFamily="18" charset="0"/>
              </a:rPr>
              <a:t>endl</a:t>
            </a:r>
            <a:r>
              <a:rPr lang="en-US"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pPr indent="457200"/>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033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Оператор </a:t>
            </a:r>
            <a:r>
              <a:rPr lang="en-US" sz="1600" b="1" dirty="0">
                <a:solidFill>
                  <a:schemeClr val="bg1"/>
                </a:solidFill>
                <a:latin typeface="Times New Roman" panose="02020603050405020304" pitchFamily="18" charset="0"/>
                <a:cs typeface="Times New Roman" panose="02020603050405020304" pitchFamily="18" charset="0"/>
              </a:rPr>
              <a:t>IF</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9512" y="620688"/>
            <a:ext cx="8352928" cy="5355312"/>
          </a:xfrm>
          <a:prstGeom prst="rect">
            <a:avLst/>
          </a:prstGeom>
          <a:noFill/>
        </p:spPr>
        <p:txBody>
          <a:bodyPr wrap="square" rtlCol="0">
            <a:spAutoFit/>
          </a:bodyPr>
          <a:lstStyle/>
          <a:p>
            <a:pPr indent="444500" algn="just">
              <a:lnSpc>
                <a:spcPct val="150000"/>
              </a:lnSpc>
            </a:pPr>
            <a:r>
              <a:rPr lang="ru-RU" sz="2000" dirty="0">
                <a:latin typeface="Times New Roman" pitchFamily="18" charset="0"/>
                <a:cs typeface="Times New Roman" pitchFamily="18" charset="0"/>
              </a:rPr>
              <a:t>Если после оператора </a:t>
            </a:r>
            <a:r>
              <a:rPr lang="en-US" sz="2000" b="1" dirty="0">
                <a:latin typeface="Times New Roman" pitchFamily="18" charset="0"/>
                <a:cs typeface="Times New Roman" pitchFamily="18" charset="0"/>
              </a:rPr>
              <a:t>if</a:t>
            </a:r>
            <a:r>
              <a:rPr lang="ru-RU"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 else </a:t>
            </a:r>
            <a:r>
              <a:rPr lang="ru-RU" sz="2000" b="1" dirty="0">
                <a:latin typeface="Times New Roman" pitchFamily="18" charset="0"/>
                <a:cs typeface="Times New Roman" pitchFamily="18" charset="0"/>
              </a:rPr>
              <a:t>или их связки </a:t>
            </a:r>
            <a:r>
              <a:rPr lang="en-US" sz="2000" b="1" dirty="0">
                <a:latin typeface="Times New Roman" pitchFamily="18" charset="0"/>
                <a:cs typeface="Times New Roman" pitchFamily="18" charset="0"/>
              </a:rPr>
              <a:t>else</a:t>
            </a:r>
            <a:r>
              <a:rPr lang="ru-RU"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if </a:t>
            </a:r>
            <a:r>
              <a:rPr lang="ru-RU" sz="2000" dirty="0">
                <a:latin typeface="Times New Roman" pitchFamily="18" charset="0"/>
                <a:cs typeface="Times New Roman" pitchFamily="18" charset="0"/>
              </a:rPr>
              <a:t>должна выполняться </a:t>
            </a:r>
            <a:r>
              <a:rPr lang="ru-RU" sz="2000" u="sng" dirty="0">
                <a:latin typeface="Times New Roman" pitchFamily="18" charset="0"/>
                <a:cs typeface="Times New Roman" pitchFamily="18" charset="0"/>
              </a:rPr>
              <a:t>только одна команда</a:t>
            </a:r>
            <a:r>
              <a:rPr lang="ru-RU" sz="2000" dirty="0">
                <a:latin typeface="Times New Roman" pitchFamily="18" charset="0"/>
                <a:cs typeface="Times New Roman" pitchFamily="18" charset="0"/>
              </a:rPr>
              <a:t>, то </a:t>
            </a:r>
            <a:r>
              <a:rPr lang="ru-RU" sz="2000" u="sng" dirty="0">
                <a:latin typeface="Times New Roman" pitchFamily="18" charset="0"/>
                <a:cs typeface="Times New Roman" pitchFamily="18" charset="0"/>
              </a:rPr>
              <a:t>фигурные скобки можно не ста</a:t>
            </a:r>
            <a:r>
              <a:rPr lang="ru-RU" sz="2000" dirty="0">
                <a:latin typeface="Times New Roman" pitchFamily="18" charset="0"/>
                <a:cs typeface="Times New Roman" pitchFamily="18" charset="0"/>
              </a:rPr>
              <a:t>вить. Предыдущую программу можно записать следующим образом: </a:t>
            </a:r>
          </a:p>
          <a:p>
            <a:r>
              <a:rPr lang="ru-RU" dirty="0"/>
              <a:t>#</a:t>
            </a:r>
            <a:r>
              <a:rPr lang="ru-RU" dirty="0" err="1"/>
              <a:t>include</a:t>
            </a:r>
            <a:r>
              <a:rPr lang="ru-RU" dirty="0"/>
              <a:t>  &lt;iostream&gt;</a:t>
            </a:r>
          </a:p>
          <a:p>
            <a:r>
              <a:rPr lang="en-US" dirty="0"/>
              <a:t>Using</a:t>
            </a:r>
            <a:r>
              <a:rPr lang="ru-RU" dirty="0"/>
              <a:t> </a:t>
            </a:r>
            <a:r>
              <a:rPr lang="en-US" dirty="0"/>
              <a:t>namespace</a:t>
            </a:r>
            <a:r>
              <a:rPr lang="ru-RU" dirty="0"/>
              <a:t> </a:t>
            </a:r>
            <a:r>
              <a:rPr lang="en-US" dirty="0"/>
              <a:t>std</a:t>
            </a:r>
            <a:r>
              <a:rPr lang="ru-RU" dirty="0"/>
              <a:t>; </a:t>
            </a:r>
          </a:p>
          <a:p>
            <a:r>
              <a:rPr lang="en-US" dirty="0"/>
              <a:t>Int</a:t>
            </a:r>
            <a:r>
              <a:rPr lang="ru-RU" dirty="0"/>
              <a:t> </a:t>
            </a:r>
            <a:r>
              <a:rPr lang="en-US" dirty="0"/>
              <a:t>main</a:t>
            </a:r>
            <a:r>
              <a:rPr lang="ru-RU" dirty="0"/>
              <a:t>() { </a:t>
            </a:r>
          </a:p>
          <a:p>
            <a:r>
              <a:rPr lang="en-US" dirty="0" err="1"/>
              <a:t>setlocale</a:t>
            </a:r>
            <a:r>
              <a:rPr lang="ru-RU" dirty="0"/>
              <a:t>(0, ""); </a:t>
            </a:r>
          </a:p>
          <a:p>
            <a:r>
              <a:rPr lang="en-US" dirty="0"/>
              <a:t>Double</a:t>
            </a:r>
            <a:r>
              <a:rPr lang="ru-RU" dirty="0"/>
              <a:t> </a:t>
            </a:r>
            <a:r>
              <a:rPr lang="en-US" dirty="0"/>
              <a:t>num</a:t>
            </a:r>
            <a:r>
              <a:rPr lang="ru-RU" dirty="0"/>
              <a:t>; </a:t>
            </a:r>
          </a:p>
          <a:p>
            <a:r>
              <a:rPr lang="ru-RU" dirty="0"/>
              <a:t>cout&lt;&lt;"Введите произвольное число: ";  </a:t>
            </a:r>
            <a:r>
              <a:rPr lang="ru-RU" dirty="0" err="1"/>
              <a:t>cin</a:t>
            </a:r>
            <a:r>
              <a:rPr lang="ru-RU" dirty="0"/>
              <a:t>&gt;&gt; </a:t>
            </a:r>
            <a:r>
              <a:rPr lang="ru-RU" dirty="0" err="1"/>
              <a:t>num</a:t>
            </a:r>
            <a:r>
              <a:rPr lang="ru-RU" dirty="0"/>
              <a:t>; </a:t>
            </a:r>
          </a:p>
          <a:p>
            <a:r>
              <a:rPr lang="ru-RU" dirty="0" err="1"/>
              <a:t>if</a:t>
            </a:r>
            <a:r>
              <a:rPr lang="ru-RU" dirty="0"/>
              <a:t> (</a:t>
            </a:r>
            <a:r>
              <a:rPr lang="ru-RU" dirty="0" err="1"/>
              <a:t>num</a:t>
            </a:r>
            <a:r>
              <a:rPr lang="ru-RU" dirty="0"/>
              <a:t> &lt;10) // Если введенное число меньше 10. </a:t>
            </a:r>
          </a:p>
          <a:p>
            <a:r>
              <a:rPr lang="ru-RU" dirty="0"/>
              <a:t>	cout&lt;&lt;"Это число меньше 10."&lt;&lt; </a:t>
            </a:r>
            <a:r>
              <a:rPr lang="ru-RU" dirty="0" err="1"/>
              <a:t>endl</a:t>
            </a:r>
            <a:r>
              <a:rPr lang="ru-RU" dirty="0"/>
              <a:t>; </a:t>
            </a:r>
          </a:p>
          <a:p>
            <a:r>
              <a:rPr lang="ru-RU" dirty="0"/>
              <a:t>	</a:t>
            </a:r>
            <a:r>
              <a:rPr lang="ru-RU" dirty="0" err="1"/>
              <a:t>else</a:t>
            </a:r>
            <a:r>
              <a:rPr lang="ru-RU" dirty="0"/>
              <a:t> </a:t>
            </a:r>
            <a:r>
              <a:rPr lang="ru-RU" dirty="0" err="1"/>
              <a:t>if</a:t>
            </a:r>
            <a:r>
              <a:rPr lang="ru-RU" dirty="0"/>
              <a:t> (</a:t>
            </a:r>
            <a:r>
              <a:rPr lang="ru-RU" dirty="0" err="1"/>
              <a:t>num</a:t>
            </a:r>
            <a:r>
              <a:rPr lang="ru-RU" dirty="0"/>
              <a:t> == 10) </a:t>
            </a:r>
          </a:p>
          <a:p>
            <a:r>
              <a:rPr lang="ru-RU" dirty="0"/>
              <a:t>		cout&lt;&lt;"Это число равно 10."&lt;&lt; </a:t>
            </a:r>
            <a:r>
              <a:rPr lang="ru-RU" dirty="0" err="1"/>
              <a:t>endl</a:t>
            </a:r>
            <a:r>
              <a:rPr lang="ru-RU" dirty="0"/>
              <a:t>; </a:t>
            </a:r>
          </a:p>
          <a:p>
            <a:r>
              <a:rPr lang="ru-RU" dirty="0"/>
              <a:t>			</a:t>
            </a:r>
            <a:r>
              <a:rPr lang="ru-RU" dirty="0" err="1"/>
              <a:t>else</a:t>
            </a:r>
            <a:r>
              <a:rPr lang="ru-RU" dirty="0"/>
              <a:t>// иначе </a:t>
            </a:r>
          </a:p>
          <a:p>
            <a:r>
              <a:rPr lang="ru-RU" dirty="0"/>
              <a:t>				cout&lt;&lt;"Это число больше 10."&lt;&lt; </a:t>
            </a:r>
            <a:r>
              <a:rPr lang="ru-RU" dirty="0" err="1"/>
              <a:t>endl</a:t>
            </a:r>
            <a:r>
              <a:rPr lang="ru-RU" dirty="0"/>
              <a:t>; </a:t>
            </a:r>
          </a:p>
          <a:p>
            <a:r>
              <a:rPr lang="ru-RU" dirty="0"/>
              <a:t>return0; </a:t>
            </a:r>
          </a:p>
          <a:p>
            <a:r>
              <a:rPr lang="ru-RU" dirty="0"/>
              <a:t>} </a:t>
            </a:r>
          </a:p>
        </p:txBody>
      </p:sp>
    </p:spTree>
    <p:extLst>
      <p:ext uri="{BB962C8B-B14F-4D97-AF65-F5344CB8AC3E}">
        <p14:creationId xmlns:p14="http://schemas.microsoft.com/office/powerpoint/2010/main" val="3416801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Задачи с решениями</a:t>
            </a:r>
          </a:p>
        </p:txBody>
      </p:sp>
      <p:sp>
        <p:nvSpPr>
          <p:cNvPr id="8" name="TextBox 7"/>
          <p:cNvSpPr txBox="1"/>
          <p:nvPr/>
        </p:nvSpPr>
        <p:spPr>
          <a:xfrm>
            <a:off x="173580" y="515365"/>
            <a:ext cx="8352928" cy="4832092"/>
          </a:xfrm>
          <a:prstGeom prst="rect">
            <a:avLst/>
          </a:prstGeom>
          <a:noFill/>
        </p:spPr>
        <p:txBody>
          <a:bodyPr wrap="square" rtlCol="0">
            <a:spAutoFit/>
          </a:bodyPr>
          <a:lstStyle/>
          <a:p>
            <a:r>
              <a:rPr lang="ru-RU" sz="3200" b="1" i="1" dirty="0">
                <a:latin typeface="Times New Roman" panose="02020603050405020304" pitchFamily="18" charset="0"/>
                <a:cs typeface="Times New Roman" panose="02020603050405020304" pitchFamily="18" charset="0"/>
              </a:rPr>
              <a:t>Задача 3. </a:t>
            </a:r>
            <a:r>
              <a:rPr lang="ru-RU" sz="3200" dirty="0">
                <a:latin typeface="Times New Roman" panose="02020603050405020304" pitchFamily="18" charset="0"/>
                <a:cs typeface="Times New Roman" panose="02020603050405020304" pitchFamily="18" charset="0"/>
              </a:rPr>
              <a:t>Найдите наибольший элемент массива.</a:t>
            </a:r>
          </a:p>
          <a:p>
            <a:endParaRPr lang="ru-RU" sz="3200" dirty="0">
              <a:latin typeface="Times New Roman" panose="02020603050405020304" pitchFamily="18" charset="0"/>
              <a:cs typeface="Times New Roman" panose="02020603050405020304" pitchFamily="18" charset="0"/>
            </a:endParaRPr>
          </a:p>
          <a:p>
            <a:pPr fontAlgn="base"/>
            <a:r>
              <a:rPr lang="en-US" sz="3200" dirty="0" err="1">
                <a:latin typeface="Times New Roman" panose="02020603050405020304" pitchFamily="18" charset="0"/>
                <a:cs typeface="Times New Roman" panose="02020603050405020304" pitchFamily="18" charset="0"/>
              </a:rPr>
              <a:t>int</a:t>
            </a:r>
            <a:r>
              <a:rPr lang="en-US" sz="3200" dirty="0">
                <a:latin typeface="Times New Roman" panose="02020603050405020304" pitchFamily="18" charset="0"/>
                <a:cs typeface="Times New Roman" panose="02020603050405020304" pitchFamily="18" charset="0"/>
              </a:rPr>
              <a:t> max=a[0];</a:t>
            </a:r>
            <a:endParaRPr lang="ru-RU" sz="3200" dirty="0">
              <a:latin typeface="Times New Roman" panose="02020603050405020304" pitchFamily="18" charset="0"/>
              <a:cs typeface="Times New Roman" panose="02020603050405020304" pitchFamily="18" charset="0"/>
            </a:endParaRPr>
          </a:p>
          <a:p>
            <a:pPr fontAlgn="base"/>
            <a:r>
              <a:rPr lang="en-US" sz="3200" dirty="0">
                <a:latin typeface="Times New Roman" panose="02020603050405020304" pitchFamily="18" charset="0"/>
                <a:cs typeface="Times New Roman" panose="02020603050405020304" pitchFamily="18" charset="0"/>
              </a:rPr>
              <a:t>for (int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&lt;n; </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   if (a[</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]&gt;max)</a:t>
            </a:r>
            <a:endParaRPr lang="ru-RU" sz="3200" dirty="0">
              <a:latin typeface="Times New Roman" panose="02020603050405020304" pitchFamily="18" charset="0"/>
              <a:cs typeface="Times New Roman" panose="02020603050405020304" pitchFamily="18" charset="0"/>
            </a:endParaRPr>
          </a:p>
          <a:p>
            <a:pPr fontAlgn="base"/>
            <a:r>
              <a:rPr lang="en-US" sz="3200" dirty="0">
                <a:latin typeface="Times New Roman" panose="02020603050405020304" pitchFamily="18" charset="0"/>
                <a:cs typeface="Times New Roman" panose="02020603050405020304" pitchFamily="18" charset="0"/>
              </a:rPr>
              <a:t>   max=a[</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a:p>
            <a:pPr fontAlgn="base"/>
            <a:r>
              <a:rPr lang="en-US"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a:p>
            <a:pPr fontAlgn="base"/>
            <a:r>
              <a:rPr lang="en-US" sz="3200" dirty="0">
                <a:latin typeface="Times New Roman" panose="02020603050405020304" pitchFamily="18" charset="0"/>
                <a:cs typeface="Times New Roman" panose="02020603050405020304" pitchFamily="18" charset="0"/>
              </a:rPr>
              <a:t>cout&lt;&lt;"max: "&lt;&lt;max&lt;&lt;</a:t>
            </a:r>
            <a:r>
              <a:rPr lang="en-US" sz="3200" dirty="0" err="1">
                <a:latin typeface="Times New Roman" panose="02020603050405020304" pitchFamily="18" charset="0"/>
                <a:cs typeface="Times New Roman" panose="02020603050405020304" pitchFamily="18" charset="0"/>
              </a:rPr>
              <a:t>endl</a:t>
            </a:r>
            <a:r>
              <a:rPr lang="en-US"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a:p>
            <a:pPr indent="457200"/>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381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Задачи с решениями</a:t>
            </a:r>
          </a:p>
        </p:txBody>
      </p:sp>
      <p:sp>
        <p:nvSpPr>
          <p:cNvPr id="8" name="TextBox 7"/>
          <p:cNvSpPr txBox="1"/>
          <p:nvPr/>
        </p:nvSpPr>
        <p:spPr>
          <a:xfrm>
            <a:off x="173580" y="515365"/>
            <a:ext cx="8352928" cy="5693866"/>
          </a:xfrm>
          <a:prstGeom prst="rect">
            <a:avLst/>
          </a:prstGeom>
          <a:noFill/>
        </p:spPr>
        <p:txBody>
          <a:bodyPr wrap="square" rtlCol="0">
            <a:spAutoFit/>
          </a:bodyPr>
          <a:lstStyle/>
          <a:p>
            <a:r>
              <a:rPr lang="ru-RU" sz="2800" b="1" i="1" dirty="0">
                <a:latin typeface="Times New Roman" panose="02020603050405020304" pitchFamily="18" charset="0"/>
                <a:cs typeface="Times New Roman" panose="02020603050405020304" pitchFamily="18" charset="0"/>
              </a:rPr>
              <a:t>Задача 4. </a:t>
            </a:r>
            <a:r>
              <a:rPr lang="ru-RU" sz="2800" dirty="0">
                <a:latin typeface="Times New Roman" panose="02020603050405020304" pitchFamily="18" charset="0"/>
                <a:cs typeface="Times New Roman" panose="02020603050405020304" pitchFamily="18" charset="0"/>
              </a:rPr>
              <a:t>Найдите наименьший четный элемент массива. Если такого нет, то выведите первый элемент.</a:t>
            </a:r>
          </a:p>
          <a:p>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int imin=-1;</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for (int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=0;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&lt;n;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   </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if ((!(a[</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]%2) &amp;&amp; (imin==-1 || a[imin]&gt;a[</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imin=</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if (imin==-1)</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cout&lt;&lt;a[0];</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else</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cout&lt;&lt;a[imin]&lt;&lt;endl;</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280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Задачи с решениями</a:t>
            </a:r>
          </a:p>
        </p:txBody>
      </p:sp>
      <p:sp>
        <p:nvSpPr>
          <p:cNvPr id="8" name="TextBox 7"/>
          <p:cNvSpPr txBox="1"/>
          <p:nvPr/>
        </p:nvSpPr>
        <p:spPr>
          <a:xfrm>
            <a:off x="173580" y="515365"/>
            <a:ext cx="8352928" cy="5940088"/>
          </a:xfrm>
          <a:prstGeom prst="rect">
            <a:avLst/>
          </a:prstGeom>
          <a:noFill/>
        </p:spPr>
        <p:txBody>
          <a:bodyPr wrap="square" rtlCol="0">
            <a:spAutoFit/>
          </a:bodyPr>
          <a:lstStyle/>
          <a:p>
            <a:r>
              <a:rPr lang="ru-RU" sz="2000" b="1" i="1" dirty="0">
                <a:latin typeface="Times New Roman" panose="02020603050405020304" pitchFamily="18" charset="0"/>
                <a:cs typeface="Times New Roman" panose="02020603050405020304" pitchFamily="18" charset="0"/>
              </a:rPr>
              <a:t>Задача</a:t>
            </a:r>
            <a:r>
              <a:rPr lang="en-US" sz="2000" b="1" i="1" dirty="0">
                <a:latin typeface="Times New Roman" panose="02020603050405020304" pitchFamily="18" charset="0"/>
                <a:cs typeface="Times New Roman" panose="02020603050405020304" pitchFamily="18" charset="0"/>
              </a:rPr>
              <a:t> 5. </a:t>
            </a:r>
            <a:r>
              <a:rPr lang="ru-RU" sz="2000" dirty="0">
                <a:latin typeface="Times New Roman" panose="02020603050405020304" pitchFamily="18" charset="0"/>
                <a:cs typeface="Times New Roman" panose="02020603050405020304" pitchFamily="18" charset="0"/>
              </a:rPr>
              <a:t>Преобразовать массив так, чтобы сначала шли нулевые элементы, а затем все остальные.</a:t>
            </a:r>
          </a:p>
          <a:p>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int i1=0, i2=n-1;</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while (i1&lt;i2)</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while (i1 &lt; i2 &amp;&amp; !a[i1])</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i1++;</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while (i2 &gt; i1 &amp;&amp; a[i2])</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i2--;</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if (i1 &lt; i2)</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int </a:t>
            </a:r>
            <a:r>
              <a:rPr lang="en-US" sz="2000" dirty="0" err="1">
                <a:latin typeface="Times New Roman" panose="02020603050405020304" pitchFamily="18" charset="0"/>
                <a:cs typeface="Times New Roman" panose="02020603050405020304" pitchFamily="18" charset="0"/>
              </a:rPr>
              <a:t>tmp</a:t>
            </a:r>
            <a:r>
              <a:rPr lang="en-US" sz="2000" dirty="0">
                <a:latin typeface="Times New Roman" panose="02020603050405020304" pitchFamily="18" charset="0"/>
                <a:cs typeface="Times New Roman" panose="02020603050405020304" pitchFamily="18" charset="0"/>
              </a:rPr>
              <a:t>=a[i1];</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a[i1]=a[i2];</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a[i2]=</a:t>
            </a:r>
            <a:r>
              <a:rPr lang="en-US" sz="2000" dirty="0" err="1">
                <a:latin typeface="Times New Roman" panose="02020603050405020304" pitchFamily="18" charset="0"/>
                <a:cs typeface="Times New Roman" panose="02020603050405020304" pitchFamily="18" charset="0"/>
              </a:rPr>
              <a:t>tmp</a:t>
            </a:r>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i1++;</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i2--;</a:t>
            </a:r>
          </a:p>
          <a:p>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489988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Задачи с решениями</a:t>
            </a:r>
          </a:p>
        </p:txBody>
      </p:sp>
      <p:sp>
        <p:nvSpPr>
          <p:cNvPr id="8" name="TextBox 7"/>
          <p:cNvSpPr txBox="1"/>
          <p:nvPr/>
        </p:nvSpPr>
        <p:spPr>
          <a:xfrm>
            <a:off x="173580" y="515365"/>
            <a:ext cx="8352928" cy="5262979"/>
          </a:xfrm>
          <a:prstGeom prst="rect">
            <a:avLst/>
          </a:prstGeom>
          <a:noFill/>
        </p:spPr>
        <p:txBody>
          <a:bodyPr wrap="square" rtlCol="0">
            <a:spAutoFit/>
          </a:bodyPr>
          <a:lstStyle/>
          <a:p>
            <a:r>
              <a:rPr lang="ru-RU" sz="2800" b="1" i="1" dirty="0">
                <a:latin typeface="Times New Roman" panose="02020603050405020304" pitchFamily="18" charset="0"/>
                <a:cs typeface="Times New Roman" panose="02020603050405020304" pitchFamily="18" charset="0"/>
              </a:rPr>
              <a:t>Задача 6. </a:t>
            </a:r>
            <a:r>
              <a:rPr lang="ru-RU" sz="2800" dirty="0">
                <a:latin typeface="Times New Roman" panose="02020603050405020304" pitchFamily="18" charset="0"/>
                <a:cs typeface="Times New Roman" panose="02020603050405020304" pitchFamily="18" charset="0"/>
              </a:rPr>
              <a:t>Найдите сумму номеров минимального и максимального элементов массива.</a:t>
            </a:r>
          </a:p>
          <a:p>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int </a:t>
            </a:r>
            <a:r>
              <a:rPr lang="en-US" sz="2800" dirty="0" err="1">
                <a:latin typeface="Times New Roman" panose="02020603050405020304" pitchFamily="18" charset="0"/>
                <a:cs typeface="Times New Roman" panose="02020603050405020304" pitchFamily="18" charset="0"/>
              </a:rPr>
              <a:t>imax</a:t>
            </a:r>
            <a:r>
              <a:rPr lang="en-US" sz="2800" dirty="0">
                <a:latin typeface="Times New Roman" panose="02020603050405020304" pitchFamily="18" charset="0"/>
                <a:cs typeface="Times New Roman" panose="02020603050405020304" pitchFamily="18" charset="0"/>
              </a:rPr>
              <a:t>=0, imin=0;</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for (int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&lt; n;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if (a[</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]&gt;a[</a:t>
            </a:r>
            <a:r>
              <a:rPr lang="en-US" sz="2800" dirty="0" err="1">
                <a:latin typeface="Times New Roman" panose="02020603050405020304" pitchFamily="18" charset="0"/>
                <a:cs typeface="Times New Roman" panose="02020603050405020304" pitchFamily="18" charset="0"/>
              </a:rPr>
              <a:t>imax</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imax</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if (a[</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]&lt;a[imin])</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imin=</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cout&lt;&lt;"answer: "&lt;&lt;</a:t>
            </a:r>
            <a:r>
              <a:rPr lang="en-US" sz="2800" dirty="0" err="1">
                <a:latin typeface="Times New Roman" panose="02020603050405020304" pitchFamily="18" charset="0"/>
                <a:cs typeface="Times New Roman" panose="02020603050405020304" pitchFamily="18" charset="0"/>
              </a:rPr>
              <a:t>imin+imax</a:t>
            </a:r>
            <a:r>
              <a:rPr lang="en-US" sz="2800" dirty="0">
                <a:latin typeface="Times New Roman" panose="02020603050405020304" pitchFamily="18" charset="0"/>
                <a:cs typeface="Times New Roman" panose="02020603050405020304" pitchFamily="18" charset="0"/>
              </a:rPr>
              <a:t>&lt;&lt;endl;</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6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Задачи с решениями</a:t>
            </a:r>
          </a:p>
        </p:txBody>
      </p:sp>
      <p:sp>
        <p:nvSpPr>
          <p:cNvPr id="8" name="TextBox 7"/>
          <p:cNvSpPr txBox="1"/>
          <p:nvPr/>
        </p:nvSpPr>
        <p:spPr>
          <a:xfrm>
            <a:off x="173580" y="515365"/>
            <a:ext cx="8352928" cy="5078313"/>
          </a:xfrm>
          <a:prstGeom prst="rect">
            <a:avLst/>
          </a:prstGeom>
          <a:noFill/>
        </p:spPr>
        <p:txBody>
          <a:bodyPr wrap="square" rtlCol="0">
            <a:spAutoFit/>
          </a:bodyPr>
          <a:lstStyle/>
          <a:p>
            <a:r>
              <a:rPr lang="ru-RU" sz="3600" b="1" i="1" dirty="0">
                <a:latin typeface="Times New Roman" panose="02020603050405020304" pitchFamily="18" charset="0"/>
                <a:cs typeface="Times New Roman" panose="02020603050405020304" pitchFamily="18" charset="0"/>
              </a:rPr>
              <a:t>Задача 7. </a:t>
            </a:r>
            <a:r>
              <a:rPr lang="ru-RU" sz="3600" dirty="0">
                <a:latin typeface="Times New Roman" panose="02020603050405020304" pitchFamily="18" charset="0"/>
                <a:cs typeface="Times New Roman" panose="02020603050405020304" pitchFamily="18" charset="0"/>
              </a:rPr>
              <a:t>Найдите минимальный по модулю элемент массива.</a:t>
            </a:r>
          </a:p>
          <a:p>
            <a:endParaRPr lang="ru-RU"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int min=abs(a[0]);</a:t>
            </a:r>
            <a:endParaRPr lang="ru-RU"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for (int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 1;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&lt; n;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      </a:t>
            </a:r>
            <a:endParaRPr lang="ru-RU"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if (min&gt;abs(a[</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min=a[</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cout&lt;&lt;"abs min: "&lt;&lt;min&lt;&lt;</a:t>
            </a:r>
            <a:r>
              <a:rPr lang="en-US" sz="3600" dirty="0" err="1">
                <a:latin typeface="Times New Roman" panose="02020603050405020304" pitchFamily="18" charset="0"/>
                <a:cs typeface="Times New Roman" panose="02020603050405020304" pitchFamily="18" charset="0"/>
              </a:rPr>
              <a:t>endl</a:t>
            </a:r>
            <a:r>
              <a:rPr lang="en-US" sz="3600"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480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МНОГОМЕРНЫЕ МАССИВЫ</a:t>
            </a:r>
          </a:p>
        </p:txBody>
      </p:sp>
      <p:sp>
        <p:nvSpPr>
          <p:cNvPr id="8" name="TextBox 7"/>
          <p:cNvSpPr txBox="1"/>
          <p:nvPr/>
        </p:nvSpPr>
        <p:spPr>
          <a:xfrm>
            <a:off x="173580" y="515365"/>
            <a:ext cx="8352928" cy="6038641"/>
          </a:xfrm>
          <a:prstGeom prst="rect">
            <a:avLst/>
          </a:prstGeom>
          <a:noFill/>
        </p:spPr>
        <p:txBody>
          <a:bodyPr wrap="square" rtlCol="0">
            <a:spAutoFit/>
          </a:bodyPr>
          <a:lstStyle/>
          <a:p>
            <a:pPr indent="457200">
              <a:lnSpc>
                <a:spcPct val="150000"/>
              </a:lnSpc>
            </a:pPr>
            <a:r>
              <a:rPr lang="ru-RU" sz="2000" dirty="0">
                <a:latin typeface="Times New Roman" panose="02020603050405020304" pitchFamily="18" charset="0"/>
                <a:cs typeface="Times New Roman" panose="02020603050405020304" pitchFamily="18" charset="0"/>
              </a:rPr>
              <a:t>С++ позволяет создавать многомерные массивы. Простейшим видом многомерного массива является двумерный массив. Двумерный массив - это массив одномерных массивов. Двумерный массив объявляется следующим образом:</a:t>
            </a:r>
          </a:p>
          <a:p>
            <a:pPr indent="457200">
              <a:lnSpc>
                <a:spcPct val="150000"/>
              </a:lnSpc>
            </a:pPr>
            <a:r>
              <a:rPr lang="ru-RU" sz="2000" dirty="0">
                <a:latin typeface="Times New Roman" panose="02020603050405020304" pitchFamily="18" charset="0"/>
                <a:cs typeface="Times New Roman" panose="02020603050405020304" pitchFamily="18" charset="0"/>
              </a:rPr>
              <a:t>тип </a:t>
            </a:r>
            <a:r>
              <a:rPr lang="ru-RU" sz="2000" dirty="0" err="1">
                <a:latin typeface="Times New Roman" panose="02020603050405020304" pitchFamily="18" charset="0"/>
                <a:cs typeface="Times New Roman" panose="02020603050405020304" pitchFamily="18" charset="0"/>
              </a:rPr>
              <a:t>имя_массива</a:t>
            </a:r>
            <a:r>
              <a:rPr lang="ru-RU" sz="2000" dirty="0">
                <a:latin typeface="Times New Roman" panose="02020603050405020304" pitchFamily="18" charset="0"/>
                <a:cs typeface="Times New Roman" panose="02020603050405020304" pitchFamily="18" charset="0"/>
              </a:rPr>
              <a:t>[количество строк][количество столбцов];</a:t>
            </a:r>
          </a:p>
          <a:p>
            <a:pPr indent="457200">
              <a:lnSpc>
                <a:spcPct val="150000"/>
              </a:lnSpc>
            </a:pPr>
            <a:r>
              <a:rPr lang="ru-RU" sz="2000" dirty="0">
                <a:latin typeface="Times New Roman" panose="02020603050405020304" pitchFamily="18" charset="0"/>
                <a:cs typeface="Times New Roman" panose="02020603050405020304" pitchFamily="18" charset="0"/>
              </a:rPr>
              <a:t>Следовательно, для объявления двумерного массива целых с размером 10 на 20 следует написать:</a:t>
            </a:r>
          </a:p>
          <a:p>
            <a:pPr indent="457200">
              <a:lnSpc>
                <a:spcPct val="150000"/>
              </a:lnSpc>
            </a:pPr>
            <a:r>
              <a:rPr lang="en-US" sz="2000" dirty="0">
                <a:latin typeface="Times New Roman" panose="02020603050405020304" pitchFamily="18" charset="0"/>
                <a:cs typeface="Times New Roman" panose="02020603050405020304" pitchFamily="18" charset="0"/>
              </a:rPr>
              <a:t>int d</a:t>
            </a:r>
            <a:r>
              <a:rPr lang="ru-RU" sz="2000" dirty="0">
                <a:latin typeface="Times New Roman" panose="02020603050405020304" pitchFamily="18" charset="0"/>
                <a:cs typeface="Times New Roman" panose="02020603050405020304" pitchFamily="18" charset="0"/>
              </a:rPr>
              <a:t>[10] [20];</a:t>
            </a:r>
          </a:p>
          <a:p>
            <a:pPr indent="457200">
              <a:lnSpc>
                <a:spcPct val="150000"/>
              </a:lnSpc>
            </a:pPr>
            <a:r>
              <a:rPr lang="ru-RU" sz="2000" dirty="0">
                <a:latin typeface="Times New Roman" panose="02020603050405020304" pitchFamily="18" charset="0"/>
                <a:cs typeface="Times New Roman" panose="02020603050405020304" pitchFamily="18" charset="0"/>
              </a:rPr>
              <a:t>Посмотрим внимательно на это объявление. В противоположность другим компьютерным языкам, где размерности массива отделяются запятой, С++ помещает каждую размерность в отдельные скобки.</a:t>
            </a:r>
          </a:p>
          <a:p>
            <a:pPr indent="457200">
              <a:lnSpc>
                <a:spcPct val="150000"/>
              </a:lnSpc>
            </a:pPr>
            <a:r>
              <a:rPr lang="ru-RU" sz="2000" dirty="0">
                <a:latin typeface="Times New Roman" panose="02020603050405020304" pitchFamily="18" charset="0"/>
                <a:cs typeface="Times New Roman" panose="02020603050405020304" pitchFamily="18" charset="0"/>
              </a:rPr>
              <a:t>Для доступа к элементу с индексами 3, 5 массива </a:t>
            </a:r>
            <a:r>
              <a:rPr lang="en-US" sz="2000" dirty="0">
                <a:latin typeface="Times New Roman" panose="02020603050405020304" pitchFamily="18" charset="0"/>
                <a:cs typeface="Times New Roman" panose="02020603050405020304" pitchFamily="18" charset="0"/>
              </a:rPr>
              <a:t>d</a:t>
            </a:r>
            <a:r>
              <a:rPr lang="ru-RU" sz="2000" dirty="0">
                <a:latin typeface="Times New Roman" panose="02020603050405020304" pitchFamily="18" charset="0"/>
                <a:cs typeface="Times New Roman" panose="02020603050405020304" pitchFamily="18" charset="0"/>
              </a:rPr>
              <a:t> следует использовать запись  </a:t>
            </a:r>
            <a:r>
              <a:rPr lang="en-US" sz="2000" dirty="0">
                <a:latin typeface="Times New Roman" panose="02020603050405020304" pitchFamily="18" charset="0"/>
                <a:cs typeface="Times New Roman" panose="02020603050405020304" pitchFamily="18" charset="0"/>
              </a:rPr>
              <a:t>d</a:t>
            </a:r>
            <a:r>
              <a:rPr lang="ru-RU" sz="2000" dirty="0">
                <a:latin typeface="Times New Roman" panose="02020603050405020304" pitchFamily="18" charset="0"/>
                <a:cs typeface="Times New Roman" panose="02020603050405020304" pitchFamily="18" charset="0"/>
              </a:rPr>
              <a:t>[3] [5]</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5864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Многомерные массивы</a:t>
            </a:r>
          </a:p>
        </p:txBody>
      </p:sp>
      <p:sp>
        <p:nvSpPr>
          <p:cNvPr id="8" name="TextBox 7"/>
          <p:cNvSpPr txBox="1"/>
          <p:nvPr/>
        </p:nvSpPr>
        <p:spPr>
          <a:xfrm>
            <a:off x="173580" y="515365"/>
            <a:ext cx="8352928" cy="6038641"/>
          </a:xfrm>
          <a:prstGeom prst="rect">
            <a:avLst/>
          </a:prstGeom>
          <a:noFill/>
        </p:spPr>
        <p:txBody>
          <a:bodyPr wrap="square" rtlCol="0">
            <a:spAutoFit/>
          </a:bodyPr>
          <a:lstStyle/>
          <a:p>
            <a:pPr indent="457200">
              <a:lnSpc>
                <a:spcPct val="150000"/>
              </a:lnSpc>
            </a:pPr>
            <a:r>
              <a:rPr lang="ru-RU" sz="2000" dirty="0">
                <a:latin typeface="Times New Roman" panose="02020603050405020304" pitchFamily="18" charset="0"/>
                <a:cs typeface="Times New Roman" panose="02020603050405020304" pitchFamily="18" charset="0"/>
              </a:rPr>
              <a:t>С++ позволяет создавать многомерные массивы. Простейшим видом многомерного массива является двумерный массив. Двумерный массив - это массив одномерных массивов. Двумерный массив объявляется следующим образом:</a:t>
            </a:r>
          </a:p>
          <a:p>
            <a:pPr indent="457200">
              <a:lnSpc>
                <a:spcPct val="150000"/>
              </a:lnSpc>
            </a:pPr>
            <a:r>
              <a:rPr lang="ru-RU" sz="2000" dirty="0">
                <a:latin typeface="Times New Roman" panose="02020603050405020304" pitchFamily="18" charset="0"/>
                <a:cs typeface="Times New Roman" panose="02020603050405020304" pitchFamily="18" charset="0"/>
              </a:rPr>
              <a:t>тип имя_массива[количество строк][количество столбцов];</a:t>
            </a:r>
          </a:p>
          <a:p>
            <a:pPr indent="457200">
              <a:lnSpc>
                <a:spcPct val="150000"/>
              </a:lnSpc>
            </a:pPr>
            <a:r>
              <a:rPr lang="ru-RU" sz="2000" dirty="0">
                <a:latin typeface="Times New Roman" panose="02020603050405020304" pitchFamily="18" charset="0"/>
                <a:cs typeface="Times New Roman" panose="02020603050405020304" pitchFamily="18" charset="0"/>
              </a:rPr>
              <a:t>Следовательно, для объявления двумерного массива целых с размером 10 на 20 следует написать:</a:t>
            </a:r>
          </a:p>
          <a:p>
            <a:pPr indent="457200">
              <a:lnSpc>
                <a:spcPct val="150000"/>
              </a:lnSpc>
            </a:pPr>
            <a:r>
              <a:rPr lang="en-US" sz="2000" dirty="0">
                <a:latin typeface="Times New Roman" panose="02020603050405020304" pitchFamily="18" charset="0"/>
                <a:cs typeface="Times New Roman" panose="02020603050405020304" pitchFamily="18" charset="0"/>
              </a:rPr>
              <a:t>int d</a:t>
            </a:r>
            <a:r>
              <a:rPr lang="ru-RU" sz="2000" dirty="0">
                <a:latin typeface="Times New Roman" panose="02020603050405020304" pitchFamily="18" charset="0"/>
                <a:cs typeface="Times New Roman" panose="02020603050405020304" pitchFamily="18" charset="0"/>
              </a:rPr>
              <a:t>[10] [20];</a:t>
            </a:r>
          </a:p>
          <a:p>
            <a:pPr indent="457200">
              <a:lnSpc>
                <a:spcPct val="150000"/>
              </a:lnSpc>
            </a:pPr>
            <a:r>
              <a:rPr lang="ru-RU" sz="2000" dirty="0">
                <a:latin typeface="Times New Roman" panose="02020603050405020304" pitchFamily="18" charset="0"/>
                <a:cs typeface="Times New Roman" panose="02020603050405020304" pitchFamily="18" charset="0"/>
              </a:rPr>
              <a:t>Посмотрим внимательно на это объявление. В противоположность другим компьютерным языкам, где размерности массива отделяются запятой, С++ помещает каждую размерность в отдельные скобки.</a:t>
            </a:r>
          </a:p>
          <a:p>
            <a:pPr indent="457200">
              <a:lnSpc>
                <a:spcPct val="150000"/>
              </a:lnSpc>
            </a:pPr>
            <a:r>
              <a:rPr lang="ru-RU" sz="2000" dirty="0">
                <a:latin typeface="Times New Roman" panose="02020603050405020304" pitchFamily="18" charset="0"/>
                <a:cs typeface="Times New Roman" panose="02020603050405020304" pitchFamily="18" charset="0"/>
              </a:rPr>
              <a:t>Для доступа к элементу с индексами 3,5 массива </a:t>
            </a:r>
            <a:r>
              <a:rPr lang="en-US" sz="2000" dirty="0">
                <a:latin typeface="Times New Roman" panose="02020603050405020304" pitchFamily="18" charset="0"/>
                <a:cs typeface="Times New Roman" panose="02020603050405020304" pitchFamily="18" charset="0"/>
              </a:rPr>
              <a:t>d</a:t>
            </a:r>
            <a:r>
              <a:rPr lang="ru-RU" sz="2000" dirty="0">
                <a:latin typeface="Times New Roman" panose="02020603050405020304" pitchFamily="18" charset="0"/>
                <a:cs typeface="Times New Roman" panose="02020603050405020304" pitchFamily="18" charset="0"/>
              </a:rPr>
              <a:t> следует использовать запись  </a:t>
            </a:r>
            <a:r>
              <a:rPr lang="en-US" sz="2000" dirty="0">
                <a:latin typeface="Times New Roman" panose="02020603050405020304" pitchFamily="18" charset="0"/>
                <a:cs typeface="Times New Roman" panose="02020603050405020304" pitchFamily="18" charset="0"/>
              </a:rPr>
              <a:t>d</a:t>
            </a:r>
            <a:r>
              <a:rPr lang="ru-RU" sz="2000" dirty="0">
                <a:latin typeface="Times New Roman" panose="02020603050405020304" pitchFamily="18" charset="0"/>
                <a:cs typeface="Times New Roman" panose="02020603050405020304" pitchFamily="18" charset="0"/>
              </a:rPr>
              <a:t>[3] [5]</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4323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Многомерные массивы</a:t>
            </a:r>
          </a:p>
        </p:txBody>
      </p:sp>
      <p:sp>
        <p:nvSpPr>
          <p:cNvPr id="8" name="TextBox 7"/>
          <p:cNvSpPr txBox="1"/>
          <p:nvPr/>
        </p:nvSpPr>
        <p:spPr>
          <a:xfrm>
            <a:off x="173580" y="515365"/>
            <a:ext cx="8352928" cy="5576976"/>
          </a:xfrm>
          <a:prstGeom prst="rect">
            <a:avLst/>
          </a:prstGeom>
          <a:noFill/>
        </p:spPr>
        <p:txBody>
          <a:bodyPr wrap="square" rtlCol="0">
            <a:spAutoFit/>
          </a:bodyPr>
          <a:lstStyle/>
          <a:p>
            <a:pPr indent="457200">
              <a:lnSpc>
                <a:spcPct val="150000"/>
              </a:lnSpc>
            </a:pPr>
            <a:r>
              <a:rPr lang="ru-RU" sz="2000" dirty="0">
                <a:latin typeface="Times New Roman" panose="02020603050405020304" pitchFamily="18" charset="0"/>
                <a:cs typeface="Times New Roman" panose="02020603050405020304" pitchFamily="18" charset="0"/>
              </a:rPr>
              <a:t>В </a:t>
            </a:r>
            <a:r>
              <a:rPr lang="ru-RU" sz="2000" dirty="0" err="1">
                <a:latin typeface="Times New Roman" panose="02020603050405020304" pitchFamily="18" charset="0"/>
                <a:cs typeface="Times New Roman" panose="02020603050405020304" pitchFamily="18" charset="0"/>
              </a:rPr>
              <a:t>C</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C</a:t>
            </a:r>
            <a:r>
              <a:rPr lang="ru-RU" sz="2000" dirty="0">
                <a:latin typeface="Times New Roman" panose="02020603050405020304" pitchFamily="18" charset="0"/>
                <a:cs typeface="Times New Roman" panose="02020603050405020304" pitchFamily="18" charset="0"/>
              </a:rPr>
              <a:t>++ прямоугольный двумерный массив чисел реализует математическое понятие «матрица». Однако, в общем случае, двумерный массив — понятие гораздо более широкое, чем матрица, поскольку он может быть и не прямоугольным, и не числовым.</a:t>
            </a:r>
          </a:p>
          <a:p>
            <a:pPr indent="457200">
              <a:lnSpc>
                <a:spcPct val="150000"/>
              </a:lnSpc>
            </a:pPr>
            <a:r>
              <a:rPr lang="ru-RU" sz="2000" dirty="0">
                <a:latin typeface="Times New Roman" panose="02020603050405020304" pitchFamily="18" charset="0"/>
                <a:cs typeface="Times New Roman" panose="02020603050405020304" pitchFamily="18" charset="0"/>
              </a:rPr>
              <a:t>Определение автоматических многомерных массивов почти полностью совпадает с определением одномерных, за исключением того, что вместо одного размера может быть указано несколько:</a:t>
            </a:r>
          </a:p>
          <a:p>
            <a:pPr indent="457200">
              <a:lnSpc>
                <a:spcPct val="150000"/>
              </a:lnSpc>
            </a:pPr>
            <a:r>
              <a:rPr lang="en-US" sz="2000" dirty="0">
                <a:latin typeface="Times New Roman" panose="02020603050405020304" pitchFamily="18" charset="0"/>
                <a:cs typeface="Times New Roman" panose="02020603050405020304" pitchFamily="18" charset="0"/>
              </a:rPr>
              <a:t>const unsigned int DIM1 = 3;</a:t>
            </a:r>
            <a:endParaRPr lang="ru-RU" sz="2000" dirty="0">
              <a:latin typeface="Times New Roman" panose="02020603050405020304" pitchFamily="18" charset="0"/>
              <a:cs typeface="Times New Roman" panose="02020603050405020304" pitchFamily="18" charset="0"/>
            </a:endParaRPr>
          </a:p>
          <a:p>
            <a:pPr indent="457200">
              <a:lnSpc>
                <a:spcPct val="150000"/>
              </a:lnSpc>
            </a:pPr>
            <a:r>
              <a:rPr lang="en-US" sz="2000" dirty="0">
                <a:latin typeface="Times New Roman" panose="02020603050405020304" pitchFamily="18" charset="0"/>
                <a:cs typeface="Times New Roman" panose="02020603050405020304" pitchFamily="18" charset="0"/>
              </a:rPr>
              <a:t>const unsigned int DIM2 = 5;</a:t>
            </a:r>
            <a:endParaRPr lang="ru-RU" sz="2000" dirty="0">
              <a:latin typeface="Times New Roman" panose="02020603050405020304" pitchFamily="18" charset="0"/>
              <a:cs typeface="Times New Roman" panose="02020603050405020304" pitchFamily="18" charset="0"/>
            </a:endParaRPr>
          </a:p>
          <a:p>
            <a:pPr indent="457200">
              <a:lnSpc>
                <a:spcPct val="150000"/>
              </a:lnSpc>
            </a:pPr>
            <a:r>
              <a:rPr lang="ru-RU" sz="2000" dirty="0">
                <a:latin typeface="Times New Roman" panose="02020603050405020304" pitchFamily="18" charset="0"/>
                <a:cs typeface="Times New Roman" panose="02020603050405020304" pitchFamily="18" charset="0"/>
              </a:rPr>
              <a:t>int </a:t>
            </a:r>
            <a:r>
              <a:rPr lang="ru-RU" sz="2000" dirty="0" err="1">
                <a:latin typeface="Times New Roman" panose="02020603050405020304" pitchFamily="18" charset="0"/>
                <a:cs typeface="Times New Roman" panose="02020603050405020304" pitchFamily="18" charset="0"/>
              </a:rPr>
              <a:t>ary</a:t>
            </a:r>
            <a:r>
              <a:rPr lang="ru-RU" sz="2000" dirty="0">
                <a:latin typeface="Times New Roman" panose="02020603050405020304" pitchFamily="18" charset="0"/>
                <a:cs typeface="Times New Roman" panose="02020603050405020304" pitchFamily="18" charset="0"/>
              </a:rPr>
              <a:t>[DIM1][DIM2];</a:t>
            </a:r>
          </a:p>
          <a:p>
            <a:pPr indent="457200">
              <a:lnSpc>
                <a:spcPct val="150000"/>
              </a:lnSpc>
            </a:pPr>
            <a:r>
              <a:rPr lang="ru-RU" sz="2000" dirty="0">
                <a:latin typeface="Times New Roman" panose="02020603050405020304" pitchFamily="18" charset="0"/>
                <a:cs typeface="Times New Roman" panose="02020603050405020304" pitchFamily="18" charset="0"/>
              </a:rPr>
              <a:t>В этом примере определяется двумерный массив из 3 строк по 5 значений типа int в каждой строке. Итого</a:t>
            </a:r>
            <a:r>
              <a:rPr lang="en-US" sz="2000" dirty="0">
                <a:latin typeface="Times New Roman" panose="02020603050405020304" pitchFamily="18" charset="0"/>
                <a:cs typeface="Times New Roman" panose="02020603050405020304" pitchFamily="18" charset="0"/>
              </a:rPr>
              <a:t> 15 </a:t>
            </a:r>
            <a:r>
              <a:rPr lang="ru-RU" sz="2000" dirty="0">
                <a:latin typeface="Times New Roman" panose="02020603050405020304" pitchFamily="18" charset="0"/>
                <a:cs typeface="Times New Roman" panose="02020603050405020304" pitchFamily="18" charset="0"/>
              </a:rPr>
              <a:t>значений типа</a:t>
            </a:r>
            <a:r>
              <a:rPr lang="en-US" sz="2000" dirty="0">
                <a:latin typeface="Times New Roman" panose="02020603050405020304" pitchFamily="18" charset="0"/>
                <a:cs typeface="Times New Roman" panose="02020603050405020304" pitchFamily="18" charset="0"/>
              </a:rPr>
              <a:t> int.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8886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Инициализация массива</a:t>
            </a:r>
          </a:p>
        </p:txBody>
      </p:sp>
      <p:sp>
        <p:nvSpPr>
          <p:cNvPr id="8" name="TextBox 7"/>
          <p:cNvSpPr txBox="1"/>
          <p:nvPr/>
        </p:nvSpPr>
        <p:spPr>
          <a:xfrm>
            <a:off x="173580" y="515365"/>
            <a:ext cx="8352928" cy="6274988"/>
          </a:xfrm>
          <a:prstGeom prst="rect">
            <a:avLst/>
          </a:prstGeom>
          <a:noFill/>
        </p:spPr>
        <p:txBody>
          <a:bodyPr wrap="square" rtlCol="0">
            <a:spAutoFit/>
          </a:bodyPr>
          <a:lstStyle/>
          <a:p>
            <a:pPr indent="457200">
              <a:lnSpc>
                <a:spcPct val="150000"/>
              </a:lnSpc>
            </a:pPr>
            <a:r>
              <a:rPr lang="ru-RU" dirty="0">
                <a:latin typeface="Times New Roman" panose="02020603050405020304" pitchFamily="18" charset="0"/>
                <a:cs typeface="Times New Roman" panose="02020603050405020304" pitchFamily="18" charset="0"/>
              </a:rPr>
              <a:t>При статической (определяемой на этапе компиляции) инициализации значения элементов массива перечисляются в порядке указания размеров (индексов) в определении массива. Каждый уровень многомерного массива заключается в свою пару фигурных скобок:</a:t>
            </a:r>
          </a:p>
          <a:p>
            <a:pPr indent="457200">
              <a:lnSpc>
                <a:spcPct val="150000"/>
              </a:lnSpc>
            </a:pPr>
            <a:r>
              <a:rPr lang="en-US" dirty="0">
                <a:latin typeface="Times New Roman" panose="02020603050405020304" pitchFamily="18" charset="0"/>
                <a:cs typeface="Times New Roman" panose="02020603050405020304" pitchFamily="18" charset="0"/>
              </a:rPr>
              <a:t>const unsigned int DIM1 = 3;</a:t>
            </a:r>
            <a:endParaRPr lang="ru-RU" dirty="0">
              <a:latin typeface="Times New Roman" panose="02020603050405020304" pitchFamily="18" charset="0"/>
              <a:cs typeface="Times New Roman" panose="02020603050405020304" pitchFamily="18" charset="0"/>
            </a:endParaRPr>
          </a:p>
          <a:p>
            <a:pPr indent="457200">
              <a:lnSpc>
                <a:spcPct val="150000"/>
              </a:lnSpc>
            </a:pPr>
            <a:r>
              <a:rPr lang="en-US" dirty="0">
                <a:latin typeface="Times New Roman" panose="02020603050405020304" pitchFamily="18" charset="0"/>
                <a:cs typeface="Times New Roman" panose="02020603050405020304" pitchFamily="18" charset="0"/>
              </a:rPr>
              <a:t>const unsigned int DIM2 = 5;</a:t>
            </a:r>
            <a:endParaRPr lang="ru-RU" dirty="0">
              <a:latin typeface="Times New Roman" panose="02020603050405020304" pitchFamily="18" charset="0"/>
              <a:cs typeface="Times New Roman" panose="02020603050405020304" pitchFamily="18" charset="0"/>
            </a:endParaRPr>
          </a:p>
          <a:p>
            <a:pPr indent="457200">
              <a:lnSpc>
                <a:spcPct val="150000"/>
              </a:lnSpc>
            </a:pPr>
            <a:r>
              <a:rPr lang="en-US" dirty="0">
                <a:latin typeface="Times New Roman" panose="02020603050405020304" pitchFamily="18" charset="0"/>
                <a:cs typeface="Times New Roman" panose="02020603050405020304" pitchFamily="18" charset="0"/>
              </a:rPr>
              <a:t>int </a:t>
            </a:r>
            <a:r>
              <a:rPr lang="en-US" dirty="0" err="1">
                <a:latin typeface="Times New Roman" panose="02020603050405020304" pitchFamily="18" charset="0"/>
                <a:cs typeface="Times New Roman" panose="02020603050405020304" pitchFamily="18" charset="0"/>
              </a:rPr>
              <a:t>ary</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DIM</a:t>
            </a:r>
            <a:r>
              <a:rPr lang="ru-RU"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DIM</a:t>
            </a:r>
            <a:r>
              <a:rPr lang="ru-RU" dirty="0">
                <a:latin typeface="Times New Roman" panose="02020603050405020304" pitchFamily="18" charset="0"/>
                <a:cs typeface="Times New Roman" panose="02020603050405020304" pitchFamily="18" charset="0"/>
              </a:rPr>
              <a:t>2] = {</a:t>
            </a:r>
          </a:p>
          <a:p>
            <a:pPr indent="457200">
              <a:lnSpc>
                <a:spcPct val="150000"/>
              </a:lnSpc>
            </a:pPr>
            <a:r>
              <a:rPr lang="ru-RU" dirty="0">
                <a:latin typeface="Times New Roman" panose="02020603050405020304" pitchFamily="18" charset="0"/>
                <a:cs typeface="Times New Roman" panose="02020603050405020304" pitchFamily="18" charset="0"/>
              </a:rPr>
              <a:t>    { 1, 2, 3, 4, 5 },</a:t>
            </a:r>
          </a:p>
          <a:p>
            <a:pPr indent="457200">
              <a:lnSpc>
                <a:spcPct val="150000"/>
              </a:lnSpc>
            </a:pPr>
            <a:r>
              <a:rPr lang="ru-RU" dirty="0">
                <a:latin typeface="Times New Roman" panose="02020603050405020304" pitchFamily="18" charset="0"/>
                <a:cs typeface="Times New Roman" panose="02020603050405020304" pitchFamily="18" charset="0"/>
              </a:rPr>
              <a:t>    { 2, 4, 6, 8, 10 },</a:t>
            </a:r>
          </a:p>
          <a:p>
            <a:pPr indent="457200">
              <a:lnSpc>
                <a:spcPct val="150000"/>
              </a:lnSpc>
            </a:pPr>
            <a:r>
              <a:rPr lang="ru-RU" dirty="0">
                <a:latin typeface="Times New Roman" panose="02020603050405020304" pitchFamily="18" charset="0"/>
                <a:cs typeface="Times New Roman" panose="02020603050405020304" pitchFamily="18" charset="0"/>
              </a:rPr>
              <a:t>    { 3, 6, 9, 12, 15 }</a:t>
            </a:r>
          </a:p>
          <a:p>
            <a:pPr indent="457200">
              <a:lnSpc>
                <a:spcPct val="150000"/>
              </a:lnSpc>
            </a:pPr>
            <a:r>
              <a:rPr lang="ru-RU" dirty="0">
                <a:latin typeface="Times New Roman" panose="02020603050405020304" pitchFamily="18" charset="0"/>
                <a:cs typeface="Times New Roman" panose="02020603050405020304" pitchFamily="18" charset="0"/>
              </a:rPr>
              <a:t>};</a:t>
            </a:r>
          </a:p>
          <a:p>
            <a:pPr indent="457200">
              <a:lnSpc>
                <a:spcPct val="150000"/>
              </a:lnSpc>
            </a:pPr>
            <a:r>
              <a:rPr lang="ru-RU" dirty="0">
                <a:latin typeface="Times New Roman" panose="02020603050405020304" pitchFamily="18" charset="0"/>
                <a:cs typeface="Times New Roman" panose="02020603050405020304" pitchFamily="18" charset="0"/>
              </a:rPr>
              <a:t>В примере показана статическая инициализация прямоугольного массива. Весь список инициализирующих значений заключён в фигурные скобки. Значения для каждой из 3 строк заключены в свою пару из фигурных скобок, значения для каждого из 5 столбцов для каждой строки перечислены через запятую.</a:t>
            </a:r>
          </a:p>
        </p:txBody>
      </p:sp>
    </p:spTree>
    <p:extLst>
      <p:ext uri="{BB962C8B-B14F-4D97-AF65-F5344CB8AC3E}">
        <p14:creationId xmlns:p14="http://schemas.microsoft.com/office/powerpoint/2010/main" val="10533135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Заполнение массива значениями</a:t>
            </a:r>
          </a:p>
        </p:txBody>
      </p:sp>
      <p:sp>
        <p:nvSpPr>
          <p:cNvPr id="8" name="TextBox 7"/>
          <p:cNvSpPr txBox="1"/>
          <p:nvPr/>
        </p:nvSpPr>
        <p:spPr>
          <a:xfrm>
            <a:off x="173580" y="515365"/>
            <a:ext cx="8352928" cy="6274988"/>
          </a:xfrm>
          <a:prstGeom prst="rect">
            <a:avLst/>
          </a:prstGeom>
          <a:noFill/>
        </p:spPr>
        <p:txBody>
          <a:bodyPr wrap="square" rtlCol="0">
            <a:spAutoFit/>
          </a:bodyPr>
          <a:lstStyle/>
          <a:p>
            <a:pPr indent="457200">
              <a:lnSpc>
                <a:spcPct val="150000"/>
              </a:lnSpc>
            </a:pPr>
            <a:r>
              <a:rPr lang="ru-RU" dirty="0">
                <a:latin typeface="Times New Roman" panose="02020603050405020304" pitchFamily="18" charset="0"/>
                <a:cs typeface="Times New Roman" panose="02020603050405020304" pitchFamily="18" charset="0"/>
              </a:rPr>
              <a:t>Многомерный массив заполняется значениями с помощью вложенных циклов. Причём, как правило, количество циклов совпадает с размерностью массива:</a:t>
            </a:r>
          </a:p>
          <a:p>
            <a:pPr indent="457200">
              <a:lnSpc>
                <a:spcPct val="150000"/>
              </a:lnSpc>
            </a:pP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include</a:t>
            </a:r>
            <a:r>
              <a:rPr lang="ru-RU" dirty="0">
                <a:latin typeface="Times New Roman" panose="02020603050405020304" pitchFamily="18" charset="0"/>
                <a:cs typeface="Times New Roman" panose="02020603050405020304" pitchFamily="18" charset="0"/>
              </a:rPr>
              <a:t> &lt;</a:t>
            </a:r>
            <a:r>
              <a:rPr lang="ru-RU" dirty="0" err="1">
                <a:latin typeface="Times New Roman" panose="02020603050405020304" pitchFamily="18" charset="0"/>
                <a:cs typeface="Times New Roman" panose="02020603050405020304" pitchFamily="18" charset="0"/>
              </a:rPr>
              <a:t>iostream</a:t>
            </a:r>
            <a:r>
              <a:rPr lang="ru-RU" dirty="0">
                <a:latin typeface="Times New Roman" panose="02020603050405020304" pitchFamily="18" charset="0"/>
                <a:cs typeface="Times New Roman" panose="02020603050405020304" pitchFamily="18" charset="0"/>
              </a:rPr>
              <a:t>&gt;</a:t>
            </a:r>
          </a:p>
          <a:p>
            <a:pPr indent="457200">
              <a:lnSpc>
                <a:spcPct val="150000"/>
              </a:lnSpc>
            </a:pPr>
            <a:r>
              <a:rPr lang="en-US" dirty="0">
                <a:latin typeface="Times New Roman" panose="02020603050405020304" pitchFamily="18" charset="0"/>
                <a:cs typeface="Times New Roman" panose="02020603050405020304" pitchFamily="18" charset="0"/>
              </a:rPr>
              <a:t>#include &lt;iomanip&gt;</a:t>
            </a:r>
            <a:endParaRPr lang="ru-RU" dirty="0">
              <a:latin typeface="Times New Roman" panose="02020603050405020304" pitchFamily="18" charset="0"/>
              <a:cs typeface="Times New Roman" panose="02020603050405020304" pitchFamily="18" charset="0"/>
            </a:endParaRPr>
          </a:p>
          <a:p>
            <a:pPr indent="457200">
              <a:lnSpc>
                <a:spcPct val="150000"/>
              </a:lnSpc>
            </a:pPr>
            <a:r>
              <a:rPr lang="en-US" dirty="0">
                <a:latin typeface="Times New Roman" panose="02020603050405020304" pitchFamily="18" charset="0"/>
                <a:cs typeface="Times New Roman" panose="02020603050405020304" pitchFamily="18" charset="0"/>
              </a:rPr>
              <a:t>using namespace </a:t>
            </a:r>
            <a:r>
              <a:rPr lang="en-US" dirty="0" err="1">
                <a:latin typeface="Times New Roman" panose="02020603050405020304" pitchFamily="18" charset="0"/>
                <a:cs typeface="Times New Roman" panose="02020603050405020304" pitchFamily="18" charset="0"/>
              </a:rPr>
              <a:t>std</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indent="457200">
              <a:lnSpc>
                <a:spcPct val="150000"/>
              </a:lnSpc>
            </a:pPr>
            <a:r>
              <a:rPr lang="en-US" dirty="0">
                <a:latin typeface="Times New Roman" panose="02020603050405020304" pitchFamily="18" charset="0"/>
                <a:cs typeface="Times New Roman" panose="02020603050405020304" pitchFamily="18" charset="0"/>
              </a:rPr>
              <a:t>const unsigned int DIM1 = 3;</a:t>
            </a:r>
            <a:endParaRPr lang="ru-RU" dirty="0">
              <a:latin typeface="Times New Roman" panose="02020603050405020304" pitchFamily="18" charset="0"/>
              <a:cs typeface="Times New Roman" panose="02020603050405020304" pitchFamily="18" charset="0"/>
            </a:endParaRPr>
          </a:p>
          <a:p>
            <a:pPr indent="457200">
              <a:lnSpc>
                <a:spcPct val="150000"/>
              </a:lnSpc>
            </a:pPr>
            <a:r>
              <a:rPr lang="en-US" dirty="0">
                <a:latin typeface="Times New Roman" panose="02020603050405020304" pitchFamily="18" charset="0"/>
                <a:cs typeface="Times New Roman" panose="02020603050405020304" pitchFamily="18" charset="0"/>
              </a:rPr>
              <a:t>const unsigned int DIM2 = 5;</a:t>
            </a:r>
            <a:endParaRPr lang="ru-RU" dirty="0">
              <a:latin typeface="Times New Roman" panose="02020603050405020304" pitchFamily="18" charset="0"/>
              <a:cs typeface="Times New Roman" panose="02020603050405020304" pitchFamily="18" charset="0"/>
            </a:endParaRPr>
          </a:p>
          <a:p>
            <a:pPr indent="457200">
              <a:lnSpc>
                <a:spcPct val="150000"/>
              </a:lnSpc>
            </a:pPr>
            <a:r>
              <a:rPr lang="en-US" dirty="0">
                <a:latin typeface="Times New Roman" panose="02020603050405020304" pitchFamily="18" charset="0"/>
                <a:cs typeface="Times New Roman" panose="02020603050405020304" pitchFamily="18" charset="0"/>
              </a:rPr>
              <a:t>int </a:t>
            </a:r>
            <a:r>
              <a:rPr lang="en-US" dirty="0" err="1">
                <a:latin typeface="Times New Roman" panose="02020603050405020304" pitchFamily="18" charset="0"/>
                <a:cs typeface="Times New Roman" panose="02020603050405020304" pitchFamily="18" charset="0"/>
              </a:rPr>
              <a:t>ary</a:t>
            </a:r>
            <a:r>
              <a:rPr lang="en-US" dirty="0">
                <a:latin typeface="Times New Roman" panose="02020603050405020304" pitchFamily="18" charset="0"/>
                <a:cs typeface="Times New Roman" panose="02020603050405020304" pitchFamily="18" charset="0"/>
              </a:rPr>
              <a:t>[DIM1][DIM2];</a:t>
            </a:r>
            <a:endParaRPr lang="ru-RU" dirty="0">
              <a:latin typeface="Times New Roman" panose="02020603050405020304" pitchFamily="18" charset="0"/>
              <a:cs typeface="Times New Roman" panose="02020603050405020304" pitchFamily="18" charset="0"/>
            </a:endParaRPr>
          </a:p>
          <a:p>
            <a:pPr indent="457200">
              <a:lnSpc>
                <a:spcPct val="150000"/>
              </a:lnSpc>
            </a:pPr>
            <a:r>
              <a:rPr lang="en-US" dirty="0">
                <a:latin typeface="Times New Roman" panose="02020603050405020304" pitchFamily="18" charset="0"/>
                <a:cs typeface="Times New Roman" panose="02020603050405020304" pitchFamily="18" charset="0"/>
              </a:rPr>
              <a:t>int main() {</a:t>
            </a:r>
            <a:endParaRPr lang="ru-RU" dirty="0">
              <a:latin typeface="Times New Roman" panose="02020603050405020304" pitchFamily="18" charset="0"/>
              <a:cs typeface="Times New Roman" panose="02020603050405020304" pitchFamily="18" charset="0"/>
            </a:endParaRPr>
          </a:p>
          <a:p>
            <a:pPr indent="457200">
              <a:lnSpc>
                <a:spcPct val="150000"/>
              </a:lnSpc>
            </a:pPr>
            <a:r>
              <a:rPr lang="en-US" dirty="0">
                <a:latin typeface="Times New Roman" panose="02020603050405020304" pitchFamily="18" charset="0"/>
                <a:cs typeface="Times New Roman" panose="02020603050405020304" pitchFamily="18" charset="0"/>
              </a:rPr>
              <a:t>    for (int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0;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&lt; DIM1;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indent="457200">
              <a:lnSpc>
                <a:spcPct val="150000"/>
              </a:lnSpc>
            </a:pPr>
            <a:r>
              <a:rPr lang="en-US" dirty="0">
                <a:latin typeface="Times New Roman" panose="02020603050405020304" pitchFamily="18" charset="0"/>
                <a:cs typeface="Times New Roman" panose="02020603050405020304" pitchFamily="18" charset="0"/>
              </a:rPr>
              <a:t>        for (int j = 0; j &lt; DIM2; </a:t>
            </a:r>
            <a:r>
              <a:rPr lang="en-US" dirty="0" err="1">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indent="457200">
              <a:lnSpc>
                <a:spcPct val="150000"/>
              </a:lnSpc>
            </a:pP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ary</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j</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 + 1) * 10 + (</a:t>
            </a:r>
            <a:r>
              <a:rPr lang="ru-RU" dirty="0" err="1">
                <a:latin typeface="Times New Roman" panose="02020603050405020304" pitchFamily="18" charset="0"/>
                <a:cs typeface="Times New Roman" panose="02020603050405020304" pitchFamily="18" charset="0"/>
              </a:rPr>
              <a:t>j</a:t>
            </a:r>
            <a:r>
              <a:rPr lang="ru-RU" dirty="0">
                <a:latin typeface="Times New Roman" panose="02020603050405020304" pitchFamily="18" charset="0"/>
                <a:cs typeface="Times New Roman" panose="02020603050405020304" pitchFamily="18" charset="0"/>
              </a:rPr>
              <a:t> + 1);</a:t>
            </a:r>
          </a:p>
          <a:p>
            <a:pPr indent="457200">
              <a:lnSpc>
                <a:spcPct val="150000"/>
              </a:lnSpc>
            </a:pPr>
            <a:r>
              <a:rPr lang="ru-RU" dirty="0">
                <a:latin typeface="Times New Roman" panose="02020603050405020304" pitchFamily="18" charset="0"/>
                <a:cs typeface="Times New Roman" panose="02020603050405020304" pitchFamily="18" charset="0"/>
              </a:rPr>
              <a:t>        }</a:t>
            </a:r>
          </a:p>
          <a:p>
            <a:pPr indent="457200">
              <a:lnSpc>
                <a:spcPct val="150000"/>
              </a:lnSpc>
            </a:pPr>
            <a:r>
              <a:rPr lang="ru-RU" dirty="0">
                <a:latin typeface="Times New Roman" panose="02020603050405020304" pitchFamily="18" charset="0"/>
                <a:cs typeface="Times New Roman" panose="02020603050405020304" pitchFamily="18" charset="0"/>
              </a:rPr>
              <a:t>    }</a:t>
            </a:r>
          </a:p>
          <a:p>
            <a:pPr indent="457200">
              <a:lnSpc>
                <a:spcPct val="150000"/>
              </a:lnSpc>
            </a:pPr>
            <a:r>
              <a:rPr lang="ru-RU"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1883414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Оператор </a:t>
            </a:r>
            <a:r>
              <a:rPr lang="en-US" sz="1600" b="1" dirty="0">
                <a:solidFill>
                  <a:schemeClr val="bg1"/>
                </a:solidFill>
                <a:latin typeface="Times New Roman" panose="02020603050405020304" pitchFamily="18" charset="0"/>
                <a:cs typeface="Times New Roman" panose="02020603050405020304" pitchFamily="18" charset="0"/>
              </a:rPr>
              <a:t>IF</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9512" y="425858"/>
            <a:ext cx="8352928" cy="6324808"/>
          </a:xfrm>
          <a:prstGeom prst="rect">
            <a:avLst/>
          </a:prstGeom>
          <a:noFill/>
        </p:spPr>
        <p:txBody>
          <a:bodyPr wrap="square" rtlCol="0">
            <a:spAutoFit/>
          </a:bodyPr>
          <a:lstStyle/>
          <a:p>
            <a:pPr indent="444500" algn="just">
              <a:lnSpc>
                <a:spcPct val="150000"/>
              </a:lnSpc>
            </a:pPr>
            <a:r>
              <a:rPr lang="ru-RU" sz="2000" dirty="0">
                <a:latin typeface="Times New Roman" pitchFamily="18" charset="0"/>
                <a:cs typeface="Times New Roman" pitchFamily="18" charset="0"/>
              </a:rPr>
              <a:t>Такой метод записи выглядит более компактно. Если при выполнении условия нам требуется выполнить более одной команды, то фигурные скобки необходимы. </a:t>
            </a:r>
            <a:r>
              <a:rPr lang="ru-RU" sz="2000" i="1" dirty="0">
                <a:latin typeface="Times New Roman" pitchFamily="18" charset="0"/>
                <a:cs typeface="Times New Roman" pitchFamily="18" charset="0"/>
              </a:rPr>
              <a:t>Например</a:t>
            </a:r>
            <a:r>
              <a:rPr lang="ru-RU" sz="2000" dirty="0">
                <a:latin typeface="Times New Roman" pitchFamily="18" charset="0"/>
                <a:cs typeface="Times New Roman" pitchFamily="18" charset="0"/>
              </a:rPr>
              <a:t>: </a:t>
            </a:r>
          </a:p>
          <a:p>
            <a:r>
              <a:rPr lang="ru-RU" sz="1500" dirty="0"/>
              <a:t>#</a:t>
            </a:r>
            <a:r>
              <a:rPr lang="en-US" sz="1500" dirty="0"/>
              <a:t>include</a:t>
            </a:r>
            <a:r>
              <a:rPr lang="ru-RU" sz="1500" dirty="0"/>
              <a:t>&lt;</a:t>
            </a:r>
            <a:r>
              <a:rPr lang="en-US" sz="1500" dirty="0"/>
              <a:t>iostream</a:t>
            </a:r>
            <a:r>
              <a:rPr lang="ru-RU" sz="1500" dirty="0"/>
              <a:t>&gt;</a:t>
            </a:r>
          </a:p>
          <a:p>
            <a:r>
              <a:rPr lang="en-US" sz="1500" dirty="0"/>
              <a:t>Using namespace std</a:t>
            </a:r>
            <a:r>
              <a:rPr lang="ru-RU" sz="1500" dirty="0"/>
              <a:t>; </a:t>
            </a:r>
          </a:p>
          <a:p>
            <a:r>
              <a:rPr lang="en-US" sz="1500" dirty="0"/>
              <a:t>Int</a:t>
            </a:r>
            <a:r>
              <a:rPr lang="ru-RU" sz="1500" dirty="0"/>
              <a:t> </a:t>
            </a:r>
            <a:r>
              <a:rPr lang="en-US" sz="1500" dirty="0"/>
              <a:t>main</a:t>
            </a:r>
            <a:r>
              <a:rPr lang="ru-RU" sz="1500" dirty="0"/>
              <a:t>() { </a:t>
            </a:r>
          </a:p>
          <a:p>
            <a:r>
              <a:rPr lang="en-US" sz="1500" dirty="0" err="1"/>
              <a:t>setlocale</a:t>
            </a:r>
            <a:r>
              <a:rPr lang="ru-RU" sz="1500" dirty="0"/>
              <a:t>(0, ""); </a:t>
            </a:r>
          </a:p>
          <a:p>
            <a:r>
              <a:rPr lang="en-US" sz="1500" dirty="0"/>
              <a:t>double num</a:t>
            </a:r>
            <a:r>
              <a:rPr lang="ru-RU" sz="1500" dirty="0"/>
              <a:t>; </a:t>
            </a:r>
          </a:p>
          <a:p>
            <a:r>
              <a:rPr lang="en-US" sz="1500" dirty="0"/>
              <a:t>Int</a:t>
            </a:r>
            <a:r>
              <a:rPr lang="ru-RU" sz="1500" dirty="0"/>
              <a:t> </a:t>
            </a:r>
            <a:r>
              <a:rPr lang="en-US" sz="1500" dirty="0"/>
              <a:t>k</a:t>
            </a:r>
            <a:r>
              <a:rPr lang="ru-RU" sz="1500" dirty="0"/>
              <a:t>; </a:t>
            </a:r>
          </a:p>
          <a:p>
            <a:r>
              <a:rPr lang="ru-RU" sz="1500" dirty="0"/>
              <a:t>cout&lt;&lt;"Введите произвольное число: ";  </a:t>
            </a:r>
            <a:r>
              <a:rPr lang="ru-RU" sz="1500" dirty="0" err="1"/>
              <a:t>cin</a:t>
            </a:r>
            <a:r>
              <a:rPr lang="ru-RU" sz="1500" dirty="0"/>
              <a:t>&gt;&gt; </a:t>
            </a:r>
            <a:r>
              <a:rPr lang="ru-RU" sz="1500" dirty="0" err="1"/>
              <a:t>num</a:t>
            </a:r>
            <a:r>
              <a:rPr lang="ru-RU" sz="1500" dirty="0"/>
              <a:t>; </a:t>
            </a:r>
          </a:p>
          <a:p>
            <a:r>
              <a:rPr lang="ru-RU" sz="1500" dirty="0" err="1"/>
              <a:t>if</a:t>
            </a:r>
            <a:r>
              <a:rPr lang="ru-RU" sz="1500" dirty="0"/>
              <a:t> (</a:t>
            </a:r>
            <a:r>
              <a:rPr lang="ru-RU" sz="1500" dirty="0" err="1"/>
              <a:t>num</a:t>
            </a:r>
            <a:r>
              <a:rPr lang="ru-RU" sz="1500" dirty="0"/>
              <a:t> &lt;10) {  // Если введенное число меньше 10. </a:t>
            </a:r>
          </a:p>
          <a:p>
            <a:r>
              <a:rPr lang="ru-RU" sz="1500" dirty="0"/>
              <a:t>	cout&lt;&lt;"Это число меньше 10."&lt;&lt; </a:t>
            </a:r>
            <a:r>
              <a:rPr lang="ru-RU" sz="1500" dirty="0" err="1"/>
              <a:t>endl</a:t>
            </a:r>
            <a:r>
              <a:rPr lang="ru-RU" sz="1500" dirty="0"/>
              <a:t>;         </a:t>
            </a:r>
          </a:p>
          <a:p>
            <a:r>
              <a:rPr lang="ru-RU" sz="1500" dirty="0" err="1"/>
              <a:t>k</a:t>
            </a:r>
            <a:r>
              <a:rPr lang="ru-RU" sz="1500" dirty="0"/>
              <a:t> = 1;     </a:t>
            </a:r>
          </a:p>
          <a:p>
            <a:r>
              <a:rPr lang="ru-RU" sz="1500" dirty="0"/>
              <a:t>} </a:t>
            </a:r>
          </a:p>
          <a:p>
            <a:r>
              <a:rPr lang="en-US" sz="1500" dirty="0"/>
              <a:t>E</a:t>
            </a:r>
            <a:r>
              <a:rPr lang="ru-RU" sz="1500" dirty="0" err="1"/>
              <a:t>lse</a:t>
            </a:r>
            <a:r>
              <a:rPr lang="ru-RU" sz="1500" dirty="0"/>
              <a:t> </a:t>
            </a:r>
            <a:r>
              <a:rPr lang="ru-RU" sz="1500" dirty="0" err="1"/>
              <a:t>if</a:t>
            </a:r>
            <a:r>
              <a:rPr lang="ru-RU" sz="1500" dirty="0"/>
              <a:t> (</a:t>
            </a:r>
            <a:r>
              <a:rPr lang="ru-RU" sz="1500" dirty="0" err="1"/>
              <a:t>num</a:t>
            </a:r>
            <a:r>
              <a:rPr lang="ru-RU" sz="1500" dirty="0"/>
              <a:t> == 10) { cout&lt;&lt;"Это число равно 10."&lt;&lt; </a:t>
            </a:r>
            <a:r>
              <a:rPr lang="ru-RU" sz="1500" dirty="0" err="1"/>
              <a:t>endl</a:t>
            </a:r>
            <a:r>
              <a:rPr lang="ru-RU" sz="1500" dirty="0"/>
              <a:t>;         </a:t>
            </a:r>
          </a:p>
          <a:p>
            <a:r>
              <a:rPr lang="ru-RU" sz="1500" dirty="0" err="1"/>
              <a:t>k</a:t>
            </a:r>
            <a:r>
              <a:rPr lang="ru-RU" sz="1500" dirty="0"/>
              <a:t> = 2;     </a:t>
            </a:r>
          </a:p>
          <a:p>
            <a:r>
              <a:rPr lang="ru-RU" sz="1500" dirty="0"/>
              <a:t>} </a:t>
            </a:r>
          </a:p>
          <a:p>
            <a:r>
              <a:rPr lang="ru-RU" sz="1500" dirty="0" err="1"/>
              <a:t>else</a:t>
            </a:r>
            <a:r>
              <a:rPr lang="ru-RU" sz="1500" dirty="0"/>
              <a:t>{  // иначе </a:t>
            </a:r>
          </a:p>
          <a:p>
            <a:r>
              <a:rPr lang="ru-RU" sz="1500" dirty="0"/>
              <a:t>cout&lt;&lt;"Это число больше 10."&lt;&lt; </a:t>
            </a:r>
            <a:r>
              <a:rPr lang="ru-RU" sz="1500" dirty="0" err="1"/>
              <a:t>endl</a:t>
            </a:r>
            <a:r>
              <a:rPr lang="ru-RU" sz="1500" dirty="0"/>
              <a:t>;         </a:t>
            </a:r>
          </a:p>
          <a:p>
            <a:r>
              <a:rPr lang="en-US" sz="1500" dirty="0"/>
              <a:t>k = 3;     </a:t>
            </a:r>
            <a:endParaRPr lang="ru-RU" sz="1500" dirty="0"/>
          </a:p>
          <a:p>
            <a:r>
              <a:rPr lang="en-US" sz="1500" dirty="0"/>
              <a:t>} </a:t>
            </a:r>
            <a:endParaRPr lang="ru-RU" sz="1500" dirty="0"/>
          </a:p>
          <a:p>
            <a:r>
              <a:rPr lang="en-US" sz="1500" dirty="0"/>
              <a:t>cout&lt;&lt;"k = "&lt;&lt; k &lt;&lt; </a:t>
            </a:r>
            <a:r>
              <a:rPr lang="en-US" sz="1500" dirty="0" err="1"/>
              <a:t>endl</a:t>
            </a:r>
            <a:r>
              <a:rPr lang="en-US" sz="1500" dirty="0"/>
              <a:t>; </a:t>
            </a:r>
            <a:endParaRPr lang="ru-RU" sz="1500" dirty="0"/>
          </a:p>
          <a:p>
            <a:r>
              <a:rPr lang="en-US" sz="1500" dirty="0"/>
              <a:t>return</a:t>
            </a:r>
            <a:r>
              <a:rPr lang="ru-RU" sz="1500" dirty="0"/>
              <a:t>0; </a:t>
            </a:r>
          </a:p>
          <a:p>
            <a:r>
              <a:rPr lang="ru-RU" sz="1500" dirty="0"/>
              <a:t>} </a:t>
            </a:r>
          </a:p>
        </p:txBody>
      </p:sp>
    </p:spTree>
    <p:extLst>
      <p:ext uri="{BB962C8B-B14F-4D97-AF65-F5344CB8AC3E}">
        <p14:creationId xmlns:p14="http://schemas.microsoft.com/office/powerpoint/2010/main" val="25739675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Заполнение массива значениями</a:t>
            </a:r>
          </a:p>
        </p:txBody>
      </p:sp>
      <p:sp>
        <p:nvSpPr>
          <p:cNvPr id="8" name="TextBox 7"/>
          <p:cNvSpPr txBox="1"/>
          <p:nvPr/>
        </p:nvSpPr>
        <p:spPr>
          <a:xfrm>
            <a:off x="173580" y="515365"/>
            <a:ext cx="8352928" cy="5521704"/>
          </a:xfrm>
          <a:prstGeom prst="rect">
            <a:avLst/>
          </a:prstGeom>
          <a:noFill/>
        </p:spPr>
        <p:txBody>
          <a:bodyPr wrap="square" rtlCol="0">
            <a:spAutoFit/>
          </a:bodyPr>
          <a:lstStyle/>
          <a:p>
            <a:pPr indent="457200">
              <a:lnSpc>
                <a:spcPct val="150000"/>
              </a:lnSpc>
            </a:pPr>
            <a:r>
              <a:rPr lang="ru-RU" sz="4000" dirty="0">
                <a:latin typeface="Times New Roman" panose="02020603050405020304" pitchFamily="18" charset="0"/>
                <a:cs typeface="Times New Roman" panose="02020603050405020304" pitchFamily="18" charset="0"/>
              </a:rPr>
              <a:t>В этом примере каждому элементу массива присваивается значение, первая цифра которого указывает номер строки, а вторая цифра — номер столбца для этого значения (нумерация с 1).</a:t>
            </a:r>
          </a:p>
        </p:txBody>
      </p:sp>
    </p:spTree>
    <p:extLst>
      <p:ext uri="{BB962C8B-B14F-4D97-AF65-F5344CB8AC3E}">
        <p14:creationId xmlns:p14="http://schemas.microsoft.com/office/powerpoint/2010/main" val="10021960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Вывод значений элементов массива на консоль</a:t>
            </a:r>
          </a:p>
        </p:txBody>
      </p:sp>
      <p:sp>
        <p:nvSpPr>
          <p:cNvPr id="8" name="TextBox 7"/>
          <p:cNvSpPr txBox="1"/>
          <p:nvPr/>
        </p:nvSpPr>
        <p:spPr>
          <a:xfrm>
            <a:off x="173580" y="515365"/>
            <a:ext cx="8352928" cy="6038641"/>
          </a:xfrm>
          <a:prstGeom prst="rect">
            <a:avLst/>
          </a:prstGeom>
          <a:noFill/>
        </p:spPr>
        <p:txBody>
          <a:bodyPr wrap="square" rtlCol="0">
            <a:spAutoFit/>
          </a:bodyPr>
          <a:lstStyle/>
          <a:p>
            <a:pPr indent="457200">
              <a:lnSpc>
                <a:spcPct val="150000"/>
              </a:lnSpc>
            </a:pPr>
            <a:r>
              <a:rPr lang="ru-RU" sz="2000" dirty="0">
                <a:latin typeface="Times New Roman" panose="02020603050405020304" pitchFamily="18" charset="0"/>
                <a:cs typeface="Times New Roman" panose="02020603050405020304" pitchFamily="18" charset="0"/>
              </a:rPr>
              <a:t>В продолжение предыдущего примера можно написать:</a:t>
            </a:r>
          </a:p>
          <a:p>
            <a:pPr>
              <a:lnSpc>
                <a:spcPct val="150000"/>
              </a:lnSpc>
            </a:pP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 (int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 0;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&lt; DIM1;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        for (int j = 0; j &lt; DIM2; </a:t>
            </a:r>
            <a:r>
              <a:rPr lang="en-US" sz="2000" dirty="0" err="1">
                <a:latin typeface="Times New Roman" panose="02020603050405020304" pitchFamily="18" charset="0"/>
                <a:cs typeface="Times New Roman" panose="02020603050405020304" pitchFamily="18" charset="0"/>
              </a:rPr>
              <a:t>j++</a:t>
            </a:r>
            <a:r>
              <a:rPr lang="en-US"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            cout &lt;&lt; </a:t>
            </a:r>
            <a:r>
              <a:rPr lang="en-US" sz="2000" dirty="0" err="1">
                <a:latin typeface="Times New Roman" panose="02020603050405020304" pitchFamily="18" charset="0"/>
                <a:cs typeface="Times New Roman" panose="02020603050405020304" pitchFamily="18" charset="0"/>
              </a:rPr>
              <a:t>setw</a:t>
            </a:r>
            <a:r>
              <a:rPr lang="en-US" sz="2000" dirty="0">
                <a:latin typeface="Times New Roman" panose="02020603050405020304" pitchFamily="18" charset="0"/>
                <a:cs typeface="Times New Roman" panose="02020603050405020304" pitchFamily="18" charset="0"/>
              </a:rPr>
              <a:t>(4) &lt;&lt; </a:t>
            </a:r>
            <a:r>
              <a:rPr lang="en-US" sz="2000" dirty="0" err="1">
                <a:latin typeface="Times New Roman" panose="02020603050405020304" pitchFamily="18" charset="0"/>
                <a:cs typeface="Times New Roman" panose="02020603050405020304" pitchFamily="18" charset="0"/>
              </a:rPr>
              <a:t>ary</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][j];</a:t>
            </a:r>
            <a:endParaRPr lang="ru-RU" sz="2000" dirty="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p>
          <a:p>
            <a:pPr>
              <a:lnSpc>
                <a:spcPct val="150000"/>
              </a:lnSpc>
            </a:pPr>
            <a:r>
              <a:rPr lang="ru-RU" sz="2000" dirty="0">
                <a:latin typeface="Times New Roman" panose="02020603050405020304" pitchFamily="18" charset="0"/>
                <a:cs typeface="Times New Roman" panose="02020603050405020304" pitchFamily="18" charset="0"/>
              </a:rPr>
              <a:t>        cout &lt;&lt; </a:t>
            </a:r>
            <a:r>
              <a:rPr lang="ru-RU" sz="2000" dirty="0" err="1">
                <a:latin typeface="Times New Roman" panose="02020603050405020304" pitchFamily="18" charset="0"/>
                <a:cs typeface="Times New Roman" panose="02020603050405020304" pitchFamily="18" charset="0"/>
              </a:rPr>
              <a:t>endl</a:t>
            </a:r>
            <a:r>
              <a:rPr lang="ru-RU" sz="2000" dirty="0">
                <a:latin typeface="Times New Roman" panose="02020603050405020304" pitchFamily="18" charset="0"/>
                <a:cs typeface="Times New Roman" panose="02020603050405020304" pitchFamily="18" charset="0"/>
              </a:rPr>
              <a:t>;</a:t>
            </a:r>
          </a:p>
          <a:p>
            <a:pPr>
              <a:lnSpc>
                <a:spcPct val="150000"/>
              </a:lnSpc>
            </a:pPr>
            <a:r>
              <a:rPr lang="ru-RU" sz="2000" dirty="0">
                <a:latin typeface="Times New Roman" panose="02020603050405020304" pitchFamily="18" charset="0"/>
                <a:cs typeface="Times New Roman" panose="02020603050405020304" pitchFamily="18" charset="0"/>
              </a:rPr>
              <a:t>    }</a:t>
            </a:r>
          </a:p>
          <a:p>
            <a:pPr>
              <a:lnSpc>
                <a:spcPct val="150000"/>
              </a:lnSpc>
            </a:pPr>
            <a:r>
              <a:rPr lang="ru-RU" sz="2000" dirty="0">
                <a:latin typeface="Times New Roman" panose="02020603050405020304" pitchFamily="18" charset="0"/>
                <a:cs typeface="Times New Roman" panose="02020603050405020304" pitchFamily="18" charset="0"/>
              </a:rPr>
              <a:t>    return 0;</a:t>
            </a:r>
          </a:p>
          <a:p>
            <a:pPr>
              <a:lnSpc>
                <a:spcPct val="150000"/>
              </a:lnSpc>
            </a:pPr>
            <a:r>
              <a:rPr lang="ru-RU" sz="2000" dirty="0">
                <a:latin typeface="Times New Roman" panose="02020603050405020304" pitchFamily="18" charset="0"/>
                <a:cs typeface="Times New Roman" panose="02020603050405020304" pitchFamily="18" charset="0"/>
              </a:rPr>
              <a:t>}</a:t>
            </a:r>
          </a:p>
          <a:p>
            <a:pPr>
              <a:lnSpc>
                <a:spcPct val="150000"/>
              </a:lnSpc>
            </a:pPr>
            <a:r>
              <a:rPr lang="ru-RU" sz="2000" dirty="0">
                <a:latin typeface="Times New Roman" panose="02020603050405020304" pitchFamily="18" charset="0"/>
                <a:cs typeface="Times New Roman" panose="02020603050405020304" pitchFamily="18" charset="0"/>
              </a:rPr>
              <a:t>В результате получим следующий вывод на консоль:</a:t>
            </a:r>
          </a:p>
          <a:p>
            <a:pPr>
              <a:lnSpc>
                <a:spcPct val="150000"/>
              </a:lnSpc>
            </a:pPr>
            <a:r>
              <a:rPr lang="ru-RU" sz="2000" dirty="0">
                <a:latin typeface="Times New Roman" panose="02020603050405020304" pitchFamily="18" charset="0"/>
                <a:cs typeface="Times New Roman" panose="02020603050405020304" pitchFamily="18" charset="0"/>
              </a:rPr>
              <a:t>  11  12  13  14  15</a:t>
            </a:r>
          </a:p>
          <a:p>
            <a:pPr>
              <a:lnSpc>
                <a:spcPct val="150000"/>
              </a:lnSpc>
            </a:pPr>
            <a:r>
              <a:rPr lang="ru-RU" sz="2000" dirty="0">
                <a:latin typeface="Times New Roman" panose="02020603050405020304" pitchFamily="18" charset="0"/>
                <a:cs typeface="Times New Roman" panose="02020603050405020304" pitchFamily="18" charset="0"/>
              </a:rPr>
              <a:t>  21  22  23  24  25</a:t>
            </a:r>
          </a:p>
          <a:p>
            <a:pPr>
              <a:lnSpc>
                <a:spcPct val="150000"/>
              </a:lnSpc>
            </a:pPr>
            <a:r>
              <a:rPr lang="ru-RU" sz="2000" dirty="0">
                <a:latin typeface="Times New Roman" panose="02020603050405020304" pitchFamily="18" charset="0"/>
                <a:cs typeface="Times New Roman" panose="02020603050405020304" pitchFamily="18" charset="0"/>
              </a:rPr>
              <a:t>  31  32  33  34  35</a:t>
            </a:r>
          </a:p>
        </p:txBody>
      </p:sp>
    </p:spTree>
    <p:extLst>
      <p:ext uri="{BB962C8B-B14F-4D97-AF65-F5344CB8AC3E}">
        <p14:creationId xmlns:p14="http://schemas.microsoft.com/office/powerpoint/2010/main" val="9885278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Формат вывода. Манипулятор </a:t>
            </a:r>
            <a:r>
              <a:rPr lang="en-US" sz="1600" b="1" dirty="0">
                <a:solidFill>
                  <a:schemeClr val="bg1"/>
                </a:solidFill>
                <a:latin typeface="Times New Roman" panose="02020603050405020304" pitchFamily="18" charset="0"/>
                <a:cs typeface="Times New Roman" panose="02020603050405020304" pitchFamily="18" charset="0"/>
              </a:rPr>
              <a:t>setw</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3580" y="515365"/>
            <a:ext cx="8352928" cy="6186309"/>
          </a:xfrm>
          <a:prstGeom prst="rect">
            <a:avLst/>
          </a:prstGeom>
          <a:noFill/>
        </p:spPr>
        <p:txBody>
          <a:bodyPr wrap="square" rtlCol="0">
            <a:spAutoFit/>
          </a:bodyPr>
          <a:lstStyle/>
          <a:p>
            <a:pPr indent="457200">
              <a:lnSpc>
                <a:spcPct val="150000"/>
              </a:lnSpc>
            </a:pPr>
            <a:r>
              <a:rPr lang="es-419" dirty="0">
                <a:hlinkClick r:id="rId3"/>
              </a:rPr>
              <a:t>setw </a:t>
            </a:r>
            <a:r>
              <a:rPr lang="ru-RU" dirty="0">
                <a:hlinkClick r:id="rId3"/>
              </a:rPr>
              <a:t>задаёт разную ширину поля вывода строк</a:t>
            </a:r>
            <a:endParaRPr lang="en-US" b="1" dirty="0"/>
          </a:p>
          <a:p>
            <a:pPr indent="457200">
              <a:lnSpc>
                <a:spcPct val="150000"/>
              </a:lnSpc>
            </a:pPr>
            <a:r>
              <a:rPr lang="ru-RU" dirty="0"/>
              <a:t>Этот манипулятор устанавливает </a:t>
            </a:r>
            <a:r>
              <a:rPr lang="ru-RU" b="1" dirty="0"/>
              <a:t>ширину поля, равную </a:t>
            </a:r>
            <a:r>
              <a:rPr lang="en-US" b="1" dirty="0"/>
              <a:t>w.</a:t>
            </a:r>
          </a:p>
          <a:p>
            <a:pPr fontAlgn="base"/>
            <a:r>
              <a:rPr lang="ru-RU" dirty="0"/>
              <a:t>#</a:t>
            </a:r>
            <a:r>
              <a:rPr lang="es-419" dirty="0"/>
              <a:t>include &lt;iostream&gt; </a:t>
            </a:r>
          </a:p>
          <a:p>
            <a:pPr fontAlgn="base"/>
            <a:r>
              <a:rPr lang="es-419" dirty="0"/>
              <a:t>#include &lt;iomanip&gt; </a:t>
            </a:r>
          </a:p>
          <a:p>
            <a:pPr fontAlgn="base"/>
            <a:endParaRPr lang="es-419" dirty="0"/>
          </a:p>
          <a:p>
            <a:pPr fontAlgn="base"/>
            <a:r>
              <a:rPr lang="es-419" dirty="0"/>
              <a:t>using namespace std;</a:t>
            </a:r>
          </a:p>
          <a:p>
            <a:pPr fontAlgn="base"/>
            <a:r>
              <a:rPr lang="es-419" dirty="0"/>
              <a:t>int main() </a:t>
            </a:r>
          </a:p>
          <a:p>
            <a:pPr fontAlgn="base"/>
            <a:r>
              <a:rPr lang="es-419" dirty="0"/>
              <a:t>{ </a:t>
            </a:r>
          </a:p>
          <a:p>
            <a:pPr fontAlgn="base"/>
            <a:r>
              <a:rPr lang="es-419" dirty="0"/>
              <a:t>long pop1=8425785, pop2=47, pop3=9761; </a:t>
            </a:r>
          </a:p>
          <a:p>
            <a:pPr fontAlgn="base"/>
            <a:r>
              <a:rPr lang="es-419" dirty="0"/>
              <a:t>cout &lt;&lt; setw(9) &lt;&lt; "</a:t>
            </a:r>
            <a:r>
              <a:rPr lang="ru-RU" dirty="0"/>
              <a:t>Город " &lt;&lt; </a:t>
            </a:r>
            <a:r>
              <a:rPr lang="es-419" dirty="0"/>
              <a:t>setw(12) &lt;&lt; "</a:t>
            </a:r>
            <a:r>
              <a:rPr lang="ru-RU" dirty="0"/>
              <a:t>Население " &lt;&lt; </a:t>
            </a:r>
            <a:r>
              <a:rPr lang="es-419" dirty="0"/>
              <a:t>endl </a:t>
            </a:r>
          </a:p>
          <a:p>
            <a:pPr fontAlgn="base"/>
            <a:r>
              <a:rPr lang="es-419" dirty="0"/>
              <a:t>&lt;&lt; setw(9) &lt;&lt; "</a:t>
            </a:r>
            <a:r>
              <a:rPr lang="ru-RU" dirty="0"/>
              <a:t>Москва" &lt;&lt; </a:t>
            </a:r>
            <a:r>
              <a:rPr lang="es-419" dirty="0"/>
              <a:t>setw(12) &lt;&lt; pop1 &lt;&lt; endl </a:t>
            </a:r>
          </a:p>
          <a:p>
            <a:pPr fontAlgn="base"/>
            <a:r>
              <a:rPr lang="es-419" dirty="0"/>
              <a:t>&lt;&lt; setw(9) &lt;&lt; "</a:t>
            </a:r>
            <a:r>
              <a:rPr lang="ru-RU" dirty="0"/>
              <a:t>Киров" &lt;&lt; </a:t>
            </a:r>
            <a:r>
              <a:rPr lang="es-419" dirty="0"/>
              <a:t>setw(12) &lt;&lt; pop2 &lt;&lt; endl </a:t>
            </a:r>
          </a:p>
          <a:p>
            <a:pPr fontAlgn="base"/>
            <a:r>
              <a:rPr lang="es-419" dirty="0"/>
              <a:t>&lt;&lt; setw(9) &lt;&lt; "</a:t>
            </a:r>
            <a:r>
              <a:rPr lang="ru-RU" dirty="0"/>
              <a:t>Угрюмовка" &lt;&lt; </a:t>
            </a:r>
            <a:r>
              <a:rPr lang="es-419" dirty="0"/>
              <a:t>setw(12) &lt;&lt; pop3 &lt;&lt; endl; </a:t>
            </a:r>
          </a:p>
          <a:p>
            <a:pPr fontAlgn="base"/>
            <a:r>
              <a:rPr lang="es-419" dirty="0"/>
              <a:t>return 0;</a:t>
            </a:r>
          </a:p>
          <a:p>
            <a:pPr fontAlgn="base"/>
            <a:r>
              <a:rPr lang="es-419" dirty="0"/>
              <a:t> }</a:t>
            </a:r>
            <a:br>
              <a:rPr lang="es-419" dirty="0"/>
            </a:br>
            <a:endParaRPr lang="es-419" dirty="0"/>
          </a:p>
          <a:p>
            <a:pPr fontAlgn="base"/>
            <a:r>
              <a:rPr lang="ru-RU" u="sng" dirty="0"/>
              <a:t>И результат его работы:</a:t>
            </a:r>
            <a:r>
              <a:rPr lang="ru-RU" dirty="0"/>
              <a:t> </a:t>
            </a:r>
            <a:endParaRPr lang="en-US" dirty="0"/>
          </a:p>
          <a:p>
            <a:pPr fontAlgn="base"/>
            <a:r>
              <a:rPr lang="ru-RU" dirty="0"/>
              <a:t>Город </a:t>
            </a:r>
            <a:r>
              <a:rPr lang="en-US" dirty="0"/>
              <a:t>      </a:t>
            </a:r>
            <a:r>
              <a:rPr lang="ru-RU" dirty="0"/>
              <a:t>Население </a:t>
            </a:r>
            <a:endParaRPr lang="en-US" dirty="0"/>
          </a:p>
          <a:p>
            <a:pPr fontAlgn="base"/>
            <a:r>
              <a:rPr lang="ru-RU" dirty="0"/>
              <a:t>Москва </a:t>
            </a:r>
            <a:r>
              <a:rPr lang="en-US" dirty="0"/>
              <a:t>       </a:t>
            </a:r>
            <a:r>
              <a:rPr lang="ru-RU" dirty="0"/>
              <a:t>8425785 </a:t>
            </a:r>
            <a:endParaRPr lang="en-US" dirty="0"/>
          </a:p>
          <a:p>
            <a:pPr fontAlgn="base"/>
            <a:r>
              <a:rPr lang="ru-RU" dirty="0"/>
              <a:t>Киров </a:t>
            </a:r>
            <a:r>
              <a:rPr lang="en-US" dirty="0"/>
              <a:t>                    </a:t>
            </a:r>
            <a:r>
              <a:rPr lang="ru-RU" dirty="0"/>
              <a:t>47 </a:t>
            </a:r>
            <a:endParaRPr lang="en-US" dirty="0"/>
          </a:p>
          <a:p>
            <a:pPr fontAlgn="base"/>
            <a:r>
              <a:rPr lang="ru-RU" dirty="0"/>
              <a:t>Угрюмовка </a:t>
            </a:r>
            <a:r>
              <a:rPr lang="en-US" dirty="0"/>
              <a:t>      </a:t>
            </a:r>
            <a:r>
              <a:rPr lang="ru-RU" dirty="0"/>
              <a:t>9761</a:t>
            </a:r>
          </a:p>
        </p:txBody>
      </p:sp>
    </p:spTree>
    <p:extLst>
      <p:ext uri="{BB962C8B-B14F-4D97-AF65-F5344CB8AC3E}">
        <p14:creationId xmlns:p14="http://schemas.microsoft.com/office/powerpoint/2010/main" val="1723072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работы с трехмерным массивом</a:t>
            </a:r>
          </a:p>
        </p:txBody>
      </p:sp>
      <p:sp>
        <p:nvSpPr>
          <p:cNvPr id="8" name="TextBox 7"/>
          <p:cNvSpPr txBox="1"/>
          <p:nvPr/>
        </p:nvSpPr>
        <p:spPr>
          <a:xfrm>
            <a:off x="173580" y="515365"/>
            <a:ext cx="8352928" cy="6274988"/>
          </a:xfrm>
          <a:prstGeom prst="rect">
            <a:avLst/>
          </a:prstGeom>
          <a:noFill/>
        </p:spPr>
        <p:txBody>
          <a:bodyPr wrap="square" rtlCol="0">
            <a:spAutoFit/>
          </a:bodyPr>
          <a:lstStyle/>
          <a:p>
            <a:pPr indent="457200">
              <a:lnSpc>
                <a:spcPct val="150000"/>
              </a:lnSpc>
            </a:pPr>
            <a:r>
              <a:rPr lang="ru-RU" dirty="0">
                <a:latin typeface="Times New Roman" panose="02020603050405020304" pitchFamily="18" charset="0"/>
                <a:cs typeface="Times New Roman" panose="02020603050405020304" pitchFamily="18" charset="0"/>
              </a:rPr>
              <a:t>Для трёхмерного массива можно написать код, использующий те же приёмы:</a:t>
            </a:r>
          </a:p>
          <a:p>
            <a:pPr>
              <a:lnSpc>
                <a:spcPct val="150000"/>
              </a:lnSpc>
            </a:pPr>
            <a:r>
              <a:rPr lang="en-US" dirty="0">
                <a:latin typeface="Times New Roman" panose="02020603050405020304" pitchFamily="18" charset="0"/>
                <a:cs typeface="Times New Roman" panose="02020603050405020304" pitchFamily="18" charset="0"/>
              </a:rPr>
              <a:t>#include &lt;iostream&gt;</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#include &lt;iomanip&gt;</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using namespace </a:t>
            </a:r>
            <a:r>
              <a:rPr lang="en-US" dirty="0" err="1">
                <a:latin typeface="Times New Roman" panose="02020603050405020304" pitchFamily="18" charset="0"/>
                <a:cs typeface="Times New Roman" panose="02020603050405020304" pitchFamily="18" charset="0"/>
              </a:rPr>
              <a:t>std</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const unsigned int DIM1 = 3;</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const unsigned int DIM2 = 5;</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const unsigned int DIM3 = 2;</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int </a:t>
            </a:r>
            <a:r>
              <a:rPr lang="en-US" dirty="0" err="1">
                <a:latin typeface="Times New Roman" panose="02020603050405020304" pitchFamily="18" charset="0"/>
                <a:cs typeface="Times New Roman" panose="02020603050405020304" pitchFamily="18" charset="0"/>
              </a:rPr>
              <a:t>ary</a:t>
            </a:r>
            <a:r>
              <a:rPr lang="en-US" dirty="0">
                <a:latin typeface="Times New Roman" panose="02020603050405020304" pitchFamily="18" charset="0"/>
                <a:cs typeface="Times New Roman" panose="02020603050405020304" pitchFamily="18" charset="0"/>
              </a:rPr>
              <a:t>[DIM1][DIM2][DIM3];</a:t>
            </a:r>
            <a:endParaRPr lang="ru-RU" dirty="0">
              <a:latin typeface="Times New Roman" panose="02020603050405020304" pitchFamily="18" charset="0"/>
              <a:cs typeface="Times New Roman" panose="02020603050405020304" pitchFamily="18" charset="0"/>
            </a:endParaRPr>
          </a:p>
          <a:p>
            <a:pPr>
              <a:lnSpc>
                <a:spcPct val="150000"/>
              </a:lnSpc>
            </a:pP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int main() {</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for (int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0;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&lt; DIM1;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for (int j = 0; j &lt; DIM2; </a:t>
            </a:r>
            <a:r>
              <a:rPr lang="en-US" dirty="0" err="1">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3316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работы с трехмерным массивом</a:t>
            </a:r>
          </a:p>
        </p:txBody>
      </p:sp>
      <p:sp>
        <p:nvSpPr>
          <p:cNvPr id="8" name="TextBox 7"/>
          <p:cNvSpPr txBox="1"/>
          <p:nvPr/>
        </p:nvSpPr>
        <p:spPr>
          <a:xfrm>
            <a:off x="173580" y="515365"/>
            <a:ext cx="8352928" cy="5946308"/>
          </a:xfrm>
          <a:prstGeom prst="rect">
            <a:avLst/>
          </a:prstGeom>
          <a:noFill/>
        </p:spPr>
        <p:txBody>
          <a:bodyPr wrap="square" rtlCol="0">
            <a:spAutoFit/>
          </a:bodyPr>
          <a:lstStyle/>
          <a:p>
            <a:pPr>
              <a:lnSpc>
                <a:spcPct val="150000"/>
              </a:lnSpc>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(int k = 0; k &lt; DIM3; k++) </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ary</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][j][k] =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+ 1) * 100 + (j + 1) * 10 + (k + 1);</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cout &lt;&lt; </a:t>
            </a:r>
            <a:r>
              <a:rPr lang="en-US" dirty="0" err="1">
                <a:latin typeface="Times New Roman" panose="02020603050405020304" pitchFamily="18" charset="0"/>
                <a:cs typeface="Times New Roman" panose="02020603050405020304" pitchFamily="18" charset="0"/>
              </a:rPr>
              <a:t>setw</a:t>
            </a:r>
            <a:r>
              <a:rPr lang="en-US" dirty="0">
                <a:latin typeface="Times New Roman" panose="02020603050405020304" pitchFamily="18" charset="0"/>
                <a:cs typeface="Times New Roman" panose="02020603050405020304" pitchFamily="18" charset="0"/>
              </a:rPr>
              <a:t>(4) &lt;&lt; </a:t>
            </a:r>
            <a:r>
              <a:rPr lang="en-US" dirty="0" err="1">
                <a:latin typeface="Times New Roman" panose="02020603050405020304" pitchFamily="18" charset="0"/>
                <a:cs typeface="Times New Roman" panose="02020603050405020304" pitchFamily="18" charset="0"/>
              </a:rPr>
              <a:t>ary</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][j][k];</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cout &lt;&lt; </a:t>
            </a:r>
            <a:r>
              <a:rPr lang="en-US" dirty="0" err="1">
                <a:latin typeface="Times New Roman" panose="02020603050405020304" pitchFamily="18" charset="0"/>
                <a:cs typeface="Times New Roman" panose="02020603050405020304" pitchFamily="18" charset="0"/>
              </a:rPr>
              <a:t>endl</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cout &lt;&lt; </a:t>
            </a:r>
            <a:r>
              <a:rPr lang="en-US" dirty="0" err="1">
                <a:latin typeface="Times New Roman" panose="02020603050405020304" pitchFamily="18" charset="0"/>
                <a:cs typeface="Times New Roman" panose="02020603050405020304" pitchFamily="18" charset="0"/>
              </a:rPr>
              <a:t>endl</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return 0;</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a:t>
            </a:r>
          </a:p>
          <a:p>
            <a:pPr>
              <a:lnSpc>
                <a:spcPct val="150000"/>
              </a:lnSpc>
            </a:pPr>
            <a:endParaRPr lang="ru-RU" dirty="0">
              <a:latin typeface="Times New Roman" panose="02020603050405020304" pitchFamily="18" charset="0"/>
              <a:cs typeface="Times New Roman" panose="02020603050405020304" pitchFamily="18" charset="0"/>
            </a:endParaRPr>
          </a:p>
          <a:p>
            <a:pPr indent="457200">
              <a:lnSpc>
                <a:spcPct val="150000"/>
              </a:lnSpc>
            </a:pPr>
            <a:r>
              <a:rPr lang="ru-RU" sz="2000" dirty="0">
                <a:latin typeface="Times New Roman" panose="02020603050405020304" pitchFamily="18" charset="0"/>
                <a:cs typeface="Times New Roman" panose="02020603050405020304" pitchFamily="18" charset="0"/>
              </a:rPr>
              <a:t>Здесь присваивание значения элементу массива и вывод на консоль происходят в одной группе циклов.</a:t>
            </a:r>
          </a:p>
        </p:txBody>
      </p:sp>
    </p:spTree>
    <p:extLst>
      <p:ext uri="{BB962C8B-B14F-4D97-AF65-F5344CB8AC3E}">
        <p14:creationId xmlns:p14="http://schemas.microsoft.com/office/powerpoint/2010/main" val="6220350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18655"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ПЕРВОЕ ЗНАКОМСТВО С ДИНАМИЧЕСКИМИ МАССИВАМИ</a:t>
            </a:r>
          </a:p>
        </p:txBody>
      </p:sp>
      <p:sp>
        <p:nvSpPr>
          <p:cNvPr id="8" name="TextBox 7"/>
          <p:cNvSpPr txBox="1"/>
          <p:nvPr/>
        </p:nvSpPr>
        <p:spPr>
          <a:xfrm>
            <a:off x="173580" y="515365"/>
            <a:ext cx="8352928" cy="6274988"/>
          </a:xfrm>
          <a:prstGeom prst="rect">
            <a:avLst/>
          </a:prstGeom>
          <a:noFill/>
        </p:spPr>
        <p:txBody>
          <a:bodyPr wrap="square" rtlCol="0">
            <a:spAutoFit/>
          </a:bodyPr>
          <a:lstStyle/>
          <a:p>
            <a:pPr indent="457200">
              <a:lnSpc>
                <a:spcPct val="150000"/>
              </a:lnSpc>
            </a:pPr>
            <a:r>
              <a:rPr lang="ru-RU" dirty="0">
                <a:latin typeface="Times New Roman" panose="02020603050405020304" pitchFamily="18" charset="0"/>
                <a:cs typeface="Times New Roman" panose="02020603050405020304" pitchFamily="18" charset="0"/>
              </a:rPr>
              <a:t> Фиксированные массивы обеспечивают простой способ выделения и использования нескольких переменных одного типа данных так как размер массива известен во время компиляции.</a:t>
            </a:r>
          </a:p>
          <a:p>
            <a:pPr indent="457200">
              <a:lnSpc>
                <a:spcPct val="150000"/>
              </a:lnSpc>
            </a:pPr>
            <a:r>
              <a:rPr lang="ru-RU" dirty="0">
                <a:latin typeface="Times New Roman" panose="02020603050405020304" pitchFamily="18" charset="0"/>
                <a:cs typeface="Times New Roman" panose="02020603050405020304" pitchFamily="18" charset="0"/>
              </a:rPr>
              <a:t>Поскольку массивам фиксированного размера память выделяется во время компиляции, то здесь мы имеем два ограничения:</a:t>
            </a:r>
          </a:p>
          <a:p>
            <a:pPr indent="457200">
              <a:lnSpc>
                <a:spcPct val="150000"/>
              </a:lnSpc>
            </a:pPr>
            <a:r>
              <a:rPr lang="ru-RU" dirty="0">
                <a:latin typeface="Times New Roman" panose="02020603050405020304" pitchFamily="18" charset="0"/>
                <a:cs typeface="Times New Roman" panose="02020603050405020304" pitchFamily="18" charset="0"/>
              </a:rPr>
              <a:t>1) массивы фиксированного размера не могут иметь длину, основанную на любом пользовательском вводе или другом значении, которое вычисляется во время выполнения программы;</a:t>
            </a:r>
          </a:p>
          <a:p>
            <a:pPr indent="457200">
              <a:lnSpc>
                <a:spcPct val="150000"/>
              </a:lnSpc>
            </a:pPr>
            <a:r>
              <a:rPr lang="ru-RU" dirty="0">
                <a:latin typeface="Times New Roman" panose="02020603050405020304" pitchFamily="18" charset="0"/>
                <a:cs typeface="Times New Roman" panose="02020603050405020304" pitchFamily="18" charset="0"/>
              </a:rPr>
              <a:t>2) фиксированные массивы имеют фиксированную длину, которую нельзя изменить.</a:t>
            </a:r>
          </a:p>
          <a:p>
            <a:pPr indent="457200">
              <a:lnSpc>
                <a:spcPct val="150000"/>
              </a:lnSpc>
            </a:pPr>
            <a:r>
              <a:rPr lang="ru-RU" dirty="0">
                <a:latin typeface="Times New Roman" panose="02020603050405020304" pitchFamily="18" charset="0"/>
                <a:cs typeface="Times New Roman" panose="02020603050405020304" pitchFamily="18" charset="0"/>
              </a:rPr>
              <a:t>Во многих случаях эти ограничения являются проблематичными. К счастью, </a:t>
            </a:r>
            <a:r>
              <a:rPr lang="ru-RU" dirty="0" err="1">
                <a:latin typeface="Times New Roman" panose="02020603050405020304" pitchFamily="18" charset="0"/>
                <a:cs typeface="Times New Roman" panose="02020603050405020304" pitchFamily="18" charset="0"/>
              </a:rPr>
              <a:t>C</a:t>
            </a:r>
            <a:r>
              <a:rPr lang="ru-RU" dirty="0">
                <a:latin typeface="Times New Roman" panose="02020603050405020304" pitchFamily="18" charset="0"/>
                <a:cs typeface="Times New Roman" panose="02020603050405020304" pitchFamily="18" charset="0"/>
              </a:rPr>
              <a:t>++ поддерживает еще один тип массивов, известный как динамический массив. Размер такого массива может быть установлен во время выполнения программы, и его можно изменить. Однако создание динамических массивов несколько сложнее фиксированных, поэтому мы поговорим об этом попозже.</a:t>
            </a:r>
          </a:p>
        </p:txBody>
      </p:sp>
    </p:spTree>
    <p:extLst>
      <p:ext uri="{BB962C8B-B14F-4D97-AF65-F5344CB8AC3E}">
        <p14:creationId xmlns:p14="http://schemas.microsoft.com/office/powerpoint/2010/main" val="7556098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Литература</a:t>
            </a:r>
          </a:p>
        </p:txBody>
      </p:sp>
      <p:sp>
        <p:nvSpPr>
          <p:cNvPr id="8" name="TextBox 7"/>
          <p:cNvSpPr txBox="1"/>
          <p:nvPr/>
        </p:nvSpPr>
        <p:spPr>
          <a:xfrm>
            <a:off x="323528" y="692696"/>
            <a:ext cx="8352928" cy="3139321"/>
          </a:xfrm>
          <a:prstGeom prst="rect">
            <a:avLst/>
          </a:prstGeom>
          <a:noFill/>
        </p:spPr>
        <p:txBody>
          <a:bodyPr wrap="square" rtlCol="0">
            <a:spAutoFit/>
          </a:bodyPr>
          <a:lstStyle/>
          <a:p>
            <a:pPr marL="342900" lvl="0" indent="-342900">
              <a:buFont typeface="+mj-lt"/>
              <a:buAutoNum type="arabicPeriod"/>
            </a:pPr>
            <a:r>
              <a:rPr lang="ru-RU" dirty="0"/>
              <a:t>Процедурное программирование на языках СИ и C++ : учебно-методическое пособие / Л. А. Скворцова [и др.]. — М.: РТУ МИРЭА, 2018. — 238 </a:t>
            </a:r>
            <a:r>
              <a:rPr lang="ru-RU" dirty="0" err="1"/>
              <a:t>c</a:t>
            </a:r>
            <a:r>
              <a:rPr lang="ru-RU" dirty="0"/>
              <a:t>. [Электронный̆ ресурс]. Режим доступа: https://library.mirea.ru/books/53585</a:t>
            </a:r>
          </a:p>
          <a:p>
            <a:pPr marL="342900" lvl="0" indent="-342900">
              <a:buFont typeface="+mj-lt"/>
              <a:buAutoNum type="arabicPeriod"/>
            </a:pPr>
            <a:r>
              <a:rPr lang="ru-RU" dirty="0"/>
              <a:t>Трофимов В.В., Павловская Т.А. Алгоритмизация и программирование: учебник для академического бакалавриата. М.: Издательство </a:t>
            </a:r>
            <a:r>
              <a:rPr lang="ru-RU" dirty="0" err="1"/>
              <a:t>Юрайт</a:t>
            </a:r>
            <a:r>
              <a:rPr lang="ru-RU" dirty="0"/>
              <a:t>, 2017. [Электронный̆ ресурс]. Режим доступа: </a:t>
            </a:r>
            <a:r>
              <a:rPr lang="en-US" dirty="0">
                <a:hlinkClick r:id="rId4"/>
              </a:rPr>
              <a:t>https://www.intuit.ru/studies/courses/16740/1301/info</a:t>
            </a:r>
            <a:endParaRPr lang="ru-RU" dirty="0"/>
          </a:p>
          <a:p>
            <a:pPr marL="342900" indent="-342900">
              <a:buFont typeface="+mj-lt"/>
              <a:buAutoNum type="arabicPeriod"/>
            </a:pPr>
            <a:r>
              <a:rPr lang="ru-RU" dirty="0"/>
              <a:t>Уроки </a:t>
            </a:r>
            <a:r>
              <a:rPr lang="en-US" dirty="0"/>
              <a:t>C</a:t>
            </a:r>
            <a:r>
              <a:rPr lang="ru-RU" dirty="0"/>
              <a:t>++ с нуля. [Электронный̆ ресурс]. Режим доступа: </a:t>
            </a:r>
            <a:r>
              <a:rPr lang="ru-RU" u="sng" dirty="0">
                <a:hlinkClick r:id="rId5"/>
              </a:rPr>
              <a:t>https://code-live.ru/tag/cpp-manual</a:t>
            </a:r>
            <a:endParaRPr lang="ru-RU" dirty="0"/>
          </a:p>
          <a:p>
            <a:pPr marL="342900" indent="-342900">
              <a:buFont typeface="+mj-lt"/>
              <a:buAutoNum type="arabicPeriod"/>
            </a:pPr>
            <a:r>
              <a:rPr lang="ru-RU" dirty="0"/>
              <a:t>Введение в языки программирования </a:t>
            </a:r>
            <a:r>
              <a:rPr lang="en-US" dirty="0"/>
              <a:t>C</a:t>
            </a:r>
            <a:r>
              <a:rPr lang="ru-RU" dirty="0"/>
              <a:t>и </a:t>
            </a:r>
            <a:r>
              <a:rPr lang="en-US" dirty="0"/>
              <a:t>C</a:t>
            </a:r>
            <a:r>
              <a:rPr lang="ru-RU" dirty="0"/>
              <a:t>++. [Электронный̆ ресурс]. Режим доступа: </a:t>
            </a:r>
            <a:r>
              <a:rPr lang="ru-RU" u="sng" dirty="0">
                <a:hlinkClick r:id="rId6"/>
              </a:rPr>
              <a:t>https://www.intuit.ru/studies/courses/1039/231/info</a:t>
            </a:r>
            <a:endParaRPr lang="ru-RU" dirty="0"/>
          </a:p>
        </p:txBody>
      </p:sp>
    </p:spTree>
    <p:extLst>
      <p:ext uri="{BB962C8B-B14F-4D97-AF65-F5344CB8AC3E}">
        <p14:creationId xmlns:p14="http://schemas.microsoft.com/office/powerpoint/2010/main" val="359893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Оператор </a:t>
            </a:r>
            <a:r>
              <a:rPr lang="en-US" sz="1600" b="1" dirty="0">
                <a:solidFill>
                  <a:schemeClr val="bg1"/>
                </a:solidFill>
                <a:latin typeface="Times New Roman" panose="02020603050405020304" pitchFamily="18" charset="0"/>
                <a:cs typeface="Times New Roman" panose="02020603050405020304" pitchFamily="18" charset="0"/>
              </a:rPr>
              <a:t>IF</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11560" y="620688"/>
            <a:ext cx="7660713" cy="3903954"/>
          </a:xfrm>
          <a:prstGeom prst="rect">
            <a:avLst/>
          </a:prstGeom>
          <a:noFill/>
        </p:spPr>
        <p:txBody>
          <a:bodyPr wrap="square" rtlCol="0">
            <a:spAutoFit/>
          </a:bodyPr>
          <a:lstStyle/>
          <a:p>
            <a:pPr indent="444500" algn="just">
              <a:lnSpc>
                <a:spcPct val="150000"/>
              </a:lnSpc>
            </a:pPr>
            <a:r>
              <a:rPr lang="ru-RU" sz="2400" dirty="0">
                <a:latin typeface="Times New Roman" pitchFamily="18" charset="0"/>
                <a:cs typeface="Times New Roman" pitchFamily="18" charset="0"/>
              </a:rPr>
              <a:t>Данная программа проверяет значение переменной </a:t>
            </a:r>
            <a:r>
              <a:rPr lang="ru-RU" sz="2400" b="1" dirty="0" err="1">
                <a:latin typeface="Times New Roman" pitchFamily="18" charset="0"/>
                <a:cs typeface="Times New Roman" pitchFamily="18" charset="0"/>
              </a:rPr>
              <a:t>num</a:t>
            </a:r>
            <a:r>
              <a:rPr lang="ru-RU" sz="2400" dirty="0">
                <a:latin typeface="Times New Roman" pitchFamily="18" charset="0"/>
                <a:cs typeface="Times New Roman" pitchFamily="18" charset="0"/>
              </a:rPr>
              <a:t>. Если она меньше 10, то присваивает переменной k значение единицы. Если переменная </a:t>
            </a:r>
            <a:r>
              <a:rPr lang="ru-RU" sz="2400" b="1" dirty="0" err="1">
                <a:latin typeface="Times New Roman" pitchFamily="18" charset="0"/>
                <a:cs typeface="Times New Roman" pitchFamily="18" charset="0"/>
              </a:rPr>
              <a:t>num</a:t>
            </a:r>
            <a:r>
              <a:rPr lang="ru-RU" sz="2400" dirty="0">
                <a:latin typeface="Times New Roman" pitchFamily="18" charset="0"/>
                <a:cs typeface="Times New Roman" pitchFamily="18" charset="0"/>
              </a:rPr>
              <a:t> равна десяти, то присваивает переменной k значение двойки. В противном случае — значение тройки. После выполнения ветвления, значение переменной k выводится на экран.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0089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074" y="6776"/>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УСЛОВНЫЙ ТЕРНАРНЫЙ ОПЕРАТОР</a:t>
            </a:r>
          </a:p>
        </p:txBody>
      </p:sp>
      <p:pic>
        <p:nvPicPr>
          <p:cNvPr id="3" name="Рисунок 2">
            <a:extLst>
              <a:ext uri="{FF2B5EF4-FFF2-40B4-BE49-F238E27FC236}">
                <a16:creationId xmlns:a16="http://schemas.microsoft.com/office/drawing/2014/main" id="{1B023B20-E879-BC4A-9D76-4EA211923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50" y="505885"/>
            <a:ext cx="7936101" cy="6158155"/>
          </a:xfrm>
          <a:prstGeom prst="rect">
            <a:avLst/>
          </a:prstGeom>
        </p:spPr>
      </p:pic>
    </p:spTree>
    <p:extLst>
      <p:ext uri="{BB962C8B-B14F-4D97-AF65-F5344CB8AC3E}">
        <p14:creationId xmlns:p14="http://schemas.microsoft.com/office/powerpoint/2010/main" val="11062069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3264</TotalTime>
  <Words>7584</Words>
  <Application>Microsoft Macintosh PowerPoint</Application>
  <PresentationFormat>Экран (4:3)</PresentationFormat>
  <Paragraphs>631</Paragraphs>
  <Slides>76</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76</vt:i4>
      </vt:variant>
    </vt:vector>
  </HeadingPairs>
  <TitlesOfParts>
    <vt:vector size="82" baseType="lpstr">
      <vt:lpstr>Arial</vt:lpstr>
      <vt:lpstr>Calibri</vt:lpstr>
      <vt:lpstr>Open Sans</vt:lpstr>
      <vt:lpstr>Segoe UI</vt:lpstr>
      <vt:lpstr>Times New Roman</vt:lpstr>
      <vt:lpstr>Тема Office</vt:lpstr>
      <vt:lpstr>Федеральное государственное бюджетное образовательное учреждение   высшего образования «МИРЭА – Российский технологический университет» РТУ МИРЭА Институт Информационных Технологий   Кафедра Промышленной Информатики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«МИРЭА – Российский технологический университет» РТУ МИРЭА Институт Информационных Технологий   Кафедра Промышленной Информатики</dc:title>
  <dc:creator>Alexey Makarov</dc:creator>
  <cp:lastModifiedBy>Елизавета Каширская</cp:lastModifiedBy>
  <cp:revision>86</cp:revision>
  <dcterms:created xsi:type="dcterms:W3CDTF">2020-07-18T20:24:27Z</dcterms:created>
  <dcterms:modified xsi:type="dcterms:W3CDTF">2025-10-08T09:43:59Z</dcterms:modified>
</cp:coreProperties>
</file>