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87"/>
  </p:notesMasterIdLst>
  <p:sldIdLst>
    <p:sldId id="256" r:id="rId2"/>
    <p:sldId id="439" r:id="rId3"/>
    <p:sldId id="441" r:id="rId4"/>
    <p:sldId id="450" r:id="rId5"/>
    <p:sldId id="440" r:id="rId6"/>
    <p:sldId id="448" r:id="rId7"/>
    <p:sldId id="443" r:id="rId8"/>
    <p:sldId id="426" r:id="rId9"/>
    <p:sldId id="328" r:id="rId10"/>
    <p:sldId id="763" r:id="rId11"/>
    <p:sldId id="363" r:id="rId12"/>
    <p:sldId id="364" r:id="rId13"/>
    <p:sldId id="365" r:id="rId14"/>
    <p:sldId id="366" r:id="rId15"/>
    <p:sldId id="367" r:id="rId16"/>
    <p:sldId id="368" r:id="rId17"/>
    <p:sldId id="428" r:id="rId18"/>
    <p:sldId id="429" r:id="rId19"/>
    <p:sldId id="430" r:id="rId20"/>
    <p:sldId id="435" r:id="rId21"/>
    <p:sldId id="385" r:id="rId22"/>
    <p:sldId id="386" r:id="rId23"/>
    <p:sldId id="431" r:id="rId24"/>
    <p:sldId id="387" r:id="rId25"/>
    <p:sldId id="388" r:id="rId26"/>
    <p:sldId id="389" r:id="rId27"/>
    <p:sldId id="390" r:id="rId28"/>
    <p:sldId id="391" r:id="rId29"/>
    <p:sldId id="393" r:id="rId30"/>
    <p:sldId id="394" r:id="rId31"/>
    <p:sldId id="395" r:id="rId32"/>
    <p:sldId id="444" r:id="rId33"/>
    <p:sldId id="396" r:id="rId34"/>
    <p:sldId id="397" r:id="rId35"/>
    <p:sldId id="398" r:id="rId36"/>
    <p:sldId id="399" r:id="rId37"/>
    <p:sldId id="400" r:id="rId38"/>
    <p:sldId id="401" r:id="rId39"/>
    <p:sldId id="402" r:id="rId40"/>
    <p:sldId id="403" r:id="rId41"/>
    <p:sldId id="404" r:id="rId42"/>
    <p:sldId id="405" r:id="rId43"/>
    <p:sldId id="406" r:id="rId44"/>
    <p:sldId id="407" r:id="rId45"/>
    <p:sldId id="408" r:id="rId46"/>
    <p:sldId id="409" r:id="rId47"/>
    <p:sldId id="410" r:id="rId48"/>
    <p:sldId id="411" r:id="rId49"/>
    <p:sldId id="412" r:id="rId50"/>
    <p:sldId id="413" r:id="rId51"/>
    <p:sldId id="414" r:id="rId52"/>
    <p:sldId id="415" r:id="rId53"/>
    <p:sldId id="416" r:id="rId54"/>
    <p:sldId id="417" r:id="rId55"/>
    <p:sldId id="418" r:id="rId56"/>
    <p:sldId id="369" r:id="rId57"/>
    <p:sldId id="349" r:id="rId58"/>
    <p:sldId id="350" r:id="rId59"/>
    <p:sldId id="370" r:id="rId60"/>
    <p:sldId id="432" r:id="rId61"/>
    <p:sldId id="433" r:id="rId62"/>
    <p:sldId id="434" r:id="rId63"/>
    <p:sldId id="437" r:id="rId64"/>
    <p:sldId id="438" r:id="rId65"/>
    <p:sldId id="384" r:id="rId66"/>
    <p:sldId id="419" r:id="rId67"/>
    <p:sldId id="373" r:id="rId68"/>
    <p:sldId id="420" r:id="rId69"/>
    <p:sldId id="371" r:id="rId70"/>
    <p:sldId id="372" r:id="rId71"/>
    <p:sldId id="375" r:id="rId72"/>
    <p:sldId id="378" r:id="rId73"/>
    <p:sldId id="379" r:id="rId74"/>
    <p:sldId id="380" r:id="rId75"/>
    <p:sldId id="422" r:id="rId76"/>
    <p:sldId id="383" r:id="rId77"/>
    <p:sldId id="377" r:id="rId78"/>
    <p:sldId id="423" r:id="rId79"/>
    <p:sldId id="424" r:id="rId80"/>
    <p:sldId id="445" r:id="rId81"/>
    <p:sldId id="446" r:id="rId82"/>
    <p:sldId id="447" r:id="rId83"/>
    <p:sldId id="449" r:id="rId84"/>
    <p:sldId id="425" r:id="rId85"/>
    <p:sldId id="362" r:id="rId86"/>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61" autoAdjust="0"/>
    <p:restoredTop sz="94568" autoAdjust="0"/>
  </p:normalViewPr>
  <p:slideViewPr>
    <p:cSldViewPr>
      <p:cViewPr varScale="1">
        <p:scale>
          <a:sx n="118" d="100"/>
          <a:sy n="118" d="100"/>
        </p:scale>
        <p:origin x="192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F1CBA9A-60F7-4C65-BAF6-AD62486CD87E}" type="datetimeFigureOut">
              <a:rPr lang="ru-RU" smtClean="0"/>
              <a:t>28.09.2025</a:t>
            </a:fld>
            <a:endParaRPr lang="ru-RU"/>
          </a:p>
        </p:txBody>
      </p:sp>
      <p:sp>
        <p:nvSpPr>
          <p:cNvPr id="4" name="Образ слайда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A81B45D-946D-471E-A406-C77C826DC06E}" type="slidenum">
              <a:rPr lang="ru-RU" smtClean="0"/>
              <a:t>‹#›</a:t>
            </a:fld>
            <a:endParaRPr lang="ru-RU"/>
          </a:p>
        </p:txBody>
      </p:sp>
    </p:spTree>
    <p:extLst>
      <p:ext uri="{BB962C8B-B14F-4D97-AF65-F5344CB8AC3E}">
        <p14:creationId xmlns:p14="http://schemas.microsoft.com/office/powerpoint/2010/main" val="310912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5</a:t>
            </a:fld>
            <a:endParaRPr lang="ru-RU"/>
          </a:p>
        </p:txBody>
      </p:sp>
    </p:spTree>
    <p:extLst>
      <p:ext uri="{BB962C8B-B14F-4D97-AF65-F5344CB8AC3E}">
        <p14:creationId xmlns:p14="http://schemas.microsoft.com/office/powerpoint/2010/main" val="440718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6</a:t>
            </a:fld>
            <a:endParaRPr lang="ru-RU"/>
          </a:p>
        </p:txBody>
      </p:sp>
    </p:spTree>
    <p:extLst>
      <p:ext uri="{BB962C8B-B14F-4D97-AF65-F5344CB8AC3E}">
        <p14:creationId xmlns:p14="http://schemas.microsoft.com/office/powerpoint/2010/main" val="1752615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7</a:t>
            </a:fld>
            <a:endParaRPr lang="ru-RU"/>
          </a:p>
        </p:txBody>
      </p:sp>
    </p:spTree>
    <p:extLst>
      <p:ext uri="{BB962C8B-B14F-4D97-AF65-F5344CB8AC3E}">
        <p14:creationId xmlns:p14="http://schemas.microsoft.com/office/powerpoint/2010/main" val="1929159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10</a:t>
            </a:fld>
            <a:endParaRPr lang="ru-RU"/>
          </a:p>
        </p:txBody>
      </p:sp>
    </p:spTree>
    <p:extLst>
      <p:ext uri="{BB962C8B-B14F-4D97-AF65-F5344CB8AC3E}">
        <p14:creationId xmlns:p14="http://schemas.microsoft.com/office/powerpoint/2010/main" val="346895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56</a:t>
            </a:fld>
            <a:endParaRPr lang="ru-RU"/>
          </a:p>
        </p:txBody>
      </p:sp>
    </p:spTree>
    <p:extLst>
      <p:ext uri="{BB962C8B-B14F-4D97-AF65-F5344CB8AC3E}">
        <p14:creationId xmlns:p14="http://schemas.microsoft.com/office/powerpoint/2010/main" val="487959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dirty="0"/>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28.09.2025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606147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28.09.2025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052758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28.09.2025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188363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28.09.2025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218898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28.09.2025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80170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28.09.2025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22942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28.09.2025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356119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28.09.2025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6770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28.09.2025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5701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155546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48712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28.09.2025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63872797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iza.kashirskaya@gmail.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ru.wikipedia.org/wiki/%D0%91%D0%B8_(%D1%8F%D0%B7%D1%8B%D0%BA_%D0%BF%D1%80%D0%BE%D0%B3%D1%80%D0%B0%D0%BC%D0%BC%D0%B8%D1%80%D0%BE%D0%B2%D0%B0%D0%BD%D0%B8%D1%8F)" TargetMode="External"/><Relationship Id="rId3" Type="http://schemas.openxmlformats.org/officeDocument/2006/relationships/hyperlink" Target="https://ru.wikipedia.org/wiki/%D0%AF%D0%B7%D1%8B%D0%BA_%D0%BF%D1%80%D0%BE%D0%B3%D1%80%D0%B0%D0%BC%D0%BC%D0%B8%D1%80%D0%BE%D0%B2%D0%B0%D0%BD%D0%B8%D1%8F" TargetMode="External"/><Relationship Id="rId7" Type="http://schemas.openxmlformats.org/officeDocument/2006/relationships/hyperlink" Target="https://ru.wikipedia.org/wiki/%D0%9A%D0%BE%D0%BC%D0%BF%D0%B8%D0%BB%D1%8F%D1%82%D0%BE%D1%80" TargetMode="External"/><Relationship Id="rId2"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hyperlink" Target="https://ru.wikipedia.org/wiki/%D0%9A%D0%B5%D0%BC%D0%B1%D1%80%D0%B8%D0%B4%D0%B6%D1%81%D0%BA%D0%B8%D0%B9_%D1%83%D0%BD%D0%B8%D0%B2%D0%B5%D1%80%D1%81%D0%B8%D1%82%D0%B5%D1%82" TargetMode="External"/><Relationship Id="rId5" Type="http://schemas.openxmlformats.org/officeDocument/2006/relationships/hyperlink" Target="https://ru.wikipedia.org/wiki/1966_%D0%B3%D0%BE%D0%B4" TargetMode="External"/><Relationship Id="rId4" Type="http://schemas.openxmlformats.org/officeDocument/2006/relationships/hyperlink" Target="https://ru.wikipedia.org/w/index.php?title=%D0%A0%D0%B8%D1%87%D0%B0%D1%80%D0%B4%D1%81,_%D0%9C%D0%B0%D1%80%D1%82%D0%B8%D0%BD&amp;action=edit&amp;redlink=1" TargetMode="External"/><Relationship Id="rId9" Type="http://schemas.openxmlformats.org/officeDocument/2006/relationships/hyperlink" Target="https://ru.wikipedia.org/wiki/%D0%A1%D0%B8_(%D1%8F%D0%B7%D1%8B%D0%BA_%D0%BF%D1%80%D0%BE%D0%B3%D1%80%D0%B0%D0%BC%D0%BC%D0%B8%D1%80%D0%BE%D0%B2%D0%B0%D0%BD%D0%B8%D1%8F)"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hyperlink" Target="https://ru.wikipedia.org/wiki/%D0%98%D0%B4%D0%B5%D0%BD%D1%82%D0%B8%D1%84%D0%B8%D0%BA%D0%B0%D1%82%D0%BE%D1%80" TargetMode="External"/><Relationship Id="rId3" Type="http://schemas.openxmlformats.org/officeDocument/2006/relationships/hyperlink" Target="https://ru.wikipedia.org/wiki/%D0%90%D0%BD%D0%B3%D0%BB%D0%B8%D0%B9%D1%81%D0%BA%D0%B8%D0%B9_%D1%8F%D0%B7%D1%8B%D0%BA" TargetMode="External"/><Relationship Id="rId7" Type="http://schemas.openxmlformats.org/officeDocument/2006/relationships/hyperlink" Target="https://ru.wikipedia.org/wiki/%D0%9B%D0%BE%D0%B3%D0%B8%D0%BA%D0%B0" TargetMode="External"/><Relationship Id="rId2"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hyperlink" Target="https://ru.wikipedia.org/wiki/%D0%A5%D1%80%D0%B0%D0%BD%D0%B8%D0%BB%D0%B8%D1%89%D0%B5_%D0%B4%D0%B0%D0%BD%D0%BD%D1%8B%D1%85" TargetMode="External"/><Relationship Id="rId11" Type="http://schemas.openxmlformats.org/officeDocument/2006/relationships/hyperlink" Target="https://ru.wikipedia.org/wiki/%D0%A0%D0%B0%D0%B1%D0%BE%D1%82%D0%BD%D0%B8%D0%BA" TargetMode="External"/><Relationship Id="rId5" Type="http://schemas.openxmlformats.org/officeDocument/2006/relationships/hyperlink" Target="https://ru.wikipedia.org/wiki/%D0%90%D0%B1%D1%81%D1%82%D1%80%D0%B0%D0%BA%D1%86%D0%B8%D1%8F" TargetMode="External"/><Relationship Id="rId10" Type="http://schemas.openxmlformats.org/officeDocument/2006/relationships/hyperlink" Target="https://ru.wikipedia.org/wiki/%D0%9C%D0%BE%D0%B4%D0%B5%D0%BB%D1%8C" TargetMode="External"/><Relationship Id="rId4" Type="http://schemas.openxmlformats.org/officeDocument/2006/relationships/hyperlink" Target="https://ru.wikipedia.org/wiki/%D0%9C%D0%BD%D0%BE%D0%B6%D0%B5%D1%81%D1%82%D0%B2%D0%BE" TargetMode="External"/><Relationship Id="rId9" Type="http://schemas.openxmlformats.org/officeDocument/2006/relationships/hyperlink" Target="https://ru.wikipedia.org/wiki/%D0%98%D0%BD%D1%84%D0%BE%D1%80%D0%BC%D0%B0%D1%86%D0%B8%D0%BE%D0%BD%D0%BD%D0%BE%D0%B5_%D0%BF%D1%80%D0%BE%D1%81%D1%82%D1%80%D0%B0%D0%BD%D1%81%D1%82%D0%B2%D0%BE"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ru.wikipedia.org/wiki/%D0%9F%D1%80%D0%BE%D1%81%D1%82%D1%80%D0%B0%D0%BD%D1%81%D1%82%D0%B2%D0%BE_%D0%B8%D0%BC%D1%91%D0%BD_(%D0%BF%D1%80%D0%BE%D0%B3%D1%80%D0%B0%D0%BC%D0%BC%D0%B8%D1%80%D0%BE%D0%B2%D0%B0%D0%BD%D0%B8%D0%B5)#%D0%AD%D0%BC%D1%83%D0%BB%D1%8F%D1%86%D0%B8%D1%8F_%D0%BF%D1%80%D0%BE%D1%81%D1%82%D1%80%D0%B0%D0%BD%D1%81%D1%82%D0%B2_%D0%B8%D0%BC%D1%91%D0%BD" TargetMode="External"/><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hyperlink" Target="https://ru.wikipedia.org/wiki/%D0%9C%D0%BE%D0%B4%D1%83%D0%BB%D1%8C%D0%BD%D0%BE%D1%81%D1%82%D1%8C_(%D0%BF%D1%80%D0%BE%D0%B3%D1%80%D0%B0%D0%BC%D0%BC%D0%B8%D1%80%D0%BE%D0%B2%D0%B0%D0%BD%D0%B8%D0%B5)"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hyperlink" Target="https://www.intuit.ru/studies/courses/16740/1301/info" TargetMode="External"/><Relationship Id="rId2"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hyperlink" Target="https://ibc.mirea.ru/books/SHARE/3261" TargetMode="External"/><Relationship Id="rId5" Type="http://schemas.openxmlformats.org/officeDocument/2006/relationships/hyperlink" Target="https://www.intuit.ru/studies/courses/1039/231/info" TargetMode="External"/><Relationship Id="rId4" Type="http://schemas.openxmlformats.org/officeDocument/2006/relationships/hyperlink" Target="https://code-live.ru/tag/cpp-manua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9626"/>
            <a:ext cx="9144000" cy="2358506"/>
          </a:xfr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a:normAutofit/>
          </a:bodyPr>
          <a:lstStyle/>
          <a:p>
            <a:r>
              <a:rPr lang="ru-RU" sz="1400" b="1" dirty="0">
                <a:latin typeface="Arial" panose="020B0604020202020204" pitchFamily="34" charset="0"/>
                <a:cs typeface="Arial" panose="020B0604020202020204" pitchFamily="34" charset="0"/>
              </a:rPr>
              <a:t>Федеральное государственное бюджетное образовательное учреждение </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 высшего образования</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«МИРЭА – Российский технологический университет»</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РТУ МИРЭА</a:t>
            </a:r>
            <a:br>
              <a:rPr lang="en-US"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Институт Информационных Технологий  </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Кафедра Промышленной Информатики</a:t>
            </a:r>
          </a:p>
        </p:txBody>
      </p:sp>
      <p:sp>
        <p:nvSpPr>
          <p:cNvPr id="5" name="Прямоугольник 4"/>
          <p:cNvSpPr/>
          <p:nvPr/>
        </p:nvSpPr>
        <p:spPr>
          <a:xfrm>
            <a:off x="251520" y="3419129"/>
            <a:ext cx="8568952" cy="1138773"/>
          </a:xfrm>
          <a:prstGeom prst="rect">
            <a:avLst/>
          </a:prstGeom>
        </p:spPr>
        <p:txBody>
          <a:bodyPr wrap="square">
            <a:spAutoFit/>
          </a:bodyPr>
          <a:lstStyle/>
          <a:p>
            <a:pPr algn="ctr"/>
            <a:r>
              <a:rPr lang="ru-RU" sz="2400" dirty="0">
                <a:solidFill>
                  <a:srgbClr val="0070C0"/>
                </a:solidFill>
                <a:latin typeface="Times New Roman" pitchFamily="18" charset="0"/>
                <a:cs typeface="Times New Roman" pitchFamily="18" charset="0"/>
              </a:rPr>
              <a:t>ИНФОРМАТИКА</a:t>
            </a:r>
          </a:p>
          <a:p>
            <a:pPr algn="ctr"/>
            <a:endParaRPr lang="ru-RU" sz="2400" dirty="0">
              <a:solidFill>
                <a:srgbClr val="0070C0"/>
              </a:solidFill>
              <a:latin typeface="Times New Roman" pitchFamily="18" charset="0"/>
              <a:cs typeface="Times New Roman" pitchFamily="18" charset="0"/>
            </a:endParaRPr>
          </a:p>
          <a:p>
            <a:pPr algn="ctr"/>
            <a:r>
              <a:rPr lang="ru-RU" sz="2000" dirty="0">
                <a:solidFill>
                  <a:srgbClr val="0070C0"/>
                </a:solidFill>
                <a:latin typeface="Times New Roman" pitchFamily="18" charset="0"/>
                <a:cs typeface="Times New Roman" pitchFamily="18" charset="0"/>
              </a:rPr>
              <a:t>Тема лекции «Основы программирования на языке C++»</a:t>
            </a:r>
          </a:p>
        </p:txBody>
      </p:sp>
      <p:pic>
        <p:nvPicPr>
          <p:cNvPr id="6" name="Рисунок 5" descr="MIREA_Gerb_Colour.png"/>
          <p:cNvPicPr>
            <a:picLocks noChangeAspect="1"/>
          </p:cNvPicPr>
          <p:nvPr/>
        </p:nvPicPr>
        <p:blipFill>
          <a:blip r:embed="rId2" cstate="print"/>
          <a:stretch>
            <a:fillRect/>
          </a:stretch>
        </p:blipFill>
        <p:spPr>
          <a:xfrm>
            <a:off x="3779912" y="1876698"/>
            <a:ext cx="1404156" cy="1552302"/>
          </a:xfrm>
          <a:prstGeom prst="rect">
            <a:avLst/>
          </a:prstGeom>
        </p:spPr>
      </p:pic>
      <p:sp>
        <p:nvSpPr>
          <p:cNvPr id="3" name="Прямоугольник 2"/>
          <p:cNvSpPr/>
          <p:nvPr/>
        </p:nvSpPr>
        <p:spPr>
          <a:xfrm>
            <a:off x="2024" y="4941168"/>
            <a:ext cx="8585584" cy="1477328"/>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Лектор Каширская Елизавета Натановна</a:t>
            </a:r>
          </a:p>
          <a:p>
            <a:pPr algn="ctr"/>
            <a:r>
              <a:rPr lang="ru-RU" dirty="0">
                <a:latin typeface="Times New Roman" panose="02020603050405020304" pitchFamily="18" charset="0"/>
                <a:cs typeface="Times New Roman" panose="02020603050405020304" pitchFamily="18" charset="0"/>
              </a:rPr>
              <a:t>к.т.н., доцент, ФГБОУ ВО «МИРЭА - Российский технологический университет» </a:t>
            </a:r>
          </a:p>
          <a:p>
            <a:pPr algn="ctr"/>
            <a:r>
              <a:rPr lang="en-US" dirty="0">
                <a:latin typeface="Times New Roman" panose="02020603050405020304" pitchFamily="18" charset="0"/>
                <a:cs typeface="Times New Roman" panose="02020603050405020304" pitchFamily="18" charset="0"/>
              </a:rPr>
              <a:t>e-mail: </a:t>
            </a:r>
            <a:r>
              <a:rPr lang="ru-RU" u="sng" dirty="0">
                <a:latin typeface="Times New Roman" panose="02020603050405020304" pitchFamily="18" charset="0"/>
                <a:cs typeface="Times New Roman" panose="02020603050405020304" pitchFamily="18" charset="0"/>
                <a:hlinkClick r:id="rId3"/>
              </a:rPr>
              <a:t>liza.kashirskaya@gmail.com</a:t>
            </a:r>
            <a:endParaRPr lang="en-US" u="sng" dirty="0">
              <a:latin typeface="Times New Roman" panose="02020603050405020304" pitchFamily="18" charset="0"/>
              <a:cs typeface="Times New Roman" panose="02020603050405020304" pitchFamily="18" charset="0"/>
            </a:endParaRPr>
          </a:p>
          <a:p>
            <a:endParaRPr lang="ru-RU" b="1" dirty="0">
              <a:latin typeface="Times New Roman" panose="02020603050405020304" pitchFamily="18" charset="0"/>
              <a:cs typeface="Times New Roman" panose="02020603050405020304" pitchFamily="18" charset="0"/>
            </a:endParaRPr>
          </a:p>
          <a:p>
            <a:pPr algn="ctr"/>
            <a:r>
              <a:rPr lang="ru-RU" b="1" dirty="0">
                <a:latin typeface="Times New Roman" panose="02020603050405020304" pitchFamily="18" charset="0"/>
                <a:cs typeface="Times New Roman" panose="02020603050405020304" pitchFamily="18" charset="0"/>
              </a:rPr>
              <a:t>Лекция  № 2</a:t>
            </a:r>
          </a:p>
        </p:txBody>
      </p:sp>
    </p:spTree>
    <p:extLst>
      <p:ext uri="{BB962C8B-B14F-4D97-AF65-F5344CB8AC3E}">
        <p14:creationId xmlns:p14="http://schemas.microsoft.com/office/powerpoint/2010/main" val="1100842821"/>
      </p:ext>
    </p:extLst>
  </p:cSld>
  <p:clrMapOvr>
    <a:masterClrMapping/>
  </p:clrMapOvr>
  <mc:AlternateContent xmlns:mc="http://schemas.openxmlformats.org/markup-compatibility/2006" xmlns:p14="http://schemas.microsoft.com/office/powerpoint/2010/main">
    <mc:Choice Requires="p14">
      <p:transition spd="slow" p14:dur="2000" advTm="16960"/>
    </mc:Choice>
    <mc:Fallback xmlns="">
      <p:transition spd="slow" advTm="1696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ВОСТРЕБОВАННОСТЬ С++?</a:t>
            </a:r>
          </a:p>
        </p:txBody>
      </p:sp>
      <p:sp>
        <p:nvSpPr>
          <p:cNvPr id="7" name="Прямоугольник 6">
            <a:extLst>
              <a:ext uri="{FF2B5EF4-FFF2-40B4-BE49-F238E27FC236}">
                <a16:creationId xmlns:a16="http://schemas.microsoft.com/office/drawing/2014/main" id="{79ECF87E-5D08-8F4E-9263-A37E1D124698}"/>
              </a:ext>
            </a:extLst>
          </p:cNvPr>
          <p:cNvSpPr/>
          <p:nvPr/>
        </p:nvSpPr>
        <p:spPr>
          <a:xfrm>
            <a:off x="473440" y="788406"/>
            <a:ext cx="8244408" cy="1754326"/>
          </a:xfrm>
          <a:prstGeom prst="rect">
            <a:avLst/>
          </a:prstGeom>
        </p:spPr>
        <p:txBody>
          <a:bodyPr wrap="square">
            <a:spAutoFit/>
          </a:bodyPr>
          <a:lstStyle/>
          <a:p>
            <a:r>
              <a:rPr lang="ru-RU" sz="1800" b="1" dirty="0">
                <a:solidFill>
                  <a:srgbClr val="2C2D2E"/>
                </a:solidFill>
                <a:effectLst/>
                <a:latin typeface="+mj-lt"/>
                <a:ea typeface="DengXian Light" panose="02010600030101010101" pitchFamily="2" charset="-122"/>
                <a:cs typeface="Times New Roman" panose="02020603050405020304" pitchFamily="18" charset="0"/>
              </a:rPr>
              <a:t> С/С++ позволяет понять, как работают компьютеры </a:t>
            </a:r>
            <a:endParaRPr lang="ru-RU" sz="1800" b="1" dirty="0">
              <a:solidFill>
                <a:srgbClr val="1F3763"/>
              </a:solidFill>
              <a:effectLst/>
              <a:latin typeface="+mj-lt"/>
              <a:ea typeface="DengXian Light" panose="02010600030101010101" pitchFamily="2" charset="-122"/>
              <a:cs typeface="Times New Roman" panose="02020603050405020304" pitchFamily="18" charset="0"/>
            </a:endParaRPr>
          </a:p>
          <a:p>
            <a:r>
              <a:rPr lang="ru-RU" sz="1800" dirty="0" err="1">
                <a:solidFill>
                  <a:srgbClr val="2C2D2E"/>
                </a:solidFill>
                <a:effectLst/>
                <a:latin typeface="+mj-lt"/>
                <a:ea typeface="Times New Roman" panose="02020603050405020304" pitchFamily="18" charset="0"/>
              </a:rPr>
              <a:t>C</a:t>
            </a:r>
            <a:r>
              <a:rPr lang="ru-RU" sz="1800" dirty="0">
                <a:solidFill>
                  <a:srgbClr val="2C2D2E"/>
                </a:solidFill>
                <a:effectLst/>
                <a:latin typeface="+mj-lt"/>
                <a:ea typeface="Times New Roman" panose="02020603050405020304" pitchFamily="18" charset="0"/>
              </a:rPr>
              <a:t>++ ближе всего к железу — всего в нескольких шагах от ассемблерного кода. В то время как языки высокого уровня, например, JavaScript построены вокруг бизнес-области, низкоуровневые «плюсы» созданы для компьютера. Это даёт гораздо большее понимание азов программирования, что очень полезно для новичков.</a:t>
            </a:r>
            <a:endParaRPr lang="ru-RU" sz="1800" b="1" kern="0" dirty="0">
              <a:solidFill>
                <a:srgbClr val="2F5496"/>
              </a:solidFill>
              <a:effectLst/>
              <a:latin typeface="+mj-lt"/>
              <a:ea typeface="DengXian Light" panose="02010600030101010101" pitchFamily="2" charset="-122"/>
              <a:cs typeface="Times New Roman" panose="02020603050405020304" pitchFamily="18" charset="0"/>
            </a:endParaRPr>
          </a:p>
        </p:txBody>
      </p:sp>
      <p:pic>
        <p:nvPicPr>
          <p:cNvPr id="2" name="Рисунок 1">
            <a:extLst>
              <a:ext uri="{FF2B5EF4-FFF2-40B4-BE49-F238E27FC236}">
                <a16:creationId xmlns:a16="http://schemas.microsoft.com/office/drawing/2014/main" id="{3CE5DBDA-DE92-B097-ADA4-8FAFEBE73E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310" y="2566459"/>
            <a:ext cx="4620369" cy="3645105"/>
          </a:xfrm>
          <a:prstGeom prst="rect">
            <a:avLst/>
          </a:prstGeom>
        </p:spPr>
      </p:pic>
      <p:sp>
        <p:nvSpPr>
          <p:cNvPr id="5" name="TextBox 4">
            <a:extLst>
              <a:ext uri="{FF2B5EF4-FFF2-40B4-BE49-F238E27FC236}">
                <a16:creationId xmlns:a16="http://schemas.microsoft.com/office/drawing/2014/main" id="{7CFC71C8-FC25-F6CC-D7C2-0F3B5DB87845}"/>
              </a:ext>
            </a:extLst>
          </p:cNvPr>
          <p:cNvSpPr txBox="1"/>
          <p:nvPr/>
        </p:nvSpPr>
        <p:spPr>
          <a:xfrm>
            <a:off x="5004049" y="2420888"/>
            <a:ext cx="3909046" cy="4291881"/>
          </a:xfrm>
          <a:prstGeom prst="rect">
            <a:avLst/>
          </a:prstGeom>
          <a:noFill/>
        </p:spPr>
        <p:txBody>
          <a:bodyPr wrap="square">
            <a:spAutoFit/>
          </a:bodyPr>
          <a:lstStyle/>
          <a:p>
            <a:pPr>
              <a:spcBef>
                <a:spcPts val="1200"/>
              </a:spcBef>
            </a:pPr>
            <a:r>
              <a:rPr lang="ru-RU" sz="1400" dirty="0" err="1">
                <a:solidFill>
                  <a:srgbClr val="2C2D2E"/>
                </a:solidFill>
                <a:effectLst/>
                <a:latin typeface="Times New Roman" panose="02020603050405020304" pitchFamily="18" charset="0"/>
                <a:ea typeface="Times New Roman" panose="02020603050405020304" pitchFamily="18" charset="0"/>
              </a:rPr>
              <a:t>C</a:t>
            </a:r>
            <a:r>
              <a:rPr lang="ru-RU" sz="1400" dirty="0">
                <a:solidFill>
                  <a:srgbClr val="2C2D2E"/>
                </a:solidFill>
                <a:effectLst/>
                <a:latin typeface="Times New Roman" panose="02020603050405020304" pitchFamily="18" charset="0"/>
                <a:ea typeface="Times New Roman" panose="02020603050405020304" pitchFamily="18" charset="0"/>
              </a:rPr>
              <a:t>++ позволит не просто изучить программирование, но и лучше понять взаимосвязи между кодом и железом. Это ценится на технических собеседованиях не меньше знаний алгоритмов.     </a:t>
            </a:r>
            <a:endParaRPr lang="ru-RU" sz="1400" dirty="0">
              <a:effectLst/>
              <a:latin typeface="Times New Roman" panose="02020603050405020304" pitchFamily="18" charset="0"/>
              <a:ea typeface="Times New Roman" panose="02020603050405020304" pitchFamily="18" charset="0"/>
            </a:endParaRPr>
          </a:p>
          <a:p>
            <a:pPr>
              <a:spcBef>
                <a:spcPts val="1200"/>
              </a:spcBef>
            </a:pPr>
            <a:r>
              <a:rPr lang="ru-RU" sz="1400" dirty="0">
                <a:solidFill>
                  <a:srgbClr val="2C2D2E"/>
                </a:solidFill>
                <a:effectLst/>
                <a:latin typeface="Times New Roman" panose="02020603050405020304" pitchFamily="18" charset="0"/>
                <a:ea typeface="Times New Roman" panose="02020603050405020304" pitchFamily="18" charset="0"/>
              </a:rPr>
              <a:t>Зная </a:t>
            </a:r>
            <a:r>
              <a:rPr lang="ru-RU" sz="1400" dirty="0" err="1">
                <a:solidFill>
                  <a:srgbClr val="2C2D2E"/>
                </a:solidFill>
                <a:effectLst/>
                <a:latin typeface="Times New Roman" panose="02020603050405020304" pitchFamily="18" charset="0"/>
                <a:ea typeface="Times New Roman" panose="02020603050405020304" pitchFamily="18" charset="0"/>
              </a:rPr>
              <a:t>C</a:t>
            </a:r>
            <a:r>
              <a:rPr lang="ru-RU" sz="1400" dirty="0">
                <a:solidFill>
                  <a:srgbClr val="2C2D2E"/>
                </a:solidFill>
                <a:effectLst/>
                <a:latin typeface="Times New Roman" panose="02020603050405020304" pitchFamily="18" charset="0"/>
                <a:ea typeface="Times New Roman" panose="02020603050405020304" pitchFamily="18" charset="0"/>
              </a:rPr>
              <a:t>++, вы сможете разрабатывать всё, где требуется высокая производительность:</a:t>
            </a:r>
            <a:endParaRPr lang="ru-RU" sz="1400" dirty="0">
              <a:effectLst/>
              <a:latin typeface="Times New Roman" panose="02020603050405020304" pitchFamily="18" charset="0"/>
              <a:ea typeface="Times New Roman" panose="02020603050405020304" pitchFamily="18" charset="0"/>
            </a:endParaRPr>
          </a:p>
          <a:p>
            <a:pPr marL="342900" lvl="0" indent="-342900">
              <a:lnSpc>
                <a:spcPct val="107000"/>
              </a:lnSpc>
              <a:buSzPts val="1000"/>
              <a:buFont typeface="Symbol" pitchFamily="2" charset="2"/>
              <a:buChar char=""/>
              <a:tabLst>
                <a:tab pos="457200" algn="l"/>
              </a:tabLst>
            </a:pPr>
            <a:r>
              <a:rPr lang="ru-RU" sz="1400" dirty="0">
                <a:solidFill>
                  <a:srgbClr val="2C2D2E"/>
                </a:solidFill>
                <a:effectLst/>
                <a:latin typeface="Calibri" panose="020F0502020204030204" pitchFamily="34" charset="0"/>
                <a:ea typeface="Calibri" panose="020F0502020204030204" pitchFamily="34" charset="0"/>
              </a:rPr>
              <a:t>Операционные системы</a:t>
            </a:r>
            <a:endParaRPr lang="ru-RU" sz="1400" dirty="0">
              <a:effectLst/>
              <a:latin typeface="Calibri" panose="020F0502020204030204" pitchFamily="34" charset="0"/>
              <a:ea typeface="Calibri" panose="020F0502020204030204" pitchFamily="34" charset="0"/>
            </a:endParaRPr>
          </a:p>
          <a:p>
            <a:pPr marL="342900" lvl="0" indent="-342900">
              <a:lnSpc>
                <a:spcPct val="107000"/>
              </a:lnSpc>
              <a:buSzPts val="1000"/>
              <a:buFont typeface="Symbol" pitchFamily="2" charset="2"/>
              <a:buChar char=""/>
              <a:tabLst>
                <a:tab pos="457200" algn="l"/>
              </a:tabLst>
            </a:pPr>
            <a:r>
              <a:rPr lang="ru-RU" sz="1400" dirty="0">
                <a:solidFill>
                  <a:srgbClr val="2C2D2E"/>
                </a:solidFill>
                <a:effectLst/>
                <a:latin typeface="Calibri" panose="020F0502020204030204" pitchFamily="34" charset="0"/>
                <a:ea typeface="Calibri" panose="020F0502020204030204" pitchFamily="34" charset="0"/>
              </a:rPr>
              <a:t>Пользовательский софт</a:t>
            </a:r>
            <a:endParaRPr lang="ru-RU" sz="1400" dirty="0">
              <a:effectLst/>
              <a:latin typeface="Calibri" panose="020F0502020204030204" pitchFamily="34" charset="0"/>
              <a:ea typeface="Calibri" panose="020F0502020204030204" pitchFamily="34" charset="0"/>
            </a:endParaRPr>
          </a:p>
          <a:p>
            <a:pPr marL="342900" lvl="0" indent="-342900">
              <a:lnSpc>
                <a:spcPct val="107000"/>
              </a:lnSpc>
              <a:buSzPts val="1000"/>
              <a:buFont typeface="Symbol" pitchFamily="2" charset="2"/>
              <a:buChar char=""/>
              <a:tabLst>
                <a:tab pos="457200" algn="l"/>
              </a:tabLst>
            </a:pPr>
            <a:r>
              <a:rPr lang="ru-RU" sz="1400" dirty="0">
                <a:solidFill>
                  <a:srgbClr val="2C2D2E"/>
                </a:solidFill>
                <a:effectLst/>
                <a:latin typeface="Calibri" panose="020F0502020204030204" pitchFamily="34" charset="0"/>
                <a:ea typeface="Calibri" panose="020F0502020204030204" pitchFamily="34" charset="0"/>
              </a:rPr>
              <a:t>Драйверы для самых разных устройств</a:t>
            </a:r>
            <a:endParaRPr lang="ru-RU" sz="1400" dirty="0">
              <a:effectLst/>
              <a:latin typeface="Calibri" panose="020F0502020204030204" pitchFamily="34" charset="0"/>
              <a:ea typeface="Calibri" panose="020F0502020204030204" pitchFamily="34" charset="0"/>
            </a:endParaRPr>
          </a:p>
          <a:p>
            <a:pPr marL="342900" lvl="0" indent="-342900">
              <a:lnSpc>
                <a:spcPct val="107000"/>
              </a:lnSpc>
              <a:buSzPts val="1000"/>
              <a:buFont typeface="Symbol" pitchFamily="2" charset="2"/>
              <a:buChar char=""/>
              <a:tabLst>
                <a:tab pos="457200" algn="l"/>
              </a:tabLst>
            </a:pPr>
            <a:r>
              <a:rPr lang="ru-RU" sz="1400" dirty="0">
                <a:solidFill>
                  <a:srgbClr val="2C2D2E"/>
                </a:solidFill>
                <a:effectLst/>
                <a:latin typeface="Calibri" panose="020F0502020204030204" pitchFamily="34" charset="0"/>
                <a:ea typeface="Calibri" panose="020F0502020204030204" pitchFamily="34" charset="0"/>
              </a:rPr>
              <a:t>Серверные приложения</a:t>
            </a:r>
            <a:endParaRPr lang="ru-RU" sz="1400" dirty="0">
              <a:effectLst/>
              <a:latin typeface="Calibri" panose="020F0502020204030204" pitchFamily="34" charset="0"/>
              <a:ea typeface="Calibri" panose="020F0502020204030204" pitchFamily="34" charset="0"/>
            </a:endParaRPr>
          </a:p>
          <a:p>
            <a:pPr marL="342900" lvl="0" indent="-342900">
              <a:lnSpc>
                <a:spcPct val="107000"/>
              </a:lnSpc>
              <a:buSzPts val="1000"/>
              <a:buFont typeface="Symbol" pitchFamily="2" charset="2"/>
              <a:buChar char=""/>
              <a:tabLst>
                <a:tab pos="457200" algn="l"/>
              </a:tabLst>
            </a:pPr>
            <a:r>
              <a:rPr lang="ru-RU" sz="1400" dirty="0">
                <a:solidFill>
                  <a:srgbClr val="2C2D2E"/>
                </a:solidFill>
                <a:effectLst/>
                <a:latin typeface="Calibri" panose="020F0502020204030204" pitchFamily="34" charset="0"/>
                <a:ea typeface="Calibri" panose="020F0502020204030204" pitchFamily="34" charset="0"/>
              </a:rPr>
              <a:t>Энтерпрайз-программы</a:t>
            </a:r>
            <a:endParaRPr lang="ru-RU" sz="1400" dirty="0">
              <a:effectLst/>
              <a:latin typeface="Calibri" panose="020F0502020204030204" pitchFamily="34" charset="0"/>
              <a:ea typeface="Calibri" panose="020F0502020204030204" pitchFamily="34" charset="0"/>
            </a:endParaRPr>
          </a:p>
          <a:p>
            <a:pPr>
              <a:spcBef>
                <a:spcPts val="1200"/>
              </a:spcBef>
            </a:pPr>
            <a:r>
              <a:rPr lang="ru-RU" sz="1400" dirty="0">
                <a:solidFill>
                  <a:srgbClr val="2C2D2E"/>
                </a:solidFill>
                <a:effectLst/>
                <a:latin typeface="Times New Roman" panose="02020603050405020304" pitchFamily="18" charset="0"/>
                <a:ea typeface="Times New Roman" panose="02020603050405020304" pitchFamily="18" charset="0"/>
              </a:rPr>
              <a:t>На разработчиков на «плюсах» всегда большой спрос, а вот специалистов не так много.</a:t>
            </a:r>
          </a:p>
          <a:p>
            <a:pPr>
              <a:spcBef>
                <a:spcPts val="1200"/>
              </a:spcBef>
            </a:pPr>
            <a:r>
              <a:rPr lang="ru-RU" sz="1400" b="0" i="0" dirty="0">
                <a:solidFill>
                  <a:srgbClr val="001D35"/>
                </a:solidFill>
                <a:effectLst/>
                <a:latin typeface="Google Sans"/>
              </a:rPr>
              <a:t>Средняя зарплата программиста на </a:t>
            </a:r>
            <a:r>
              <a:rPr lang="es-419" sz="1400" b="0" i="0" dirty="0">
                <a:solidFill>
                  <a:srgbClr val="001D35"/>
                </a:solidFill>
                <a:effectLst/>
                <a:latin typeface="Google Sans"/>
              </a:rPr>
              <a:t>C++ </a:t>
            </a:r>
            <a:r>
              <a:rPr lang="ru-RU" sz="1400" b="0" i="0" dirty="0">
                <a:solidFill>
                  <a:srgbClr val="001D35"/>
                </a:solidFill>
                <a:effectLst/>
                <a:latin typeface="Google Sans"/>
              </a:rPr>
              <a:t>в России в 2025 году варьируется от </a:t>
            </a:r>
            <a:r>
              <a:rPr lang="ru-RU" sz="1400" dirty="0"/>
              <a:t>150 000 до 280 000 рублей в месяц</a:t>
            </a:r>
            <a:r>
              <a:rPr lang="ru-RU" sz="1400" dirty="0">
                <a:solidFill>
                  <a:srgbClr val="2C2D2E"/>
                </a:solidFill>
                <a:latin typeface="Times New Roman" panose="02020603050405020304" pitchFamily="18" charset="0"/>
              </a:rPr>
              <a:t>.</a:t>
            </a:r>
            <a:endParaRPr lang="ru-RU"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48569191"/>
      </p:ext>
    </p:extLst>
  </p:cSld>
  <p:clrMapOvr>
    <a:masterClrMapping/>
  </p:clrMapOvr>
  <mc:AlternateContent xmlns:mc="http://schemas.openxmlformats.org/markup-compatibility/2006" xmlns:p14="http://schemas.microsoft.com/office/powerpoint/2010/main">
    <mc:Choice Requires="p14">
      <p:transition spd="slow" p14:dur="2000" advTm="86651"/>
    </mc:Choice>
    <mc:Fallback xmlns="">
      <p:transition spd="slow" advTm="8665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Этапы решения задачи на компьютере</a:t>
            </a:r>
          </a:p>
        </p:txBody>
      </p:sp>
      <p:sp>
        <p:nvSpPr>
          <p:cNvPr id="8" name="TextBox 7"/>
          <p:cNvSpPr txBox="1"/>
          <p:nvPr/>
        </p:nvSpPr>
        <p:spPr>
          <a:xfrm>
            <a:off x="179512" y="692696"/>
            <a:ext cx="8352928" cy="5381666"/>
          </a:xfrm>
          <a:prstGeom prst="rect">
            <a:avLst/>
          </a:prstGeom>
          <a:noFill/>
        </p:spPr>
        <p:txBody>
          <a:bodyPr wrap="square" rtlCol="0">
            <a:spAutoFit/>
          </a:bodyPr>
          <a:lstStyle/>
          <a:p>
            <a:pPr indent="450000" algn="just">
              <a:lnSpc>
                <a:spcPct val="120000"/>
              </a:lnSpc>
            </a:pPr>
            <a:r>
              <a:rPr lang="ru-RU" dirty="0">
                <a:latin typeface="+mj-lt"/>
              </a:rPr>
              <a:t>В процессе создания любой программы можно выделить несколько этапов.</a:t>
            </a:r>
          </a:p>
          <a:p>
            <a:pPr indent="450000" algn="just">
              <a:lnSpc>
                <a:spcPct val="120000"/>
              </a:lnSpc>
            </a:pPr>
            <a:r>
              <a:rPr lang="ru-RU" dirty="0">
                <a:latin typeface="+mj-lt"/>
              </a:rPr>
              <a:t> 1) Постановка задачи. Этот этап выполняется специалистом в предметной области на естественном языке. Необходимо определить цель задачи, ее содержание и общий подход к решению. Возможно, что задача решается точно (аналитически) и без компьютера. Уже на этапе постановки надо учитывать эффективность алгоритма решения задачи на ЭВМ, ограничения, накладываемые аппаратным и программным обеспечением. </a:t>
            </a:r>
          </a:p>
          <a:p>
            <a:pPr indent="450000" algn="just">
              <a:lnSpc>
                <a:spcPct val="120000"/>
              </a:lnSpc>
            </a:pPr>
            <a:r>
              <a:rPr lang="ru-RU" dirty="0">
                <a:latin typeface="+mj-lt"/>
              </a:rPr>
              <a:t> 2) Анализ задачи и моделирование. На этом этапе определяются исходные данные и ожидаемый результат, выявляются ограничения на их значения, выполняется формализованное описание задачи и построение или выбор математической модели, пригодной для решения на компьютере. </a:t>
            </a:r>
          </a:p>
          <a:p>
            <a:pPr indent="450000" algn="just">
              <a:lnSpc>
                <a:spcPct val="120000"/>
              </a:lnSpc>
            </a:pPr>
            <a:r>
              <a:rPr lang="ru-RU" dirty="0">
                <a:latin typeface="+mj-lt"/>
              </a:rPr>
              <a:t> 3) Разработка или выбор алгоритма решения задачи выполняется на основе ее математического описания. Многие задачи можно решить различными способами. Программист должен выбрать оптимальное решение. Неточности в поставке, анализе задачи или разработке алгоритма могут привести к скрытой ошибке: программист получит неверный результат, считая его правильным. </a:t>
            </a:r>
          </a:p>
        </p:txBody>
      </p:sp>
    </p:spTree>
    <p:extLst>
      <p:ext uri="{BB962C8B-B14F-4D97-AF65-F5344CB8AC3E}">
        <p14:creationId xmlns:p14="http://schemas.microsoft.com/office/powerpoint/2010/main" val="1272267049"/>
      </p:ext>
    </p:extLst>
  </p:cSld>
  <p:clrMapOvr>
    <a:masterClrMapping/>
  </p:clrMapOvr>
  <mc:AlternateContent xmlns:mc="http://schemas.openxmlformats.org/markup-compatibility/2006" xmlns:p14="http://schemas.microsoft.com/office/powerpoint/2010/main">
    <mc:Choice Requires="p14">
      <p:transition spd="slow" p14:dur="2000" advTm="131878"/>
    </mc:Choice>
    <mc:Fallback xmlns="">
      <p:transition spd="slow" advTm="13187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Этапы решения задачи на ЭВМ</a:t>
            </a:r>
          </a:p>
        </p:txBody>
      </p:sp>
      <p:sp>
        <p:nvSpPr>
          <p:cNvPr id="8" name="TextBox 7"/>
          <p:cNvSpPr txBox="1"/>
          <p:nvPr/>
        </p:nvSpPr>
        <p:spPr>
          <a:xfrm>
            <a:off x="179512" y="692696"/>
            <a:ext cx="8352928" cy="5576976"/>
          </a:xfrm>
          <a:prstGeom prst="rect">
            <a:avLst/>
          </a:prstGeom>
          <a:noFill/>
        </p:spPr>
        <p:txBody>
          <a:bodyPr wrap="square" rtlCol="0">
            <a:spAutoFit/>
          </a:bodyPr>
          <a:lstStyle/>
          <a:p>
            <a:pPr indent="444500" algn="just">
              <a:lnSpc>
                <a:spcPct val="150000"/>
              </a:lnSpc>
            </a:pPr>
            <a:r>
              <a:rPr lang="ru-RU" sz="2000" dirty="0">
                <a:latin typeface="+mj-lt"/>
              </a:rPr>
              <a:t> 4) Проектирование общей структуры программы. На этом этапе  формируется модель решения, с последующей детализацией и разбивкой на подпрограммы, определяется архитектура программы, способ хранения информации (набор переменных, констант, массивов данных и так далее). </a:t>
            </a:r>
          </a:p>
          <a:p>
            <a:pPr indent="444500" algn="just">
              <a:lnSpc>
                <a:spcPct val="150000"/>
              </a:lnSpc>
            </a:pPr>
            <a:r>
              <a:rPr lang="ru-RU" sz="2000" dirty="0">
                <a:latin typeface="+mj-lt"/>
              </a:rPr>
              <a:t> 5) Кодирование представляет собой запись алгоритма на языке программирования. Современные системы программирования позволяют ускорить процесс разработки программы, автоматически создавая часть ее текста. Однако творческая работа лежит на программисте. Для успешной реализации цели проекта программисту необходимо использовать методы структурного программирования, то есть программирования с использованием подпрограмм, которые в языке программирования </a:t>
            </a:r>
            <a:r>
              <a:rPr lang="en-US" sz="2000" dirty="0">
                <a:latin typeface="+mj-lt"/>
              </a:rPr>
              <a:t>C++</a:t>
            </a:r>
            <a:r>
              <a:rPr lang="ru-RU" sz="2000" dirty="0">
                <a:latin typeface="+mj-lt"/>
              </a:rPr>
              <a:t> носят названия функций.</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8482059"/>
      </p:ext>
    </p:extLst>
  </p:cSld>
  <p:clrMapOvr>
    <a:masterClrMapping/>
  </p:clrMapOvr>
  <mc:AlternateContent xmlns:mc="http://schemas.openxmlformats.org/markup-compatibility/2006" xmlns:p14="http://schemas.microsoft.com/office/powerpoint/2010/main">
    <mc:Choice Requires="p14">
      <p:transition spd="slow" p14:dur="2000" advTm="89353"/>
    </mc:Choice>
    <mc:Fallback xmlns="">
      <p:transition spd="slow" advTm="8935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Этапы решения задачи на ЭВМ</a:t>
            </a:r>
          </a:p>
        </p:txBody>
      </p:sp>
      <p:sp>
        <p:nvSpPr>
          <p:cNvPr id="8" name="TextBox 7"/>
          <p:cNvSpPr txBox="1"/>
          <p:nvPr/>
        </p:nvSpPr>
        <p:spPr>
          <a:xfrm>
            <a:off x="179512" y="692696"/>
            <a:ext cx="8352928" cy="5931496"/>
          </a:xfrm>
          <a:prstGeom prst="rect">
            <a:avLst/>
          </a:prstGeom>
          <a:noFill/>
        </p:spPr>
        <p:txBody>
          <a:bodyPr wrap="square" rtlCol="0">
            <a:spAutoFit/>
          </a:bodyPr>
          <a:lstStyle/>
          <a:p>
            <a:pPr indent="444500" algn="just">
              <a:lnSpc>
                <a:spcPct val="150000"/>
              </a:lnSpc>
            </a:pPr>
            <a:r>
              <a:rPr lang="ru-RU" sz="1700" dirty="0">
                <a:latin typeface="+mj-lt"/>
              </a:rPr>
              <a:t>6) Отладка и тестирование программы. Под откладкой понимается устранение ошибок в программе. Тестирование позволяет вести их поиск и в конечном счете убедиться в том, что полностью отлаженная программа дает правильный результат. Для этого разрабатываются системы тестов - специально подобранных контрольных примеров с такими подборками параметров, для которых решение задачи известно. Тестирование должно охватывать все возможные ветвления в программе, то есть проверяют все ее инструкции и включают даже такие исходные данные, для которых решение невозможно. Проверка особых исключительных ситуаций необходима для анализа корректности работы программы. Например, программа должна отказать клиенту банка в просьбе выдать сумму, отсутствующую на его счете. В ответственных проектах большое внимание уделяется так называемой «защите от неумелого пользователя», подразумевающей устойчивость программы по отношению к неумелому обращению пользователя. Использование специальных программ-отладчиков, которые позволяют выполнять программу по отдельным шагам, просматривая при этом значения переменных, значительно упрощает этот этап.</a:t>
            </a:r>
            <a:endParaRPr lang="ru-RU" sz="1700" dirty="0">
              <a:latin typeface="+mj-lt"/>
              <a:cs typeface="Times New Roman" panose="02020603050405020304" pitchFamily="18" charset="0"/>
            </a:endParaRPr>
          </a:p>
        </p:txBody>
      </p:sp>
    </p:spTree>
    <p:extLst>
      <p:ext uri="{BB962C8B-B14F-4D97-AF65-F5344CB8AC3E}">
        <p14:creationId xmlns:p14="http://schemas.microsoft.com/office/powerpoint/2010/main" val="2214163504"/>
      </p:ext>
    </p:extLst>
  </p:cSld>
  <p:clrMapOvr>
    <a:masterClrMapping/>
  </p:clrMapOvr>
  <mc:AlternateContent xmlns:mc="http://schemas.openxmlformats.org/markup-compatibility/2006" xmlns:p14="http://schemas.microsoft.com/office/powerpoint/2010/main">
    <mc:Choice Requires="p14">
      <p:transition spd="slow" p14:dur="2000" advTm="102638"/>
    </mc:Choice>
    <mc:Fallback xmlns="">
      <p:transition spd="slow" advTm="10263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Этапы решения задачи на ЭВМ</a:t>
            </a:r>
          </a:p>
        </p:txBody>
      </p:sp>
      <p:sp>
        <p:nvSpPr>
          <p:cNvPr id="8" name="TextBox 7"/>
          <p:cNvSpPr txBox="1"/>
          <p:nvPr/>
        </p:nvSpPr>
        <p:spPr>
          <a:xfrm>
            <a:off x="395536" y="692696"/>
            <a:ext cx="8352928" cy="5109797"/>
          </a:xfrm>
          <a:prstGeom prst="rect">
            <a:avLst/>
          </a:prstGeom>
          <a:noFill/>
        </p:spPr>
        <p:txBody>
          <a:bodyPr wrap="square" rtlCol="0">
            <a:spAutoFit/>
          </a:bodyPr>
          <a:lstStyle/>
          <a:p>
            <a:pPr indent="444500" algn="just">
              <a:lnSpc>
                <a:spcPct val="150000"/>
              </a:lnSpc>
            </a:pPr>
            <a:r>
              <a:rPr lang="ru-RU" sz="2200" dirty="0">
                <a:latin typeface="+mj-lt"/>
              </a:rPr>
              <a:t>7) Анализ результатов. Если программа выполняет моделирование какого-либо известного процесса, следует сопоставить результат вычислений с результатами наблюдений. В случае существенного расхождения необходимо изменить модель. </a:t>
            </a:r>
          </a:p>
          <a:p>
            <a:pPr indent="444500" algn="just">
              <a:lnSpc>
                <a:spcPct val="150000"/>
              </a:lnSpc>
            </a:pPr>
            <a:r>
              <a:rPr lang="ru-RU" sz="2200" dirty="0">
                <a:latin typeface="+mj-lt"/>
              </a:rPr>
              <a:t> 8) Публикация результатов работы, передача заказчику для эксплуатации. </a:t>
            </a:r>
          </a:p>
          <a:p>
            <a:pPr indent="444500" algn="just">
              <a:lnSpc>
                <a:spcPct val="150000"/>
              </a:lnSpc>
            </a:pPr>
            <a:r>
              <a:rPr lang="ru-RU" sz="2200" dirty="0">
                <a:latin typeface="+mj-lt"/>
              </a:rPr>
              <a:t> 9) Сопровождение программы. Этот конечный этап включает в себя консультации представителей заказчика по работе с программой и обучению персоналом. Недостатки и ошибки, выявленные в процессе эксплуатации, устраняются. </a:t>
            </a:r>
          </a:p>
        </p:txBody>
      </p:sp>
    </p:spTree>
    <p:extLst>
      <p:ext uri="{BB962C8B-B14F-4D97-AF65-F5344CB8AC3E}">
        <p14:creationId xmlns:p14="http://schemas.microsoft.com/office/powerpoint/2010/main" val="899579399"/>
      </p:ext>
    </p:extLst>
  </p:cSld>
  <p:clrMapOvr>
    <a:masterClrMapping/>
  </p:clrMapOvr>
  <mc:AlternateContent xmlns:mc="http://schemas.openxmlformats.org/markup-compatibility/2006" xmlns:p14="http://schemas.microsoft.com/office/powerpoint/2010/main">
    <mc:Choice Requires="p14">
      <p:transition spd="slow" p14:dur="2000" advTm="57473"/>
    </mc:Choice>
    <mc:Fallback xmlns="">
      <p:transition spd="slow" advTm="5747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ТИПЫ ДАННЫХ</a:t>
            </a:r>
          </a:p>
        </p:txBody>
      </p:sp>
      <p:sp>
        <p:nvSpPr>
          <p:cNvPr id="8" name="TextBox 7"/>
          <p:cNvSpPr txBox="1"/>
          <p:nvPr/>
        </p:nvSpPr>
        <p:spPr>
          <a:xfrm>
            <a:off x="202381" y="548680"/>
            <a:ext cx="8352928" cy="6125459"/>
          </a:xfrm>
          <a:prstGeom prst="rect">
            <a:avLst/>
          </a:prstGeom>
          <a:noFill/>
        </p:spPr>
        <p:txBody>
          <a:bodyPr wrap="square" rtlCol="0">
            <a:spAutoFit/>
          </a:bodyPr>
          <a:lstStyle/>
          <a:p>
            <a:pPr indent="444500" algn="just">
              <a:lnSpc>
                <a:spcPct val="150000"/>
              </a:lnSpc>
            </a:pPr>
            <a:r>
              <a:rPr lang="ru-RU" sz="2200" dirty="0">
                <a:latin typeface="+mj-lt"/>
              </a:rPr>
              <a:t>В языке С++ все переменные имеют определенный тип данных. Тип определяет множество значений, которые могут принимать объекты программы (константы и переменные), а также совокупность операций, допустимых над этими значениями. Например, значения 1 и 3 относится к целочисленному типу. Над данными целого типа можно выполнять любые арифметические операции. </a:t>
            </a:r>
          </a:p>
          <a:p>
            <a:pPr indent="444500" algn="just">
              <a:lnSpc>
                <a:spcPct val="150000"/>
              </a:lnSpc>
            </a:pPr>
            <a:r>
              <a:rPr lang="ru-RU" sz="2200" dirty="0">
                <a:latin typeface="+mj-lt"/>
              </a:rPr>
              <a:t>А вот данные «отличное» или «учеба» принадлежат к строковому типу.</a:t>
            </a:r>
          </a:p>
          <a:p>
            <a:pPr indent="444500" algn="just">
              <a:lnSpc>
                <a:spcPct val="150000"/>
              </a:lnSpc>
            </a:pPr>
            <a:r>
              <a:rPr lang="ru-RU" sz="2200" dirty="0">
                <a:latin typeface="+mj-lt"/>
              </a:rPr>
              <a:t>Тип данных присваивается переменной при ее объявлении или инициализации. Далее приведем основные типы данных языка </a:t>
            </a:r>
            <a:r>
              <a:rPr lang="ru-RU" sz="2200" dirty="0" err="1">
                <a:latin typeface="+mj-lt"/>
              </a:rPr>
              <a:t>C</a:t>
            </a:r>
            <a:r>
              <a:rPr lang="ru-RU" sz="2200" dirty="0">
                <a:latin typeface="+mj-lt"/>
              </a:rPr>
              <a:t>++, которые нам понадобятся.</a:t>
            </a:r>
          </a:p>
        </p:txBody>
      </p:sp>
    </p:spTree>
    <p:extLst>
      <p:ext uri="{BB962C8B-B14F-4D97-AF65-F5344CB8AC3E}">
        <p14:creationId xmlns:p14="http://schemas.microsoft.com/office/powerpoint/2010/main" val="482347664"/>
      </p:ext>
    </p:extLst>
  </p:cSld>
  <p:clrMapOvr>
    <a:masterClrMapping/>
  </p:clrMapOvr>
  <mc:AlternateContent xmlns:mc="http://schemas.openxmlformats.org/markup-compatibility/2006" xmlns:p14="http://schemas.microsoft.com/office/powerpoint/2010/main">
    <mc:Choice Requires="p14">
      <p:transition spd="slow" p14:dur="2000" advTm="53130"/>
    </mc:Choice>
    <mc:Fallback xmlns="">
      <p:transition spd="slow" advTm="5313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Типы данных</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23526" y="642608"/>
            <a:ext cx="8640961" cy="5865965"/>
          </a:xfrm>
          <a:prstGeom prst="rect">
            <a:avLst/>
          </a:prstGeom>
        </p:spPr>
        <p:txBody>
          <a:bodyPr wrap="square">
            <a:spAutoFit/>
          </a:bodyPr>
          <a:lstStyle/>
          <a:p>
            <a:pPr marL="382270" marR="66675" indent="450215">
              <a:lnSpc>
                <a:spcPct val="150000"/>
              </a:lnSpc>
              <a:spcAft>
                <a:spcPts val="0"/>
              </a:spcAft>
            </a:pPr>
            <a:r>
              <a:rPr lang="ru-RU" dirty="0">
                <a:latin typeface="Times New Roman" panose="02020603050405020304" pitchFamily="18" charset="0"/>
                <a:ea typeface="Times New Roman" panose="02020603050405020304" pitchFamily="18" charset="0"/>
              </a:rPr>
              <a:t>В языке программирования С++ определены стандартные скалярные типы данных.</a:t>
            </a:r>
          </a:p>
          <a:p>
            <a:pPr marL="382270" marR="66675" indent="450215">
              <a:lnSpc>
                <a:spcPct val="150000"/>
              </a:lnSpc>
              <a:spcAft>
                <a:spcPts val="0"/>
              </a:spcAft>
            </a:pPr>
            <a:endParaRPr lang="ru-RU" dirty="0">
              <a:latin typeface="Times New Roman" panose="02020603050405020304" pitchFamily="18" charset="0"/>
              <a:ea typeface="Times New Roman" panose="02020603050405020304" pitchFamily="18" charset="0"/>
            </a:endParaRPr>
          </a:p>
          <a:p>
            <a:pPr marL="285750" indent="-285750" algn="l">
              <a:lnSpc>
                <a:spcPct val="150000"/>
              </a:lnSpc>
              <a:buFont typeface="Arial" panose="020B0604020202020204" pitchFamily="34" charset="0"/>
              <a:buChar char="•"/>
            </a:pPr>
            <a:r>
              <a:rPr lang="ru-RU" b="1" i="0" dirty="0">
                <a:solidFill>
                  <a:srgbClr val="000000"/>
                </a:solidFill>
                <a:effectLst/>
                <a:latin typeface="Lora" pitchFamily="2" charset="0"/>
              </a:rPr>
              <a:t> </a:t>
            </a:r>
            <a:r>
              <a:rPr lang="es-419" b="1" i="0" dirty="0">
                <a:solidFill>
                  <a:srgbClr val="000000"/>
                </a:solidFill>
                <a:effectLst/>
                <a:latin typeface="Lora" pitchFamily="2" charset="0"/>
              </a:rPr>
              <a:t>void</a:t>
            </a:r>
            <a:r>
              <a:rPr lang="es-419" b="0" i="0" dirty="0">
                <a:solidFill>
                  <a:srgbClr val="000000"/>
                </a:solidFill>
                <a:effectLst/>
                <a:latin typeface="Lora" pitchFamily="2" charset="0"/>
              </a:rPr>
              <a:t> (</a:t>
            </a:r>
            <a:r>
              <a:rPr lang="ru-RU" b="0" i="0" dirty="0">
                <a:solidFill>
                  <a:srgbClr val="000000"/>
                </a:solidFill>
                <a:effectLst/>
                <a:latin typeface="Lora" pitchFamily="2" charset="0"/>
              </a:rPr>
              <a:t>пустой тип), тип без типа, если функция ничего не передает.</a:t>
            </a:r>
          </a:p>
          <a:p>
            <a:pPr marL="285750" indent="-285750" algn="l">
              <a:lnSpc>
                <a:spcPct val="150000"/>
              </a:lnSpc>
              <a:buFont typeface="Arial" panose="020B0604020202020204" pitchFamily="34" charset="0"/>
              <a:buChar char="•"/>
            </a:pPr>
            <a:r>
              <a:rPr lang="ru-RU" b="1" i="0" dirty="0">
                <a:solidFill>
                  <a:srgbClr val="000000"/>
                </a:solidFill>
                <a:effectLst/>
                <a:latin typeface="Lora" pitchFamily="2" charset="0"/>
              </a:rPr>
              <a:t> </a:t>
            </a:r>
            <a:r>
              <a:rPr lang="es-419" b="1" i="0" dirty="0">
                <a:solidFill>
                  <a:srgbClr val="000000"/>
                </a:solidFill>
                <a:effectLst/>
                <a:latin typeface="Lora" pitchFamily="2" charset="0"/>
              </a:rPr>
              <a:t>int</a:t>
            </a:r>
            <a:r>
              <a:rPr lang="es-419" b="0" i="0" dirty="0">
                <a:solidFill>
                  <a:srgbClr val="000000"/>
                </a:solidFill>
                <a:effectLst/>
                <a:latin typeface="Lora" pitchFamily="2" charset="0"/>
              </a:rPr>
              <a:t> (</a:t>
            </a:r>
            <a:r>
              <a:rPr lang="ru-RU" b="0" i="0" dirty="0">
                <a:solidFill>
                  <a:srgbClr val="000000"/>
                </a:solidFill>
                <a:effectLst/>
                <a:latin typeface="Lora" pitchFamily="2" charset="0"/>
              </a:rPr>
              <a:t>целый тип), </a:t>
            </a:r>
            <a:r>
              <a:rPr lang="ru-RU" b="0" i="0" dirty="0">
                <a:solidFill>
                  <a:srgbClr val="000000"/>
                </a:solidFill>
                <a:effectLst/>
                <a:latin typeface="-apple-system"/>
              </a:rPr>
              <a:t> представляет целое число; в зависимости от архитектуры процессора может занимать 2 байта (16 бит) или 4 байта (32 бита); диапазон предельных значений соответственно также может варьироваться от –32768 до 32767 (при 2 байтах) или от −2 147 483 648 до 2 147 483 647 (при 4 байтах).</a:t>
            </a:r>
            <a:endParaRPr lang="ru-RU" b="0" i="0" dirty="0">
              <a:solidFill>
                <a:srgbClr val="000000"/>
              </a:solidFill>
              <a:effectLst/>
              <a:latin typeface="Lora" pitchFamily="2" charset="0"/>
            </a:endParaRPr>
          </a:p>
          <a:p>
            <a:pPr marL="285750" indent="-285750" algn="l">
              <a:lnSpc>
                <a:spcPct val="150000"/>
              </a:lnSpc>
              <a:buFont typeface="Arial" panose="020B0604020202020204" pitchFamily="34" charset="0"/>
              <a:buChar char="•"/>
            </a:pPr>
            <a:r>
              <a:rPr lang="ru-RU" b="1" i="0" dirty="0">
                <a:solidFill>
                  <a:srgbClr val="000000"/>
                </a:solidFill>
                <a:effectLst/>
                <a:latin typeface="Lora" pitchFamily="2" charset="0"/>
              </a:rPr>
              <a:t> </a:t>
            </a:r>
            <a:r>
              <a:rPr lang="es-419" b="1" i="0" dirty="0">
                <a:solidFill>
                  <a:srgbClr val="000000"/>
                </a:solidFill>
                <a:effectLst/>
                <a:latin typeface="Lora" pitchFamily="2" charset="0"/>
              </a:rPr>
              <a:t>float</a:t>
            </a:r>
            <a:r>
              <a:rPr lang="es-419" b="0" i="0" dirty="0">
                <a:solidFill>
                  <a:srgbClr val="000000"/>
                </a:solidFill>
                <a:effectLst/>
                <a:latin typeface="Lora" pitchFamily="2" charset="0"/>
              </a:rPr>
              <a:t> (</a:t>
            </a:r>
            <a:r>
              <a:rPr lang="ru-RU" b="0" i="0" dirty="0">
                <a:solidFill>
                  <a:srgbClr val="000000"/>
                </a:solidFill>
                <a:effectLst/>
                <a:latin typeface="Lora" pitchFamily="2" charset="0"/>
              </a:rPr>
              <a:t>вещественные числа с плавающей точкой), </a:t>
            </a:r>
            <a:r>
              <a:rPr lang="ru-RU" b="0" i="0" dirty="0">
                <a:solidFill>
                  <a:srgbClr val="000000"/>
                </a:solidFill>
                <a:effectLst/>
                <a:latin typeface="-apple-system"/>
              </a:rPr>
              <a:t> представляет вещественное число одинарной точности с плавающей точкой в диапазоне +/- 3.4</a:t>
            </a:r>
            <a:r>
              <a:rPr lang="es-419" b="0" i="0" dirty="0">
                <a:solidFill>
                  <a:srgbClr val="000000"/>
                </a:solidFill>
                <a:effectLst/>
                <a:latin typeface="-apple-system"/>
              </a:rPr>
              <a:t>E-38 </a:t>
            </a:r>
            <a:r>
              <a:rPr lang="ru-RU" b="0" i="0" dirty="0">
                <a:solidFill>
                  <a:srgbClr val="000000"/>
                </a:solidFill>
                <a:effectLst/>
                <a:latin typeface="-apple-system"/>
              </a:rPr>
              <a:t>до 3.4</a:t>
            </a:r>
            <a:r>
              <a:rPr lang="es-419" b="0" i="0" dirty="0">
                <a:solidFill>
                  <a:srgbClr val="000000"/>
                </a:solidFill>
                <a:effectLst/>
                <a:latin typeface="-apple-system"/>
              </a:rPr>
              <a:t>E+38</a:t>
            </a:r>
            <a:r>
              <a:rPr lang="ru-RU" b="0" i="0" dirty="0">
                <a:solidFill>
                  <a:srgbClr val="000000"/>
                </a:solidFill>
                <a:effectLst/>
                <a:latin typeface="-apple-system"/>
              </a:rPr>
              <a:t>;</a:t>
            </a:r>
            <a:r>
              <a:rPr lang="es-419" b="0" i="0" dirty="0">
                <a:solidFill>
                  <a:srgbClr val="000000"/>
                </a:solidFill>
                <a:effectLst/>
                <a:latin typeface="-apple-system"/>
              </a:rPr>
              <a:t> </a:t>
            </a:r>
            <a:r>
              <a:rPr lang="ru-RU" b="0" i="0" dirty="0">
                <a:solidFill>
                  <a:srgbClr val="000000"/>
                </a:solidFill>
                <a:effectLst/>
                <a:latin typeface="-apple-system"/>
              </a:rPr>
              <a:t>в памяти занимает 4 байта (32 бита).</a:t>
            </a:r>
            <a:endParaRPr lang="ru-RU" b="0" i="0" dirty="0">
              <a:solidFill>
                <a:srgbClr val="000000"/>
              </a:solidFill>
              <a:effectLst/>
              <a:latin typeface="Lora" pitchFamily="2" charset="0"/>
            </a:endParaRPr>
          </a:p>
          <a:p>
            <a:pPr marL="285750" indent="-285750" algn="l">
              <a:lnSpc>
                <a:spcPct val="150000"/>
              </a:lnSpc>
              <a:buFont typeface="Arial" panose="020B0604020202020204" pitchFamily="34" charset="0"/>
              <a:buChar char="•"/>
            </a:pPr>
            <a:r>
              <a:rPr lang="ru-RU" b="1" i="0" dirty="0">
                <a:solidFill>
                  <a:srgbClr val="000000"/>
                </a:solidFill>
                <a:effectLst/>
                <a:latin typeface="Lora" pitchFamily="2" charset="0"/>
              </a:rPr>
              <a:t> </a:t>
            </a:r>
            <a:r>
              <a:rPr lang="es-419" b="1" i="0" dirty="0">
                <a:solidFill>
                  <a:srgbClr val="000000"/>
                </a:solidFill>
                <a:effectLst/>
                <a:latin typeface="Lora" pitchFamily="2" charset="0"/>
              </a:rPr>
              <a:t>double</a:t>
            </a:r>
            <a:r>
              <a:rPr lang="es-419" b="0" i="0" dirty="0">
                <a:solidFill>
                  <a:srgbClr val="000000"/>
                </a:solidFill>
                <a:effectLst/>
                <a:latin typeface="Lora" pitchFamily="2" charset="0"/>
              </a:rPr>
              <a:t> (</a:t>
            </a:r>
            <a:r>
              <a:rPr lang="ru-RU" b="0" i="0" dirty="0">
                <a:solidFill>
                  <a:srgbClr val="000000"/>
                </a:solidFill>
                <a:effectLst/>
                <a:latin typeface="Lora" pitchFamily="2" charset="0"/>
              </a:rPr>
              <a:t>вещественные числа с плавающей точкой двойной точности), </a:t>
            </a:r>
            <a:r>
              <a:rPr lang="ru-RU" b="0" i="0" dirty="0">
                <a:solidFill>
                  <a:srgbClr val="000000"/>
                </a:solidFill>
                <a:effectLst/>
                <a:latin typeface="-apple-system"/>
              </a:rPr>
              <a:t> представляет вещественное число двойной точности с плавающей точкой в диапазоне +/- 1.7</a:t>
            </a:r>
            <a:r>
              <a:rPr lang="es-419" b="0" i="0" dirty="0">
                <a:solidFill>
                  <a:srgbClr val="000000"/>
                </a:solidFill>
                <a:effectLst/>
                <a:latin typeface="-apple-system"/>
              </a:rPr>
              <a:t>E-308 </a:t>
            </a:r>
            <a:r>
              <a:rPr lang="ru-RU" b="0" i="0" dirty="0">
                <a:solidFill>
                  <a:srgbClr val="000000"/>
                </a:solidFill>
                <a:effectLst/>
                <a:latin typeface="-apple-system"/>
              </a:rPr>
              <a:t>до 1.7</a:t>
            </a:r>
            <a:r>
              <a:rPr lang="es-419" b="0" i="0" dirty="0">
                <a:solidFill>
                  <a:srgbClr val="000000"/>
                </a:solidFill>
                <a:effectLst/>
                <a:latin typeface="-apple-system"/>
              </a:rPr>
              <a:t>E+308. </a:t>
            </a:r>
            <a:r>
              <a:rPr lang="ru-RU" b="0" i="0" dirty="0">
                <a:solidFill>
                  <a:srgbClr val="000000"/>
                </a:solidFill>
                <a:effectLst/>
                <a:latin typeface="-apple-system"/>
              </a:rPr>
              <a:t>В памяти занимает 8 байт (64 бита).</a:t>
            </a:r>
            <a:endParaRPr lang="ru-RU" b="0" i="0" dirty="0">
              <a:solidFill>
                <a:srgbClr val="000000"/>
              </a:solidFill>
              <a:effectLst/>
              <a:latin typeface="Lora" pitchFamily="2" charset="0"/>
            </a:endParaRPr>
          </a:p>
        </p:txBody>
      </p:sp>
    </p:spTree>
    <p:extLst>
      <p:ext uri="{BB962C8B-B14F-4D97-AF65-F5344CB8AC3E}">
        <p14:creationId xmlns:p14="http://schemas.microsoft.com/office/powerpoint/2010/main" val="442988319"/>
      </p:ext>
    </p:extLst>
  </p:cSld>
  <p:clrMapOvr>
    <a:masterClrMapping/>
  </p:clrMapOvr>
  <mc:AlternateContent xmlns:mc="http://schemas.openxmlformats.org/markup-compatibility/2006" xmlns:p14="http://schemas.microsoft.com/office/powerpoint/2010/main">
    <mc:Choice Requires="p14">
      <p:transition spd="slow" p14:dur="2000" advTm="198819"/>
    </mc:Choice>
    <mc:Fallback xmlns="">
      <p:transition spd="slow" advTm="19881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Типы данных</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23526" y="642608"/>
            <a:ext cx="8640961" cy="5864875"/>
          </a:xfrm>
          <a:prstGeom prst="rect">
            <a:avLst/>
          </a:prstGeom>
        </p:spPr>
        <p:txBody>
          <a:bodyPr wrap="square">
            <a:spAutoFit/>
          </a:bodyPr>
          <a:lstStyle/>
          <a:p>
            <a:pPr marL="285750" indent="-285750" algn="l">
              <a:lnSpc>
                <a:spcPct val="150000"/>
              </a:lnSpc>
              <a:buFont typeface="Arial" panose="020B0604020202020204" pitchFamily="34" charset="0"/>
              <a:buChar char="•"/>
            </a:pPr>
            <a:r>
              <a:rPr lang="es-419" b="1" i="0" dirty="0">
                <a:solidFill>
                  <a:srgbClr val="000000"/>
                </a:solidFill>
                <a:effectLst/>
                <a:latin typeface="Lora" pitchFamily="2" charset="0"/>
              </a:rPr>
              <a:t>char</a:t>
            </a:r>
            <a:r>
              <a:rPr lang="es-419" b="0" i="0" dirty="0">
                <a:solidFill>
                  <a:srgbClr val="000000"/>
                </a:solidFill>
                <a:effectLst/>
                <a:latin typeface="Lora" pitchFamily="2" charset="0"/>
              </a:rPr>
              <a:t> (</a:t>
            </a:r>
            <a:r>
              <a:rPr lang="ru-RU" b="0" i="0" dirty="0">
                <a:solidFill>
                  <a:srgbClr val="000000"/>
                </a:solidFill>
                <a:effectLst/>
                <a:latin typeface="Lora" pitchFamily="2" charset="0"/>
              </a:rPr>
              <a:t>символьный тип), </a:t>
            </a:r>
            <a:r>
              <a:rPr lang="ru-RU" b="0" i="0" dirty="0">
                <a:solidFill>
                  <a:srgbClr val="000000"/>
                </a:solidFill>
                <a:effectLst/>
                <a:latin typeface="-apple-system"/>
              </a:rPr>
              <a:t>представляет один символ; занимает в памяти 1 байт (8 бит); может хранить любой значение из диапазона от 0 до 255; </a:t>
            </a:r>
            <a:r>
              <a:rPr lang="es-419" dirty="0"/>
              <a:t>char</a:t>
            </a:r>
            <a:r>
              <a:rPr lang="ru-RU" dirty="0">
                <a:solidFill>
                  <a:srgbClr val="000000"/>
                </a:solidFill>
                <a:latin typeface="-apple-system"/>
              </a:rPr>
              <a:t> </a:t>
            </a:r>
            <a:r>
              <a:rPr lang="ru-RU" b="0" i="0" dirty="0">
                <a:solidFill>
                  <a:srgbClr val="000000"/>
                </a:solidFill>
                <a:effectLst/>
                <a:latin typeface="-apple-system"/>
              </a:rPr>
              <a:t>предназначен для хранения числового кода символа </a:t>
            </a:r>
            <a:endParaRPr lang="ru-RU" b="0" i="0" dirty="0">
              <a:solidFill>
                <a:srgbClr val="000000"/>
              </a:solidFill>
              <a:effectLst/>
              <a:latin typeface="Lora" pitchFamily="2" charset="0"/>
            </a:endParaRPr>
          </a:p>
          <a:p>
            <a:pPr marL="285750" indent="-285750" algn="l">
              <a:lnSpc>
                <a:spcPct val="150000"/>
              </a:lnSpc>
              <a:buFont typeface="Arial" panose="020B0604020202020204" pitchFamily="34" charset="0"/>
              <a:buChar char="•"/>
            </a:pPr>
            <a:r>
              <a:rPr lang="es-419" b="1" i="0" dirty="0">
                <a:solidFill>
                  <a:srgbClr val="000000"/>
                </a:solidFill>
                <a:effectLst/>
                <a:latin typeface="Lora" pitchFamily="2" charset="0"/>
              </a:rPr>
              <a:t>bool</a:t>
            </a:r>
            <a:r>
              <a:rPr lang="es-419" b="0" i="0" dirty="0">
                <a:solidFill>
                  <a:srgbClr val="000000"/>
                </a:solidFill>
                <a:effectLst/>
                <a:latin typeface="Lora" pitchFamily="2" charset="0"/>
              </a:rPr>
              <a:t> - </a:t>
            </a:r>
            <a:r>
              <a:rPr lang="ru-RU" b="0" i="0" dirty="0">
                <a:solidFill>
                  <a:srgbClr val="000000"/>
                </a:solidFill>
                <a:effectLst/>
                <a:latin typeface="Lora" pitchFamily="2" charset="0"/>
              </a:rPr>
              <a:t>логический.</a:t>
            </a:r>
            <a:endParaRPr lang="ru-RU" b="1" i="0" dirty="0">
              <a:solidFill>
                <a:srgbClr val="000000"/>
              </a:solidFill>
              <a:effectLst/>
              <a:latin typeface="-apple-system"/>
            </a:endParaRPr>
          </a:p>
          <a:p>
            <a:pPr marL="285750" indent="-285750" algn="l">
              <a:lnSpc>
                <a:spcPct val="150000"/>
              </a:lnSpc>
              <a:buFont typeface="Arial" panose="020B0604020202020204" pitchFamily="34" charset="0"/>
              <a:buChar char="•"/>
            </a:pPr>
            <a:r>
              <a:rPr lang="es-419" b="1" i="0" dirty="0">
                <a:solidFill>
                  <a:srgbClr val="000000"/>
                </a:solidFill>
                <a:effectLst/>
                <a:latin typeface="-apple-system"/>
              </a:rPr>
              <a:t>Long</a:t>
            </a:r>
            <a:r>
              <a:rPr lang="ru-RU" dirty="0">
                <a:solidFill>
                  <a:srgbClr val="000000"/>
                </a:solidFill>
                <a:latin typeface="Lora" pitchFamily="2" charset="0"/>
              </a:rPr>
              <a:t> – длинное целое, </a:t>
            </a:r>
            <a:r>
              <a:rPr lang="ru-RU" b="0" i="0" dirty="0">
                <a:solidFill>
                  <a:srgbClr val="000000"/>
                </a:solidFill>
                <a:effectLst/>
                <a:latin typeface="-apple-system"/>
              </a:rPr>
              <a:t>в зависимости от архитектуры может занимать 4 или 8 байт и представляет целое число в диапазоне от −2 147 483 648 до 2 147 483 647 (при 4 байтах) или от −9 223 372 036 854 775 808 до +9 223 372 036 854 775 807 (при 8 байтах).</a:t>
            </a:r>
            <a:endParaRPr lang="ru-RU" dirty="0">
              <a:solidFill>
                <a:srgbClr val="000000"/>
              </a:solidFill>
              <a:latin typeface="Lora" pitchFamily="2" charset="0"/>
            </a:endParaRPr>
          </a:p>
          <a:p>
            <a:pPr marL="285750" indent="-285750" algn="l">
              <a:lnSpc>
                <a:spcPct val="150000"/>
              </a:lnSpc>
              <a:buFont typeface="Arial" panose="020B0604020202020204" pitchFamily="34" charset="0"/>
              <a:buChar char="•"/>
            </a:pPr>
            <a:r>
              <a:rPr lang="es-419" b="1" i="0" dirty="0">
                <a:solidFill>
                  <a:srgbClr val="000000"/>
                </a:solidFill>
                <a:effectLst/>
                <a:latin typeface="-apple-system"/>
              </a:rPr>
              <a:t>long long</a:t>
            </a:r>
            <a:r>
              <a:rPr lang="ru-RU" b="1" i="0" dirty="0">
                <a:solidFill>
                  <a:srgbClr val="000000"/>
                </a:solidFill>
                <a:effectLst/>
                <a:latin typeface="-apple-system"/>
              </a:rPr>
              <a:t> – очень длинное целое,</a:t>
            </a:r>
            <a:r>
              <a:rPr lang="es-419" b="0" i="0" dirty="0">
                <a:solidFill>
                  <a:srgbClr val="000000"/>
                </a:solidFill>
                <a:effectLst/>
                <a:latin typeface="-apple-system"/>
              </a:rPr>
              <a:t> </a:t>
            </a:r>
            <a:r>
              <a:rPr lang="ru-RU" b="0" i="0" dirty="0">
                <a:solidFill>
                  <a:srgbClr val="000000"/>
                </a:solidFill>
                <a:effectLst/>
                <a:latin typeface="-apple-system"/>
              </a:rPr>
              <a:t>представляет целое число в диапазоне от −9 223 372 036 854 775 808 до +9 223 372 036 854 775 807; занимает в памяти 8 байт (64 бита).</a:t>
            </a:r>
          </a:p>
          <a:p>
            <a:pPr marL="285750" indent="-285750">
              <a:lnSpc>
                <a:spcPct val="150000"/>
              </a:lnSpc>
              <a:buFont typeface="Arial" panose="020B0604020202020204" pitchFamily="34" charset="0"/>
              <a:buChar char="•"/>
            </a:pPr>
            <a:r>
              <a:rPr lang="es-419" b="1" i="0" dirty="0">
                <a:solidFill>
                  <a:srgbClr val="000000"/>
                </a:solidFill>
                <a:effectLst/>
                <a:latin typeface="-apple-system"/>
              </a:rPr>
              <a:t>long double</a:t>
            </a:r>
            <a:r>
              <a:rPr lang="es-419" b="0" i="0" dirty="0">
                <a:solidFill>
                  <a:srgbClr val="000000"/>
                </a:solidFill>
                <a:effectLst/>
                <a:latin typeface="-apple-system"/>
              </a:rPr>
              <a:t>: </a:t>
            </a:r>
            <a:r>
              <a:rPr lang="ru-RU" b="0" i="0" dirty="0">
                <a:solidFill>
                  <a:srgbClr val="000000"/>
                </a:solidFill>
                <a:effectLst/>
                <a:latin typeface="-apple-system"/>
              </a:rPr>
              <a:t>представляет вещественное число двойной точности с плавающей точкой не менее 8 байт (64 бит); в зависимости от размера занимаемой памяти может отличаться диапазон допустимых значений.</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05623451"/>
      </p:ext>
    </p:extLst>
  </p:cSld>
  <p:clrMapOvr>
    <a:masterClrMapping/>
  </p:clrMapOvr>
  <mc:AlternateContent xmlns:mc="http://schemas.openxmlformats.org/markup-compatibility/2006" xmlns:p14="http://schemas.microsoft.com/office/powerpoint/2010/main">
    <mc:Choice Requires="p14">
      <p:transition spd="slow" p14:dur="2000" advTm="198819"/>
    </mc:Choice>
    <mc:Fallback xmlns="">
      <p:transition spd="slow" advTm="19881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Типы данных</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23526" y="642608"/>
            <a:ext cx="8640961" cy="5035353"/>
          </a:xfrm>
          <a:prstGeom prst="rect">
            <a:avLst/>
          </a:prstGeom>
        </p:spPr>
        <p:txBody>
          <a:bodyPr wrap="square">
            <a:spAutoFit/>
          </a:bodyPr>
          <a:lstStyle/>
          <a:p>
            <a:pPr indent="457200" algn="l">
              <a:lnSpc>
                <a:spcPct val="150000"/>
              </a:lnSpc>
            </a:pPr>
            <a:r>
              <a:rPr lang="ru-RU" b="0" i="0" dirty="0">
                <a:solidFill>
                  <a:srgbClr val="001D35"/>
                </a:solidFill>
                <a:effectLst/>
                <a:latin typeface="Google Sans"/>
              </a:rPr>
              <a:t>Производные (составные) типы данных создаются путем комбинации базовых типов.  Они являются структурированными.</a:t>
            </a:r>
          </a:p>
          <a:p>
            <a:pPr indent="457200" algn="l">
              <a:lnSpc>
                <a:spcPct val="150000"/>
              </a:lnSpc>
            </a:pPr>
            <a:endParaRPr lang="ru-RU" b="0" i="0" dirty="0">
              <a:solidFill>
                <a:srgbClr val="001D35"/>
              </a:solidFill>
              <a:effectLst/>
              <a:latin typeface="Google Sans"/>
            </a:endParaRPr>
          </a:p>
          <a:p>
            <a:pPr marL="285750" indent="-285750" algn="l">
              <a:lnSpc>
                <a:spcPct val="150000"/>
              </a:lnSpc>
              <a:buFont typeface="Arial" panose="020B0604020202020204" pitchFamily="34" charset="0"/>
              <a:buChar char="•"/>
            </a:pPr>
            <a:r>
              <a:rPr lang="ru-RU" b="1" i="0" dirty="0">
                <a:solidFill>
                  <a:srgbClr val="001D35"/>
                </a:solidFill>
                <a:effectLst/>
                <a:latin typeface="Google Sans"/>
              </a:rPr>
              <a:t>Строки </a:t>
            </a:r>
            <a:r>
              <a:rPr lang="es-419" b="0" i="0" dirty="0">
                <a:solidFill>
                  <a:srgbClr val="001D35"/>
                </a:solidFill>
                <a:effectLst/>
                <a:latin typeface="Google Sans"/>
              </a:rPr>
              <a:t>string - </a:t>
            </a:r>
            <a:r>
              <a:rPr lang="ru-RU" b="0" i="0" dirty="0">
                <a:solidFill>
                  <a:srgbClr val="001D35"/>
                </a:solidFill>
                <a:effectLst/>
                <a:latin typeface="Google Sans"/>
              </a:rPr>
              <a:t>представляет собой последовательность символов.</a:t>
            </a:r>
          </a:p>
          <a:p>
            <a:pPr marL="285750" indent="-285750" algn="l">
              <a:lnSpc>
                <a:spcPct val="150000"/>
              </a:lnSpc>
              <a:buFont typeface="Arial" panose="020B0604020202020204" pitchFamily="34" charset="0"/>
              <a:buChar char="•"/>
            </a:pPr>
            <a:r>
              <a:rPr lang="ru-RU" b="1" i="0" dirty="0">
                <a:solidFill>
                  <a:srgbClr val="001D35"/>
                </a:solidFill>
                <a:effectLst/>
                <a:latin typeface="Google Sans"/>
              </a:rPr>
              <a:t>Массивы - </a:t>
            </a:r>
            <a:r>
              <a:rPr lang="ru-RU" b="0" i="0" dirty="0">
                <a:solidFill>
                  <a:srgbClr val="001D35"/>
                </a:solidFill>
                <a:effectLst/>
                <a:latin typeface="Google Sans"/>
              </a:rPr>
              <a:t>набор элементов одного типа, хранящихся в смежных ячейках памяти.</a:t>
            </a:r>
          </a:p>
          <a:p>
            <a:pPr marL="285750" indent="-285750" algn="l">
              <a:lnSpc>
                <a:spcPct val="150000"/>
              </a:lnSpc>
              <a:buFont typeface="Arial" panose="020B0604020202020204" pitchFamily="34" charset="0"/>
              <a:buChar char="•"/>
            </a:pPr>
            <a:r>
              <a:rPr lang="ru-RU" b="1" i="0" dirty="0">
                <a:solidFill>
                  <a:srgbClr val="001D35"/>
                </a:solidFill>
                <a:effectLst/>
                <a:latin typeface="Google Sans"/>
              </a:rPr>
              <a:t>Указатели - </a:t>
            </a:r>
            <a:r>
              <a:rPr lang="ru-RU" b="0" i="0" dirty="0">
                <a:solidFill>
                  <a:srgbClr val="001D35"/>
                </a:solidFill>
                <a:effectLst/>
                <a:latin typeface="Google Sans"/>
              </a:rPr>
              <a:t>переменные, хранящие адреса других переменных в памяти.</a:t>
            </a:r>
          </a:p>
          <a:p>
            <a:pPr marL="285750" indent="-285750" algn="l">
              <a:lnSpc>
                <a:spcPct val="150000"/>
              </a:lnSpc>
              <a:buFont typeface="Arial" panose="020B0604020202020204" pitchFamily="34" charset="0"/>
              <a:buChar char="•"/>
            </a:pPr>
            <a:r>
              <a:rPr lang="ru-RU" b="1" i="0" dirty="0">
                <a:solidFill>
                  <a:srgbClr val="001D35"/>
                </a:solidFill>
                <a:effectLst/>
                <a:latin typeface="Google Sans"/>
              </a:rPr>
              <a:t>Структуры</a:t>
            </a:r>
            <a:r>
              <a:rPr lang="ru-RU" b="0" i="0" dirty="0">
                <a:solidFill>
                  <a:srgbClr val="001D35"/>
                </a:solidFill>
                <a:effectLst/>
                <a:latin typeface="Google Sans"/>
              </a:rPr>
              <a:t> (</a:t>
            </a:r>
            <a:r>
              <a:rPr lang="es-419" b="0" i="0" dirty="0">
                <a:solidFill>
                  <a:srgbClr val="001D35"/>
                </a:solidFill>
                <a:effectLst/>
                <a:latin typeface="Google Sans"/>
              </a:rPr>
              <a:t>struct)</a:t>
            </a:r>
            <a:r>
              <a:rPr lang="ru-RU" b="0" i="0" dirty="0">
                <a:solidFill>
                  <a:srgbClr val="001D35"/>
                </a:solidFill>
                <a:effectLst/>
                <a:latin typeface="Google Sans"/>
              </a:rPr>
              <a:t> - пользовательские типы, позволяющие группировать данные разных типов.</a:t>
            </a:r>
          </a:p>
          <a:p>
            <a:pPr marL="285750" indent="-285750" algn="l">
              <a:lnSpc>
                <a:spcPct val="150000"/>
              </a:lnSpc>
              <a:buFont typeface="Arial" panose="020B0604020202020204" pitchFamily="34" charset="0"/>
              <a:buChar char="•"/>
            </a:pPr>
            <a:r>
              <a:rPr lang="ru-RU" b="1" i="0" dirty="0">
                <a:solidFill>
                  <a:srgbClr val="001D35"/>
                </a:solidFill>
                <a:effectLst/>
                <a:latin typeface="Google Sans"/>
              </a:rPr>
              <a:t>Перечисления</a:t>
            </a:r>
            <a:r>
              <a:rPr lang="ru-RU" b="0" i="0" dirty="0">
                <a:solidFill>
                  <a:srgbClr val="001D35"/>
                </a:solidFill>
                <a:effectLst/>
                <a:latin typeface="Google Sans"/>
              </a:rPr>
              <a:t> (</a:t>
            </a:r>
            <a:r>
              <a:rPr lang="es-419" b="0" i="0" dirty="0">
                <a:solidFill>
                  <a:srgbClr val="001D35"/>
                </a:solidFill>
                <a:effectLst/>
                <a:latin typeface="Google Sans"/>
              </a:rPr>
              <a:t>enum)</a:t>
            </a:r>
            <a:r>
              <a:rPr lang="ru-RU" b="0" i="0" dirty="0">
                <a:solidFill>
                  <a:srgbClr val="001D35"/>
                </a:solidFill>
                <a:effectLst/>
                <a:latin typeface="Google Sans"/>
              </a:rPr>
              <a:t> - позволяют определить набор именованных целочисленных констант.</a:t>
            </a:r>
          </a:p>
          <a:p>
            <a:pPr marL="285750" indent="-285750" algn="l">
              <a:lnSpc>
                <a:spcPct val="150000"/>
              </a:lnSpc>
              <a:buFont typeface="Arial" panose="020B0604020202020204" pitchFamily="34" charset="0"/>
              <a:buChar char="•"/>
            </a:pPr>
            <a:r>
              <a:rPr lang="ru-RU" b="1" dirty="0">
                <a:solidFill>
                  <a:srgbClr val="001D35"/>
                </a:solidFill>
                <a:latin typeface="Google Sans"/>
              </a:rPr>
              <a:t>О</a:t>
            </a:r>
            <a:r>
              <a:rPr lang="ru-RU" b="1" i="0" dirty="0">
                <a:solidFill>
                  <a:srgbClr val="001D35"/>
                </a:solidFill>
                <a:effectLst/>
                <a:latin typeface="Google Sans"/>
              </a:rPr>
              <a:t>бъединение</a:t>
            </a:r>
            <a:r>
              <a:rPr lang="ru-RU" b="0" i="0" dirty="0">
                <a:solidFill>
                  <a:srgbClr val="001D35"/>
                </a:solidFill>
                <a:effectLst/>
                <a:latin typeface="Google Sans"/>
              </a:rPr>
              <a:t> (</a:t>
            </a:r>
            <a:r>
              <a:rPr lang="es-419" b="0" i="0" dirty="0">
                <a:solidFill>
                  <a:srgbClr val="001D35"/>
                </a:solidFill>
                <a:effectLst/>
                <a:latin typeface="Google Sans"/>
              </a:rPr>
              <a:t>union) — </a:t>
            </a:r>
            <a:r>
              <a:rPr lang="ru-RU" b="0" i="0" dirty="0">
                <a:solidFill>
                  <a:srgbClr val="001D35"/>
                </a:solidFill>
                <a:effectLst/>
                <a:latin typeface="Google Sans"/>
              </a:rPr>
              <a:t>это определяемый пользователем тип данных, который позволяет хранить разные типы данных в одной и той же области памяти.</a:t>
            </a:r>
          </a:p>
        </p:txBody>
      </p:sp>
    </p:spTree>
    <p:extLst>
      <p:ext uri="{BB962C8B-B14F-4D97-AF65-F5344CB8AC3E}">
        <p14:creationId xmlns:p14="http://schemas.microsoft.com/office/powerpoint/2010/main" val="3972023627"/>
      </p:ext>
    </p:extLst>
  </p:cSld>
  <p:clrMapOvr>
    <a:masterClrMapping/>
  </p:clrMapOvr>
  <mc:AlternateContent xmlns:mc="http://schemas.openxmlformats.org/markup-compatibility/2006" xmlns:p14="http://schemas.microsoft.com/office/powerpoint/2010/main">
    <mc:Choice Requires="p14">
      <p:transition spd="slow" p14:dur="2000" advTm="198819"/>
    </mc:Choice>
    <mc:Fallback xmlns="">
      <p:transition spd="slow" advTm="19881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32387" y="0"/>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Типы данных в С и в С++</a:t>
            </a:r>
          </a:p>
        </p:txBody>
      </p:sp>
      <p:pic>
        <p:nvPicPr>
          <p:cNvPr id="2" name="Picture 2" descr="Типы данных в языке С++">
            <a:extLst>
              <a:ext uri="{FF2B5EF4-FFF2-40B4-BE49-F238E27FC236}">
                <a16:creationId xmlns:a16="http://schemas.microsoft.com/office/drawing/2014/main" id="{05ECB830-B1D8-C551-2D7E-0046B1553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225550"/>
            <a:ext cx="8864600" cy="440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373135"/>
      </p:ext>
    </p:extLst>
  </p:cSld>
  <p:clrMapOvr>
    <a:masterClrMapping/>
  </p:clrMapOvr>
  <mc:AlternateContent xmlns:mc="http://schemas.openxmlformats.org/markup-compatibility/2006" xmlns:p14="http://schemas.microsoft.com/office/powerpoint/2010/main">
    <mc:Choice Requires="p14">
      <p:transition spd="slow" p14:dur="2000" advTm="198819"/>
    </mc:Choice>
    <mc:Fallback xmlns="">
      <p:transition spd="slow" advTm="19881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СОДЕРЖАНИЕ ЛЕКЦИИ</a:t>
            </a:r>
          </a:p>
        </p:txBody>
      </p:sp>
      <p:sp>
        <p:nvSpPr>
          <p:cNvPr id="8" name="TextBox 7"/>
          <p:cNvSpPr txBox="1"/>
          <p:nvPr/>
        </p:nvSpPr>
        <p:spPr>
          <a:xfrm>
            <a:off x="35659" y="471726"/>
            <a:ext cx="9072681" cy="6555641"/>
          </a:xfrm>
          <a:prstGeom prst="rect">
            <a:avLst/>
          </a:prstGeom>
          <a:noFill/>
        </p:spPr>
        <p:txBody>
          <a:bodyPr wrap="square" numCol="2" rtlCol="0">
            <a:spAutoFit/>
          </a:bodyPr>
          <a:lstStyle/>
          <a:p>
            <a:pPr marL="342900" indent="-342900">
              <a:buAutoNum type="arabicPeriod"/>
            </a:pPr>
            <a:r>
              <a:rPr lang="ru-RU" sz="1950" dirty="0">
                <a:latin typeface="+mj-lt"/>
              </a:rPr>
              <a:t>Введение</a:t>
            </a:r>
          </a:p>
          <a:p>
            <a:pPr marL="342900" indent="-342900">
              <a:buAutoNum type="arabicPeriod"/>
            </a:pPr>
            <a:r>
              <a:rPr lang="ru-RU" sz="1950" dirty="0">
                <a:latin typeface="+mj-lt"/>
              </a:rPr>
              <a:t>Отличия С от С++</a:t>
            </a:r>
          </a:p>
          <a:p>
            <a:pPr marL="342900" indent="-342900">
              <a:buFontTx/>
              <a:buAutoNum type="arabicPeriod"/>
            </a:pPr>
            <a:r>
              <a:rPr lang="ru-RU" sz="1950" dirty="0">
                <a:latin typeface="Times New Roman" panose="02020603050405020304" pitchFamily="18" charset="0"/>
                <a:cs typeface="Times New Roman" panose="02020603050405020304" pitchFamily="18" charset="0"/>
              </a:rPr>
              <a:t>Базовые понятия языка программирования С++</a:t>
            </a:r>
          </a:p>
          <a:p>
            <a:pPr marL="342900" indent="-342900">
              <a:buFontTx/>
              <a:buAutoNum type="arabicPeriod"/>
            </a:pPr>
            <a:r>
              <a:rPr lang="ru-RU" sz="1950" dirty="0">
                <a:latin typeface="Times New Roman" panose="02020603050405020304" pitchFamily="18" charset="0"/>
                <a:cs typeface="Times New Roman" panose="02020603050405020304" pitchFamily="18" charset="0"/>
              </a:rPr>
              <a:t>Этапы решения задачи на компьютере</a:t>
            </a:r>
          </a:p>
          <a:p>
            <a:pPr marL="342900" indent="-342900">
              <a:buFontTx/>
              <a:buAutoNum type="arabicPeriod"/>
            </a:pPr>
            <a:r>
              <a:rPr lang="ru-RU" sz="1950" dirty="0">
                <a:latin typeface="Times New Roman" panose="02020603050405020304" pitchFamily="18" charset="0"/>
                <a:cs typeface="Times New Roman" panose="02020603050405020304" pitchFamily="18" charset="0"/>
              </a:rPr>
              <a:t>Типы данных</a:t>
            </a:r>
          </a:p>
          <a:p>
            <a:pPr marL="342900" indent="-342900">
              <a:buFontTx/>
              <a:buAutoNum type="arabicPeriod"/>
            </a:pPr>
            <a:r>
              <a:rPr lang="ru-RU" sz="1950" dirty="0">
                <a:latin typeface="Times New Roman" panose="02020603050405020304" pitchFamily="18" charset="0"/>
                <a:cs typeface="Times New Roman" panose="02020603050405020304" pitchFamily="18" charset="0"/>
              </a:rPr>
              <a:t>Переменные в программировании</a:t>
            </a:r>
          </a:p>
          <a:p>
            <a:pPr marL="342900" indent="-342900">
              <a:buFontTx/>
              <a:buAutoNum type="arabicPeriod"/>
            </a:pPr>
            <a:r>
              <a:rPr lang="ru-RU" sz="1950" dirty="0">
                <a:latin typeface="+mj-lt"/>
              </a:rPr>
              <a:t>Имена переменных</a:t>
            </a:r>
          </a:p>
          <a:p>
            <a:pPr marL="342900" indent="-342900">
              <a:buFontTx/>
              <a:buAutoNum type="arabicPeriod"/>
            </a:pPr>
            <a:r>
              <a:rPr lang="ru-RU" sz="1950" dirty="0">
                <a:latin typeface="Times New Roman" panose="02020603050405020304" pitchFamily="18" charset="0"/>
                <a:cs typeface="Times New Roman" panose="02020603050405020304" pitchFamily="18" charset="0"/>
              </a:rPr>
              <a:t>Объявление переменной</a:t>
            </a:r>
          </a:p>
          <a:p>
            <a:pPr marL="342900" indent="-342900">
              <a:buFontTx/>
              <a:buAutoNum type="arabicPeriod"/>
            </a:pPr>
            <a:r>
              <a:rPr lang="ru-RU" sz="1950" dirty="0">
                <a:latin typeface="Times New Roman" panose="02020603050405020304" pitchFamily="18" charset="0"/>
                <a:cs typeface="Times New Roman" panose="02020603050405020304" pitchFamily="18" charset="0"/>
              </a:rPr>
              <a:t>Инициализация переменной</a:t>
            </a:r>
          </a:p>
          <a:p>
            <a:pPr marL="342900" indent="-342900">
              <a:buFontTx/>
              <a:buAutoNum type="arabicPeriod"/>
            </a:pPr>
            <a:r>
              <a:rPr lang="ru-RU" sz="1950" dirty="0">
                <a:latin typeface="Times New Roman" panose="02020603050405020304" pitchFamily="18" charset="0"/>
                <a:cs typeface="Times New Roman" panose="02020603050405020304" pitchFamily="18" charset="0"/>
              </a:rPr>
              <a:t>Выражения и инструкции</a:t>
            </a:r>
          </a:p>
          <a:p>
            <a:pPr marL="342900" indent="-342900">
              <a:buFontTx/>
              <a:buAutoNum type="arabicPeriod"/>
            </a:pPr>
            <a:r>
              <a:rPr lang="ru-RU" sz="1950" dirty="0">
                <a:latin typeface="Times New Roman" panose="02020603050405020304" pitchFamily="18" charset="0"/>
                <a:cs typeface="Times New Roman" panose="02020603050405020304" pitchFamily="18" charset="0"/>
              </a:rPr>
              <a:t>Объявление и инициализация нескольких переменных</a:t>
            </a:r>
          </a:p>
          <a:p>
            <a:pPr marL="342900" indent="-342900">
              <a:buFontTx/>
              <a:buAutoNum type="arabicPeriod"/>
            </a:pPr>
            <a:r>
              <a:rPr lang="ru-RU" sz="1950" dirty="0">
                <a:latin typeface="Times New Roman" panose="02020603050405020304" pitchFamily="18" charset="0"/>
                <a:cs typeface="Times New Roman" panose="02020603050405020304" pitchFamily="18" charset="0"/>
              </a:rPr>
              <a:t>Инициализация по умолчанию</a:t>
            </a:r>
          </a:p>
          <a:p>
            <a:pPr marL="342900" indent="-342900">
              <a:buFontTx/>
              <a:buAutoNum type="arabicPeriod"/>
            </a:pPr>
            <a:r>
              <a:rPr lang="ru-RU" sz="1950" dirty="0">
                <a:latin typeface="Times New Roman" panose="02020603050405020304" pitchFamily="18" charset="0"/>
                <a:cs typeface="Times New Roman" panose="02020603050405020304" pitchFamily="18" charset="0"/>
              </a:rPr>
              <a:t>Изменение значения переменной</a:t>
            </a:r>
          </a:p>
          <a:p>
            <a:pPr marL="342900" indent="-342900">
              <a:buFontTx/>
              <a:buAutoNum type="arabicPeriod"/>
            </a:pPr>
            <a:r>
              <a:rPr lang="ru-RU" sz="1950" dirty="0">
                <a:latin typeface="Times New Roman" panose="02020603050405020304" pitchFamily="18" charset="0"/>
                <a:cs typeface="Times New Roman" panose="02020603050405020304" pitchFamily="18" charset="0"/>
              </a:rPr>
              <a:t>Задание типов переменных</a:t>
            </a:r>
          </a:p>
          <a:p>
            <a:pPr marL="342900" indent="-342900">
              <a:buFontTx/>
              <a:buAutoNum type="arabicPeriod"/>
            </a:pPr>
            <a:r>
              <a:rPr lang="ru-RU" sz="1950" dirty="0">
                <a:latin typeface="Times New Roman" panose="02020603050405020304" pitchFamily="18" charset="0"/>
                <a:cs typeface="Times New Roman" panose="02020603050405020304" pitchFamily="18" charset="0"/>
              </a:rPr>
              <a:t>Константы в С++</a:t>
            </a:r>
          </a:p>
          <a:p>
            <a:pPr marL="342900" indent="-342900">
              <a:buFontTx/>
              <a:buAutoNum type="arabicPeriod"/>
            </a:pPr>
            <a:r>
              <a:rPr lang="ru-RU" sz="1950" dirty="0">
                <a:latin typeface="Times New Roman" panose="02020603050405020304" pitchFamily="18" charset="0"/>
                <a:cs typeface="Times New Roman" panose="02020603050405020304" pitchFamily="18" charset="0"/>
              </a:rPr>
              <a:t>Библиотека </a:t>
            </a:r>
            <a:r>
              <a:rPr lang="en-US" sz="1950" dirty="0">
                <a:latin typeface="Times New Roman" panose="02020603050405020304" pitchFamily="18" charset="0"/>
                <a:cs typeface="Times New Roman" panose="02020603050405020304" pitchFamily="18" charset="0"/>
              </a:rPr>
              <a:t>iostream</a:t>
            </a:r>
            <a:endParaRPr lang="ru-RU" sz="1950" dirty="0">
              <a:latin typeface="Times New Roman" panose="02020603050405020304" pitchFamily="18" charset="0"/>
              <a:cs typeface="Times New Roman" panose="02020603050405020304" pitchFamily="18" charset="0"/>
            </a:endParaRPr>
          </a:p>
          <a:p>
            <a:pPr marL="342900" indent="-342900">
              <a:buFontTx/>
              <a:buAutoNum type="arabicPeriod"/>
            </a:pPr>
            <a:r>
              <a:rPr lang="ru-RU" sz="1950" dirty="0">
                <a:latin typeface="Times New Roman" panose="02020603050405020304" pitchFamily="18" charset="0"/>
                <a:cs typeface="Times New Roman" panose="02020603050405020304" pitchFamily="18" charset="0"/>
              </a:rPr>
              <a:t>Вывод с помощью </a:t>
            </a:r>
            <a:r>
              <a:rPr lang="en-US" sz="1950" dirty="0">
                <a:latin typeface="Times New Roman" panose="02020603050405020304" pitchFamily="18" charset="0"/>
                <a:cs typeface="Times New Roman" panose="02020603050405020304" pitchFamily="18" charset="0"/>
              </a:rPr>
              <a:t>cout</a:t>
            </a:r>
            <a:endParaRPr lang="ru-RU" sz="1950" dirty="0">
              <a:latin typeface="Times New Roman" panose="02020603050405020304" pitchFamily="18" charset="0"/>
              <a:cs typeface="Times New Roman" panose="02020603050405020304" pitchFamily="18" charset="0"/>
            </a:endParaRPr>
          </a:p>
          <a:p>
            <a:pPr marL="342900" indent="-342900">
              <a:buFontTx/>
              <a:buAutoNum type="arabicPeriod"/>
            </a:pPr>
            <a:r>
              <a:rPr lang="ru-RU" sz="1950" dirty="0">
                <a:latin typeface="Times New Roman" panose="02020603050405020304" pitchFamily="18" charset="0"/>
                <a:cs typeface="Times New Roman" panose="02020603050405020304" pitchFamily="18" charset="0"/>
              </a:rPr>
              <a:t>Перегруженная операция</a:t>
            </a:r>
          </a:p>
          <a:p>
            <a:pPr marL="342900" indent="-342900">
              <a:buFontTx/>
              <a:buAutoNum type="arabicPeriod"/>
            </a:pPr>
            <a:r>
              <a:rPr lang="ru-RU" sz="1950" dirty="0">
                <a:latin typeface="Times New Roman" panose="02020603050405020304" pitchFamily="18" charset="0"/>
                <a:cs typeface="Times New Roman" panose="02020603050405020304" pitchFamily="18" charset="0"/>
              </a:rPr>
              <a:t>Ввод с помощью  </a:t>
            </a:r>
            <a:r>
              <a:rPr lang="en-US" sz="1950" dirty="0">
                <a:latin typeface="Times New Roman" panose="02020603050405020304" pitchFamily="18" charset="0"/>
                <a:cs typeface="Times New Roman" panose="02020603050405020304" pitchFamily="18" charset="0"/>
              </a:rPr>
              <a:t>cin</a:t>
            </a:r>
            <a:endParaRPr lang="ru-RU" sz="1950" dirty="0">
              <a:latin typeface="Times New Roman" panose="02020603050405020304" pitchFamily="18" charset="0"/>
              <a:cs typeface="Times New Roman" panose="02020603050405020304" pitchFamily="18" charset="0"/>
            </a:endParaRPr>
          </a:p>
          <a:p>
            <a:pPr marL="342900" indent="-342900">
              <a:buFontTx/>
              <a:buAutoNum type="arabicPeriod"/>
            </a:pPr>
            <a:r>
              <a:rPr lang="ru-RU" sz="1950" dirty="0">
                <a:latin typeface="Times New Roman" panose="02020603050405020304" pitchFamily="18" charset="0"/>
                <a:cs typeface="Times New Roman" panose="02020603050405020304" pitchFamily="18" charset="0"/>
              </a:rPr>
              <a:t>Структура программы С++</a:t>
            </a:r>
          </a:p>
          <a:p>
            <a:pPr marL="342900" indent="-342900">
              <a:buFontTx/>
              <a:buAutoNum type="arabicPeriod"/>
            </a:pPr>
            <a:r>
              <a:rPr lang="ru-RU" sz="1950" i="0" dirty="0">
                <a:effectLst/>
                <a:latin typeface="Google Sans"/>
              </a:rPr>
              <a:t>Заголовочные файлы и пространства имен</a:t>
            </a:r>
          </a:p>
          <a:p>
            <a:pPr marL="342900" indent="-342900">
              <a:buFontTx/>
              <a:buAutoNum type="arabicPeriod"/>
            </a:pPr>
            <a:r>
              <a:rPr lang="ru-RU" sz="1950" i="0" dirty="0">
                <a:solidFill>
                  <a:srgbClr val="001D35"/>
                </a:solidFill>
                <a:effectLst/>
                <a:latin typeface="Google Sans"/>
              </a:rPr>
              <a:t>Ввод и вывод данных</a:t>
            </a:r>
          </a:p>
          <a:p>
            <a:pPr marL="342900" indent="-342900">
              <a:buFontTx/>
              <a:buAutoNum type="arabicPeriod"/>
            </a:pPr>
            <a:r>
              <a:rPr lang="ru-RU" sz="1950" i="0" dirty="0">
                <a:solidFill>
                  <a:srgbClr val="001D35"/>
                </a:solidFill>
                <a:effectLst/>
                <a:latin typeface="Google Sans"/>
              </a:rPr>
              <a:t>Управляющие конструкции </a:t>
            </a:r>
          </a:p>
          <a:p>
            <a:pPr marL="342900" indent="-342900">
              <a:buFontTx/>
              <a:buAutoNum type="arabicPeriod"/>
            </a:pPr>
            <a:r>
              <a:rPr lang="ru-RU" sz="1950" i="0" dirty="0">
                <a:solidFill>
                  <a:srgbClr val="001D35"/>
                </a:solidFill>
                <a:effectLst/>
                <a:latin typeface="Google Sans"/>
              </a:rPr>
              <a:t>Работа со строками </a:t>
            </a:r>
          </a:p>
          <a:p>
            <a:pPr marL="342900" indent="-342900">
              <a:buFontTx/>
              <a:buAutoNum type="arabicPeriod"/>
            </a:pPr>
            <a:r>
              <a:rPr lang="ru-RU" sz="1950" i="0" dirty="0">
                <a:solidFill>
                  <a:srgbClr val="001D35"/>
                </a:solidFill>
                <a:effectLst/>
                <a:latin typeface="Google Sans"/>
              </a:rPr>
              <a:t>Спецсимволы в строках </a:t>
            </a:r>
          </a:p>
          <a:p>
            <a:pPr marL="342900" indent="-342900">
              <a:buFontTx/>
              <a:buAutoNum type="arabicPeriod"/>
            </a:pPr>
            <a:r>
              <a:rPr lang="ru-RU" sz="1950" dirty="0">
                <a:latin typeface="Times New Roman" panose="02020603050405020304" pitchFamily="18" charset="0"/>
                <a:cs typeface="Times New Roman" panose="02020603050405020304" pitchFamily="18" charset="0"/>
              </a:rPr>
              <a:t>Основные библиотеки и их основные функции и операторы</a:t>
            </a:r>
          </a:p>
          <a:p>
            <a:pPr marL="342900" indent="-342900">
              <a:buFontTx/>
              <a:buAutoNum type="arabicPeriod"/>
            </a:pPr>
            <a:r>
              <a:rPr lang="ru-RU" sz="1950" dirty="0">
                <a:latin typeface="+mj-lt"/>
              </a:rPr>
              <a:t>Основные математические функции</a:t>
            </a:r>
          </a:p>
          <a:p>
            <a:pPr marL="342900" indent="-342900">
              <a:buFontTx/>
              <a:buAutoNum type="arabicPeriod"/>
            </a:pPr>
            <a:r>
              <a:rPr lang="ru-RU" sz="1950" dirty="0">
                <a:latin typeface="Times New Roman" panose="02020603050405020304" pitchFamily="18" charset="0"/>
                <a:cs typeface="Times New Roman" panose="02020603050405020304" pitchFamily="18" charset="0"/>
              </a:rPr>
              <a:t>Часто встречающиеся строки кода программ </a:t>
            </a:r>
            <a:r>
              <a:rPr lang="ru-RU" sz="1950" dirty="0" err="1">
                <a:latin typeface="Times New Roman" panose="02020603050405020304" pitchFamily="18" charset="0"/>
                <a:cs typeface="Times New Roman" panose="02020603050405020304" pitchFamily="18" charset="0"/>
              </a:rPr>
              <a:t>C</a:t>
            </a:r>
            <a:r>
              <a:rPr lang="ru-RU" sz="1950" dirty="0">
                <a:latin typeface="Times New Roman" panose="02020603050405020304" pitchFamily="18" charset="0"/>
                <a:cs typeface="Times New Roman" panose="02020603050405020304" pitchFamily="18" charset="0"/>
              </a:rPr>
              <a:t>++</a:t>
            </a:r>
          </a:p>
          <a:p>
            <a:pPr marL="342900" indent="-342900">
              <a:buFontTx/>
              <a:buAutoNum type="arabicPeriod"/>
            </a:pPr>
            <a:r>
              <a:rPr lang="ru-RU" sz="1950" dirty="0">
                <a:latin typeface="+mj-lt"/>
              </a:rPr>
              <a:t>Логические операции</a:t>
            </a:r>
          </a:p>
          <a:p>
            <a:pPr marL="342900" indent="-342900">
              <a:buFontTx/>
              <a:buAutoNum type="arabicPeriod"/>
            </a:pPr>
            <a:r>
              <a:rPr lang="ru-RU" sz="1950" dirty="0">
                <a:latin typeface="Times New Roman" panose="02020603050405020304" pitchFamily="18" charset="0"/>
                <a:cs typeface="Times New Roman" panose="02020603050405020304" pitchFamily="18" charset="0"/>
              </a:rPr>
              <a:t>Рекомендации по стилю программирования</a:t>
            </a:r>
          </a:p>
          <a:p>
            <a:pPr marL="342900" indent="-342900">
              <a:buFontTx/>
              <a:buAutoNum type="arabicPeriod"/>
            </a:pPr>
            <a:r>
              <a:rPr lang="ru-RU" sz="1950" dirty="0">
                <a:latin typeface="Times New Roman" panose="02020603050405020304" pitchFamily="18" charset="0"/>
                <a:cs typeface="Times New Roman" panose="02020603050405020304" pitchFamily="18" charset="0"/>
              </a:rPr>
              <a:t>Трансляторы. Синтаксис и семантика</a:t>
            </a:r>
          </a:p>
          <a:p>
            <a:pPr marL="342900" indent="-342900">
              <a:buFontTx/>
              <a:buAutoNum type="arabicPeriod"/>
            </a:pPr>
            <a:r>
              <a:rPr lang="ru-RU" sz="1950" dirty="0">
                <a:latin typeface="Times New Roman" panose="02020603050405020304" pitchFamily="18" charset="0"/>
                <a:cs typeface="Times New Roman" panose="02020603050405020304" pitchFamily="18" charset="0"/>
              </a:rPr>
              <a:t>Инструкции. Операторы</a:t>
            </a:r>
          </a:p>
          <a:p>
            <a:pPr marL="342900" indent="-342900">
              <a:buFontTx/>
              <a:buAutoNum type="arabicPeriod"/>
            </a:pPr>
            <a:r>
              <a:rPr lang="ru-RU" sz="1950" dirty="0">
                <a:latin typeface="Times New Roman" panose="02020603050405020304" pitchFamily="18" charset="0"/>
                <a:cs typeface="Times New Roman" panose="02020603050405020304" pitchFamily="18" charset="0"/>
              </a:rPr>
              <a:t>Пример простой программы</a:t>
            </a:r>
          </a:p>
          <a:p>
            <a:pPr marL="342900" indent="-342900">
              <a:buFontTx/>
              <a:buAutoNum type="arabicPeriod"/>
            </a:pPr>
            <a:r>
              <a:rPr kumimoji="0" lang="ru-RU" sz="1950"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t>Литература</a:t>
            </a:r>
            <a:endParaRPr lang="ru-RU" sz="1950" dirty="0">
              <a:latin typeface="+mj-lt"/>
            </a:endParaRPr>
          </a:p>
        </p:txBody>
      </p:sp>
    </p:spTree>
    <p:extLst>
      <p:ext uri="{BB962C8B-B14F-4D97-AF65-F5344CB8AC3E}">
        <p14:creationId xmlns:p14="http://schemas.microsoft.com/office/powerpoint/2010/main" val="2593416819"/>
      </p:ext>
    </p:extLst>
  </p:cSld>
  <p:clrMapOvr>
    <a:masterClrMapping/>
  </p:clrMapOvr>
  <mc:AlternateContent xmlns:mc="http://schemas.openxmlformats.org/markup-compatibility/2006" xmlns:p14="http://schemas.microsoft.com/office/powerpoint/2010/main">
    <mc:Choice Requires="p14">
      <p:transition spd="slow" p14:dur="2000" advTm="54800"/>
    </mc:Choice>
    <mc:Fallback xmlns="">
      <p:transition spd="slow" advTm="548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Типы данных</a:t>
            </a:r>
          </a:p>
        </p:txBody>
      </p:sp>
      <p:pic>
        <p:nvPicPr>
          <p:cNvPr id="2" name="Рисунок 1">
            <a:extLst>
              <a:ext uri="{FF2B5EF4-FFF2-40B4-BE49-F238E27FC236}">
                <a16:creationId xmlns:a16="http://schemas.microsoft.com/office/drawing/2014/main" id="{1C58AC52-9D0A-79E9-4670-CAE7E99369DA}"/>
              </a:ext>
            </a:extLst>
          </p:cNvPr>
          <p:cNvPicPr>
            <a:picLocks noChangeAspect="1"/>
          </p:cNvPicPr>
          <p:nvPr/>
        </p:nvPicPr>
        <p:blipFill>
          <a:blip r:embed="rId3"/>
          <a:stretch>
            <a:fillRect/>
          </a:stretch>
        </p:blipFill>
        <p:spPr>
          <a:xfrm>
            <a:off x="209397" y="980728"/>
            <a:ext cx="8160455" cy="4590256"/>
          </a:xfrm>
          <a:prstGeom prst="rect">
            <a:avLst/>
          </a:prstGeom>
        </p:spPr>
      </p:pic>
    </p:spTree>
    <p:extLst>
      <p:ext uri="{BB962C8B-B14F-4D97-AF65-F5344CB8AC3E}">
        <p14:creationId xmlns:p14="http://schemas.microsoft.com/office/powerpoint/2010/main" val="3496266833"/>
      </p:ext>
    </p:extLst>
  </p:cSld>
  <p:clrMapOvr>
    <a:masterClrMapping/>
  </p:clrMapOvr>
  <mc:AlternateContent xmlns:mc="http://schemas.openxmlformats.org/markup-compatibility/2006" xmlns:p14="http://schemas.microsoft.com/office/powerpoint/2010/main">
    <mc:Choice Requires="p14">
      <p:transition spd="slow" p14:dur="2000" advTm="198819"/>
    </mc:Choice>
    <mc:Fallback xmlns="">
      <p:transition spd="slow" advTm="19881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ПЕРЕМЕННЫЕ В ПРОГРАММИРОВАНИИ</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23527" y="642608"/>
            <a:ext cx="7948746" cy="5859489"/>
          </a:xfrm>
          <a:prstGeom prst="rect">
            <a:avLst/>
          </a:prstGeom>
        </p:spPr>
        <p:txBody>
          <a:bodyPr wrap="square">
            <a:spAutoFit/>
          </a:bodyPr>
          <a:lstStyle/>
          <a:p>
            <a:pPr indent="457200">
              <a:lnSpc>
                <a:spcPct val="150000"/>
              </a:lnSpc>
            </a:pPr>
            <a:r>
              <a:rPr lang="ru-RU" dirty="0">
                <a:latin typeface="+mj-lt"/>
              </a:rPr>
              <a:t>В программировании существует понятие «Переменная». </a:t>
            </a:r>
          </a:p>
          <a:p>
            <a:pPr indent="457200">
              <a:lnSpc>
                <a:spcPct val="150000"/>
              </a:lnSpc>
            </a:pPr>
            <a:r>
              <a:rPr lang="ru-RU" b="1" dirty="0">
                <a:latin typeface="+mj-lt"/>
              </a:rPr>
              <a:t>Переменная</a:t>
            </a:r>
            <a:r>
              <a:rPr lang="ru-RU" dirty="0">
                <a:latin typeface="+mj-lt"/>
              </a:rPr>
              <a:t> — это нечто такое, что способно изменять свое значение в ходе выполнения программы.</a:t>
            </a:r>
          </a:p>
          <a:p>
            <a:pPr indent="457200">
              <a:lnSpc>
                <a:spcPct val="150000"/>
              </a:lnSpc>
            </a:pPr>
            <a:r>
              <a:rPr lang="ru-RU" dirty="0">
                <a:latin typeface="+mj-lt"/>
              </a:rPr>
              <a:t>Возьмём самое обычные арифметическое выражение: </a:t>
            </a:r>
            <a:r>
              <a:rPr lang="ru-RU" i="1" dirty="0" err="1">
                <a:latin typeface="+mj-lt"/>
              </a:rPr>
              <a:t>x</a:t>
            </a:r>
            <a:r>
              <a:rPr lang="ru-RU" i="1" dirty="0">
                <a:latin typeface="+mj-lt"/>
              </a:rPr>
              <a:t> = </a:t>
            </a:r>
            <a:r>
              <a:rPr lang="ru-RU" i="1" dirty="0" err="1">
                <a:latin typeface="+mj-lt"/>
              </a:rPr>
              <a:t>a</a:t>
            </a:r>
            <a:r>
              <a:rPr lang="ru-RU" i="1" dirty="0">
                <a:latin typeface="+mj-lt"/>
              </a:rPr>
              <a:t> + </a:t>
            </a:r>
            <a:r>
              <a:rPr lang="ru-RU" i="1" dirty="0" err="1">
                <a:latin typeface="+mj-lt"/>
              </a:rPr>
              <a:t>b</a:t>
            </a:r>
            <a:r>
              <a:rPr lang="ru-RU" i="1" dirty="0">
                <a:latin typeface="+mj-lt"/>
              </a:rPr>
              <a:t>.</a:t>
            </a:r>
            <a:endParaRPr lang="ru-RU" dirty="0">
              <a:latin typeface="+mj-lt"/>
            </a:endParaRPr>
          </a:p>
          <a:p>
            <a:pPr indent="457200">
              <a:lnSpc>
                <a:spcPct val="150000"/>
              </a:lnSpc>
            </a:pPr>
            <a:r>
              <a:rPr lang="ru-RU" dirty="0">
                <a:latin typeface="+mj-lt"/>
              </a:rPr>
              <a:t>В этом выражении присутствуют три именованных неизвестных: </a:t>
            </a:r>
            <a:r>
              <a:rPr lang="ru-RU" i="1" dirty="0" err="1">
                <a:latin typeface="+mj-lt"/>
              </a:rPr>
              <a:t>x</a:t>
            </a:r>
            <a:r>
              <a:rPr lang="ru-RU" dirty="0">
                <a:latin typeface="+mj-lt"/>
              </a:rPr>
              <a:t>, </a:t>
            </a:r>
            <a:r>
              <a:rPr lang="ru-RU" i="1" dirty="0" err="1">
                <a:latin typeface="+mj-lt"/>
              </a:rPr>
              <a:t>a</a:t>
            </a:r>
            <a:r>
              <a:rPr lang="ru-RU" dirty="0">
                <a:latin typeface="+mj-lt"/>
              </a:rPr>
              <a:t> и </a:t>
            </a:r>
            <a:r>
              <a:rPr lang="ru-RU" i="1" dirty="0" err="1">
                <a:latin typeface="+mj-lt"/>
              </a:rPr>
              <a:t>b</a:t>
            </a:r>
            <a:r>
              <a:rPr lang="ru-RU" i="1" dirty="0">
                <a:latin typeface="+mj-lt"/>
              </a:rPr>
              <a:t>.</a:t>
            </a:r>
          </a:p>
          <a:p>
            <a:pPr indent="457200">
              <a:lnSpc>
                <a:spcPct val="150000"/>
              </a:lnSpc>
            </a:pPr>
            <a:r>
              <a:rPr lang="ru-RU" dirty="0">
                <a:latin typeface="+mj-lt"/>
              </a:rPr>
              <a:t>Каждое неизвестное в этом уравнении может изменять своё состояние: за названием неизвестного сокрыто какое-либо значение. Каким-то неизвестным значения задаём мы, какие-то неизвестные вычисляются по формулам с помощью ставшими известными неизвестных. Любое изменение значения равносильно изменению состояния.</a:t>
            </a:r>
          </a:p>
          <a:p>
            <a:pPr indent="457200">
              <a:lnSpc>
                <a:spcPct val="150000"/>
              </a:lnSpc>
            </a:pPr>
            <a:r>
              <a:rPr lang="ru-RU" dirty="0">
                <a:latin typeface="+mj-lt"/>
              </a:rPr>
              <a:t>В компьютере почти все то же самое.</a:t>
            </a:r>
          </a:p>
          <a:p>
            <a:pPr indent="457200">
              <a:lnSpc>
                <a:spcPct val="150000"/>
              </a:lnSpc>
            </a:pPr>
            <a:r>
              <a:rPr lang="ru-RU" dirty="0">
                <a:latin typeface="+mj-lt"/>
              </a:rPr>
              <a:t>Переменная в языке </a:t>
            </a:r>
            <a:r>
              <a:rPr lang="ru-RU" dirty="0" err="1">
                <a:latin typeface="+mj-lt"/>
              </a:rPr>
              <a:t>C</a:t>
            </a:r>
            <a:r>
              <a:rPr lang="ru-RU" dirty="0">
                <a:latin typeface="+mj-lt"/>
              </a:rPr>
              <a:t>++ представляет собой название неизвестного, такого неизвестного, значение-состояние которому можно задавать или изменять во время работы программы.</a:t>
            </a:r>
          </a:p>
        </p:txBody>
      </p:sp>
    </p:spTree>
    <p:extLst>
      <p:ext uri="{BB962C8B-B14F-4D97-AF65-F5344CB8AC3E}">
        <p14:creationId xmlns:p14="http://schemas.microsoft.com/office/powerpoint/2010/main" val="1898833032"/>
      </p:ext>
    </p:extLst>
  </p:cSld>
  <p:clrMapOvr>
    <a:masterClrMapping/>
  </p:clrMapOvr>
  <mc:AlternateContent xmlns:mc="http://schemas.openxmlformats.org/markup-compatibility/2006" xmlns:p14="http://schemas.microsoft.com/office/powerpoint/2010/main">
    <mc:Choice Requires="p14">
      <p:transition spd="slow" p14:dur="2000" advTm="54679"/>
    </mc:Choice>
    <mc:Fallback xmlns="">
      <p:transition spd="slow" advTm="5467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Переменные в программировании</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23527" y="642608"/>
            <a:ext cx="7948746" cy="5443991"/>
          </a:xfrm>
          <a:prstGeom prst="rect">
            <a:avLst/>
          </a:prstGeom>
        </p:spPr>
        <p:txBody>
          <a:bodyPr wrap="square">
            <a:spAutoFit/>
          </a:bodyPr>
          <a:lstStyle/>
          <a:p>
            <a:pPr indent="457200">
              <a:lnSpc>
                <a:spcPct val="150000"/>
              </a:lnSpc>
            </a:pPr>
            <a:r>
              <a:rPr lang="ru-RU" dirty="0">
                <a:latin typeface="+mj-lt"/>
              </a:rPr>
              <a:t>Информация в компьютере хранится в памяти. Минимальная единица информации хранится в одной ячейке памяти. У любой ячейки памяти есть свой собственный физический адрес. У каждой ячейки памяти свой индивидуальный физический адрес. Когда мы хотим, чтобы компьютер, например, выводил некоторое значение на монитор, нам необходимо заставить компьютер запомнить это значение.</a:t>
            </a:r>
          </a:p>
          <a:p>
            <a:pPr indent="457200">
              <a:lnSpc>
                <a:spcPct val="150000"/>
              </a:lnSpc>
            </a:pPr>
            <a:r>
              <a:rPr lang="ru-RU" dirty="0">
                <a:latin typeface="+mj-lt"/>
              </a:rPr>
              <a:t>Запоминаемое компьютером значение попадает в некоторую область памяти, где и хранится. Область памяти представляет собой целостный блок, собранный из какого-то числа ячеек. Хранимое внутри области памяти значение определяется компилятором с помощью первой ячейки.</a:t>
            </a:r>
          </a:p>
          <a:p>
            <a:pPr indent="457200">
              <a:lnSpc>
                <a:spcPct val="150000"/>
              </a:lnSpc>
            </a:pPr>
            <a:r>
              <a:rPr lang="ru-RU" dirty="0">
                <a:latin typeface="+mj-lt"/>
              </a:rPr>
              <a:t>У каждой ячейки есть собственный физический адрес. В </a:t>
            </a:r>
            <a:r>
              <a:rPr lang="ru-RU" dirty="0" err="1">
                <a:latin typeface="+mj-lt"/>
              </a:rPr>
              <a:t>C</a:t>
            </a:r>
            <a:r>
              <a:rPr lang="ru-RU" dirty="0">
                <a:latin typeface="+mj-lt"/>
              </a:rPr>
              <a:t>++ обращение к адресу первой ячейки некоторого блока памяти эквивалентно обращению ко всему блоку памяти.</a:t>
            </a:r>
          </a:p>
        </p:txBody>
      </p:sp>
    </p:spTree>
    <p:extLst>
      <p:ext uri="{BB962C8B-B14F-4D97-AF65-F5344CB8AC3E}">
        <p14:creationId xmlns:p14="http://schemas.microsoft.com/office/powerpoint/2010/main" val="3088225393"/>
      </p:ext>
    </p:extLst>
  </p:cSld>
  <p:clrMapOvr>
    <a:masterClrMapping/>
  </p:clrMapOvr>
  <mc:AlternateContent xmlns:mc="http://schemas.openxmlformats.org/markup-compatibility/2006" xmlns:p14="http://schemas.microsoft.com/office/powerpoint/2010/main">
    <mc:Choice Requires="p14">
      <p:transition spd="slow" p14:dur="2000" advTm="62349"/>
    </mc:Choice>
    <mc:Fallback xmlns="">
      <p:transition spd="slow" advTm="6234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Переменные в программировании</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23527" y="642608"/>
            <a:ext cx="7948746" cy="5909310"/>
          </a:xfrm>
          <a:prstGeom prst="rect">
            <a:avLst/>
          </a:prstGeom>
        </p:spPr>
        <p:txBody>
          <a:bodyPr wrap="square">
            <a:spAutoFit/>
          </a:bodyPr>
          <a:lstStyle/>
          <a:p>
            <a:pPr indent="457200" algn="ctr">
              <a:lnSpc>
                <a:spcPct val="150000"/>
              </a:lnSpc>
            </a:pPr>
            <a:r>
              <a:rPr lang="ru-RU" b="1" dirty="0">
                <a:latin typeface="+mj-lt"/>
              </a:rPr>
              <a:t>Имена переменных</a:t>
            </a:r>
          </a:p>
          <a:p>
            <a:pPr indent="457200" algn="ctr">
              <a:lnSpc>
                <a:spcPct val="150000"/>
              </a:lnSpc>
            </a:pPr>
            <a:r>
              <a:rPr lang="ru-RU" sz="1800" dirty="0">
                <a:latin typeface="+mj-lt"/>
              </a:rPr>
              <a:t>В программах используются переменные. Имя переменной выбирает составитель программы; имя переменной должно начинаться с буквы латинского алфавита и может содержать буквы латинского алфавита, цифры и символы подчеркивания. Заглавные и строчные буквы считаются разными.</a:t>
            </a:r>
          </a:p>
          <a:p>
            <a:pPr indent="457200">
              <a:lnSpc>
                <a:spcPct val="150000"/>
              </a:lnSpc>
            </a:pPr>
            <a:r>
              <a:rPr lang="ru-RU" dirty="0">
                <a:latin typeface="+mj-lt"/>
              </a:rPr>
              <a:t>При именовании переменных нужно иметь в виду следующее.</a:t>
            </a:r>
          </a:p>
          <a:p>
            <a:pPr marL="342900" lvl="0" indent="-342900">
              <a:buFont typeface="+mj-lt"/>
              <a:buAutoNum type="arabicPeriod"/>
            </a:pPr>
            <a:r>
              <a:rPr lang="ru-RU" dirty="0">
                <a:latin typeface="+mj-lt"/>
              </a:rPr>
              <a:t>Первым символом имени переменной не может быть цифра.</a:t>
            </a:r>
          </a:p>
          <a:p>
            <a:pPr marL="342900" lvl="0" indent="-342900">
              <a:buFont typeface="+mj-lt"/>
              <a:buAutoNum type="arabicPeriod"/>
            </a:pPr>
            <a:r>
              <a:rPr lang="ru-RU" dirty="0">
                <a:latin typeface="+mj-lt"/>
              </a:rPr>
              <a:t>Имя переменной может состоять только из символов латинского алфавита, цифр и символа подчёркивания.</a:t>
            </a:r>
          </a:p>
          <a:p>
            <a:pPr marL="342900" lvl="0" indent="-342900">
              <a:buFont typeface="+mj-lt"/>
              <a:buAutoNum type="arabicPeriod"/>
            </a:pPr>
            <a:r>
              <a:rPr lang="ru-RU" dirty="0">
                <a:latin typeface="+mj-lt"/>
              </a:rPr>
              <a:t>Символы в верхнем и нижнем регистрах рассматриваются как разные.</a:t>
            </a:r>
          </a:p>
          <a:p>
            <a:pPr marL="342900" lvl="0" indent="-342900">
              <a:buFont typeface="+mj-lt"/>
              <a:buAutoNum type="arabicPeriod"/>
            </a:pPr>
            <a:r>
              <a:rPr lang="ru-RU" dirty="0">
                <a:latin typeface="+mj-lt"/>
              </a:rPr>
              <a:t>В качестве имени нельзя использовать ключевые слова, зарезервированные компилятором.</a:t>
            </a:r>
          </a:p>
          <a:p>
            <a:pPr marL="342900" lvl="0" indent="-342900">
              <a:buFont typeface="+mj-lt"/>
              <a:buAutoNum type="arabicPeriod"/>
            </a:pPr>
            <a:r>
              <a:rPr lang="ru-RU" dirty="0">
                <a:latin typeface="+mj-lt"/>
              </a:rPr>
              <a:t>Не стоит начинать название с одного или двух символов подчёркивания: подобные имена используются разработчиками для нужд компилятора, поэтому использования подобных имён способно привести к неожиданным последствиям</a:t>
            </a:r>
          </a:p>
          <a:p>
            <a:pPr marL="342900" lvl="0" indent="-342900">
              <a:buFont typeface="+mj-lt"/>
              <a:buAutoNum type="arabicPeriod"/>
            </a:pPr>
            <a:r>
              <a:rPr lang="ru-RU" dirty="0">
                <a:latin typeface="+mj-lt"/>
              </a:rPr>
              <a:t>Стандарт не ограничивает длину задаваемого переменной имени, но некоторые платформы могут вводит свои ограничения на длину.</a:t>
            </a:r>
            <a:endParaRPr lang="ru-RU" dirty="0"/>
          </a:p>
        </p:txBody>
      </p:sp>
    </p:spTree>
    <p:extLst>
      <p:ext uri="{BB962C8B-B14F-4D97-AF65-F5344CB8AC3E}">
        <p14:creationId xmlns:p14="http://schemas.microsoft.com/office/powerpoint/2010/main" val="2834199675"/>
      </p:ext>
    </p:extLst>
  </p:cSld>
  <p:clrMapOvr>
    <a:masterClrMapping/>
  </p:clrMapOvr>
  <mc:AlternateContent xmlns:mc="http://schemas.openxmlformats.org/markup-compatibility/2006" xmlns:p14="http://schemas.microsoft.com/office/powerpoint/2010/main">
    <mc:Choice Requires="p14">
      <p:transition spd="slow" p14:dur="2000" advTm="59635"/>
    </mc:Choice>
    <mc:Fallback xmlns="">
      <p:transition spd="slow" advTm="5963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Переменные в программировании</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23527" y="642608"/>
            <a:ext cx="7948746" cy="6038641"/>
          </a:xfrm>
          <a:prstGeom prst="rect">
            <a:avLst/>
          </a:prstGeom>
        </p:spPr>
        <p:txBody>
          <a:bodyPr wrap="square">
            <a:spAutoFit/>
          </a:bodyPr>
          <a:lstStyle/>
          <a:p>
            <a:pPr indent="457200">
              <a:lnSpc>
                <a:spcPct val="150000"/>
              </a:lnSpc>
            </a:pPr>
            <a:r>
              <a:rPr lang="ru-RU" sz="2000" dirty="0">
                <a:latin typeface="+mj-lt"/>
              </a:rPr>
              <a:t>Чтобы хранимое в блоке памяти значение, например, отображалось на экране, нужно вытащить значение из блока памяти. Чтобы вытащить значение из блока памяти, нужен адрес первой ячейки этого блока памяти. Обращением к адресу первой ячейки блока памяти всегда можно вытащить значение, хранимое внутри всего блока.</a:t>
            </a:r>
          </a:p>
          <a:p>
            <a:pPr indent="457200">
              <a:lnSpc>
                <a:spcPct val="150000"/>
              </a:lnSpc>
            </a:pPr>
            <a:r>
              <a:rPr lang="ru-RU" sz="2000" dirty="0">
                <a:latin typeface="+mj-lt"/>
              </a:rPr>
              <a:t>Для закрепления материала можно выполнить простое </a:t>
            </a:r>
            <a:r>
              <a:rPr lang="ru-RU" sz="2000" i="1" dirty="0">
                <a:latin typeface="+mj-lt"/>
              </a:rPr>
              <a:t>упражнение</a:t>
            </a:r>
            <a:r>
              <a:rPr lang="ru-RU" sz="2000" dirty="0">
                <a:latin typeface="+mj-lt"/>
              </a:rPr>
              <a:t>.</a:t>
            </a:r>
          </a:p>
          <a:p>
            <a:pPr indent="457200">
              <a:lnSpc>
                <a:spcPct val="150000"/>
              </a:lnSpc>
            </a:pPr>
            <a:r>
              <a:rPr lang="ru-RU" sz="2000" dirty="0">
                <a:latin typeface="+mj-lt"/>
              </a:rPr>
              <a:t>1. Объявите две переменные и присвойте им значения.</a:t>
            </a:r>
          </a:p>
          <a:p>
            <a:pPr indent="457200">
              <a:lnSpc>
                <a:spcPct val="150000"/>
              </a:lnSpc>
            </a:pPr>
            <a:r>
              <a:rPr lang="ru-RU" sz="2000" dirty="0">
                <a:latin typeface="+mj-lt"/>
              </a:rPr>
              <a:t>2. Поменяйте значения, хранимые в переменных.</a:t>
            </a:r>
          </a:p>
          <a:p>
            <a:pPr indent="457200">
              <a:lnSpc>
                <a:spcPct val="150000"/>
              </a:lnSpc>
            </a:pPr>
            <a:r>
              <a:rPr lang="ru-RU" sz="2000" i="1" dirty="0">
                <a:latin typeface="+mj-lt"/>
              </a:rPr>
              <a:t>Например</a:t>
            </a:r>
            <a:r>
              <a:rPr lang="ru-RU" sz="2000" dirty="0">
                <a:latin typeface="+mj-lt"/>
              </a:rPr>
              <a:t>, вы объявили </a:t>
            </a:r>
            <a:r>
              <a:rPr lang="ru-RU" sz="2000" i="1" dirty="0" err="1">
                <a:latin typeface="+mj-lt"/>
              </a:rPr>
              <a:t>a</a:t>
            </a:r>
            <a:r>
              <a:rPr lang="ru-RU" sz="2000" dirty="0">
                <a:latin typeface="+mj-lt"/>
              </a:rPr>
              <a:t>=5; </a:t>
            </a:r>
            <a:r>
              <a:rPr lang="ru-RU" sz="2000" i="1" dirty="0" err="1">
                <a:latin typeface="+mj-lt"/>
              </a:rPr>
              <a:t>b</a:t>
            </a:r>
            <a:r>
              <a:rPr lang="ru-RU" sz="2000" dirty="0">
                <a:latin typeface="+mj-lt"/>
              </a:rPr>
              <a:t>=10. Необходимо сделать так, чтобы при выводе значения </a:t>
            </a:r>
            <a:r>
              <a:rPr lang="ru-RU" sz="2000" i="1" dirty="0" err="1">
                <a:latin typeface="+mj-lt"/>
              </a:rPr>
              <a:t>b</a:t>
            </a:r>
            <a:r>
              <a:rPr lang="ru-RU" sz="2000" dirty="0">
                <a:latin typeface="+mj-lt"/>
              </a:rPr>
              <a:t> на монитор выводилось число 5, а при выводе значения </a:t>
            </a:r>
            <a:r>
              <a:rPr lang="ru-RU" sz="2000" i="1" dirty="0" err="1">
                <a:latin typeface="+mj-lt"/>
              </a:rPr>
              <a:t>a</a:t>
            </a:r>
            <a:r>
              <a:rPr lang="ru-RU" sz="2000" i="1" dirty="0">
                <a:latin typeface="+mj-lt"/>
              </a:rPr>
              <a:t> - </a:t>
            </a:r>
            <a:r>
              <a:rPr lang="ru-RU" sz="2000" dirty="0">
                <a:latin typeface="+mj-lt"/>
              </a:rPr>
              <a:t>число 10.</a:t>
            </a:r>
          </a:p>
        </p:txBody>
      </p:sp>
    </p:spTree>
    <p:extLst>
      <p:ext uri="{BB962C8B-B14F-4D97-AF65-F5344CB8AC3E}">
        <p14:creationId xmlns:p14="http://schemas.microsoft.com/office/powerpoint/2010/main" val="783838835"/>
      </p:ext>
    </p:extLst>
  </p:cSld>
  <p:clrMapOvr>
    <a:masterClrMapping/>
  </p:clrMapOvr>
  <mc:AlternateContent xmlns:mc="http://schemas.openxmlformats.org/markup-compatibility/2006" xmlns:p14="http://schemas.microsoft.com/office/powerpoint/2010/main">
    <mc:Choice Requires="p14">
      <p:transition spd="slow" p14:dur="2000" advTm="87755"/>
    </mc:Choice>
    <mc:Fallback xmlns="">
      <p:transition spd="slow" advTm="8775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Переменные в программировании</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23527" y="642608"/>
            <a:ext cx="7948746" cy="6038320"/>
          </a:xfrm>
          <a:prstGeom prst="rect">
            <a:avLst/>
          </a:prstGeom>
        </p:spPr>
        <p:txBody>
          <a:bodyPr wrap="square">
            <a:spAutoFit/>
          </a:bodyPr>
          <a:lstStyle/>
          <a:p>
            <a:pPr indent="457200">
              <a:lnSpc>
                <a:spcPct val="150000"/>
              </a:lnSpc>
            </a:pPr>
            <a:r>
              <a:rPr lang="ru-RU" sz="2000" dirty="0">
                <a:latin typeface="+mj-lt"/>
              </a:rPr>
              <a:t>Зачем программисту нужны переменные? Чтобы программа могла что-то сделать, программе нужен доступ к какому-либо участку памяти компьютера. Например, чтобы выполнить простой расчет суммы из двух слагаемых, программе нужно место под хранение первого слагаемого, второго слагаемого и место под хранение полученного результата. То есть для вычисления суммы может требоваться либо два, либо три участка памяти (если используется два, то результат записывается поверх использованного слагаемого). Результат вычисления часто необходим для дальнейшего вычисления, в том числе для повторяемых вычислений. </a:t>
            </a:r>
          </a:p>
          <a:p>
            <a:pPr indent="457200">
              <a:lnSpc>
                <a:spcPct val="150000"/>
              </a:lnSpc>
            </a:pPr>
            <a:r>
              <a:rPr lang="ru-RU" sz="2000" dirty="0">
                <a:latin typeface="+mj-lt"/>
              </a:rPr>
              <a:t>Вот так выглядит простейшая простая программа вычисления суммы:</a:t>
            </a:r>
          </a:p>
          <a:p>
            <a:pPr indent="457200" algn="ctr">
              <a:lnSpc>
                <a:spcPct val="150000"/>
              </a:lnSpc>
            </a:pPr>
            <a:r>
              <a:rPr lang="ru-RU" sz="2000" dirty="0"/>
              <a:t>cout &lt;&lt; 5+10 &lt;&lt; "\</a:t>
            </a:r>
            <a:r>
              <a:rPr lang="ru-RU" sz="2000" dirty="0" err="1"/>
              <a:t>n</a:t>
            </a:r>
            <a:r>
              <a:rPr lang="ru-RU" sz="2000" dirty="0"/>
              <a:t>"; //Вывести на экран 15</a:t>
            </a:r>
            <a:endParaRPr lang="ru-RU" sz="2000" dirty="0">
              <a:latin typeface="+mj-lt"/>
            </a:endParaRPr>
          </a:p>
        </p:txBody>
      </p:sp>
    </p:spTree>
    <p:extLst>
      <p:ext uri="{BB962C8B-B14F-4D97-AF65-F5344CB8AC3E}">
        <p14:creationId xmlns:p14="http://schemas.microsoft.com/office/powerpoint/2010/main" val="1321562008"/>
      </p:ext>
    </p:extLst>
  </p:cSld>
  <p:clrMapOvr>
    <a:masterClrMapping/>
  </p:clrMapOvr>
  <mc:AlternateContent xmlns:mc="http://schemas.openxmlformats.org/markup-compatibility/2006" xmlns:p14="http://schemas.microsoft.com/office/powerpoint/2010/main">
    <mc:Choice Requires="p14">
      <p:transition spd="slow" p14:dur="2000" advTm="92579"/>
    </mc:Choice>
    <mc:Fallback xmlns="">
      <p:transition spd="slow" advTm="9257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Переменные в программировании</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23527" y="642608"/>
            <a:ext cx="7948746" cy="5741315"/>
          </a:xfrm>
          <a:prstGeom prst="rect">
            <a:avLst/>
          </a:prstGeom>
        </p:spPr>
        <p:txBody>
          <a:bodyPr wrap="square">
            <a:spAutoFit/>
          </a:bodyPr>
          <a:lstStyle/>
          <a:p>
            <a:pPr indent="457200">
              <a:lnSpc>
                <a:spcPct val="150000"/>
              </a:lnSpc>
            </a:pPr>
            <a:r>
              <a:rPr lang="ru-RU" sz="1900" dirty="0">
                <a:latin typeface="+mj-lt"/>
              </a:rPr>
              <a:t>Подход написания кодов подобным образом ведёт к тому, что </a:t>
            </a:r>
            <a:r>
              <a:rPr lang="ru-RU" sz="1900" u="sng" dirty="0">
                <a:latin typeface="+mj-lt"/>
              </a:rPr>
              <a:t>нет возможности сохранять результаты для дальнейшего их использования.</a:t>
            </a:r>
            <a:r>
              <a:rPr lang="ru-RU" sz="1900" dirty="0">
                <a:latin typeface="+mj-lt"/>
              </a:rPr>
              <a:t> Вот получили мы в результате вычисления </a:t>
            </a:r>
            <a:r>
              <a:rPr lang="ru-RU" sz="1900" dirty="0" err="1">
                <a:latin typeface="+mj-lt"/>
              </a:rPr>
              <a:t>исло</a:t>
            </a:r>
            <a:r>
              <a:rPr lang="ru-RU" sz="1900" dirty="0">
                <a:latin typeface="+mj-lt"/>
              </a:rPr>
              <a:t> 15, а как этот результат использовать дальше? Числа 5 и 10 в этом примере являются константами: они где-то сохранены в памяти компьютера, иначе бы вычисление не представлялось возможным, но повторно обратиться к 5 и 10 мы уже не можем, потому что непосредственно с этими константами способа связи нет. Только считать заново!</a:t>
            </a:r>
          </a:p>
          <a:p>
            <a:pPr indent="457200">
              <a:lnSpc>
                <a:spcPct val="150000"/>
              </a:lnSpc>
            </a:pPr>
            <a:r>
              <a:rPr lang="ru-RU" sz="1900" dirty="0">
                <a:latin typeface="+mj-lt"/>
              </a:rPr>
              <a:t>Кроме этого, во время работы подобной программы вводить значения для вычислений с клавиатуры нельзя.</a:t>
            </a:r>
          </a:p>
          <a:p>
            <a:pPr indent="457200">
              <a:lnSpc>
                <a:spcPct val="150000"/>
              </a:lnSpc>
            </a:pPr>
            <a:r>
              <a:rPr lang="ru-RU" sz="1900" dirty="0">
                <a:latin typeface="+mj-lt"/>
              </a:rPr>
              <a:t>Поэтому, чтобы программы были полноценными, программисты почти всегда используют переменные. Редкая программа может оказаться полезной, если переменных в ней вообще нет.</a:t>
            </a:r>
          </a:p>
        </p:txBody>
      </p:sp>
    </p:spTree>
    <p:extLst>
      <p:ext uri="{BB962C8B-B14F-4D97-AF65-F5344CB8AC3E}">
        <p14:creationId xmlns:p14="http://schemas.microsoft.com/office/powerpoint/2010/main" val="2389103296"/>
      </p:ext>
    </p:extLst>
  </p:cSld>
  <p:clrMapOvr>
    <a:masterClrMapping/>
  </p:clrMapOvr>
  <mc:AlternateContent xmlns:mc="http://schemas.openxmlformats.org/markup-compatibility/2006" xmlns:p14="http://schemas.microsoft.com/office/powerpoint/2010/main">
    <mc:Choice Requires="p14">
      <p:transition spd="slow" p14:dur="2000" advTm="64747"/>
    </mc:Choice>
    <mc:Fallback xmlns="">
      <p:transition spd="slow" advTm="64747"/>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Переменные в программировании</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72316" y="488561"/>
            <a:ext cx="8664179" cy="6192208"/>
          </a:xfrm>
          <a:prstGeom prst="rect">
            <a:avLst/>
          </a:prstGeom>
        </p:spPr>
        <p:txBody>
          <a:bodyPr wrap="square">
            <a:spAutoFit/>
          </a:bodyPr>
          <a:lstStyle/>
          <a:p>
            <a:pPr indent="457200">
              <a:lnSpc>
                <a:spcPct val="150000"/>
              </a:lnSpc>
            </a:pPr>
            <a:r>
              <a:rPr lang="ru-RU" sz="2000" dirty="0">
                <a:latin typeface="+mj-lt"/>
              </a:rPr>
              <a:t>Улучшение программы может быть таким:</a:t>
            </a:r>
          </a:p>
          <a:p>
            <a:r>
              <a:rPr lang="ru-RU" sz="2000" dirty="0"/>
              <a:t>int year_birthay = 2007;  	//Переменная year_birthay инициализирована </a:t>
            </a:r>
          </a:p>
          <a:p>
            <a:r>
              <a:rPr lang="ru-RU" sz="2000" dirty="0"/>
              <a:t>			// значением 1987</a:t>
            </a:r>
          </a:p>
          <a:p>
            <a:r>
              <a:rPr lang="ru-RU" sz="2000" dirty="0"/>
              <a:t>cout &lt;&lt; year_birthay + 10;</a:t>
            </a:r>
          </a:p>
          <a:p>
            <a:endParaRPr lang="ru-RU" sz="2000" dirty="0"/>
          </a:p>
          <a:p>
            <a:pPr indent="457200">
              <a:lnSpc>
                <a:spcPct val="150000"/>
              </a:lnSpc>
            </a:pPr>
            <a:r>
              <a:rPr lang="ru-RU" sz="2000" dirty="0">
                <a:latin typeface="+mj-lt"/>
              </a:rPr>
              <a:t>Но сложно утверждать, что в таком коде много смысла, потому что используется значение, заданное программе в исходном коде. Это значение непосредственно во время работы программы не изменить никак. С тем же успехом можно было использовать, например, константу, поэтому этот пример мало отличается от предыдущего.</a:t>
            </a:r>
          </a:p>
          <a:p>
            <a:pPr indent="457200">
              <a:lnSpc>
                <a:spcPct val="150000"/>
              </a:lnSpc>
            </a:pPr>
            <a:r>
              <a:rPr lang="ru-RU" sz="2000" dirty="0">
                <a:latin typeface="+mj-lt"/>
              </a:rPr>
              <a:t>Тем не менее, этот пример ближе к полноценному коду. Ведь если требуется ввод с клавиатуры, то использование имени переменной позволяет связаться с участком памяти, в который компилятор сможет записывать изменения.</a:t>
            </a:r>
            <a:r>
              <a:rPr lang="ru-RU" sz="2000" dirty="0"/>
              <a:t> </a:t>
            </a:r>
          </a:p>
        </p:txBody>
      </p:sp>
    </p:spTree>
    <p:extLst>
      <p:ext uri="{BB962C8B-B14F-4D97-AF65-F5344CB8AC3E}">
        <p14:creationId xmlns:p14="http://schemas.microsoft.com/office/powerpoint/2010/main" val="1190699167"/>
      </p:ext>
    </p:extLst>
  </p:cSld>
  <p:clrMapOvr>
    <a:masterClrMapping/>
  </p:clrMapOvr>
  <mc:AlternateContent xmlns:mc="http://schemas.openxmlformats.org/markup-compatibility/2006" xmlns:p14="http://schemas.microsoft.com/office/powerpoint/2010/main">
    <mc:Choice Requires="p14">
      <p:transition spd="slow" p14:dur="2000" advTm="66752"/>
    </mc:Choice>
    <mc:Fallback xmlns="">
      <p:transition spd="slow" advTm="6675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Переменные в программировании</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23527" y="642608"/>
            <a:ext cx="7948746" cy="5750613"/>
          </a:xfrm>
          <a:prstGeom prst="rect">
            <a:avLst/>
          </a:prstGeom>
        </p:spPr>
        <p:txBody>
          <a:bodyPr wrap="square">
            <a:spAutoFit/>
          </a:bodyPr>
          <a:lstStyle/>
          <a:p>
            <a:r>
              <a:rPr lang="en-US" sz="2400" dirty="0"/>
              <a:t>#include &lt;iostream&gt;</a:t>
            </a:r>
            <a:endParaRPr lang="ru-RU" sz="2400" dirty="0"/>
          </a:p>
          <a:p>
            <a:r>
              <a:rPr lang="en-US" sz="2400" dirty="0"/>
              <a:t>int main(){</a:t>
            </a:r>
            <a:endParaRPr lang="ru-RU" sz="2400" dirty="0"/>
          </a:p>
          <a:p>
            <a:r>
              <a:rPr lang="en-US" sz="2400" dirty="0"/>
              <a:t>  int </a:t>
            </a:r>
            <a:r>
              <a:rPr lang="en-US" sz="2400" dirty="0" err="1"/>
              <a:t>year_birthay</a:t>
            </a:r>
            <a:r>
              <a:rPr lang="en-US" sz="2400" dirty="0"/>
              <a:t> = 0;</a:t>
            </a:r>
            <a:endParaRPr lang="ru-RU" sz="2400" dirty="0"/>
          </a:p>
          <a:p>
            <a:r>
              <a:rPr lang="en-US" sz="2400" dirty="0"/>
              <a:t>  cout</a:t>
            </a:r>
            <a:r>
              <a:rPr lang="ru-RU" sz="2400" dirty="0"/>
              <a:t> &lt;&lt; "Введи год рождения: ";</a:t>
            </a:r>
          </a:p>
          <a:p>
            <a:r>
              <a:rPr lang="en-US" sz="2400" dirty="0"/>
              <a:t>  </a:t>
            </a:r>
            <a:r>
              <a:rPr lang="en-US" sz="2400" dirty="0" err="1"/>
              <a:t>cin</a:t>
            </a:r>
            <a:r>
              <a:rPr lang="ru-RU" sz="2400" dirty="0"/>
              <a:t> &gt;&gt; </a:t>
            </a:r>
            <a:r>
              <a:rPr lang="en-US" sz="2400" dirty="0"/>
              <a:t>year</a:t>
            </a:r>
            <a:r>
              <a:rPr lang="ru-RU" sz="2400" dirty="0"/>
              <a:t>_</a:t>
            </a:r>
            <a:r>
              <a:rPr lang="en-US" sz="2400" dirty="0" err="1"/>
              <a:t>birthay</a:t>
            </a:r>
            <a:r>
              <a:rPr lang="ru-RU" sz="2400" dirty="0"/>
              <a:t>; //Записали в память значение.</a:t>
            </a:r>
          </a:p>
          <a:p>
            <a:r>
              <a:rPr lang="en-US" sz="2400" dirty="0"/>
              <a:t>  </a:t>
            </a:r>
            <a:r>
              <a:rPr lang="ru-RU" sz="2400" dirty="0"/>
              <a:t>cout &lt;&lt; "Результат работы программы: " &lt;&lt; </a:t>
            </a:r>
            <a:r>
              <a:rPr lang="ru-RU" sz="2400" dirty="0" err="1"/>
              <a:t>year_birthay</a:t>
            </a:r>
            <a:r>
              <a:rPr lang="ru-RU" sz="2400" dirty="0"/>
              <a:t> + 10 &lt;&lt;"\</a:t>
            </a:r>
            <a:r>
              <a:rPr lang="ru-RU" sz="2400" dirty="0" err="1"/>
              <a:t>n</a:t>
            </a:r>
            <a:r>
              <a:rPr lang="ru-RU" sz="2400" dirty="0"/>
              <a:t>"; 				//Использовали записанное значение</a:t>
            </a:r>
          </a:p>
          <a:p>
            <a:r>
              <a:rPr lang="ru-RU" sz="2400" dirty="0"/>
              <a:t>  return 0;</a:t>
            </a:r>
          </a:p>
          <a:p>
            <a:r>
              <a:rPr lang="ru-RU" sz="2400" dirty="0"/>
              <a:t>}</a:t>
            </a:r>
          </a:p>
          <a:p>
            <a:endParaRPr lang="ru-RU" sz="2400" dirty="0"/>
          </a:p>
          <a:p>
            <a:pPr indent="457200">
              <a:lnSpc>
                <a:spcPct val="150000"/>
              </a:lnSpc>
            </a:pPr>
            <a:r>
              <a:rPr lang="ru-RU" sz="2400" dirty="0">
                <a:latin typeface="+mj-lt"/>
              </a:rPr>
              <a:t>Благодаря возможности именования участков памяти мы можем написать почти любое название, которое будет удобно использовать в дальнейшем.</a:t>
            </a:r>
          </a:p>
        </p:txBody>
      </p:sp>
    </p:spTree>
    <p:extLst>
      <p:ext uri="{BB962C8B-B14F-4D97-AF65-F5344CB8AC3E}">
        <p14:creationId xmlns:p14="http://schemas.microsoft.com/office/powerpoint/2010/main" val="1012136420"/>
      </p:ext>
    </p:extLst>
  </p:cSld>
  <p:clrMapOvr>
    <a:masterClrMapping/>
  </p:clrMapOvr>
  <mc:AlternateContent xmlns:mc="http://schemas.openxmlformats.org/markup-compatibility/2006" xmlns:p14="http://schemas.microsoft.com/office/powerpoint/2010/main">
    <mc:Choice Requires="p14">
      <p:transition spd="slow" p14:dur="2000" advTm="126025"/>
    </mc:Choice>
    <mc:Fallback xmlns="">
      <p:transition spd="slow" advTm="12602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ОБЪЯВЛЕНИЕ ПЕРЕМЕННОЙ</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23526" y="642608"/>
            <a:ext cx="8208913" cy="4401205"/>
          </a:xfrm>
          <a:prstGeom prst="rect">
            <a:avLst/>
          </a:prstGeom>
        </p:spPr>
        <p:txBody>
          <a:bodyPr wrap="square">
            <a:spAutoFit/>
          </a:bodyPr>
          <a:lstStyle/>
          <a:p>
            <a:pPr indent="457200">
              <a:lnSpc>
                <a:spcPct val="150000"/>
              </a:lnSpc>
            </a:pPr>
            <a:r>
              <a:rPr lang="ru-RU" sz="2800" dirty="0">
                <a:latin typeface="+mj-lt"/>
              </a:rPr>
              <a:t>Объявление переменной в </a:t>
            </a:r>
            <a:r>
              <a:rPr lang="ru-RU" sz="2800" dirty="0" err="1">
                <a:latin typeface="+mj-lt"/>
              </a:rPr>
              <a:t>C</a:t>
            </a:r>
            <a:r>
              <a:rPr lang="ru-RU" sz="2800" dirty="0">
                <a:latin typeface="+mj-lt"/>
              </a:rPr>
              <a:t>++ происходит таким образом: сначала указывается тип данных для этой переменной, а затем название этой переменной.</a:t>
            </a:r>
          </a:p>
          <a:p>
            <a:endParaRPr lang="ru-RU" sz="2800" i="1" dirty="0"/>
          </a:p>
          <a:p>
            <a:pPr>
              <a:lnSpc>
                <a:spcPct val="150000"/>
              </a:lnSpc>
            </a:pPr>
            <a:r>
              <a:rPr lang="ru-RU" sz="2800" i="1" dirty="0">
                <a:latin typeface="+mj-lt"/>
              </a:rPr>
              <a:t>Примеры объявления переменных</a:t>
            </a:r>
            <a:endParaRPr lang="ru-RU" sz="2800" dirty="0">
              <a:latin typeface="+mj-lt"/>
            </a:endParaRPr>
          </a:p>
          <a:p>
            <a:r>
              <a:rPr lang="ru-RU" sz="2800" b="1" dirty="0"/>
              <a:t>int </a:t>
            </a:r>
            <a:r>
              <a:rPr lang="ru-RU" sz="2800" b="1" i="1" dirty="0" err="1"/>
              <a:t>a</a:t>
            </a:r>
            <a:r>
              <a:rPr lang="ru-RU" sz="2800" b="1" dirty="0"/>
              <a:t>;</a:t>
            </a:r>
            <a:r>
              <a:rPr lang="ru-RU" sz="2800" dirty="0"/>
              <a:t> // </a:t>
            </a:r>
            <a:r>
              <a:rPr lang="ru-RU" sz="2800" i="1" dirty="0"/>
              <a:t>объявление переменной </a:t>
            </a:r>
            <a:r>
              <a:rPr lang="ru-RU" sz="2800" dirty="0" err="1"/>
              <a:t>a</a:t>
            </a:r>
            <a:r>
              <a:rPr lang="ru-RU" sz="2800" i="1" dirty="0"/>
              <a:t> целого типа.</a:t>
            </a:r>
            <a:r>
              <a:rPr lang="ru-RU" sz="2800" dirty="0"/>
              <a:t> </a:t>
            </a:r>
          </a:p>
          <a:p>
            <a:r>
              <a:rPr lang="ru-RU" sz="2800" b="1" dirty="0"/>
              <a:t>float </a:t>
            </a:r>
            <a:r>
              <a:rPr lang="ru-RU" sz="2800" b="1" i="1" dirty="0" err="1"/>
              <a:t>b</a:t>
            </a:r>
            <a:r>
              <a:rPr lang="ru-RU" sz="2800" b="1" dirty="0"/>
              <a:t>;</a:t>
            </a:r>
            <a:r>
              <a:rPr lang="ru-RU" sz="2800" dirty="0"/>
              <a:t> // </a:t>
            </a:r>
            <a:r>
              <a:rPr lang="ru-RU" sz="2800" i="1" dirty="0"/>
              <a:t>объявление переменной </a:t>
            </a:r>
            <a:r>
              <a:rPr lang="ru-RU" sz="2800" dirty="0" err="1"/>
              <a:t>b</a:t>
            </a:r>
            <a:r>
              <a:rPr lang="ru-RU" sz="2800" i="1" dirty="0"/>
              <a:t> типа 		   // данных с плавающей запятой. </a:t>
            </a:r>
            <a:endParaRPr lang="ru-RU" sz="2800" dirty="0"/>
          </a:p>
        </p:txBody>
      </p:sp>
    </p:spTree>
    <p:extLst>
      <p:ext uri="{BB962C8B-B14F-4D97-AF65-F5344CB8AC3E}">
        <p14:creationId xmlns:p14="http://schemas.microsoft.com/office/powerpoint/2010/main" val="634220427"/>
      </p:ext>
    </p:extLst>
  </p:cSld>
  <p:clrMapOvr>
    <a:masterClrMapping/>
  </p:clrMapOvr>
  <mc:AlternateContent xmlns:mc="http://schemas.openxmlformats.org/markup-compatibility/2006" xmlns:p14="http://schemas.microsoft.com/office/powerpoint/2010/main">
    <mc:Choice Requires="p14">
      <p:transition spd="slow" p14:dur="2000" advTm="29891"/>
    </mc:Choice>
    <mc:Fallback xmlns="">
      <p:transition spd="slow" advTm="2989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ЯЗЫК С</a:t>
            </a:r>
          </a:p>
        </p:txBody>
      </p:sp>
      <p:sp>
        <p:nvSpPr>
          <p:cNvPr id="8" name="TextBox 7"/>
          <p:cNvSpPr txBox="1"/>
          <p:nvPr/>
        </p:nvSpPr>
        <p:spPr>
          <a:xfrm>
            <a:off x="179512" y="620688"/>
            <a:ext cx="8928829" cy="5565947"/>
          </a:xfrm>
          <a:prstGeom prst="rect">
            <a:avLst/>
          </a:prstGeom>
          <a:noFill/>
        </p:spPr>
        <p:txBody>
          <a:bodyPr wrap="square" rtlCol="0">
            <a:spAutoFit/>
          </a:bodyPr>
          <a:lstStyle/>
          <a:p>
            <a:pPr indent="457200">
              <a:lnSpc>
                <a:spcPct val="150000"/>
              </a:lnSpc>
            </a:pPr>
            <a:r>
              <a:rPr lang="es-419" sz="2400" b="1" dirty="0">
                <a:latin typeface="+mj-lt"/>
              </a:rPr>
              <a:t>C</a:t>
            </a:r>
            <a:r>
              <a:rPr lang="es-419" sz="2400" dirty="0">
                <a:latin typeface="+mj-lt"/>
              </a:rPr>
              <a:t> — </a:t>
            </a:r>
            <a:r>
              <a:rPr lang="ru-RU" sz="2400" dirty="0">
                <a:latin typeface="+mj-lt"/>
              </a:rPr>
              <a:t>язык, который создал в 1973 году Деннис </a:t>
            </a:r>
            <a:r>
              <a:rPr lang="ru-RU" sz="2400" dirty="0" err="1">
                <a:latin typeface="+mj-lt"/>
              </a:rPr>
              <a:t>Ритчи</a:t>
            </a:r>
            <a:r>
              <a:rPr lang="ru-RU" sz="2400" dirty="0">
                <a:latin typeface="+mj-lt"/>
              </a:rPr>
              <a:t>. Главная цель языка — скорость, быстродействие и универсальность. Язык изначально проектировался как системный, чтобы на нём можно было писать код для процессоров, драйверов и создавать на нём операционные системы. В то время большинство этих вещей делали на ассемблере, и </a:t>
            </a:r>
            <a:r>
              <a:rPr lang="ru-RU" sz="2400" dirty="0" err="1">
                <a:latin typeface="+mj-lt"/>
              </a:rPr>
              <a:t>Ритчи</a:t>
            </a:r>
            <a:r>
              <a:rPr lang="ru-RU" sz="2400" dirty="0">
                <a:latin typeface="+mj-lt"/>
              </a:rPr>
              <a:t> хотел это упростить.</a:t>
            </a:r>
          </a:p>
          <a:p>
            <a:pPr indent="457200">
              <a:lnSpc>
                <a:spcPct val="150000"/>
              </a:lnSpc>
            </a:pPr>
            <a:r>
              <a:rPr lang="ru-RU" sz="2400" dirty="0">
                <a:latin typeface="+mj-lt"/>
              </a:rPr>
              <a:t>Язык </a:t>
            </a:r>
            <a:r>
              <a:rPr lang="es-419" sz="2400" dirty="0">
                <a:latin typeface="+mj-lt"/>
              </a:rPr>
              <a:t>C</a:t>
            </a:r>
            <a:r>
              <a:rPr lang="ru-RU" sz="2400" dirty="0">
                <a:latin typeface="+mj-lt"/>
              </a:rPr>
              <a:t> является языком программирования, первоначально разработанным для развивающихся операционных систем </a:t>
            </a:r>
            <a:r>
              <a:rPr lang="es-419" sz="2400" dirty="0">
                <a:latin typeface="+mj-lt"/>
              </a:rPr>
              <a:t>Unix. </a:t>
            </a:r>
            <a:r>
              <a:rPr lang="ru-RU" sz="2400" dirty="0">
                <a:latin typeface="+mj-lt"/>
              </a:rPr>
              <a:t>Это мощный язык низкого уровня, но ему не хватает многих современных и полезных конструкций. </a:t>
            </a:r>
          </a:p>
        </p:txBody>
      </p:sp>
    </p:spTree>
    <p:extLst>
      <p:ext uri="{BB962C8B-B14F-4D97-AF65-F5344CB8AC3E}">
        <p14:creationId xmlns:p14="http://schemas.microsoft.com/office/powerpoint/2010/main" val="2551555921"/>
      </p:ext>
    </p:extLst>
  </p:cSld>
  <p:clrMapOvr>
    <a:masterClrMapping/>
  </p:clrMapOvr>
  <mc:AlternateContent xmlns:mc="http://schemas.openxmlformats.org/markup-compatibility/2006" xmlns:p14="http://schemas.microsoft.com/office/powerpoint/2010/main">
    <mc:Choice Requires="p14">
      <p:transition spd="slow" p14:dur="2000" advTm="54800"/>
    </mc:Choice>
    <mc:Fallback xmlns="">
      <p:transition spd="slow" advTm="548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ИНИЦИАЛИЗАЦИЯ ПЕРЕМЕННОЙ</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23526" y="642608"/>
            <a:ext cx="8208913" cy="5576976"/>
          </a:xfrm>
          <a:prstGeom prst="rect">
            <a:avLst/>
          </a:prstGeom>
        </p:spPr>
        <p:txBody>
          <a:bodyPr wrap="square">
            <a:spAutoFit/>
          </a:bodyPr>
          <a:lstStyle/>
          <a:p>
            <a:pPr indent="457200">
              <a:lnSpc>
                <a:spcPct val="150000"/>
              </a:lnSpc>
            </a:pPr>
            <a:r>
              <a:rPr lang="ru-RU" sz="2000" dirty="0">
                <a:latin typeface="+mj-lt"/>
              </a:rPr>
              <a:t>При объявлении переменной мы можем присвоить ей значение в этот же момент. Это называется </a:t>
            </a:r>
            <a:r>
              <a:rPr lang="ru-RU" sz="2000" u="sng" dirty="0">
                <a:latin typeface="+mj-lt"/>
              </a:rPr>
              <a:t>инициализацией переменной</a:t>
            </a:r>
            <a:r>
              <a:rPr lang="ru-RU" sz="2000" dirty="0">
                <a:latin typeface="+mj-lt"/>
              </a:rPr>
              <a:t>.</a:t>
            </a:r>
          </a:p>
          <a:p>
            <a:pPr indent="457200">
              <a:lnSpc>
                <a:spcPct val="150000"/>
              </a:lnSpc>
            </a:pPr>
            <a:r>
              <a:rPr lang="ru-RU" sz="2000" dirty="0" err="1">
                <a:latin typeface="+mj-lt"/>
              </a:rPr>
              <a:t>C</a:t>
            </a:r>
            <a:r>
              <a:rPr lang="ru-RU" sz="2000" dirty="0">
                <a:latin typeface="+mj-lt"/>
              </a:rPr>
              <a:t>++ поддерживает </a:t>
            </a:r>
            <a:r>
              <a:rPr lang="ru-RU" sz="2000" u="sng" dirty="0">
                <a:latin typeface="+mj-lt"/>
              </a:rPr>
              <a:t>два основных способа инициализации</a:t>
            </a:r>
            <a:r>
              <a:rPr lang="ru-RU" sz="2000" dirty="0">
                <a:latin typeface="+mj-lt"/>
              </a:rPr>
              <a:t> переменных.</a:t>
            </a:r>
          </a:p>
          <a:p>
            <a:pPr indent="457200">
              <a:lnSpc>
                <a:spcPct val="150000"/>
              </a:lnSpc>
            </a:pPr>
            <a:r>
              <a:rPr lang="ru-RU" sz="2000" u="sng" dirty="0">
                <a:latin typeface="+mj-lt"/>
              </a:rPr>
              <a:t>Способ № 1</a:t>
            </a:r>
            <a:r>
              <a:rPr lang="ru-RU" sz="2000" dirty="0">
                <a:latin typeface="+mj-lt"/>
              </a:rPr>
              <a:t>. Копирующая инициализация (или «инициализация копированием») с помощью знака равенства =:</a:t>
            </a:r>
          </a:p>
          <a:p>
            <a:pPr indent="457200">
              <a:lnSpc>
                <a:spcPct val="150000"/>
              </a:lnSpc>
            </a:pPr>
            <a:r>
              <a:rPr lang="ru-RU" sz="2000" dirty="0">
                <a:latin typeface="+mj-lt"/>
              </a:rPr>
              <a:t>int </a:t>
            </a:r>
            <a:r>
              <a:rPr lang="ru-RU" sz="2000" i="1" dirty="0" err="1">
                <a:latin typeface="+mj-lt"/>
              </a:rPr>
              <a:t>n</a:t>
            </a:r>
            <a:r>
              <a:rPr lang="ru-RU" sz="2000" dirty="0">
                <a:latin typeface="+mj-lt"/>
              </a:rPr>
              <a:t> = 5; // инициализация целочисленной переменной</a:t>
            </a:r>
          </a:p>
          <a:p>
            <a:pPr indent="457200">
              <a:lnSpc>
                <a:spcPct val="150000"/>
              </a:lnSpc>
            </a:pPr>
            <a:r>
              <a:rPr lang="ru-RU" sz="2000" dirty="0">
                <a:latin typeface="+mj-lt"/>
              </a:rPr>
              <a:t>double </a:t>
            </a:r>
            <a:r>
              <a:rPr lang="ru-RU" sz="2000" i="1" dirty="0" err="1">
                <a:latin typeface="+mj-lt"/>
              </a:rPr>
              <a:t>c</a:t>
            </a:r>
            <a:r>
              <a:rPr lang="ru-RU" sz="2000" dirty="0">
                <a:latin typeface="+mj-lt"/>
              </a:rPr>
              <a:t> = 14.2; // инициализация переменной типа double</a:t>
            </a:r>
          </a:p>
          <a:p>
            <a:pPr indent="457200">
              <a:lnSpc>
                <a:spcPct val="150000"/>
              </a:lnSpc>
            </a:pPr>
            <a:r>
              <a:rPr lang="ru-RU" sz="2000" dirty="0">
                <a:latin typeface="+mj-lt"/>
              </a:rPr>
              <a:t>char </a:t>
            </a:r>
            <a:r>
              <a:rPr lang="ru-RU" sz="2000" i="1" dirty="0" err="1">
                <a:latin typeface="+mj-lt"/>
              </a:rPr>
              <a:t>d</a:t>
            </a:r>
            <a:r>
              <a:rPr lang="ru-RU" sz="2000" dirty="0">
                <a:latin typeface="+mj-lt"/>
              </a:rPr>
              <a:t> = '</a:t>
            </a:r>
            <a:r>
              <a:rPr lang="ru-RU" sz="2000" dirty="0" err="1">
                <a:latin typeface="+mj-lt"/>
              </a:rPr>
              <a:t>s</a:t>
            </a:r>
            <a:r>
              <a:rPr lang="ru-RU" sz="2000" dirty="0">
                <a:latin typeface="+mj-lt"/>
              </a:rPr>
              <a:t>'; // инициализация переменной типа char</a:t>
            </a:r>
          </a:p>
          <a:p>
            <a:pPr indent="457200">
              <a:lnSpc>
                <a:spcPct val="150000"/>
              </a:lnSpc>
            </a:pPr>
            <a:r>
              <a:rPr lang="ru-RU" sz="2000" dirty="0">
                <a:latin typeface="+mj-lt"/>
              </a:rPr>
              <a:t>bool </a:t>
            </a:r>
            <a:r>
              <a:rPr lang="ru-RU" sz="2000" i="1" dirty="0" err="1">
                <a:latin typeface="+mj-lt"/>
              </a:rPr>
              <a:t>k</a:t>
            </a:r>
            <a:r>
              <a:rPr lang="ru-RU" sz="2000" dirty="0">
                <a:latin typeface="+mj-lt"/>
              </a:rPr>
              <a:t> = true; // инициализация логической переменной </a:t>
            </a:r>
            <a:r>
              <a:rPr lang="ru-RU" sz="2000" i="1" dirty="0" err="1">
                <a:latin typeface="+mj-lt"/>
              </a:rPr>
              <a:t>k</a:t>
            </a:r>
            <a:r>
              <a:rPr lang="ru-RU" sz="2000" dirty="0">
                <a:latin typeface="+mj-lt"/>
              </a:rPr>
              <a:t>.</a:t>
            </a:r>
          </a:p>
          <a:p>
            <a:pPr indent="457200">
              <a:lnSpc>
                <a:spcPct val="150000"/>
              </a:lnSpc>
            </a:pPr>
            <a:r>
              <a:rPr lang="ru-RU" sz="2000" u="sng" dirty="0">
                <a:latin typeface="+mj-lt"/>
              </a:rPr>
              <a:t>Способ № 2</a:t>
            </a:r>
            <a:r>
              <a:rPr lang="ru-RU" sz="2000" dirty="0">
                <a:latin typeface="+mj-lt"/>
              </a:rPr>
              <a:t>. Прямая инициализация с помощью круглых скобок ():</a:t>
            </a:r>
          </a:p>
          <a:p>
            <a:pPr indent="457200">
              <a:lnSpc>
                <a:spcPct val="150000"/>
              </a:lnSpc>
            </a:pPr>
            <a:r>
              <a:rPr lang="ru-RU" sz="2000" dirty="0">
                <a:latin typeface="+mj-lt"/>
              </a:rPr>
              <a:t>int </a:t>
            </a:r>
            <a:r>
              <a:rPr lang="ru-RU" sz="2000" i="1" dirty="0" err="1">
                <a:latin typeface="+mj-lt"/>
              </a:rPr>
              <a:t>n</a:t>
            </a:r>
            <a:r>
              <a:rPr lang="ru-RU" sz="2000" dirty="0">
                <a:latin typeface="+mj-lt"/>
              </a:rPr>
              <a:t>(5); //   инициализация </a:t>
            </a:r>
            <a:r>
              <a:rPr lang="ru-RU" sz="1800" dirty="0">
                <a:latin typeface="+mj-lt"/>
              </a:rPr>
              <a:t>целочисленной переменной</a:t>
            </a:r>
            <a:endParaRPr lang="ru-RU" dirty="0">
              <a:latin typeface="+mj-lt"/>
            </a:endParaRPr>
          </a:p>
        </p:txBody>
      </p:sp>
    </p:spTree>
    <p:extLst>
      <p:ext uri="{BB962C8B-B14F-4D97-AF65-F5344CB8AC3E}">
        <p14:creationId xmlns:p14="http://schemas.microsoft.com/office/powerpoint/2010/main" val="1004333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Инициализация переменной</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23526" y="642608"/>
            <a:ext cx="8208913" cy="5509200"/>
          </a:xfrm>
          <a:prstGeom prst="rect">
            <a:avLst/>
          </a:prstGeom>
        </p:spPr>
        <p:txBody>
          <a:bodyPr wrap="square">
            <a:spAutoFit/>
          </a:bodyPr>
          <a:lstStyle/>
          <a:p>
            <a:pPr indent="457200">
              <a:lnSpc>
                <a:spcPct val="150000"/>
              </a:lnSpc>
            </a:pPr>
            <a:r>
              <a:rPr lang="ru-RU" sz="2200" dirty="0">
                <a:latin typeface="+mj-lt"/>
              </a:rPr>
              <a:t>В </a:t>
            </a:r>
            <a:r>
              <a:rPr lang="ru-RU" sz="2200" dirty="0" err="1">
                <a:latin typeface="+mj-lt"/>
              </a:rPr>
              <a:t>C</a:t>
            </a:r>
            <a:r>
              <a:rPr lang="ru-RU" sz="2200" dirty="0">
                <a:latin typeface="+mj-lt"/>
              </a:rPr>
              <a:t>++ имеется важное отличие между понятиями определения (инициализации) и объявления переменной. Под объявлением понимается, собственно, задание имени переменной и указание ей нужного типа. Под определением понимается внесение какой-то информации в объявленную переменную.</a:t>
            </a:r>
          </a:p>
          <a:p>
            <a:pPr indent="457200">
              <a:lnSpc>
                <a:spcPct val="150000"/>
              </a:lnSpc>
            </a:pPr>
            <a:r>
              <a:rPr lang="ru-RU" sz="2200" dirty="0">
                <a:latin typeface="+mj-lt"/>
              </a:rPr>
              <a:t>Размеры переменных зависят от вашей операционной системы. Чтобы посмотреть размер переменной, существует оператор </a:t>
            </a:r>
            <a:r>
              <a:rPr lang="ru-RU" sz="2200" dirty="0" err="1">
                <a:latin typeface="+mj-lt"/>
              </a:rPr>
              <a:t>sizeof</a:t>
            </a:r>
            <a:r>
              <a:rPr lang="ru-RU" sz="2200" dirty="0">
                <a:latin typeface="+mj-lt"/>
              </a:rPr>
              <a:t>:</a:t>
            </a:r>
          </a:p>
          <a:p>
            <a:endParaRPr lang="ru-RU" sz="2200" dirty="0"/>
          </a:p>
          <a:p>
            <a:r>
              <a:rPr lang="ru-RU" sz="2200" dirty="0"/>
              <a:t>cout&lt;&lt;</a:t>
            </a:r>
            <a:r>
              <a:rPr lang="ru-RU" sz="2200" dirty="0" err="1"/>
              <a:t>sizeof</a:t>
            </a:r>
            <a:r>
              <a:rPr lang="ru-RU" sz="2200" dirty="0"/>
              <a:t>(int)&lt;&lt;"\</a:t>
            </a:r>
            <a:r>
              <a:rPr lang="ru-RU" sz="2200" dirty="0" err="1"/>
              <a:t>n</a:t>
            </a:r>
            <a:r>
              <a:rPr lang="ru-RU" sz="2200" dirty="0"/>
              <a:t>"; //Узнали размер переменной типа int</a:t>
            </a:r>
          </a:p>
          <a:p>
            <a:r>
              <a:rPr lang="ru-RU" sz="2200" dirty="0"/>
              <a:t>cout&lt;&lt;</a:t>
            </a:r>
            <a:r>
              <a:rPr lang="ru-RU" sz="2200" dirty="0" err="1"/>
              <a:t>sizeof</a:t>
            </a:r>
            <a:r>
              <a:rPr lang="ru-RU" sz="2200" dirty="0"/>
              <a:t>(double)&lt;&lt;"\</a:t>
            </a:r>
            <a:r>
              <a:rPr lang="ru-RU" sz="2200" dirty="0" err="1"/>
              <a:t>n</a:t>
            </a:r>
            <a:r>
              <a:rPr lang="ru-RU" sz="2200" dirty="0"/>
              <a:t>"; //Узнали размер переменной типа 			          // double</a:t>
            </a:r>
          </a:p>
        </p:txBody>
      </p:sp>
    </p:spTree>
    <p:extLst>
      <p:ext uri="{BB962C8B-B14F-4D97-AF65-F5344CB8AC3E}">
        <p14:creationId xmlns:p14="http://schemas.microsoft.com/office/powerpoint/2010/main" val="1365248257"/>
      </p:ext>
    </p:extLst>
  </p:cSld>
  <p:clrMapOvr>
    <a:masterClrMapping/>
  </p:clrMapOvr>
  <mc:AlternateContent xmlns:mc="http://schemas.openxmlformats.org/markup-compatibility/2006" xmlns:p14="http://schemas.microsoft.com/office/powerpoint/2010/main">
    <mc:Choice Requires="p14">
      <p:transition spd="slow" p14:dur="2000" advTm="54863"/>
    </mc:Choice>
    <mc:Fallback xmlns="">
      <p:transition spd="slow" advTm="54863"/>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ВЫРАЖЕНИЯ И ИНСТРУКЦИИ</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23528" y="533192"/>
            <a:ext cx="8424936" cy="5940088"/>
          </a:xfrm>
          <a:prstGeom prst="rect">
            <a:avLst/>
          </a:prstGeom>
        </p:spPr>
        <p:txBody>
          <a:bodyPr wrap="square">
            <a:spAutoFit/>
          </a:bodyPr>
          <a:lstStyle/>
          <a:p>
            <a:pPr indent="457200"/>
            <a:r>
              <a:rPr lang="ru-RU" sz="2000" dirty="0">
                <a:latin typeface="+mj-lt"/>
              </a:rPr>
              <a:t>В программировании есть понятие «стейтмент». </a:t>
            </a:r>
            <a:r>
              <a:rPr lang="ru-RU" sz="2000" b="0" i="0" dirty="0">
                <a:solidFill>
                  <a:srgbClr val="001D35"/>
                </a:solidFill>
                <a:effectLst/>
                <a:latin typeface="Google Sans"/>
              </a:rPr>
              <a:t>Стейтмент (или инструкция, англ. </a:t>
            </a:r>
            <a:r>
              <a:rPr lang="es-419" sz="2000" b="0" i="0" dirty="0">
                <a:solidFill>
                  <a:srgbClr val="001D35"/>
                </a:solidFill>
                <a:effectLst/>
                <a:latin typeface="Google Sans"/>
              </a:rPr>
              <a:t>statement) </a:t>
            </a:r>
            <a:r>
              <a:rPr lang="ru-RU" sz="2000" b="0" i="0" dirty="0">
                <a:solidFill>
                  <a:srgbClr val="001D35"/>
                </a:solidFill>
                <a:effectLst/>
                <a:latin typeface="Google Sans"/>
              </a:rPr>
              <a:t>в программировании — это полноценная команда или «предложение», которая сообщает компилятору или интерпретатору, что нужно выполнить определённое действие. В отличие от выражения, которое вычисляет и возвращает значение (например, 5 + 3), стейтмент выполняет действие, но не обязательно возвращает результат. </a:t>
            </a:r>
            <a:endParaRPr lang="ru-RU" sz="2000" dirty="0">
              <a:latin typeface="+mj-lt"/>
            </a:endParaRPr>
          </a:p>
          <a:p>
            <a:r>
              <a:rPr lang="ru-RU" sz="2000" dirty="0">
                <a:latin typeface="+mj-lt"/>
              </a:rPr>
              <a:t>Советую уложить в голове две базовые вещи, используемые в языке:</a:t>
            </a:r>
          </a:p>
          <a:p>
            <a:r>
              <a:rPr lang="ru-RU" sz="2000" b="1" dirty="0">
                <a:latin typeface="+mj-lt"/>
              </a:rPr>
              <a:t>выражение,</a:t>
            </a:r>
          </a:p>
          <a:p>
            <a:r>
              <a:rPr lang="ru-RU" sz="2000" b="1" dirty="0">
                <a:latin typeface="+mj-lt"/>
              </a:rPr>
              <a:t>инструкция.</a:t>
            </a:r>
          </a:p>
          <a:p>
            <a:r>
              <a:rPr lang="ru-RU" sz="2000" dirty="0">
                <a:latin typeface="+mj-lt"/>
              </a:rPr>
              <a:t>Чтобы их различать, можно дать такие определения.</a:t>
            </a:r>
          </a:p>
          <a:p>
            <a:r>
              <a:rPr lang="ru-RU" sz="2000" b="1" i="1" dirty="0">
                <a:latin typeface="+mj-lt"/>
              </a:rPr>
              <a:t>Выражение</a:t>
            </a:r>
            <a:r>
              <a:rPr lang="ru-RU" sz="2000" i="1" dirty="0">
                <a:latin typeface="+mj-lt"/>
              </a:rPr>
              <a:t> - это то, что выдает (в результате своего вычисления) некое значение.</a:t>
            </a:r>
            <a:endParaRPr lang="ru-RU" sz="2000" dirty="0">
              <a:latin typeface="+mj-lt"/>
            </a:endParaRPr>
          </a:p>
          <a:p>
            <a:r>
              <a:rPr lang="ru-RU" sz="2000" b="1" i="1" dirty="0">
                <a:latin typeface="+mj-lt"/>
              </a:rPr>
              <a:t>Инструкция</a:t>
            </a:r>
            <a:r>
              <a:rPr lang="ru-RU" sz="2000" i="1" dirty="0">
                <a:latin typeface="+mj-lt"/>
              </a:rPr>
              <a:t> - это </a:t>
            </a:r>
            <a:r>
              <a:rPr lang="ru-RU" sz="2000" b="1" i="1" dirty="0">
                <a:latin typeface="+mj-lt"/>
              </a:rPr>
              <a:t>выражение</a:t>
            </a:r>
            <a:r>
              <a:rPr lang="ru-RU" sz="2000" i="1" dirty="0">
                <a:latin typeface="+mj-lt"/>
              </a:rPr>
              <a:t> (зачастую, составное), завершенное точкой с запятой.</a:t>
            </a:r>
            <a:br>
              <a:rPr lang="ru-RU" sz="2000" dirty="0">
                <a:latin typeface="+mj-lt"/>
              </a:rPr>
            </a:br>
            <a:r>
              <a:rPr lang="ru-RU" sz="2000" dirty="0">
                <a:latin typeface="+mj-lt"/>
              </a:rPr>
              <a:t>Выражения почти всегда являются составными выражениями. Почему так? Просто потому, что любое имя переменной, константа или символ - это уже выражение. Если выражения объединяются оператором, то это тоже выражение, только составное.</a:t>
            </a:r>
          </a:p>
        </p:txBody>
      </p:sp>
    </p:spTree>
    <p:extLst>
      <p:ext uri="{BB962C8B-B14F-4D97-AF65-F5344CB8AC3E}">
        <p14:creationId xmlns:p14="http://schemas.microsoft.com/office/powerpoint/2010/main" val="1015750822"/>
      </p:ext>
    </p:extLst>
  </p:cSld>
  <p:clrMapOvr>
    <a:masterClrMapping/>
  </p:clrMapOvr>
  <mc:AlternateContent xmlns:mc="http://schemas.openxmlformats.org/markup-compatibility/2006" xmlns:p14="http://schemas.microsoft.com/office/powerpoint/2010/main">
    <mc:Choice Requires="p14">
      <p:transition spd="slow" p14:dur="2000" advTm="40108"/>
    </mc:Choice>
    <mc:Fallback xmlns="">
      <p:transition spd="slow" advTm="40108"/>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ОБЪЯВЛЕНИЕ И ИНИЦИАЛИЗАЦИЯ НЕСКОЛЬКИХ ПЕРЕМЕННЫХ</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23528" y="533192"/>
            <a:ext cx="8208913" cy="6047809"/>
          </a:xfrm>
          <a:prstGeom prst="rect">
            <a:avLst/>
          </a:prstGeom>
        </p:spPr>
        <p:txBody>
          <a:bodyPr wrap="square">
            <a:spAutoFit/>
          </a:bodyPr>
          <a:lstStyle/>
          <a:p>
            <a:pPr indent="457200">
              <a:lnSpc>
                <a:spcPct val="150000"/>
              </a:lnSpc>
            </a:pPr>
            <a:r>
              <a:rPr lang="ru-RU" dirty="0">
                <a:latin typeface="+mj-lt"/>
              </a:rPr>
              <a:t>В программировании есть понятие «стейтмент». </a:t>
            </a:r>
            <a:r>
              <a:rPr lang="ru-RU" b="0" i="0" dirty="0">
                <a:solidFill>
                  <a:srgbClr val="001D35"/>
                </a:solidFill>
                <a:effectLst/>
                <a:latin typeface="Google Sans"/>
              </a:rPr>
              <a:t>Стейтмент (или инструкция, англ. </a:t>
            </a:r>
            <a:r>
              <a:rPr lang="es-419" b="0" i="0" dirty="0">
                <a:solidFill>
                  <a:srgbClr val="001D35"/>
                </a:solidFill>
                <a:effectLst/>
                <a:latin typeface="Google Sans"/>
              </a:rPr>
              <a:t>statement) </a:t>
            </a:r>
            <a:r>
              <a:rPr lang="ru-RU" b="0" i="0" dirty="0">
                <a:solidFill>
                  <a:srgbClr val="001D35"/>
                </a:solidFill>
                <a:effectLst/>
                <a:latin typeface="Google Sans"/>
              </a:rPr>
              <a:t>в программировании — это полноценная команда или «предложение», которая сообщает компилятору или интерпретатору, что нужно выполнить определённое действие. В отличие от выражения, которое вычисляет и возвращает значение (например, 5 + 3), стейтмент выполняет действие, но не обязательно возвращает результат. </a:t>
            </a:r>
            <a:endParaRPr lang="ru-RU" dirty="0">
              <a:latin typeface="+mj-lt"/>
            </a:endParaRPr>
          </a:p>
          <a:p>
            <a:pPr indent="457200">
              <a:lnSpc>
                <a:spcPct val="150000"/>
              </a:lnSpc>
            </a:pPr>
            <a:r>
              <a:rPr lang="ru-RU" dirty="0">
                <a:latin typeface="+mj-lt"/>
              </a:rPr>
              <a:t>В одном стейтменте можно объявить сразу несколько переменных одного и того же типа данных, разделяя их имена запятыми. </a:t>
            </a:r>
            <a:r>
              <a:rPr lang="ru-RU" i="1" dirty="0">
                <a:latin typeface="+mj-lt"/>
              </a:rPr>
              <a:t>Например</a:t>
            </a:r>
            <a:r>
              <a:rPr lang="ru-RU" dirty="0">
                <a:latin typeface="+mj-lt"/>
              </a:rPr>
              <a:t>, следующие два фрагмента кода выполняют одно и то же:</a:t>
            </a:r>
          </a:p>
          <a:p>
            <a:r>
              <a:rPr lang="ru-RU" dirty="0"/>
              <a:t>int </a:t>
            </a:r>
            <a:r>
              <a:rPr lang="ru-RU" dirty="0" err="1"/>
              <a:t>a</a:t>
            </a:r>
            <a:r>
              <a:rPr lang="ru-RU" dirty="0"/>
              <a:t>, </a:t>
            </a:r>
            <a:r>
              <a:rPr lang="ru-RU" i="1" dirty="0" err="1"/>
              <a:t>b</a:t>
            </a:r>
            <a:r>
              <a:rPr lang="ru-RU" dirty="0"/>
              <a:t>;</a:t>
            </a:r>
          </a:p>
          <a:p>
            <a:r>
              <a:rPr lang="ru-RU" dirty="0"/>
              <a:t>и</a:t>
            </a:r>
          </a:p>
          <a:p>
            <a:r>
              <a:rPr lang="en-US" dirty="0"/>
              <a:t>int </a:t>
            </a:r>
            <a:r>
              <a:rPr lang="en-US" i="1" dirty="0"/>
              <a:t>a</a:t>
            </a:r>
            <a:r>
              <a:rPr lang="ru-RU" dirty="0"/>
              <a:t>;</a:t>
            </a:r>
          </a:p>
          <a:p>
            <a:r>
              <a:rPr lang="en-US" dirty="0"/>
              <a:t>int </a:t>
            </a:r>
            <a:r>
              <a:rPr lang="en-US" i="1" dirty="0"/>
              <a:t>b</a:t>
            </a:r>
            <a:r>
              <a:rPr lang="ru-RU" dirty="0"/>
              <a:t>;</a:t>
            </a:r>
          </a:p>
          <a:p>
            <a:pPr indent="457200">
              <a:lnSpc>
                <a:spcPct val="150000"/>
              </a:lnSpc>
            </a:pPr>
            <a:r>
              <a:rPr lang="ru-RU" dirty="0">
                <a:latin typeface="+mj-lt"/>
              </a:rPr>
              <a:t>Кроме того, вы даже можете инициализировать несколько переменных в одной строке: </a:t>
            </a:r>
            <a:r>
              <a:rPr lang="en-US" dirty="0"/>
              <a:t>int </a:t>
            </a:r>
            <a:r>
              <a:rPr lang="en-US" i="1" dirty="0"/>
              <a:t>a</a:t>
            </a:r>
            <a:r>
              <a:rPr lang="ru-RU" dirty="0"/>
              <a:t> = 5, </a:t>
            </a:r>
            <a:r>
              <a:rPr lang="en-US" i="1" dirty="0"/>
              <a:t>b</a:t>
            </a:r>
            <a:r>
              <a:rPr lang="ru-RU" dirty="0"/>
              <a:t> = 6;</a:t>
            </a:r>
          </a:p>
          <a:p>
            <a:r>
              <a:rPr lang="ru-RU" dirty="0"/>
              <a:t>	        </a:t>
            </a:r>
            <a:r>
              <a:rPr lang="en-US" dirty="0"/>
              <a:t>int </a:t>
            </a:r>
            <a:r>
              <a:rPr lang="en-US" i="1" dirty="0"/>
              <a:t>c</a:t>
            </a:r>
            <a:r>
              <a:rPr lang="ru-RU" dirty="0"/>
              <a:t>(7), </a:t>
            </a:r>
            <a:r>
              <a:rPr lang="en-US" i="1" dirty="0"/>
              <a:t>d</a:t>
            </a:r>
            <a:r>
              <a:rPr lang="ru-RU" dirty="0"/>
              <a:t>(8);</a:t>
            </a:r>
          </a:p>
        </p:txBody>
      </p:sp>
    </p:spTree>
    <p:extLst>
      <p:ext uri="{BB962C8B-B14F-4D97-AF65-F5344CB8AC3E}">
        <p14:creationId xmlns:p14="http://schemas.microsoft.com/office/powerpoint/2010/main" val="2535163808"/>
      </p:ext>
    </p:extLst>
  </p:cSld>
  <p:clrMapOvr>
    <a:masterClrMapping/>
  </p:clrMapOvr>
  <mc:AlternateContent xmlns:mc="http://schemas.openxmlformats.org/markup-compatibility/2006" xmlns:p14="http://schemas.microsoft.com/office/powerpoint/2010/main">
    <mc:Choice Requires="p14">
      <p:transition spd="slow" p14:dur="2000" advTm="40108"/>
    </mc:Choice>
    <mc:Fallback xmlns="">
      <p:transition spd="slow" advTm="40108"/>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Объявление и инициализация нескольких переменных</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12787" y="548680"/>
            <a:ext cx="8208913" cy="5386090"/>
          </a:xfrm>
          <a:prstGeom prst="rect">
            <a:avLst/>
          </a:prstGeom>
        </p:spPr>
        <p:txBody>
          <a:bodyPr wrap="square">
            <a:spAutoFit/>
          </a:bodyPr>
          <a:lstStyle/>
          <a:p>
            <a:pPr indent="457200">
              <a:lnSpc>
                <a:spcPct val="150000"/>
              </a:lnSpc>
            </a:pPr>
            <a:r>
              <a:rPr lang="ru-RU" sz="1600" dirty="0">
                <a:latin typeface="+mj-lt"/>
              </a:rPr>
              <a:t>Есть </a:t>
            </a:r>
            <a:r>
              <a:rPr lang="ru-RU" sz="1600" u="sng" dirty="0">
                <a:latin typeface="+mj-lt"/>
              </a:rPr>
              <a:t>три ошибки</a:t>
            </a:r>
            <a:r>
              <a:rPr lang="ru-RU" sz="1600" dirty="0">
                <a:latin typeface="+mj-lt"/>
              </a:rPr>
              <a:t>, которые совершают новички при объявлении нескольких переменных в одном стейтменте.</a:t>
            </a:r>
          </a:p>
          <a:p>
            <a:pPr indent="457200">
              <a:lnSpc>
                <a:spcPct val="150000"/>
              </a:lnSpc>
            </a:pPr>
            <a:r>
              <a:rPr lang="ru-RU" sz="1600" u="sng" dirty="0">
                <a:latin typeface="+mj-lt"/>
              </a:rPr>
              <a:t>Ошибка №1</a:t>
            </a:r>
            <a:r>
              <a:rPr lang="ru-RU" sz="1600" dirty="0">
                <a:latin typeface="+mj-lt"/>
              </a:rPr>
              <a:t>. Указание каждой переменной одного и того же типа данных при инициализации нескольких переменных в одном стейтменте. Это не критичная ошибка, так как компилятор легко её обнаружит и сообщит вам об этом.</a:t>
            </a:r>
          </a:p>
          <a:p>
            <a:r>
              <a:rPr lang="en-US" sz="1600" dirty="0"/>
              <a:t>int </a:t>
            </a:r>
            <a:r>
              <a:rPr lang="en-US" sz="1600" i="1" dirty="0"/>
              <a:t>a</a:t>
            </a:r>
            <a:r>
              <a:rPr lang="ru-RU" sz="1600" dirty="0"/>
              <a:t>, </a:t>
            </a:r>
            <a:r>
              <a:rPr lang="en-US" sz="1600" dirty="0"/>
              <a:t>int </a:t>
            </a:r>
            <a:r>
              <a:rPr lang="en-US" sz="1600" i="1" dirty="0"/>
              <a:t>b</a:t>
            </a:r>
            <a:r>
              <a:rPr lang="ru-RU" sz="1600" dirty="0"/>
              <a:t>; // неправильно (ошибка компиляции)</a:t>
            </a:r>
          </a:p>
          <a:p>
            <a:r>
              <a:rPr lang="en-US" sz="1600" dirty="0"/>
              <a:t>int </a:t>
            </a:r>
            <a:r>
              <a:rPr lang="en-US" sz="1600" i="1" dirty="0"/>
              <a:t>a</a:t>
            </a:r>
            <a:r>
              <a:rPr lang="ru-RU" sz="1600" dirty="0"/>
              <a:t>, </a:t>
            </a:r>
            <a:r>
              <a:rPr lang="en-US" sz="1600" i="1" dirty="0"/>
              <a:t>b</a:t>
            </a:r>
            <a:r>
              <a:rPr lang="ru-RU" sz="1600" dirty="0"/>
              <a:t>; // правильно</a:t>
            </a:r>
          </a:p>
          <a:p>
            <a:pPr indent="457200">
              <a:lnSpc>
                <a:spcPct val="150000"/>
              </a:lnSpc>
            </a:pPr>
            <a:r>
              <a:rPr lang="ru-RU" sz="1600" u="sng" dirty="0">
                <a:latin typeface="+mj-lt"/>
              </a:rPr>
              <a:t>Ошибка №2</a:t>
            </a:r>
            <a:r>
              <a:rPr lang="ru-RU" sz="1600" dirty="0">
                <a:latin typeface="+mj-lt"/>
              </a:rPr>
              <a:t>. Использование разных типов данных в одном стейтменте. Переменные разных типов должны быть объявлены в разных </a:t>
            </a:r>
            <a:r>
              <a:rPr lang="ru-RU" sz="1600" dirty="0" err="1">
                <a:latin typeface="+mj-lt"/>
              </a:rPr>
              <a:t>стейтментах</a:t>
            </a:r>
            <a:r>
              <a:rPr lang="ru-RU" sz="1600" dirty="0">
                <a:latin typeface="+mj-lt"/>
              </a:rPr>
              <a:t>. Эту ошибку компилятор также легко обнаружит:</a:t>
            </a:r>
          </a:p>
          <a:p>
            <a:r>
              <a:rPr lang="en-US" sz="1600" dirty="0"/>
              <a:t>int </a:t>
            </a:r>
            <a:r>
              <a:rPr lang="en-US" sz="1600" i="1" dirty="0"/>
              <a:t>a</a:t>
            </a:r>
            <a:r>
              <a:rPr lang="ru-RU" sz="1600" dirty="0"/>
              <a:t>, </a:t>
            </a:r>
            <a:r>
              <a:rPr lang="en-US" sz="1600" dirty="0"/>
              <a:t>double </a:t>
            </a:r>
            <a:r>
              <a:rPr lang="en-US" sz="1600" i="1" dirty="0"/>
              <a:t>b</a:t>
            </a:r>
            <a:r>
              <a:rPr lang="ru-RU" sz="1600" dirty="0"/>
              <a:t>; // неправильно (ошибка компиляции)</a:t>
            </a:r>
          </a:p>
          <a:p>
            <a:r>
              <a:rPr lang="en-US" sz="1600" dirty="0"/>
              <a:t>int </a:t>
            </a:r>
            <a:r>
              <a:rPr lang="en-US" sz="1600" i="1" dirty="0"/>
              <a:t>a</a:t>
            </a:r>
            <a:r>
              <a:rPr lang="ru-RU" sz="1600" dirty="0"/>
              <a:t>; </a:t>
            </a:r>
            <a:r>
              <a:rPr lang="en-US" sz="1600" dirty="0"/>
              <a:t>double </a:t>
            </a:r>
            <a:r>
              <a:rPr lang="en-US" sz="1600" i="1" dirty="0"/>
              <a:t>b</a:t>
            </a:r>
            <a:r>
              <a:rPr lang="ru-RU" sz="1600" dirty="0"/>
              <a:t>; // правильно (но не рекомендуется)</a:t>
            </a:r>
          </a:p>
          <a:p>
            <a:r>
              <a:rPr lang="ru-RU" sz="1600" dirty="0"/>
              <a:t>	Правильно и рекомендуется (+ «читабельнее»): </a:t>
            </a:r>
            <a:r>
              <a:rPr lang="en-US" sz="1600" dirty="0"/>
              <a:t>int </a:t>
            </a:r>
            <a:r>
              <a:rPr lang="en-US" sz="1600" i="1" dirty="0"/>
              <a:t>a</a:t>
            </a:r>
            <a:r>
              <a:rPr lang="ru-RU" sz="1600" dirty="0"/>
              <a:t>;</a:t>
            </a:r>
          </a:p>
          <a:p>
            <a:r>
              <a:rPr lang="ru-RU" sz="1600" dirty="0"/>
              <a:t>						 </a:t>
            </a:r>
            <a:r>
              <a:rPr lang="en-US" sz="1600" dirty="0"/>
              <a:t>double </a:t>
            </a:r>
            <a:r>
              <a:rPr lang="en-US" sz="1600" i="1" dirty="0"/>
              <a:t>b</a:t>
            </a:r>
            <a:r>
              <a:rPr lang="ru-RU" sz="1600" dirty="0"/>
              <a:t>;</a:t>
            </a:r>
          </a:p>
          <a:p>
            <a:pPr indent="457200">
              <a:lnSpc>
                <a:spcPct val="150000"/>
              </a:lnSpc>
            </a:pPr>
            <a:r>
              <a:rPr lang="ru-RU" sz="1600" u="sng" dirty="0">
                <a:latin typeface="+mj-lt"/>
              </a:rPr>
              <a:t>Ошибка №3.</a:t>
            </a:r>
            <a:r>
              <a:rPr lang="ru-RU" sz="1600" dirty="0">
                <a:latin typeface="+mj-lt"/>
              </a:rPr>
              <a:t> Инициализация двух переменных с помощью одной операции:</a:t>
            </a:r>
          </a:p>
          <a:p>
            <a:r>
              <a:rPr lang="en-US" sz="1600" dirty="0"/>
              <a:t>int </a:t>
            </a:r>
            <a:r>
              <a:rPr lang="en-US" sz="1600" i="1" dirty="0"/>
              <a:t>a</a:t>
            </a:r>
            <a:r>
              <a:rPr lang="ru-RU" sz="1600" dirty="0"/>
              <a:t>, </a:t>
            </a:r>
            <a:r>
              <a:rPr lang="en-US" sz="1600" i="1" dirty="0"/>
              <a:t>b</a:t>
            </a:r>
            <a:r>
              <a:rPr lang="ru-RU" sz="1600" dirty="0"/>
              <a:t> = 5; // неправильно (переменная </a:t>
            </a:r>
            <a:r>
              <a:rPr lang="en-US" sz="1600" i="1" dirty="0"/>
              <a:t>a</a:t>
            </a:r>
            <a:r>
              <a:rPr lang="ru-RU" sz="1600" dirty="0"/>
              <a:t> остаётся неинициализированной)</a:t>
            </a:r>
          </a:p>
          <a:p>
            <a:r>
              <a:rPr lang="en-US" sz="1600" dirty="0"/>
              <a:t>int </a:t>
            </a:r>
            <a:r>
              <a:rPr lang="en-US" sz="1600" i="1" dirty="0"/>
              <a:t>a</a:t>
            </a:r>
            <a:r>
              <a:rPr lang="ru-RU" sz="1600" dirty="0"/>
              <a:t> = 5, </a:t>
            </a:r>
            <a:r>
              <a:rPr lang="en-US" sz="1600" i="1" dirty="0"/>
              <a:t>b</a:t>
            </a:r>
            <a:r>
              <a:rPr lang="ru-RU" sz="1600" dirty="0"/>
              <a:t> = 5; // правильно</a:t>
            </a:r>
            <a:endParaRPr lang="ru-RU" dirty="0"/>
          </a:p>
        </p:txBody>
      </p:sp>
    </p:spTree>
    <p:extLst>
      <p:ext uri="{BB962C8B-B14F-4D97-AF65-F5344CB8AC3E}">
        <p14:creationId xmlns:p14="http://schemas.microsoft.com/office/powerpoint/2010/main" val="4180240623"/>
      </p:ext>
    </p:extLst>
  </p:cSld>
  <p:clrMapOvr>
    <a:masterClrMapping/>
  </p:clrMapOvr>
  <mc:AlternateContent xmlns:mc="http://schemas.openxmlformats.org/markup-compatibility/2006" xmlns:p14="http://schemas.microsoft.com/office/powerpoint/2010/main">
    <mc:Choice Requires="p14">
      <p:transition spd="slow" p14:dur="2000" advTm="111529"/>
    </mc:Choice>
    <mc:Fallback xmlns="">
      <p:transition spd="slow" advTm="111529"/>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Объявление и инициализация нескольких переменных</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12787" y="548680"/>
            <a:ext cx="8208913" cy="5741315"/>
          </a:xfrm>
          <a:prstGeom prst="rect">
            <a:avLst/>
          </a:prstGeom>
        </p:spPr>
        <p:txBody>
          <a:bodyPr wrap="square">
            <a:spAutoFit/>
          </a:bodyPr>
          <a:lstStyle/>
          <a:p>
            <a:pPr indent="457200">
              <a:lnSpc>
                <a:spcPct val="150000"/>
              </a:lnSpc>
            </a:pPr>
            <a:r>
              <a:rPr lang="ru-RU" sz="1900" i="1" dirty="0">
                <a:latin typeface="+mj-lt"/>
              </a:rPr>
              <a:t>Заметьте</a:t>
            </a:r>
            <a:r>
              <a:rPr lang="ru-RU" sz="1900" dirty="0">
                <a:latin typeface="+mj-lt"/>
              </a:rPr>
              <a:t>, что в </a:t>
            </a:r>
            <a:r>
              <a:rPr lang="ru-RU" sz="1900" dirty="0" err="1">
                <a:latin typeface="+mj-lt"/>
              </a:rPr>
              <a:t>C</a:t>
            </a:r>
            <a:r>
              <a:rPr lang="ru-RU" sz="1900" dirty="0">
                <a:latin typeface="+mj-lt"/>
              </a:rPr>
              <a:t>++ оператор присваивания (=) не является знаком равенства и не может использоваться для сравнения значений. Оператор равенства записывается как «двойное равно: = =.</a:t>
            </a:r>
          </a:p>
          <a:p>
            <a:pPr indent="457200">
              <a:lnSpc>
                <a:spcPct val="150000"/>
              </a:lnSpc>
            </a:pPr>
            <a:r>
              <a:rPr lang="ru-RU" sz="1900" dirty="0">
                <a:latin typeface="+mj-lt"/>
              </a:rPr>
              <a:t>Присваивание используется для сохранения определенного значение в переменной. </a:t>
            </a:r>
            <a:r>
              <a:rPr lang="ru-RU" sz="1900" i="1" dirty="0">
                <a:latin typeface="+mj-lt"/>
              </a:rPr>
              <a:t>Например</a:t>
            </a:r>
            <a:r>
              <a:rPr lang="ru-RU" sz="1900" dirty="0">
                <a:latin typeface="+mj-lt"/>
              </a:rPr>
              <a:t>, запись вида </a:t>
            </a:r>
            <a:r>
              <a:rPr lang="ru-RU" sz="1900" i="1" dirty="0" err="1">
                <a:latin typeface="+mj-lt"/>
              </a:rPr>
              <a:t>a</a:t>
            </a:r>
            <a:r>
              <a:rPr lang="ru-RU" sz="1900" i="1" dirty="0">
                <a:latin typeface="+mj-lt"/>
              </a:rPr>
              <a:t> </a:t>
            </a:r>
            <a:r>
              <a:rPr lang="ru-RU" sz="1900" dirty="0">
                <a:latin typeface="+mj-lt"/>
              </a:rPr>
              <a:t>= 10 задает переменной </a:t>
            </a:r>
            <a:r>
              <a:rPr lang="ru-RU" sz="1900" i="1" dirty="0" err="1">
                <a:latin typeface="+mj-lt"/>
              </a:rPr>
              <a:t>a</a:t>
            </a:r>
            <a:r>
              <a:rPr lang="ru-RU" sz="1900" dirty="0">
                <a:latin typeface="+mj-lt"/>
              </a:rPr>
              <a:t> значение числа 10.</a:t>
            </a:r>
          </a:p>
          <a:p>
            <a:pPr indent="457200">
              <a:lnSpc>
                <a:spcPct val="150000"/>
              </a:lnSpc>
            </a:pPr>
            <a:endParaRPr lang="ru-RU" sz="1900" dirty="0">
              <a:latin typeface="+mj-lt"/>
            </a:endParaRPr>
          </a:p>
          <a:p>
            <a:pPr indent="457200">
              <a:lnSpc>
                <a:spcPct val="150000"/>
              </a:lnSpc>
            </a:pPr>
            <a:r>
              <a:rPr lang="ru-RU" sz="1900" dirty="0">
                <a:latin typeface="+mj-lt"/>
              </a:rPr>
              <a:t>Где объявлять переменные? Старые версии компиляторов языка Си вынуждали пользователей объявлять все переменные в верхней части функции. Сейчас это уже неактуально. Современные компиляторы не требуют, чтобы все переменные обязательно были объявлены в самом верху функции. В языке С++ приоритетным является объявление (а также инициализация) переменных как можно ближе к их первому использованию.</a:t>
            </a:r>
          </a:p>
        </p:txBody>
      </p:sp>
    </p:spTree>
    <p:extLst>
      <p:ext uri="{BB962C8B-B14F-4D97-AF65-F5344CB8AC3E}">
        <p14:creationId xmlns:p14="http://schemas.microsoft.com/office/powerpoint/2010/main" val="2461138618"/>
      </p:ext>
    </p:extLst>
  </p:cSld>
  <p:clrMapOvr>
    <a:masterClrMapping/>
  </p:clrMapOvr>
  <mc:AlternateContent xmlns:mc="http://schemas.openxmlformats.org/markup-compatibility/2006" xmlns:p14="http://schemas.microsoft.com/office/powerpoint/2010/main">
    <mc:Choice Requires="p14">
      <p:transition spd="slow" p14:dur="2000" advTm="116616"/>
    </mc:Choice>
    <mc:Fallback xmlns="">
      <p:transition spd="slow" advTm="116616"/>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Объявление и инициализация нескольких переменных</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12787" y="548680"/>
            <a:ext cx="8208913" cy="5859489"/>
          </a:xfrm>
          <a:prstGeom prst="rect">
            <a:avLst/>
          </a:prstGeom>
        </p:spPr>
        <p:txBody>
          <a:bodyPr wrap="square">
            <a:spAutoFit/>
          </a:bodyPr>
          <a:lstStyle/>
          <a:p>
            <a:pPr indent="457200">
              <a:lnSpc>
                <a:spcPct val="150000"/>
              </a:lnSpc>
            </a:pPr>
            <a:r>
              <a:rPr lang="ru-RU" dirty="0">
                <a:latin typeface="+mj-lt"/>
              </a:rPr>
              <a:t>Такой стиль написания кода имеет несколько преимуществ.</a:t>
            </a:r>
          </a:p>
          <a:p>
            <a:pPr indent="457200">
              <a:lnSpc>
                <a:spcPct val="150000"/>
              </a:lnSpc>
            </a:pPr>
            <a:r>
              <a:rPr lang="ru-RU" u="sng" dirty="0">
                <a:latin typeface="+mj-lt"/>
              </a:rPr>
              <a:t>Во-первых</a:t>
            </a:r>
            <a:r>
              <a:rPr lang="ru-RU" dirty="0">
                <a:latin typeface="+mj-lt"/>
              </a:rPr>
              <a:t>, возле переменных, которые объявлены как можно ближе к их первому использованию, находится другой код, который способствует лучшему представлению и пониманию происходящего. Если бы переменная </a:t>
            </a:r>
            <a:r>
              <a:rPr lang="ru-RU" i="1" dirty="0">
                <a:latin typeface="+mj-lt"/>
              </a:rPr>
              <a:t>х</a:t>
            </a:r>
            <a:r>
              <a:rPr lang="ru-RU" dirty="0">
                <a:latin typeface="+mj-lt"/>
              </a:rPr>
              <a:t> была объявлена в начале функции </a:t>
            </a:r>
            <a:r>
              <a:rPr lang="ru-RU" dirty="0" err="1">
                <a:latin typeface="+mj-lt"/>
              </a:rPr>
              <a:t>main</a:t>
            </a:r>
            <a:r>
              <a:rPr lang="ru-RU" dirty="0">
                <a:latin typeface="+mj-lt"/>
              </a:rPr>
              <a:t>(), то мы бы не имели ни малейшего представления, для чего она используется. Для понимания смысла переменной пришлось бы целиком просматривать всю функцию. Объявление переменной х возле операций ввода/вывода данных позволяет нам понять, что эта переменная используется для ввода/вывода данных.</a:t>
            </a:r>
          </a:p>
          <a:p>
            <a:pPr indent="457200">
              <a:lnSpc>
                <a:spcPct val="150000"/>
              </a:lnSpc>
            </a:pPr>
            <a:r>
              <a:rPr lang="ru-RU" u="sng" dirty="0">
                <a:latin typeface="+mj-lt"/>
              </a:rPr>
              <a:t>Во-вторых</a:t>
            </a:r>
            <a:r>
              <a:rPr lang="ru-RU" dirty="0">
                <a:latin typeface="+mj-lt"/>
              </a:rPr>
              <a:t>, объявление переменных только там, где они необходимы, сообщает нам о том, что эти переменные не влияют на код, расположенный выше, что делает программу проще для понимания.</a:t>
            </a:r>
          </a:p>
          <a:p>
            <a:pPr indent="457200">
              <a:lnSpc>
                <a:spcPct val="150000"/>
              </a:lnSpc>
            </a:pPr>
            <a:r>
              <a:rPr lang="ru-RU" dirty="0">
                <a:latin typeface="+mj-lt"/>
              </a:rPr>
              <a:t>И, наконец, </a:t>
            </a:r>
            <a:r>
              <a:rPr lang="ru-RU" u="sng" dirty="0">
                <a:latin typeface="+mj-lt"/>
              </a:rPr>
              <a:t>в-третьих</a:t>
            </a:r>
            <a:r>
              <a:rPr lang="ru-RU" dirty="0">
                <a:latin typeface="+mj-lt"/>
              </a:rPr>
              <a:t>, уменьшается вероятность случайного создания неинициализированных переменных.</a:t>
            </a:r>
          </a:p>
        </p:txBody>
      </p:sp>
    </p:spTree>
    <p:extLst>
      <p:ext uri="{BB962C8B-B14F-4D97-AF65-F5344CB8AC3E}">
        <p14:creationId xmlns:p14="http://schemas.microsoft.com/office/powerpoint/2010/main" val="4122653581"/>
      </p:ext>
    </p:extLst>
  </p:cSld>
  <p:clrMapOvr>
    <a:masterClrMapping/>
  </p:clrMapOvr>
  <mc:AlternateContent xmlns:mc="http://schemas.openxmlformats.org/markup-compatibility/2006" xmlns:p14="http://schemas.microsoft.com/office/powerpoint/2010/main">
    <mc:Choice Requires="p14">
      <p:transition spd="slow" p14:dur="2000" advTm="95854"/>
    </mc:Choice>
    <mc:Fallback xmlns="">
      <p:transition spd="slow" advTm="95854"/>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Объявление и инициализация нескольких переменных</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1331640" y="1628800"/>
            <a:ext cx="6681257" cy="2795958"/>
          </a:xfrm>
          <a:prstGeom prst="rect">
            <a:avLst/>
          </a:prstGeom>
        </p:spPr>
        <p:txBody>
          <a:bodyPr wrap="square">
            <a:spAutoFit/>
          </a:bodyPr>
          <a:lstStyle/>
          <a:p>
            <a:pPr indent="457200">
              <a:lnSpc>
                <a:spcPct val="150000"/>
              </a:lnSpc>
            </a:pPr>
            <a:r>
              <a:rPr lang="ru-RU" sz="2400" dirty="0">
                <a:latin typeface="+mj-lt"/>
              </a:rPr>
              <a:t>В большинстве случаев, вы можете объявить переменную непосредственно в строке перед её первым использованием. </a:t>
            </a:r>
          </a:p>
          <a:p>
            <a:pPr indent="457200">
              <a:lnSpc>
                <a:spcPct val="150000"/>
              </a:lnSpc>
            </a:pPr>
            <a:r>
              <a:rPr lang="ru-RU" sz="2400" i="1" dirty="0">
                <a:latin typeface="+mj-lt"/>
              </a:rPr>
              <a:t>Правило.</a:t>
            </a:r>
            <a:r>
              <a:rPr lang="ru-RU" sz="2400" dirty="0">
                <a:latin typeface="+mj-lt"/>
              </a:rPr>
              <a:t> Объявляйте переменные как можно ближе к их первому использованию.</a:t>
            </a:r>
          </a:p>
        </p:txBody>
      </p:sp>
    </p:spTree>
    <p:extLst>
      <p:ext uri="{BB962C8B-B14F-4D97-AF65-F5344CB8AC3E}">
        <p14:creationId xmlns:p14="http://schemas.microsoft.com/office/powerpoint/2010/main" val="1662070626"/>
      </p:ext>
    </p:extLst>
  </p:cSld>
  <p:clrMapOvr>
    <a:masterClrMapping/>
  </p:clrMapOvr>
  <mc:AlternateContent xmlns:mc="http://schemas.openxmlformats.org/markup-compatibility/2006" xmlns:p14="http://schemas.microsoft.com/office/powerpoint/2010/main">
    <mc:Choice Requires="p14">
      <p:transition spd="slow" p14:dur="2000" advTm="16029"/>
    </mc:Choice>
    <mc:Fallback xmlns="">
      <p:transition spd="slow" advTm="16029"/>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ИНИЦИАЛИЗАЦИЯ ПО УМОЛЧАНИЮ</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12787" y="548680"/>
            <a:ext cx="8208913" cy="6274988"/>
          </a:xfrm>
          <a:prstGeom prst="rect">
            <a:avLst/>
          </a:prstGeom>
        </p:spPr>
        <p:txBody>
          <a:bodyPr wrap="square">
            <a:spAutoFit/>
          </a:bodyPr>
          <a:lstStyle/>
          <a:p>
            <a:pPr indent="457200">
              <a:lnSpc>
                <a:spcPct val="150000"/>
              </a:lnSpc>
            </a:pPr>
            <a:r>
              <a:rPr lang="ru-RU" dirty="0">
                <a:latin typeface="+mj-lt"/>
              </a:rPr>
              <a:t>Если переменную не инициализировать, то происходит ее инициализация по умолчанию, и переменная получает некоторое значение по умолчанию, которое зависит от места, где эта переменная определена.</a:t>
            </a:r>
          </a:p>
          <a:p>
            <a:pPr indent="457200">
              <a:lnSpc>
                <a:spcPct val="150000"/>
              </a:lnSpc>
            </a:pPr>
            <a:r>
              <a:rPr lang="ru-RU" dirty="0">
                <a:latin typeface="+mj-lt"/>
              </a:rPr>
              <a:t>Если переменная стандартного типа определена вне функции </a:t>
            </a:r>
            <a:r>
              <a:rPr lang="en-US" dirty="0">
                <a:latin typeface="+mj-lt"/>
              </a:rPr>
              <a:t>main</a:t>
            </a:r>
            <a:r>
              <a:rPr lang="ru-RU" dirty="0">
                <a:latin typeface="+mj-lt"/>
              </a:rPr>
              <a:t>, но не инициализирована, то она получает то значение по умолчанию, которое соответствует ее типу. Для числовых типов это число 0. </a:t>
            </a:r>
          </a:p>
          <a:p>
            <a:pPr indent="457200">
              <a:lnSpc>
                <a:spcPct val="150000"/>
              </a:lnSpc>
            </a:pPr>
            <a:r>
              <a:rPr lang="ru-RU" i="1" dirty="0">
                <a:latin typeface="+mj-lt"/>
              </a:rPr>
              <a:t>Например</a:t>
            </a:r>
            <a:r>
              <a:rPr lang="ru-RU" dirty="0"/>
              <a:t>:</a:t>
            </a:r>
          </a:p>
          <a:p>
            <a:r>
              <a:rPr lang="ru-RU" dirty="0"/>
              <a:t>#</a:t>
            </a:r>
            <a:r>
              <a:rPr lang="en-US" dirty="0"/>
              <a:t>include</a:t>
            </a:r>
            <a:r>
              <a:rPr lang="ru-RU" dirty="0"/>
              <a:t> &lt;</a:t>
            </a:r>
            <a:r>
              <a:rPr lang="en-US" dirty="0"/>
              <a:t>iostream</a:t>
            </a:r>
            <a:r>
              <a:rPr lang="ru-RU" dirty="0"/>
              <a:t>&gt;</a:t>
            </a:r>
          </a:p>
          <a:p>
            <a:r>
              <a:rPr lang="en-US" dirty="0"/>
              <a:t>int x</a:t>
            </a:r>
            <a:r>
              <a:rPr lang="ru-RU" dirty="0"/>
              <a:t>;</a:t>
            </a:r>
          </a:p>
          <a:p>
            <a:r>
              <a:rPr lang="en-US" dirty="0"/>
              <a:t>int main()</a:t>
            </a:r>
            <a:endParaRPr lang="ru-RU" dirty="0"/>
          </a:p>
          <a:p>
            <a:r>
              <a:rPr lang="en-US" dirty="0"/>
              <a:t>{</a:t>
            </a:r>
            <a:endParaRPr lang="ru-RU" dirty="0"/>
          </a:p>
          <a:p>
            <a:r>
              <a:rPr lang="en-US" dirty="0"/>
              <a:t>    int y;</a:t>
            </a:r>
            <a:endParaRPr lang="ru-RU" dirty="0"/>
          </a:p>
          <a:p>
            <a:r>
              <a:rPr lang="en-US" dirty="0"/>
              <a:t>    </a:t>
            </a:r>
            <a:r>
              <a:rPr lang="en-US" dirty="0" err="1"/>
              <a:t>std</a:t>
            </a:r>
            <a:r>
              <a:rPr lang="en-US" dirty="0"/>
              <a:t>::cout &lt;&lt;"X = " &lt;&lt; x &lt;&lt; "\n";</a:t>
            </a:r>
            <a:endParaRPr lang="ru-RU" dirty="0"/>
          </a:p>
          <a:p>
            <a:r>
              <a:rPr lang="en-US" dirty="0"/>
              <a:t>    </a:t>
            </a:r>
            <a:r>
              <a:rPr lang="en-US" dirty="0" err="1"/>
              <a:t>std</a:t>
            </a:r>
            <a:r>
              <a:rPr lang="en-US" dirty="0"/>
              <a:t>::cout &lt;&lt;"Y = " &lt;&lt; y;</a:t>
            </a:r>
            <a:endParaRPr lang="ru-RU" dirty="0"/>
          </a:p>
          <a:p>
            <a:r>
              <a:rPr lang="en-US" dirty="0"/>
              <a:t>         return 0;</a:t>
            </a:r>
            <a:endParaRPr lang="ru-RU" dirty="0"/>
          </a:p>
          <a:p>
            <a:r>
              <a:rPr lang="ru-RU" dirty="0"/>
              <a:t>}</a:t>
            </a:r>
          </a:p>
          <a:p>
            <a:pPr indent="457200">
              <a:lnSpc>
                <a:spcPct val="150000"/>
              </a:lnSpc>
            </a:pPr>
            <a:r>
              <a:rPr lang="ru-RU" dirty="0">
                <a:latin typeface="+mj-lt"/>
              </a:rPr>
              <a:t>Переменная </a:t>
            </a:r>
            <a:r>
              <a:rPr lang="ru-RU" i="1" dirty="0" err="1">
                <a:latin typeface="+mj-lt"/>
              </a:rPr>
              <a:t>x</a:t>
            </a:r>
            <a:r>
              <a:rPr lang="ru-RU" dirty="0">
                <a:latin typeface="+mj-lt"/>
              </a:rPr>
              <a:t> определена вне функции, и поэтому она получит значение по умолчанию - число 0.</a:t>
            </a:r>
          </a:p>
        </p:txBody>
      </p:sp>
    </p:spTree>
    <p:extLst>
      <p:ext uri="{BB962C8B-B14F-4D97-AF65-F5344CB8AC3E}">
        <p14:creationId xmlns:p14="http://schemas.microsoft.com/office/powerpoint/2010/main" val="2062759637"/>
      </p:ext>
    </p:extLst>
  </p:cSld>
  <p:clrMapOvr>
    <a:masterClrMapping/>
  </p:clrMapOvr>
  <mc:AlternateContent xmlns:mc="http://schemas.openxmlformats.org/markup-compatibility/2006" xmlns:p14="http://schemas.microsoft.com/office/powerpoint/2010/main">
    <mc:Choice Requires="p14">
      <p:transition spd="slow" p14:dur="2000" advTm="97004"/>
    </mc:Choice>
    <mc:Fallback xmlns="">
      <p:transition spd="slow" advTm="97004"/>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ИЗМЕНЕНИЕ ЗНАЧЕНИЯ ПЕРЕМЕННОЙ</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12787" y="548680"/>
            <a:ext cx="8208913" cy="5447645"/>
          </a:xfrm>
          <a:prstGeom prst="rect">
            <a:avLst/>
          </a:prstGeom>
        </p:spPr>
        <p:txBody>
          <a:bodyPr wrap="square">
            <a:spAutoFit/>
          </a:bodyPr>
          <a:lstStyle/>
          <a:p>
            <a:pPr indent="457200">
              <a:lnSpc>
                <a:spcPct val="150000"/>
              </a:lnSpc>
            </a:pPr>
            <a:r>
              <a:rPr lang="ru-RU" sz="2400" dirty="0">
                <a:latin typeface="+mj-lt"/>
              </a:rPr>
              <a:t>Ключевой особенностью переменных является то, что мы можем изменять их значения:</a:t>
            </a:r>
          </a:p>
          <a:p>
            <a:pPr indent="457200">
              <a:lnSpc>
                <a:spcPct val="150000"/>
              </a:lnSpc>
            </a:pPr>
            <a:endParaRPr lang="ru-RU" sz="2400" dirty="0">
              <a:latin typeface="+mj-lt"/>
            </a:endParaRPr>
          </a:p>
          <a:p>
            <a:r>
              <a:rPr lang="en-US" sz="2400" dirty="0"/>
              <a:t>#include &lt;iostream&gt;</a:t>
            </a:r>
            <a:endParaRPr lang="ru-RU" sz="2400" dirty="0"/>
          </a:p>
          <a:p>
            <a:r>
              <a:rPr lang="en-US" sz="2400" dirty="0"/>
              <a:t> </a:t>
            </a:r>
            <a:endParaRPr lang="ru-RU" sz="2400" dirty="0"/>
          </a:p>
          <a:p>
            <a:r>
              <a:rPr lang="en-US" sz="2400" dirty="0"/>
              <a:t>int main()</a:t>
            </a:r>
            <a:endParaRPr lang="ru-RU" sz="2400" dirty="0"/>
          </a:p>
          <a:p>
            <a:r>
              <a:rPr lang="en-US" sz="2400" dirty="0"/>
              <a:t>{</a:t>
            </a:r>
            <a:endParaRPr lang="ru-RU" sz="2400" dirty="0"/>
          </a:p>
          <a:p>
            <a:r>
              <a:rPr lang="en-US" sz="2400" dirty="0"/>
              <a:t>    int x = 6;</a:t>
            </a:r>
            <a:endParaRPr lang="ru-RU" sz="2400" dirty="0"/>
          </a:p>
          <a:p>
            <a:r>
              <a:rPr lang="en-US" sz="2400" dirty="0"/>
              <a:t>    x = 8;</a:t>
            </a:r>
            <a:endParaRPr lang="ru-RU" sz="2400" dirty="0"/>
          </a:p>
          <a:p>
            <a:r>
              <a:rPr lang="en-US" sz="2400" dirty="0"/>
              <a:t>    x = 10;</a:t>
            </a:r>
            <a:endParaRPr lang="ru-RU" sz="2400" dirty="0"/>
          </a:p>
          <a:p>
            <a:r>
              <a:rPr lang="en-US" sz="2400" dirty="0"/>
              <a:t>    </a:t>
            </a:r>
            <a:r>
              <a:rPr lang="en-US" sz="2400" dirty="0" err="1"/>
              <a:t>std</a:t>
            </a:r>
            <a:r>
              <a:rPr lang="en-US" sz="2400" dirty="0"/>
              <a:t>::cout &lt;&lt;"X = " &lt;&lt; x; // X = 10</a:t>
            </a:r>
            <a:endParaRPr lang="ru-RU" sz="2400" dirty="0"/>
          </a:p>
          <a:p>
            <a:r>
              <a:rPr lang="en-US" sz="2400" dirty="0"/>
              <a:t>     </a:t>
            </a:r>
            <a:endParaRPr lang="ru-RU" sz="2400" dirty="0"/>
          </a:p>
          <a:p>
            <a:r>
              <a:rPr lang="en-US" sz="2400" dirty="0"/>
              <a:t>    </a:t>
            </a:r>
            <a:r>
              <a:rPr lang="ru-RU" sz="2400" dirty="0"/>
              <a:t>return 0;</a:t>
            </a:r>
          </a:p>
        </p:txBody>
      </p:sp>
    </p:spTree>
    <p:extLst>
      <p:ext uri="{BB962C8B-B14F-4D97-AF65-F5344CB8AC3E}">
        <p14:creationId xmlns:p14="http://schemas.microsoft.com/office/powerpoint/2010/main" val="540521966"/>
      </p:ext>
    </p:extLst>
  </p:cSld>
  <p:clrMapOvr>
    <a:masterClrMapping/>
  </p:clrMapOvr>
  <mc:AlternateContent xmlns:mc="http://schemas.openxmlformats.org/markup-compatibility/2006" xmlns:p14="http://schemas.microsoft.com/office/powerpoint/2010/main">
    <mc:Choice Requires="p14">
      <p:transition spd="slow" p14:dur="2000" advTm="38601"/>
    </mc:Choice>
    <mc:Fallback xmlns="">
      <p:transition spd="slow" advTm="3860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ЯЗЫК С</a:t>
            </a:r>
          </a:p>
        </p:txBody>
      </p:sp>
      <p:sp>
        <p:nvSpPr>
          <p:cNvPr id="8" name="TextBox 7"/>
          <p:cNvSpPr txBox="1"/>
          <p:nvPr/>
        </p:nvSpPr>
        <p:spPr>
          <a:xfrm>
            <a:off x="35659" y="493700"/>
            <a:ext cx="9000836" cy="6280374"/>
          </a:xfrm>
          <a:prstGeom prst="rect">
            <a:avLst/>
          </a:prstGeom>
          <a:noFill/>
        </p:spPr>
        <p:txBody>
          <a:bodyPr wrap="square" rtlCol="0">
            <a:spAutoFit/>
          </a:bodyPr>
          <a:lstStyle/>
          <a:p>
            <a:pPr indent="457200" algn="just">
              <a:lnSpc>
                <a:spcPct val="150000"/>
              </a:lnSpc>
            </a:pPr>
            <a:r>
              <a:rPr lang="ru-RU" b="0" i="0" dirty="0">
                <a:solidFill>
                  <a:srgbClr val="001D35"/>
                </a:solidFill>
                <a:effectLst/>
                <a:latin typeface="Google Sans"/>
              </a:rPr>
              <a:t>Язык С был назван так потому, что он является преемником более раннего языка программирования под названием </a:t>
            </a:r>
            <a:r>
              <a:rPr lang="es-419" b="0" i="0" dirty="0">
                <a:solidFill>
                  <a:srgbClr val="001D35"/>
                </a:solidFill>
                <a:effectLst/>
                <a:latin typeface="Google Sans"/>
              </a:rPr>
              <a:t>B (</a:t>
            </a:r>
            <a:r>
              <a:rPr lang="ru-RU" b="0" i="0" dirty="0">
                <a:solidFill>
                  <a:srgbClr val="001D35"/>
                </a:solidFill>
                <a:effectLst/>
                <a:latin typeface="Google Sans"/>
              </a:rPr>
              <a:t>англ. «</a:t>
            </a:r>
            <a:r>
              <a:rPr lang="es-419" b="0" i="0" dirty="0">
                <a:solidFill>
                  <a:srgbClr val="001D35"/>
                </a:solidFill>
                <a:effectLst/>
                <a:latin typeface="Google Sans"/>
              </a:rPr>
              <a:t>B»), </a:t>
            </a:r>
            <a:r>
              <a:rPr lang="ru-RU" b="0" i="0" dirty="0">
                <a:solidFill>
                  <a:srgbClr val="001D35"/>
                </a:solidFill>
                <a:effectLst/>
                <a:latin typeface="Google Sans"/>
              </a:rPr>
              <a:t>который, в свою очередь, был урезанной версией языка </a:t>
            </a:r>
            <a:r>
              <a:rPr lang="es-419" b="0" i="0" dirty="0">
                <a:solidFill>
                  <a:srgbClr val="001D35"/>
                </a:solidFill>
                <a:effectLst/>
                <a:latin typeface="Google Sans"/>
              </a:rPr>
              <a:t>BCPL. </a:t>
            </a:r>
            <a:r>
              <a:rPr lang="es-419" b="1" i="0" dirty="0">
                <a:solidFill>
                  <a:srgbClr val="202122"/>
                </a:solidFill>
                <a:effectLst/>
                <a:latin typeface="Arial" panose="020B0604020202020204" pitchFamily="34" charset="0"/>
              </a:rPr>
              <a:t> BCPL</a:t>
            </a:r>
            <a:r>
              <a:rPr lang="es-419" b="0" i="0" dirty="0">
                <a:solidFill>
                  <a:srgbClr val="202122"/>
                </a:solidFill>
                <a:effectLst/>
                <a:latin typeface="Arial" panose="020B0604020202020204" pitchFamily="34" charset="0"/>
              </a:rPr>
              <a:t> (</a:t>
            </a:r>
            <a:r>
              <a:rPr lang="es-419" b="1" i="0" dirty="0">
                <a:solidFill>
                  <a:srgbClr val="202122"/>
                </a:solidFill>
                <a:effectLst/>
                <a:latin typeface="Arial" panose="020B0604020202020204" pitchFamily="34" charset="0"/>
              </a:rPr>
              <a:t>Basic Combined Programming Language</a:t>
            </a:r>
            <a:r>
              <a:rPr lang="es-419" b="0" i="0" dirty="0">
                <a:solidFill>
                  <a:srgbClr val="202122"/>
                </a:solidFill>
                <a:effectLst/>
                <a:latin typeface="Arial" panose="020B0604020202020204" pitchFamily="34" charset="0"/>
              </a:rPr>
              <a:t>)—</a:t>
            </a:r>
            <a:r>
              <a:rPr lang="ru-RU" b="0" i="0" u="none" strike="noStrike" dirty="0">
                <a:solidFill>
                  <a:srgbClr val="0645AD"/>
                </a:solidFill>
                <a:effectLst/>
                <a:latin typeface="Arial" panose="020B0604020202020204" pitchFamily="34" charset="0"/>
                <a:hlinkClick r:id="rId3" tooltip="Язык программирования"/>
              </a:rPr>
              <a:t>язык программирования</a:t>
            </a:r>
            <a:r>
              <a:rPr lang="ru-RU" u="none" strike="noStrike" dirty="0">
                <a:solidFill>
                  <a:srgbClr val="202122"/>
                </a:solidFill>
                <a:latin typeface="Arial" panose="020B0604020202020204" pitchFamily="34" charset="0"/>
              </a:rPr>
              <a:t> </a:t>
            </a:r>
            <a:r>
              <a:rPr lang="ru-RU" b="0" i="0" dirty="0">
                <a:solidFill>
                  <a:srgbClr val="202122"/>
                </a:solidFill>
                <a:effectLst/>
                <a:latin typeface="Arial" panose="020B0604020202020204" pitchFamily="34" charset="0"/>
              </a:rPr>
              <a:t> разработанный </a:t>
            </a:r>
            <a:r>
              <a:rPr lang="ru-RU" b="0" i="0" u="none" strike="noStrike" dirty="0">
                <a:solidFill>
                  <a:srgbClr val="BA0000"/>
                </a:solidFill>
                <a:effectLst/>
                <a:latin typeface="Arial" panose="020B0604020202020204" pitchFamily="34" charset="0"/>
                <a:hlinkClick r:id="rId4" tooltip="Ричардс, Мартин (страница отсутствует)"/>
              </a:rPr>
              <a:t>Мартином Ричардсом</a:t>
            </a:r>
            <a:r>
              <a:rPr lang="ru-RU" b="0" i="0" dirty="0">
                <a:solidFill>
                  <a:srgbClr val="202122"/>
                </a:solidFill>
                <a:effectLst/>
                <a:latin typeface="Arial" panose="020B0604020202020204" pitchFamily="34" charset="0"/>
              </a:rPr>
              <a:t> в </a:t>
            </a:r>
            <a:r>
              <a:rPr lang="ru-RU" b="0" i="0" u="none" strike="noStrike" dirty="0">
                <a:solidFill>
                  <a:srgbClr val="0645AD"/>
                </a:solidFill>
                <a:effectLst/>
                <a:latin typeface="Arial" panose="020B0604020202020204" pitchFamily="34" charset="0"/>
                <a:hlinkClick r:id="rId5" tooltip="1966 год"/>
              </a:rPr>
              <a:t>1966 году</a:t>
            </a:r>
            <a:r>
              <a:rPr lang="ru-RU" b="0" i="0" dirty="0">
                <a:solidFill>
                  <a:srgbClr val="202122"/>
                </a:solidFill>
                <a:effectLst/>
                <a:latin typeface="Arial" panose="020B0604020202020204" pitchFamily="34" charset="0"/>
              </a:rPr>
              <a:t> в </a:t>
            </a:r>
            <a:r>
              <a:rPr lang="ru-RU" b="0" i="0" u="none" strike="noStrike" dirty="0">
                <a:solidFill>
                  <a:srgbClr val="0645AD"/>
                </a:solidFill>
                <a:effectLst/>
                <a:latin typeface="Arial" panose="020B0604020202020204" pitchFamily="34" charset="0"/>
                <a:hlinkClick r:id="rId6" tooltip="Кембриджский университет"/>
              </a:rPr>
              <a:t>Кембриджском университете</a:t>
            </a:r>
            <a:r>
              <a:rPr lang="ru-RU" b="0" i="0" dirty="0">
                <a:solidFill>
                  <a:srgbClr val="202122"/>
                </a:solidFill>
                <a:effectLst/>
                <a:latin typeface="Arial" panose="020B0604020202020204" pitchFamily="34" charset="0"/>
              </a:rPr>
              <a:t>. Изначально он предназначался для написания </a:t>
            </a:r>
            <a:r>
              <a:rPr lang="ru-RU" b="0" i="0" u="none" strike="noStrike" dirty="0">
                <a:solidFill>
                  <a:srgbClr val="0645AD"/>
                </a:solidFill>
                <a:effectLst/>
                <a:latin typeface="Arial" panose="020B0604020202020204" pitchFamily="34" charset="0"/>
                <a:hlinkClick r:id="rId7" tooltip="Компилятор"/>
              </a:rPr>
              <a:t>компиляторов</a:t>
            </a:r>
            <a:r>
              <a:rPr lang="ru-RU" b="0" i="0" dirty="0">
                <a:solidFill>
                  <a:srgbClr val="202122"/>
                </a:solidFill>
                <a:effectLst/>
                <a:latin typeface="Arial" panose="020B0604020202020204" pitchFamily="34" charset="0"/>
              </a:rPr>
              <a:t> для других языков («наследник» языка  </a:t>
            </a:r>
            <a:r>
              <a:rPr lang="es-419" b="1" i="0" dirty="0">
                <a:solidFill>
                  <a:srgbClr val="202122"/>
                </a:solidFill>
                <a:effectLst/>
                <a:latin typeface="Arial" panose="020B0604020202020204" pitchFamily="34" charset="0"/>
              </a:rPr>
              <a:t>CPL</a:t>
            </a:r>
            <a:r>
              <a:rPr lang="ru-RU" i="0" dirty="0">
                <a:solidFill>
                  <a:srgbClr val="202122"/>
                </a:solidFill>
                <a:effectLst/>
                <a:latin typeface="Arial" panose="020B0604020202020204" pitchFamily="34" charset="0"/>
              </a:rPr>
              <a:t>).</a:t>
            </a:r>
          </a:p>
          <a:p>
            <a:pPr indent="457200" algn="just">
              <a:lnSpc>
                <a:spcPct val="150000"/>
              </a:lnSpc>
            </a:pPr>
            <a:r>
              <a:rPr lang="ru-RU" b="0" i="0" dirty="0">
                <a:solidFill>
                  <a:srgbClr val="202122"/>
                </a:solidFill>
                <a:effectLst/>
                <a:latin typeface="Arial" panose="020B0604020202020204" pitchFamily="34" charset="0"/>
              </a:rPr>
              <a:t>Урезанная версия языка </a:t>
            </a:r>
            <a:r>
              <a:rPr lang="es-419" b="1" i="0" dirty="0">
                <a:solidFill>
                  <a:srgbClr val="202122"/>
                </a:solidFill>
                <a:effectLst/>
                <a:latin typeface="Arial" panose="020B0604020202020204" pitchFamily="34" charset="0"/>
              </a:rPr>
              <a:t>BCPL </a:t>
            </a:r>
            <a:r>
              <a:rPr lang="ru-RU" b="0" i="0" dirty="0">
                <a:solidFill>
                  <a:srgbClr val="202122"/>
                </a:solidFill>
                <a:effectLst/>
                <a:latin typeface="Arial" panose="020B0604020202020204" pitchFamily="34" charset="0"/>
              </a:rPr>
              <a:t>с несколько изменённым синтаксисом стала языком программирования </a:t>
            </a:r>
            <a:r>
              <a:rPr lang="es-419" b="0" i="0" u="none" strike="noStrike" dirty="0">
                <a:solidFill>
                  <a:srgbClr val="0645AD"/>
                </a:solidFill>
                <a:effectLst/>
                <a:latin typeface="Arial" panose="020B0604020202020204" pitchFamily="34" charset="0"/>
                <a:hlinkClick r:id="rId8" tooltip="Би (язык программирования)"/>
              </a:rPr>
              <a:t>B</a:t>
            </a:r>
            <a:r>
              <a:rPr lang="es-419" b="0" i="0" dirty="0">
                <a:solidFill>
                  <a:srgbClr val="202122"/>
                </a:solidFill>
                <a:effectLst/>
                <a:latin typeface="Arial" panose="020B0604020202020204" pitchFamily="34" charset="0"/>
              </a:rPr>
              <a:t>, </a:t>
            </a:r>
            <a:r>
              <a:rPr lang="ru-RU" b="0" i="0" dirty="0">
                <a:solidFill>
                  <a:srgbClr val="202122"/>
                </a:solidFill>
                <a:effectLst/>
                <a:latin typeface="Arial" panose="020B0604020202020204" pitchFamily="34" charset="0"/>
              </a:rPr>
              <a:t>который оказал сильное влияние на </a:t>
            </a:r>
            <a:r>
              <a:rPr lang="ru-RU" b="0" i="0" u="none" strike="noStrike" dirty="0">
                <a:solidFill>
                  <a:srgbClr val="0645AD"/>
                </a:solidFill>
                <a:effectLst/>
                <a:latin typeface="Arial" panose="020B0604020202020204" pitchFamily="34" charset="0"/>
                <a:hlinkClick r:id="rId9" tooltip="Си (язык программирования)"/>
              </a:rPr>
              <a:t>язык программирования С</a:t>
            </a:r>
            <a:r>
              <a:rPr lang="ru-RU" b="0" i="0" dirty="0">
                <a:solidFill>
                  <a:srgbClr val="202122"/>
                </a:solidFill>
                <a:effectLst/>
                <a:latin typeface="Arial" panose="020B0604020202020204" pitchFamily="34" charset="0"/>
              </a:rPr>
              <a:t>. По этой причине программисты в шутку расшифровывали название </a:t>
            </a:r>
            <a:r>
              <a:rPr lang="es-419" b="0" i="0" dirty="0">
                <a:solidFill>
                  <a:srgbClr val="202122"/>
                </a:solidFill>
                <a:effectLst/>
                <a:latin typeface="Arial" panose="020B0604020202020204" pitchFamily="34" charset="0"/>
              </a:rPr>
              <a:t>BCPL </a:t>
            </a:r>
            <a:r>
              <a:rPr lang="ru-RU" b="0" i="0" dirty="0">
                <a:solidFill>
                  <a:srgbClr val="202122"/>
                </a:solidFill>
                <a:effectLst/>
                <a:latin typeface="Arial" panose="020B0604020202020204" pitchFamily="34" charset="0"/>
              </a:rPr>
              <a:t>как </a:t>
            </a:r>
            <a:r>
              <a:rPr lang="es-419" b="0" i="1" dirty="0">
                <a:solidFill>
                  <a:srgbClr val="202122"/>
                </a:solidFill>
                <a:effectLst/>
                <a:latin typeface="Arial" panose="020B0604020202020204" pitchFamily="34" charset="0"/>
              </a:rPr>
              <a:t>Before C Programming Language</a:t>
            </a:r>
            <a:r>
              <a:rPr lang="es-419" b="0" i="0" dirty="0">
                <a:solidFill>
                  <a:srgbClr val="202122"/>
                </a:solidFill>
                <a:effectLst/>
                <a:latin typeface="Arial" panose="020B0604020202020204" pitchFamily="34" charset="0"/>
              </a:rPr>
              <a:t> («</a:t>
            </a:r>
            <a:r>
              <a:rPr lang="ru-RU" b="0" i="0" dirty="0">
                <a:solidFill>
                  <a:srgbClr val="202122"/>
                </a:solidFill>
                <a:effectLst/>
                <a:latin typeface="Arial" panose="020B0604020202020204" pitchFamily="34" charset="0"/>
              </a:rPr>
              <a:t>язык программирования, появившийся до языка Си»).</a:t>
            </a:r>
            <a:endParaRPr lang="ru-RU" dirty="0">
              <a:solidFill>
                <a:srgbClr val="001D35"/>
              </a:solidFill>
              <a:latin typeface="Google Sans"/>
            </a:endParaRPr>
          </a:p>
          <a:p>
            <a:pPr indent="457200" algn="just">
              <a:lnSpc>
                <a:spcPct val="150000"/>
              </a:lnSpc>
            </a:pPr>
            <a:r>
              <a:rPr lang="ru-RU" b="0" i="0" dirty="0">
                <a:solidFill>
                  <a:srgbClr val="001D35"/>
                </a:solidFill>
                <a:effectLst/>
                <a:latin typeface="Google Sans"/>
              </a:rPr>
              <a:t>Создатель языка С Деннис </a:t>
            </a:r>
            <a:r>
              <a:rPr lang="ru-RU" b="0" i="0" dirty="0" err="1">
                <a:solidFill>
                  <a:srgbClr val="001D35"/>
                </a:solidFill>
                <a:effectLst/>
                <a:latin typeface="Google Sans"/>
              </a:rPr>
              <a:t>Ритчи</a:t>
            </a:r>
            <a:r>
              <a:rPr lang="ru-RU" b="0" i="0" dirty="0">
                <a:solidFill>
                  <a:srgbClr val="001D35"/>
                </a:solidFill>
                <a:effectLst/>
                <a:latin typeface="Google Sans"/>
              </a:rPr>
              <a:t> назвал новый язык следующей буквой английского алфавита, развив идеи и функции языка «</a:t>
            </a:r>
            <a:r>
              <a:rPr lang="es-419" b="0" i="0" dirty="0">
                <a:solidFill>
                  <a:srgbClr val="001D35"/>
                </a:solidFill>
                <a:effectLst/>
                <a:latin typeface="Google Sans"/>
              </a:rPr>
              <a:t>B» </a:t>
            </a:r>
            <a:r>
              <a:rPr lang="ru-RU" b="0" i="0" dirty="0">
                <a:solidFill>
                  <a:srgbClr val="001D35"/>
                </a:solidFill>
                <a:effectLst/>
                <a:latin typeface="Google Sans"/>
              </a:rPr>
              <a:t>для более удобной разработки операционных систем. </a:t>
            </a:r>
            <a:endParaRPr lang="ru-RU" dirty="0">
              <a:latin typeface="+mj-lt"/>
              <a:cs typeface="Times New Roman" panose="02020603050405020304" pitchFamily="18" charset="0"/>
            </a:endParaRPr>
          </a:p>
        </p:txBody>
      </p:sp>
    </p:spTree>
    <p:extLst>
      <p:ext uri="{BB962C8B-B14F-4D97-AF65-F5344CB8AC3E}">
        <p14:creationId xmlns:p14="http://schemas.microsoft.com/office/powerpoint/2010/main" val="194955752"/>
      </p:ext>
    </p:extLst>
  </p:cSld>
  <p:clrMapOvr>
    <a:masterClrMapping/>
  </p:clrMapOvr>
  <mc:AlternateContent xmlns:mc="http://schemas.openxmlformats.org/markup-compatibility/2006" xmlns:p14="http://schemas.microsoft.com/office/powerpoint/2010/main">
    <mc:Choice Requires="p14">
      <p:transition spd="slow" p14:dur="2000" advTm="54800"/>
    </mc:Choice>
    <mc:Fallback xmlns="">
      <p:transition spd="slow" advTm="548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ЗАДАНИЕ ТИПОВ ПЕРЕМЕННЫХ</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12787" y="548680"/>
            <a:ext cx="8208913" cy="6274666"/>
          </a:xfrm>
          <a:prstGeom prst="rect">
            <a:avLst/>
          </a:prstGeom>
        </p:spPr>
        <p:txBody>
          <a:bodyPr wrap="square">
            <a:spAutoFit/>
          </a:bodyPr>
          <a:lstStyle/>
          <a:p>
            <a:pPr indent="457200">
              <a:lnSpc>
                <a:spcPct val="150000"/>
              </a:lnSpc>
            </a:pPr>
            <a:r>
              <a:rPr lang="ru-RU" dirty="0">
                <a:latin typeface="+mj-lt"/>
              </a:rPr>
              <a:t>Типы переменным в </a:t>
            </a:r>
            <a:r>
              <a:rPr lang="ru-RU" dirty="0" err="1">
                <a:latin typeface="+mj-lt"/>
              </a:rPr>
              <a:t>C</a:t>
            </a:r>
            <a:r>
              <a:rPr lang="ru-RU" dirty="0">
                <a:latin typeface="+mj-lt"/>
              </a:rPr>
              <a:t>++ задаются только один раз, изменять их в ходе работы программы нельзя, то есть нельзя изменять размеры выделенных блоков памяти, можно только уничтожать один блок ради создания другого (это возможно при работе с указателями, к которым мы обратимся позже).</a:t>
            </a:r>
          </a:p>
          <a:p>
            <a:pPr indent="457200">
              <a:lnSpc>
                <a:spcPct val="150000"/>
              </a:lnSpc>
            </a:pPr>
            <a:r>
              <a:rPr lang="ru-RU" dirty="0">
                <a:latin typeface="+mj-lt"/>
              </a:rPr>
              <a:t>В </a:t>
            </a:r>
            <a:r>
              <a:rPr lang="ru-RU" dirty="0" err="1">
                <a:latin typeface="+mj-lt"/>
              </a:rPr>
              <a:t>C</a:t>
            </a:r>
            <a:r>
              <a:rPr lang="ru-RU" dirty="0">
                <a:latin typeface="+mj-lt"/>
              </a:rPr>
              <a:t>++ типы делятся на </a:t>
            </a:r>
            <a:r>
              <a:rPr lang="ru-RU" u="sng" dirty="0">
                <a:latin typeface="+mj-lt"/>
              </a:rPr>
              <a:t>фундаментальные</a:t>
            </a:r>
            <a:r>
              <a:rPr lang="ru-RU" dirty="0">
                <a:latin typeface="+mj-lt"/>
              </a:rPr>
              <a:t> (они же и базовые или примитивные) </a:t>
            </a:r>
            <a:r>
              <a:rPr lang="ru-RU" u="sng" dirty="0">
                <a:latin typeface="+mj-lt"/>
              </a:rPr>
              <a:t>и составные</a:t>
            </a:r>
            <a:r>
              <a:rPr lang="ru-RU" dirty="0">
                <a:latin typeface="+mj-lt"/>
              </a:rPr>
              <a:t>.</a:t>
            </a:r>
          </a:p>
          <a:p>
            <a:pPr indent="457200">
              <a:lnSpc>
                <a:spcPct val="150000"/>
              </a:lnSpc>
            </a:pPr>
            <a:r>
              <a:rPr lang="ru-RU" u="sng" dirty="0">
                <a:latin typeface="+mj-lt"/>
              </a:rPr>
              <a:t>К фундаментальным типам относятся:</a:t>
            </a:r>
            <a:endParaRPr lang="ru-RU" dirty="0">
              <a:latin typeface="+mj-lt"/>
            </a:endParaRPr>
          </a:p>
          <a:p>
            <a:pPr marL="285750" lvl="0" indent="-285750">
              <a:lnSpc>
                <a:spcPct val="150000"/>
              </a:lnSpc>
              <a:buFont typeface="Arial" panose="020B0604020202020204" pitchFamily="34" charset="0"/>
              <a:buChar char="•"/>
            </a:pPr>
            <a:r>
              <a:rPr lang="ru-RU" dirty="0">
                <a:latin typeface="+mj-lt"/>
              </a:rPr>
              <a:t>символьные виды типов: char, </a:t>
            </a:r>
            <a:r>
              <a:rPr lang="ru-RU" dirty="0" err="1">
                <a:latin typeface="+mj-lt"/>
              </a:rPr>
              <a:t>unsigned</a:t>
            </a:r>
            <a:r>
              <a:rPr lang="ru-RU" dirty="0">
                <a:latin typeface="+mj-lt"/>
              </a:rPr>
              <a:t> char, </a:t>
            </a:r>
            <a:r>
              <a:rPr lang="ru-RU" dirty="0" err="1">
                <a:latin typeface="+mj-lt"/>
              </a:rPr>
              <a:t>signed</a:t>
            </a:r>
            <a:r>
              <a:rPr lang="ru-RU" dirty="0">
                <a:latin typeface="+mj-lt"/>
              </a:rPr>
              <a:t> char — относится к целочисленным типам;</a:t>
            </a:r>
          </a:p>
          <a:p>
            <a:pPr marL="285750" lvl="0" indent="-285750">
              <a:lnSpc>
                <a:spcPct val="150000"/>
              </a:lnSpc>
              <a:buFont typeface="Arial" panose="020B0604020202020204" pitchFamily="34" charset="0"/>
              <a:buChar char="•"/>
            </a:pPr>
            <a:r>
              <a:rPr lang="ru-RU" dirty="0">
                <a:latin typeface="+mj-lt"/>
              </a:rPr>
              <a:t>целочисленные виды типов: </a:t>
            </a:r>
            <a:r>
              <a:rPr lang="ru-RU" dirty="0" err="1">
                <a:latin typeface="+mj-lt"/>
              </a:rPr>
              <a:t>short</a:t>
            </a:r>
            <a:r>
              <a:rPr lang="ru-RU" dirty="0">
                <a:latin typeface="+mj-lt"/>
              </a:rPr>
              <a:t> int, int, </a:t>
            </a:r>
            <a:r>
              <a:rPr lang="ru-RU" dirty="0" err="1">
                <a:latin typeface="+mj-lt"/>
              </a:rPr>
              <a:t>long</a:t>
            </a:r>
            <a:r>
              <a:rPr lang="ru-RU" dirty="0">
                <a:latin typeface="+mj-lt"/>
              </a:rPr>
              <a:t> int, </a:t>
            </a:r>
            <a:r>
              <a:rPr lang="ru-RU" dirty="0" err="1">
                <a:latin typeface="+mj-lt"/>
              </a:rPr>
              <a:t>long</a:t>
            </a:r>
            <a:r>
              <a:rPr lang="ru-RU" dirty="0">
                <a:latin typeface="+mj-lt"/>
              </a:rPr>
              <a:t> </a:t>
            </a:r>
            <a:r>
              <a:rPr lang="ru-RU" dirty="0" err="1">
                <a:latin typeface="+mj-lt"/>
              </a:rPr>
              <a:t>long</a:t>
            </a:r>
            <a:r>
              <a:rPr lang="ru-RU" dirty="0">
                <a:latin typeface="+mj-lt"/>
              </a:rPr>
              <a:t> int — относятся к целочисленным типам;</a:t>
            </a:r>
          </a:p>
          <a:p>
            <a:pPr marL="285750" lvl="0" indent="-285750">
              <a:lnSpc>
                <a:spcPct val="150000"/>
              </a:lnSpc>
              <a:buFont typeface="Arial" panose="020B0604020202020204" pitchFamily="34" charset="0"/>
              <a:buChar char="•"/>
            </a:pPr>
            <a:r>
              <a:rPr lang="ru-RU" dirty="0">
                <a:latin typeface="+mj-lt"/>
              </a:rPr>
              <a:t>булевский вид типов: </a:t>
            </a:r>
            <a:r>
              <a:rPr lang="ru-RU" dirty="0" err="1">
                <a:latin typeface="+mj-lt"/>
              </a:rPr>
              <a:t>bool</a:t>
            </a:r>
            <a:r>
              <a:rPr lang="ru-RU" dirty="0">
                <a:latin typeface="+mj-lt"/>
              </a:rPr>
              <a:t> —относится к целочисленным типам;</a:t>
            </a:r>
          </a:p>
          <a:p>
            <a:pPr marL="285750" lvl="0" indent="-285750">
              <a:lnSpc>
                <a:spcPct val="150000"/>
              </a:lnSpc>
              <a:buFont typeface="Arial" panose="020B0604020202020204" pitchFamily="34" charset="0"/>
              <a:buChar char="•"/>
            </a:pPr>
            <a:r>
              <a:rPr lang="ru-RU" dirty="0">
                <a:latin typeface="+mj-lt"/>
              </a:rPr>
              <a:t>виды типов с плавающей точкой (дробные числа): float, </a:t>
            </a:r>
            <a:r>
              <a:rPr lang="ru-RU" dirty="0" err="1">
                <a:latin typeface="+mj-lt"/>
              </a:rPr>
              <a:t>double</a:t>
            </a:r>
            <a:r>
              <a:rPr lang="ru-RU" dirty="0">
                <a:latin typeface="+mj-lt"/>
              </a:rPr>
              <a:t>, </a:t>
            </a:r>
            <a:r>
              <a:rPr lang="ru-RU" dirty="0" err="1">
                <a:latin typeface="+mj-lt"/>
              </a:rPr>
              <a:t>long</a:t>
            </a:r>
            <a:r>
              <a:rPr lang="ru-RU" dirty="0">
                <a:latin typeface="+mj-lt"/>
              </a:rPr>
              <a:t> </a:t>
            </a:r>
            <a:r>
              <a:rPr lang="ru-RU" dirty="0" err="1">
                <a:latin typeface="+mj-lt"/>
              </a:rPr>
              <a:t>double</a:t>
            </a:r>
            <a:r>
              <a:rPr lang="ru-RU" dirty="0">
                <a:latin typeface="+mj-lt"/>
              </a:rPr>
              <a:t> — относятся к типам с плавающей точкой;</a:t>
            </a:r>
          </a:p>
          <a:p>
            <a:pPr marL="285750" indent="-285750">
              <a:lnSpc>
                <a:spcPct val="150000"/>
              </a:lnSpc>
              <a:buFont typeface="Arial" panose="020B0604020202020204" pitchFamily="34" charset="0"/>
              <a:buChar char="•"/>
            </a:pPr>
            <a:r>
              <a:rPr lang="ru-RU" dirty="0">
                <a:latin typeface="+mj-lt"/>
              </a:rPr>
              <a:t>вид пустого типа: </a:t>
            </a:r>
            <a:r>
              <a:rPr lang="ru-RU" dirty="0" err="1">
                <a:latin typeface="+mj-lt"/>
              </a:rPr>
              <a:t>void</a:t>
            </a:r>
            <a:r>
              <a:rPr lang="ru-RU" dirty="0">
                <a:latin typeface="+mj-lt"/>
              </a:rPr>
              <a:t> — относится к неполным типам.</a:t>
            </a:r>
            <a:endParaRPr lang="ru-RU" sz="2000" dirty="0"/>
          </a:p>
        </p:txBody>
      </p:sp>
    </p:spTree>
    <p:extLst>
      <p:ext uri="{BB962C8B-B14F-4D97-AF65-F5344CB8AC3E}">
        <p14:creationId xmlns:p14="http://schemas.microsoft.com/office/powerpoint/2010/main" val="2879925573"/>
      </p:ext>
    </p:extLst>
  </p:cSld>
  <p:clrMapOvr>
    <a:masterClrMapping/>
  </p:clrMapOvr>
  <mc:AlternateContent xmlns:mc="http://schemas.openxmlformats.org/markup-compatibility/2006" xmlns:p14="http://schemas.microsoft.com/office/powerpoint/2010/main">
    <mc:Choice Requires="p14">
      <p:transition spd="slow" p14:dur="2000" advTm="102061"/>
    </mc:Choice>
    <mc:Fallback xmlns="">
      <p:transition spd="slow" advTm="102061"/>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Задание типов переменных</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12787" y="548680"/>
            <a:ext cx="8208913" cy="6038641"/>
          </a:xfrm>
          <a:prstGeom prst="rect">
            <a:avLst/>
          </a:prstGeom>
        </p:spPr>
        <p:txBody>
          <a:bodyPr wrap="square">
            <a:spAutoFit/>
          </a:bodyPr>
          <a:lstStyle/>
          <a:p>
            <a:pPr indent="457200">
              <a:lnSpc>
                <a:spcPct val="150000"/>
              </a:lnSpc>
            </a:pPr>
            <a:r>
              <a:rPr lang="ru-RU" sz="2000" u="sng" dirty="0">
                <a:latin typeface="+mj-lt"/>
              </a:rPr>
              <a:t>К составным типам относятся:</a:t>
            </a:r>
            <a:endParaRPr lang="ru-RU" sz="2000" dirty="0">
              <a:latin typeface="+mj-lt"/>
            </a:endParaRPr>
          </a:p>
          <a:p>
            <a:pPr marL="285750" lvl="0" indent="-285750">
              <a:lnSpc>
                <a:spcPct val="150000"/>
              </a:lnSpc>
              <a:buFont typeface="Arial" panose="020B0604020202020204" pitchFamily="34" charset="0"/>
              <a:buChar char="•"/>
            </a:pPr>
            <a:r>
              <a:rPr lang="ru-RU" sz="2000" dirty="0">
                <a:latin typeface="+mj-lt"/>
              </a:rPr>
              <a:t>массивы,</a:t>
            </a:r>
          </a:p>
          <a:p>
            <a:pPr marL="285750" lvl="0" indent="-285750">
              <a:lnSpc>
                <a:spcPct val="150000"/>
              </a:lnSpc>
              <a:buFont typeface="Arial" panose="020B0604020202020204" pitchFamily="34" charset="0"/>
              <a:buChar char="•"/>
            </a:pPr>
            <a:r>
              <a:rPr lang="ru-RU" sz="2000" dirty="0">
                <a:latin typeface="+mj-lt"/>
              </a:rPr>
              <a:t>функции,</a:t>
            </a:r>
          </a:p>
          <a:p>
            <a:pPr marL="285750" lvl="0" indent="-285750">
              <a:lnSpc>
                <a:spcPct val="150000"/>
              </a:lnSpc>
              <a:buFont typeface="Arial" panose="020B0604020202020204" pitchFamily="34" charset="0"/>
              <a:buChar char="•"/>
            </a:pPr>
            <a:r>
              <a:rPr lang="ru-RU" sz="2000" dirty="0">
                <a:latin typeface="+mj-lt"/>
              </a:rPr>
              <a:t>указатели,</a:t>
            </a:r>
          </a:p>
          <a:p>
            <a:pPr marL="285750" lvl="0" indent="-285750">
              <a:lnSpc>
                <a:spcPct val="150000"/>
              </a:lnSpc>
              <a:buFont typeface="Arial" panose="020B0604020202020204" pitchFamily="34" charset="0"/>
              <a:buChar char="•"/>
            </a:pPr>
            <a:r>
              <a:rPr lang="ru-RU" sz="2000" dirty="0">
                <a:latin typeface="+mj-lt"/>
              </a:rPr>
              <a:t>ссылки,</a:t>
            </a:r>
          </a:p>
          <a:p>
            <a:pPr marL="285750" lvl="0" indent="-285750">
              <a:lnSpc>
                <a:spcPct val="150000"/>
              </a:lnSpc>
              <a:buFont typeface="Arial" panose="020B0604020202020204" pitchFamily="34" charset="0"/>
              <a:buChar char="•"/>
            </a:pPr>
            <a:r>
              <a:rPr lang="ru-RU" sz="2000" dirty="0">
                <a:latin typeface="+mj-lt"/>
              </a:rPr>
              <a:t>объединения,</a:t>
            </a:r>
          </a:p>
          <a:p>
            <a:pPr marL="285750" lvl="0" indent="-285750">
              <a:lnSpc>
                <a:spcPct val="150000"/>
              </a:lnSpc>
              <a:buFont typeface="Arial" panose="020B0604020202020204" pitchFamily="34" charset="0"/>
              <a:buChar char="•"/>
            </a:pPr>
            <a:r>
              <a:rPr lang="ru-RU" sz="2000" dirty="0">
                <a:latin typeface="+mj-lt"/>
              </a:rPr>
              <a:t>перечисления</a:t>
            </a:r>
          </a:p>
          <a:p>
            <a:pPr marL="285750" lvl="0" indent="-285750">
              <a:lnSpc>
                <a:spcPct val="150000"/>
              </a:lnSpc>
              <a:buFont typeface="Arial" panose="020B0604020202020204" pitchFamily="34" charset="0"/>
              <a:buChar char="•"/>
            </a:pPr>
            <a:r>
              <a:rPr lang="ru-RU" sz="2000" dirty="0">
                <a:latin typeface="+mj-lt"/>
              </a:rPr>
              <a:t>классы (из области объектно-ориентированного программирования).</a:t>
            </a:r>
          </a:p>
          <a:p>
            <a:pPr indent="457200">
              <a:lnSpc>
                <a:spcPct val="150000"/>
              </a:lnSpc>
            </a:pPr>
            <a:r>
              <a:rPr lang="ru-RU" sz="2000" dirty="0">
                <a:latin typeface="+mj-lt"/>
              </a:rPr>
              <a:t>Для работы с числами используют целочисленные типы, эти типы могут быть знаковыми и </a:t>
            </a:r>
            <a:r>
              <a:rPr lang="ru-RU" sz="2000" dirty="0" err="1">
                <a:latin typeface="+mj-lt"/>
              </a:rPr>
              <a:t>беззнаковыми</a:t>
            </a:r>
            <a:r>
              <a:rPr lang="ru-RU" sz="2000" dirty="0">
                <a:latin typeface="+mj-lt"/>
              </a:rPr>
              <a:t>. Знаковые типы — это типы для переменных, способных принимать отрицательные значения, а </a:t>
            </a:r>
            <a:r>
              <a:rPr lang="ru-RU" sz="2000" dirty="0" err="1">
                <a:latin typeface="+mj-lt"/>
              </a:rPr>
              <a:t>беззнаковые</a:t>
            </a:r>
            <a:r>
              <a:rPr lang="ru-RU" sz="2000" dirty="0">
                <a:latin typeface="+mj-lt"/>
              </a:rPr>
              <a:t>, соответственно, отрицательных значений принимать не способны.</a:t>
            </a:r>
          </a:p>
        </p:txBody>
      </p:sp>
    </p:spTree>
    <p:extLst>
      <p:ext uri="{BB962C8B-B14F-4D97-AF65-F5344CB8AC3E}">
        <p14:creationId xmlns:p14="http://schemas.microsoft.com/office/powerpoint/2010/main" val="1236023298"/>
      </p:ext>
    </p:extLst>
  </p:cSld>
  <p:clrMapOvr>
    <a:masterClrMapping/>
  </p:clrMapOvr>
  <mc:AlternateContent xmlns:mc="http://schemas.openxmlformats.org/markup-compatibility/2006" xmlns:p14="http://schemas.microsoft.com/office/powerpoint/2010/main">
    <mc:Choice Requires="p14">
      <p:transition spd="slow" p14:dur="2000" advTm="33092"/>
    </mc:Choice>
    <mc:Fallback xmlns="">
      <p:transition spd="slow" advTm="33092"/>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Задание типов переменных</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12787" y="548680"/>
            <a:ext cx="8208913" cy="5576976"/>
          </a:xfrm>
          <a:prstGeom prst="rect">
            <a:avLst/>
          </a:prstGeom>
        </p:spPr>
        <p:txBody>
          <a:bodyPr wrap="square">
            <a:spAutoFit/>
          </a:bodyPr>
          <a:lstStyle/>
          <a:p>
            <a:pPr indent="457200">
              <a:lnSpc>
                <a:spcPct val="150000"/>
              </a:lnSpc>
            </a:pPr>
            <a:r>
              <a:rPr lang="ru-RU" sz="2000" dirty="0">
                <a:latin typeface="+mj-lt"/>
              </a:rPr>
              <a:t>Поскольку числа могут быть положительными и отрицательными, то численным типам необходим знак «плюс» или «минус». Иногда не нужны отрицательные числа, тогда имеет смысл использовать беззнаковый тип, благодаря которому возможно использовать дополнительные положительные числа.</a:t>
            </a:r>
          </a:p>
          <a:p>
            <a:pPr indent="457200">
              <a:lnSpc>
                <a:spcPct val="150000"/>
              </a:lnSpc>
            </a:pPr>
            <a:r>
              <a:rPr lang="ru-RU" sz="2000" dirty="0" err="1">
                <a:latin typeface="+mj-lt"/>
              </a:rPr>
              <a:t>Беззнаковые</a:t>
            </a:r>
            <a:r>
              <a:rPr lang="ru-RU" sz="2000" dirty="0">
                <a:latin typeface="+mj-lt"/>
              </a:rPr>
              <a:t> типы: </a:t>
            </a:r>
            <a:r>
              <a:rPr lang="en-US" sz="2000" dirty="0">
                <a:latin typeface="+mj-lt"/>
              </a:rPr>
              <a:t>short int</a:t>
            </a:r>
            <a:r>
              <a:rPr lang="ru-RU" sz="2000" dirty="0">
                <a:latin typeface="+mj-lt"/>
              </a:rPr>
              <a:t>, </a:t>
            </a:r>
            <a:r>
              <a:rPr lang="en-US" sz="2000" dirty="0">
                <a:latin typeface="+mj-lt"/>
              </a:rPr>
              <a:t>int</a:t>
            </a:r>
            <a:r>
              <a:rPr lang="ru-RU" sz="2000" dirty="0">
                <a:latin typeface="+mj-lt"/>
              </a:rPr>
              <a:t>, </a:t>
            </a:r>
            <a:r>
              <a:rPr lang="en-US" sz="2000" dirty="0">
                <a:latin typeface="+mj-lt"/>
              </a:rPr>
              <a:t>long int </a:t>
            </a:r>
            <a:r>
              <a:rPr lang="ru-RU" sz="2000" dirty="0">
                <a:latin typeface="+mj-lt"/>
              </a:rPr>
              <a:t>- указываются перед переменной, хранящей целые числа. В</a:t>
            </a:r>
            <a:r>
              <a:rPr lang="en-US" sz="2000" dirty="0">
                <a:latin typeface="+mj-lt"/>
              </a:rPr>
              <a:t> short int </a:t>
            </a:r>
            <a:r>
              <a:rPr lang="ru-RU" sz="2000" dirty="0">
                <a:latin typeface="+mj-lt"/>
              </a:rPr>
              <a:t>и</a:t>
            </a:r>
            <a:r>
              <a:rPr lang="en-US" sz="2000" dirty="0">
                <a:latin typeface="+mj-lt"/>
              </a:rPr>
              <a:t> long int </a:t>
            </a:r>
            <a:r>
              <a:rPr lang="ru-RU" sz="2000" dirty="0">
                <a:latin typeface="+mj-lt"/>
              </a:rPr>
              <a:t>слово</a:t>
            </a:r>
            <a:r>
              <a:rPr lang="en-US" sz="2000" dirty="0">
                <a:latin typeface="+mj-lt"/>
              </a:rPr>
              <a:t> int </a:t>
            </a:r>
            <a:r>
              <a:rPr lang="ru-RU" sz="2000" dirty="0">
                <a:latin typeface="+mj-lt"/>
              </a:rPr>
              <a:t>можно опускать</a:t>
            </a:r>
            <a:r>
              <a:rPr lang="en-US" sz="2000" dirty="0">
                <a:latin typeface="+mj-lt"/>
              </a:rPr>
              <a:t>: short, long</a:t>
            </a:r>
            <a:r>
              <a:rPr lang="ru-RU" sz="2000" dirty="0">
                <a:latin typeface="+mj-lt"/>
              </a:rPr>
              <a:t>.</a:t>
            </a:r>
          </a:p>
          <a:p>
            <a:pPr indent="457200">
              <a:lnSpc>
                <a:spcPct val="150000"/>
              </a:lnSpc>
            </a:pPr>
            <a:r>
              <a:rPr lang="ru-RU" sz="2000" dirty="0">
                <a:latin typeface="+mj-lt"/>
              </a:rPr>
              <a:t>Когда нужно использовать свойство знаковости чисел (только положительные, либо не только положительные, но обязательно и отрицательные), используют ключевые слова </a:t>
            </a:r>
            <a:r>
              <a:rPr lang="ru-RU" sz="2000" dirty="0" err="1">
                <a:latin typeface="+mj-lt"/>
              </a:rPr>
              <a:t>signed</a:t>
            </a:r>
            <a:r>
              <a:rPr lang="ru-RU" sz="2000" dirty="0">
                <a:latin typeface="+mj-lt"/>
              </a:rPr>
              <a:t> (знаковое) и </a:t>
            </a:r>
            <a:r>
              <a:rPr lang="ru-RU" sz="2000" dirty="0" err="1">
                <a:latin typeface="+mj-lt"/>
              </a:rPr>
              <a:t>unsigned</a:t>
            </a:r>
            <a:r>
              <a:rPr lang="ru-RU" sz="2000" dirty="0">
                <a:latin typeface="+mj-lt"/>
              </a:rPr>
              <a:t> (беззнаковое):</a:t>
            </a:r>
          </a:p>
        </p:txBody>
      </p:sp>
    </p:spTree>
    <p:extLst>
      <p:ext uri="{BB962C8B-B14F-4D97-AF65-F5344CB8AC3E}">
        <p14:creationId xmlns:p14="http://schemas.microsoft.com/office/powerpoint/2010/main" val="2596810339"/>
      </p:ext>
    </p:extLst>
  </p:cSld>
  <p:clrMapOvr>
    <a:masterClrMapping/>
  </p:clrMapOvr>
  <mc:AlternateContent xmlns:mc="http://schemas.openxmlformats.org/markup-compatibility/2006" xmlns:p14="http://schemas.microsoft.com/office/powerpoint/2010/main">
    <mc:Choice Requires="p14">
      <p:transition spd="slow" p14:dur="2000" advTm="47520"/>
    </mc:Choice>
    <mc:Fallback xmlns="">
      <p:transition spd="slow" advTm="4752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Задание типов переменных</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12787" y="548680"/>
            <a:ext cx="8208913" cy="6394058"/>
          </a:xfrm>
          <a:prstGeom prst="rect">
            <a:avLst/>
          </a:prstGeom>
        </p:spPr>
        <p:txBody>
          <a:bodyPr wrap="square">
            <a:spAutoFit/>
          </a:bodyPr>
          <a:lstStyle/>
          <a:p>
            <a:r>
              <a:rPr lang="ru-RU" sz="2100" dirty="0" err="1"/>
              <a:t>unsigned</a:t>
            </a:r>
            <a:r>
              <a:rPr lang="ru-RU" sz="2100" dirty="0"/>
              <a:t> </a:t>
            </a:r>
            <a:r>
              <a:rPr lang="ru-RU" sz="2100" dirty="0" err="1"/>
              <a:t>x</a:t>
            </a:r>
            <a:r>
              <a:rPr lang="ru-RU" sz="2100" dirty="0"/>
              <a:t> = -1; //</a:t>
            </a:r>
            <a:r>
              <a:rPr lang="ru-RU" sz="2100" dirty="0" err="1"/>
              <a:t>x</a:t>
            </a:r>
            <a:r>
              <a:rPr lang="ru-RU" sz="2100" dirty="0"/>
              <a:t> - </a:t>
            </a:r>
            <a:r>
              <a:rPr lang="ru-RU" sz="2100" dirty="0" err="1"/>
              <a:t>беззнаковая</a:t>
            </a:r>
            <a:r>
              <a:rPr lang="ru-RU" sz="2100" dirty="0"/>
              <a:t> переменная, поэтому отрицательное </a:t>
            </a:r>
          </a:p>
          <a:p>
            <a:r>
              <a:rPr lang="ru-RU" sz="2100" dirty="0"/>
              <a:t>	            // значение внутри неё быть не может, это ошибка</a:t>
            </a:r>
          </a:p>
          <a:p>
            <a:r>
              <a:rPr lang="ru-RU" sz="2100" dirty="0" err="1"/>
              <a:t>signed</a:t>
            </a:r>
            <a:r>
              <a:rPr lang="ru-RU" sz="2100" dirty="0"/>
              <a:t> </a:t>
            </a:r>
            <a:r>
              <a:rPr lang="ru-RU" sz="2100" dirty="0" err="1"/>
              <a:t>y</a:t>
            </a:r>
            <a:r>
              <a:rPr lang="ru-RU" sz="2100" dirty="0"/>
              <a:t> = -1; //</a:t>
            </a:r>
            <a:r>
              <a:rPr lang="ru-RU" sz="2100" dirty="0" err="1"/>
              <a:t>y</a:t>
            </a:r>
            <a:r>
              <a:rPr lang="ru-RU" sz="2100" dirty="0"/>
              <a:t> - знаковая переменная, поэтому внутри неё законно</a:t>
            </a:r>
          </a:p>
          <a:p>
            <a:r>
              <a:rPr lang="ru-RU" sz="2100" dirty="0"/>
              <a:t>	        //может находиться отрицательное значение</a:t>
            </a:r>
          </a:p>
          <a:p>
            <a:endParaRPr lang="ru-RU" sz="2100" dirty="0"/>
          </a:p>
          <a:p>
            <a:pPr indent="457200">
              <a:lnSpc>
                <a:spcPct val="150000"/>
              </a:lnSpc>
            </a:pPr>
            <a:r>
              <a:rPr lang="ru-RU" sz="2100" dirty="0">
                <a:latin typeface="+mj-lt"/>
              </a:rPr>
              <a:t>Имейте в виду, что несмотря на то, что при использовании беззнаковых типов появляется возможность использовать дополнительные положительные числа, вместимость самого типа никак не изменяется. Из целочисленных числовых типов для работы программ в большинстве случаев хватает типа int.</a:t>
            </a:r>
          </a:p>
          <a:p>
            <a:pPr indent="457200">
              <a:lnSpc>
                <a:spcPct val="150000"/>
              </a:lnSpc>
            </a:pPr>
            <a:r>
              <a:rPr lang="ru-RU" sz="2100" dirty="0">
                <a:latin typeface="+mj-lt"/>
              </a:rPr>
              <a:t>Размеры целочисленных типов во всех компиляторах </a:t>
            </a:r>
            <a:r>
              <a:rPr lang="ru-RU" sz="2100" dirty="0" err="1">
                <a:latin typeface="+mj-lt"/>
              </a:rPr>
              <a:t>C</a:t>
            </a:r>
            <a:r>
              <a:rPr lang="ru-RU" sz="2100" dirty="0">
                <a:latin typeface="+mj-lt"/>
              </a:rPr>
              <a:t>++ подчиняются следующему неравенству:</a:t>
            </a:r>
          </a:p>
          <a:p>
            <a:pPr algn="ctr"/>
            <a:r>
              <a:rPr lang="en-US" sz="2100" dirty="0"/>
              <a:t>char &lt;= short &lt;= int &lt;= long &lt;= long long</a:t>
            </a:r>
            <a:endParaRPr lang="ru-RU" sz="2100" dirty="0"/>
          </a:p>
        </p:txBody>
      </p:sp>
    </p:spTree>
    <p:extLst>
      <p:ext uri="{BB962C8B-B14F-4D97-AF65-F5344CB8AC3E}">
        <p14:creationId xmlns:p14="http://schemas.microsoft.com/office/powerpoint/2010/main" val="270435774"/>
      </p:ext>
    </p:extLst>
  </p:cSld>
  <p:clrMapOvr>
    <a:masterClrMapping/>
  </p:clrMapOvr>
  <mc:AlternateContent xmlns:mc="http://schemas.openxmlformats.org/markup-compatibility/2006" xmlns:p14="http://schemas.microsoft.com/office/powerpoint/2010/main">
    <mc:Choice Requires="p14">
      <p:transition spd="slow" p14:dur="2000" advTm="72795"/>
    </mc:Choice>
    <mc:Fallback xmlns="">
      <p:transition spd="slow" advTm="72795"/>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Задание типов переменных</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12787" y="548680"/>
            <a:ext cx="8208913" cy="6136488"/>
          </a:xfrm>
          <a:prstGeom prst="rect">
            <a:avLst/>
          </a:prstGeom>
        </p:spPr>
        <p:txBody>
          <a:bodyPr wrap="square">
            <a:spAutoFit/>
          </a:bodyPr>
          <a:lstStyle/>
          <a:p>
            <a:pPr indent="457200">
              <a:lnSpc>
                <a:spcPct val="150000"/>
              </a:lnSpc>
            </a:pPr>
            <a:r>
              <a:rPr lang="ru-RU" dirty="0">
                <a:latin typeface="+mj-lt"/>
              </a:rPr>
              <a:t>Мир не ограничивается только целыми числами, поэтому существуют типы, называемые типами с плавающей точкой. В отличие от целочисленных типов они не могут быть объявлены как </a:t>
            </a:r>
            <a:r>
              <a:rPr lang="ru-RU" dirty="0" err="1">
                <a:latin typeface="+mj-lt"/>
              </a:rPr>
              <a:t>беззнаковые</a:t>
            </a:r>
            <a:r>
              <a:rPr lang="ru-RU" dirty="0">
                <a:latin typeface="+mj-lt"/>
              </a:rPr>
              <a:t> или знаковые:</a:t>
            </a:r>
          </a:p>
          <a:p>
            <a:r>
              <a:rPr lang="ru-RU" dirty="0"/>
              <a:t> int </a:t>
            </a:r>
            <a:r>
              <a:rPr lang="ru-RU" dirty="0" err="1"/>
              <a:t>main</a:t>
            </a:r>
            <a:r>
              <a:rPr lang="ru-RU" dirty="0"/>
              <a:t>()</a:t>
            </a:r>
          </a:p>
          <a:p>
            <a:r>
              <a:rPr lang="ru-RU" dirty="0"/>
              <a:t>{</a:t>
            </a:r>
          </a:p>
          <a:p>
            <a:r>
              <a:rPr lang="ru-RU" dirty="0"/>
              <a:t>       </a:t>
            </a:r>
            <a:r>
              <a:rPr lang="ru-RU" dirty="0" err="1"/>
              <a:t>unsigned</a:t>
            </a:r>
            <a:r>
              <a:rPr lang="ru-RU" dirty="0"/>
              <a:t> float </a:t>
            </a:r>
            <a:r>
              <a:rPr lang="ru-RU" i="1" dirty="0" err="1"/>
              <a:t>x</a:t>
            </a:r>
            <a:r>
              <a:rPr lang="ru-RU" dirty="0"/>
              <a:t> = 1; //ошибка компиляции, числа с плавающей </a:t>
            </a:r>
          </a:p>
          <a:p>
            <a:r>
              <a:rPr lang="ru-RU" dirty="0"/>
              <a:t>       		           //точкой не могут быть беззнаковыми</a:t>
            </a:r>
          </a:p>
          <a:p>
            <a:r>
              <a:rPr lang="ru-RU" dirty="0"/>
              <a:t>       </a:t>
            </a:r>
            <a:r>
              <a:rPr lang="ru-RU" dirty="0" err="1"/>
              <a:t>signed</a:t>
            </a:r>
            <a:r>
              <a:rPr lang="ru-RU" dirty="0"/>
              <a:t> float </a:t>
            </a:r>
            <a:r>
              <a:rPr lang="ru-RU" i="1" dirty="0" err="1"/>
              <a:t>y</a:t>
            </a:r>
            <a:r>
              <a:rPr lang="ru-RU" dirty="0"/>
              <a:t> = 1; / /ошибка компиляции, числа с плавающей точкой </a:t>
            </a:r>
          </a:p>
          <a:p>
            <a:r>
              <a:rPr lang="ru-RU" dirty="0"/>
              <a:t>       		        // не могут быть объявлены знаковыми</a:t>
            </a:r>
          </a:p>
          <a:p>
            <a:r>
              <a:rPr lang="ru-RU" dirty="0"/>
              <a:t>       float </a:t>
            </a:r>
            <a:r>
              <a:rPr lang="ru-RU" dirty="0" err="1"/>
              <a:t>z</a:t>
            </a:r>
            <a:r>
              <a:rPr lang="ru-RU" dirty="0"/>
              <a:t> = 1; //это работает</a:t>
            </a:r>
          </a:p>
          <a:p>
            <a:r>
              <a:rPr lang="ru-RU" dirty="0"/>
              <a:t>       </a:t>
            </a:r>
            <a:r>
              <a:rPr lang="ru-RU" dirty="0" err="1"/>
              <a:t>unsigned</a:t>
            </a:r>
            <a:r>
              <a:rPr lang="ru-RU" dirty="0"/>
              <a:t> </a:t>
            </a:r>
            <a:r>
              <a:rPr lang="ru-RU" dirty="0" err="1"/>
              <a:t>double</a:t>
            </a:r>
            <a:r>
              <a:rPr lang="ru-RU" dirty="0"/>
              <a:t> </a:t>
            </a:r>
            <a:r>
              <a:rPr lang="ru-RU" i="1" dirty="0" err="1"/>
              <a:t>a</a:t>
            </a:r>
            <a:r>
              <a:rPr lang="ru-RU" dirty="0"/>
              <a:t> = 1; //ошибка компиляции, числа с плавающей </a:t>
            </a:r>
          </a:p>
          <a:p>
            <a:r>
              <a:rPr lang="ru-RU" dirty="0"/>
              <a:t>        			 // точкой не могут быть беззнаковыми</a:t>
            </a:r>
          </a:p>
          <a:p>
            <a:r>
              <a:rPr lang="ru-RU" dirty="0"/>
              <a:t>    }</a:t>
            </a:r>
          </a:p>
          <a:p>
            <a:pPr indent="457200" algn="just">
              <a:lnSpc>
                <a:spcPct val="150000"/>
              </a:lnSpc>
            </a:pPr>
            <a:r>
              <a:rPr lang="ru-RU" dirty="0">
                <a:latin typeface="+mj-lt"/>
              </a:rPr>
              <a:t>Размер выделяемой памяти для типов с плавающей точкой определяется реализацией компилятора. У чисел с плавающей точкой после точки какое-то определённое число значащих цифр, за значащими цифрами идут цифры, которые представляют собой информационный мусор, поэтому толку от них никакого нет.</a:t>
            </a:r>
          </a:p>
        </p:txBody>
      </p:sp>
    </p:spTree>
    <p:extLst>
      <p:ext uri="{BB962C8B-B14F-4D97-AF65-F5344CB8AC3E}">
        <p14:creationId xmlns:p14="http://schemas.microsoft.com/office/powerpoint/2010/main" val="1722332276"/>
      </p:ext>
    </p:extLst>
  </p:cSld>
  <p:clrMapOvr>
    <a:masterClrMapping/>
  </p:clrMapOvr>
  <mc:AlternateContent xmlns:mc="http://schemas.openxmlformats.org/markup-compatibility/2006" xmlns:p14="http://schemas.microsoft.com/office/powerpoint/2010/main">
    <mc:Choice Requires="p14">
      <p:transition spd="slow" p14:dur="2000" advTm="67837"/>
    </mc:Choice>
    <mc:Fallback xmlns="">
      <p:transition spd="slow" advTm="67837"/>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Задание типов переменных</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12787" y="548680"/>
            <a:ext cx="8208913" cy="5740995"/>
          </a:xfrm>
          <a:prstGeom prst="rect">
            <a:avLst/>
          </a:prstGeom>
        </p:spPr>
        <p:txBody>
          <a:bodyPr wrap="square">
            <a:spAutoFit/>
          </a:bodyPr>
          <a:lstStyle/>
          <a:p>
            <a:pPr indent="457200">
              <a:lnSpc>
                <a:spcPct val="150000"/>
              </a:lnSpc>
            </a:pPr>
            <a:r>
              <a:rPr lang="ru-RU" sz="1900" u="sng" dirty="0">
                <a:latin typeface="+mj-lt"/>
              </a:rPr>
              <a:t>В совокупности целочисленные типы и типы с плавающей точкой называются арифметическими типами.</a:t>
            </a:r>
          </a:p>
          <a:p>
            <a:pPr indent="457200">
              <a:lnSpc>
                <a:spcPct val="150000"/>
              </a:lnSpc>
            </a:pPr>
            <a:r>
              <a:rPr lang="ru-RU" sz="1900" dirty="0">
                <a:latin typeface="+mj-lt"/>
              </a:rPr>
              <a:t>Тип переменной определяет, что именно в ней будет храниться. Хранимым значением может быть число, строка, какой-то наш собственный тип данных. Все типы, даже одинаковые, но с разным названием, воспринимаются компиляторами </a:t>
            </a:r>
            <a:r>
              <a:rPr lang="ru-RU" sz="1900" dirty="0" err="1">
                <a:latin typeface="+mj-lt"/>
              </a:rPr>
              <a:t>C</a:t>
            </a:r>
            <a:r>
              <a:rPr lang="ru-RU" sz="1900" dirty="0">
                <a:latin typeface="+mj-lt"/>
              </a:rPr>
              <a:t>++ как типы с разной структурой, то есть считаются разными, поэтому у разных типов переменных могут различаться операции, которые с ними можно использовать.</a:t>
            </a:r>
          </a:p>
          <a:p>
            <a:pPr indent="457200" algn="just">
              <a:lnSpc>
                <a:spcPct val="150000"/>
              </a:lnSpc>
            </a:pPr>
            <a:r>
              <a:rPr lang="ru-RU" sz="1900" dirty="0">
                <a:latin typeface="+mj-lt"/>
              </a:rPr>
              <a:t>Так, например, если переменная имеет целочисленный тип, то для нее определена операция сложения (+). Если переменная имеет тип «массив символов», то операции сложения (+) в таком типе нет. </a:t>
            </a:r>
          </a:p>
          <a:p>
            <a:pPr indent="457200" algn="just">
              <a:lnSpc>
                <a:spcPct val="150000"/>
              </a:lnSpc>
            </a:pPr>
            <a:r>
              <a:rPr lang="ru-RU" sz="1900" dirty="0">
                <a:latin typeface="+mj-lt"/>
              </a:rPr>
              <a:t>Каждый тип может имеет свои особенности, поэтому при создании переменных вы должны правильно выбирать соответствующий им тип</a:t>
            </a:r>
            <a:r>
              <a:rPr lang="ru-RU" sz="1900" dirty="0"/>
              <a:t>.</a:t>
            </a:r>
            <a:endParaRPr lang="ru-RU" sz="1900" dirty="0">
              <a:latin typeface="+mj-lt"/>
            </a:endParaRPr>
          </a:p>
        </p:txBody>
      </p:sp>
    </p:spTree>
    <p:extLst>
      <p:ext uri="{BB962C8B-B14F-4D97-AF65-F5344CB8AC3E}">
        <p14:creationId xmlns:p14="http://schemas.microsoft.com/office/powerpoint/2010/main" val="1092417735"/>
      </p:ext>
    </p:extLst>
  </p:cSld>
  <p:clrMapOvr>
    <a:masterClrMapping/>
  </p:clrMapOvr>
  <mc:AlternateContent xmlns:mc="http://schemas.openxmlformats.org/markup-compatibility/2006" xmlns:p14="http://schemas.microsoft.com/office/powerpoint/2010/main">
    <mc:Choice Requires="p14">
      <p:transition spd="slow" p14:dur="2000" advTm="66819"/>
    </mc:Choice>
    <mc:Fallback xmlns="">
      <p:transition spd="slow" advTm="66819"/>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Задание типов переменных</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12787" y="548680"/>
            <a:ext cx="8208913" cy="6240170"/>
          </a:xfrm>
          <a:prstGeom prst="rect">
            <a:avLst/>
          </a:prstGeom>
        </p:spPr>
        <p:txBody>
          <a:bodyPr wrap="square">
            <a:spAutoFit/>
          </a:bodyPr>
          <a:lstStyle/>
          <a:p>
            <a:pPr indent="457200">
              <a:lnSpc>
                <a:spcPct val="150000"/>
              </a:lnSpc>
            </a:pPr>
            <a:r>
              <a:rPr lang="ru-RU" sz="1700" i="1" dirty="0">
                <a:latin typeface="+mj-lt"/>
              </a:rPr>
              <a:t>Пример кода объявления переменных.</a:t>
            </a:r>
            <a:endParaRPr lang="ru-RU" sz="1700" dirty="0">
              <a:latin typeface="+mj-lt"/>
            </a:endParaRPr>
          </a:p>
          <a:p>
            <a:r>
              <a:rPr lang="en-US" sz="1700" dirty="0"/>
              <a:t>int main</a:t>
            </a:r>
            <a:r>
              <a:rPr lang="ru-RU" sz="1700" dirty="0"/>
              <a:t> () </a:t>
            </a:r>
          </a:p>
          <a:p>
            <a:r>
              <a:rPr lang="ru-RU" sz="1700" dirty="0"/>
              <a:t>{</a:t>
            </a:r>
          </a:p>
          <a:p>
            <a:r>
              <a:rPr lang="en-US" sz="1700" dirty="0"/>
              <a:t>  short x</a:t>
            </a:r>
            <a:r>
              <a:rPr lang="ru-RU" sz="1700" dirty="0"/>
              <a:t>1;</a:t>
            </a:r>
            <a:r>
              <a:rPr lang="en-US" sz="1700" dirty="0"/>
              <a:t>        </a:t>
            </a:r>
            <a:r>
              <a:rPr lang="ru-RU" sz="1700" dirty="0"/>
              <a:t>        //Знаковый. Короткий диапазон целых чисел</a:t>
            </a:r>
          </a:p>
          <a:p>
            <a:r>
              <a:rPr lang="ru-RU" sz="1700" dirty="0"/>
              <a:t>  </a:t>
            </a:r>
            <a:r>
              <a:rPr lang="ru-RU" sz="1700" dirty="0" err="1"/>
              <a:t>signed</a:t>
            </a:r>
            <a:r>
              <a:rPr lang="ru-RU" sz="1700" dirty="0"/>
              <a:t> </a:t>
            </a:r>
            <a:r>
              <a:rPr lang="ru-RU" sz="1700" dirty="0" err="1"/>
              <a:t>short</a:t>
            </a:r>
            <a:r>
              <a:rPr lang="ru-RU" sz="1700" dirty="0"/>
              <a:t> x2;    //Знаковый. Короткий диапазон целых чисел</a:t>
            </a:r>
          </a:p>
          <a:p>
            <a:r>
              <a:rPr lang="ru-RU" sz="1700" dirty="0"/>
              <a:t>  </a:t>
            </a:r>
            <a:r>
              <a:rPr lang="ru-RU" sz="1700" dirty="0" err="1"/>
              <a:t>unsigned</a:t>
            </a:r>
            <a:r>
              <a:rPr lang="ru-RU" sz="1700" dirty="0"/>
              <a:t> </a:t>
            </a:r>
            <a:r>
              <a:rPr lang="ru-RU" sz="1700" dirty="0" err="1"/>
              <a:t>short</a:t>
            </a:r>
            <a:r>
              <a:rPr lang="ru-RU" sz="1700" dirty="0"/>
              <a:t> x3;//Беззнаковый. Короткий диапазон целых чисел</a:t>
            </a:r>
          </a:p>
          <a:p>
            <a:r>
              <a:rPr lang="ru-RU" sz="1700" dirty="0"/>
              <a:t>  int y1;                   //Знаковый Диапазон целых чисел</a:t>
            </a:r>
          </a:p>
          <a:p>
            <a:r>
              <a:rPr lang="ru-RU" sz="1700" dirty="0"/>
              <a:t>  </a:t>
            </a:r>
            <a:r>
              <a:rPr lang="ru-RU" sz="1700" dirty="0" err="1"/>
              <a:t>signed</a:t>
            </a:r>
            <a:r>
              <a:rPr lang="ru-RU" sz="1700" dirty="0"/>
              <a:t> int y2;       //Знаковый Диапазон целых чисел</a:t>
            </a:r>
          </a:p>
          <a:p>
            <a:r>
              <a:rPr lang="ru-RU" sz="1700" dirty="0"/>
              <a:t>  </a:t>
            </a:r>
            <a:r>
              <a:rPr lang="ru-RU" sz="1700" dirty="0" err="1"/>
              <a:t>unsigned</a:t>
            </a:r>
            <a:r>
              <a:rPr lang="ru-RU" sz="1700" dirty="0"/>
              <a:t> int y3;   //</a:t>
            </a:r>
            <a:r>
              <a:rPr lang="ru-RU" sz="1700" dirty="0" err="1"/>
              <a:t>Безнаковый</a:t>
            </a:r>
            <a:r>
              <a:rPr lang="ru-RU" sz="1700" dirty="0"/>
              <a:t> Диапазон целых чисел</a:t>
            </a:r>
          </a:p>
          <a:p>
            <a:r>
              <a:rPr lang="ru-RU" sz="1700" dirty="0"/>
              <a:t>  </a:t>
            </a:r>
            <a:r>
              <a:rPr lang="en-US" sz="1700" dirty="0"/>
              <a:t>l</a:t>
            </a:r>
            <a:r>
              <a:rPr lang="ru-RU" sz="1700" dirty="0" err="1"/>
              <a:t>ong</a:t>
            </a:r>
            <a:r>
              <a:rPr lang="ru-RU" sz="1700" dirty="0"/>
              <a:t> z1;                //Знаковый длинный диапазон целых чисел</a:t>
            </a:r>
          </a:p>
          <a:p>
            <a:r>
              <a:rPr lang="ru-RU" sz="1700" dirty="0"/>
              <a:t>  </a:t>
            </a:r>
            <a:r>
              <a:rPr lang="ru-RU" sz="1700" dirty="0" err="1"/>
              <a:t>signed</a:t>
            </a:r>
            <a:r>
              <a:rPr lang="ru-RU" sz="1700" dirty="0"/>
              <a:t> </a:t>
            </a:r>
            <a:r>
              <a:rPr lang="ru-RU" sz="1700" dirty="0" err="1"/>
              <a:t>long</a:t>
            </a:r>
            <a:r>
              <a:rPr lang="ru-RU" sz="1700" dirty="0"/>
              <a:t> z2;    //Знаковый длинный диапазон целых чисел</a:t>
            </a:r>
          </a:p>
          <a:p>
            <a:r>
              <a:rPr lang="ru-RU" sz="1700" dirty="0"/>
              <a:t>  </a:t>
            </a:r>
            <a:r>
              <a:rPr lang="ru-RU" sz="1700" dirty="0" err="1"/>
              <a:t>unsigned</a:t>
            </a:r>
            <a:r>
              <a:rPr lang="ru-RU" sz="1700" dirty="0"/>
              <a:t> </a:t>
            </a:r>
            <a:r>
              <a:rPr lang="ru-RU" sz="1700" dirty="0" err="1"/>
              <a:t>long</a:t>
            </a:r>
            <a:r>
              <a:rPr lang="ru-RU" sz="1700" dirty="0"/>
              <a:t> z3; //Беззнаковый длинный диапазон целых чисел</a:t>
            </a:r>
          </a:p>
          <a:p>
            <a:r>
              <a:rPr lang="ru-RU" sz="1700" dirty="0"/>
              <a:t>  char ch1;             //или знаковый, или беззнаковый диапазон для кодов </a:t>
            </a:r>
          </a:p>
          <a:p>
            <a:r>
              <a:rPr lang="ru-RU" sz="1700" dirty="0"/>
              <a:t>                              // символов; может быть в обоих вариантах.</a:t>
            </a:r>
          </a:p>
          <a:p>
            <a:r>
              <a:rPr lang="ru-RU" sz="1700" dirty="0"/>
              <a:t>  </a:t>
            </a:r>
            <a:r>
              <a:rPr lang="ru-RU" sz="1700" dirty="0" err="1"/>
              <a:t>signed</a:t>
            </a:r>
            <a:r>
              <a:rPr lang="ru-RU" sz="1700" dirty="0"/>
              <a:t> char ch2; //Знаковый диапазон для кодов символов</a:t>
            </a:r>
          </a:p>
          <a:p>
            <a:r>
              <a:rPr lang="ru-RU" sz="1700" dirty="0"/>
              <a:t>  </a:t>
            </a:r>
            <a:r>
              <a:rPr lang="ru-RU" sz="1700" dirty="0" err="1"/>
              <a:t>unsigned</a:t>
            </a:r>
            <a:r>
              <a:rPr lang="ru-RU" sz="1700" dirty="0"/>
              <a:t> char ch3; //Беззнаковый диапазон для кодов символов</a:t>
            </a:r>
          </a:p>
          <a:p>
            <a:r>
              <a:rPr lang="ru-RU" sz="1700" dirty="0"/>
              <a:t> </a:t>
            </a:r>
          </a:p>
          <a:p>
            <a:r>
              <a:rPr lang="ru-RU" sz="1700" dirty="0"/>
              <a:t>Иногда в кодах символов применяют отрицательные значения, а иногда - только положительные.</a:t>
            </a:r>
          </a:p>
          <a:p>
            <a:r>
              <a:rPr lang="ru-RU" sz="1700" dirty="0"/>
              <a:t>  </a:t>
            </a:r>
            <a:r>
              <a:rPr lang="ru-RU" sz="1700" dirty="0" err="1"/>
              <a:t>short</a:t>
            </a:r>
            <a:r>
              <a:rPr lang="ru-RU" sz="1700" dirty="0"/>
              <a:t> char; // неверно, char не может быть коротким или длинным.</a:t>
            </a:r>
          </a:p>
          <a:p>
            <a:r>
              <a:rPr lang="ru-RU" sz="1700" dirty="0"/>
              <a:t>  </a:t>
            </a:r>
            <a:r>
              <a:rPr lang="ru-RU" sz="1700" dirty="0" err="1"/>
              <a:t>signed</a:t>
            </a:r>
            <a:r>
              <a:rPr lang="ru-RU" sz="1700" dirty="0"/>
              <a:t> double </a:t>
            </a:r>
            <a:r>
              <a:rPr lang="ru-RU" sz="1700" dirty="0" err="1"/>
              <a:t>d</a:t>
            </a:r>
            <a:r>
              <a:rPr lang="ru-RU" sz="1700" dirty="0"/>
              <a:t>;  //неверно, знаковыми и беззнаковыми могут быть </a:t>
            </a:r>
          </a:p>
          <a:p>
            <a:r>
              <a:rPr lang="ru-RU" sz="1700" dirty="0"/>
              <a:t>  		// только целочисленные типы</a:t>
            </a:r>
          </a:p>
          <a:p>
            <a:r>
              <a:rPr lang="ru-RU" sz="1700" dirty="0"/>
              <a:t>}</a:t>
            </a:r>
          </a:p>
        </p:txBody>
      </p:sp>
    </p:spTree>
    <p:extLst>
      <p:ext uri="{BB962C8B-B14F-4D97-AF65-F5344CB8AC3E}">
        <p14:creationId xmlns:p14="http://schemas.microsoft.com/office/powerpoint/2010/main" val="615681477"/>
      </p:ext>
    </p:extLst>
  </p:cSld>
  <p:clrMapOvr>
    <a:masterClrMapping/>
  </p:clrMapOvr>
  <mc:AlternateContent xmlns:mc="http://schemas.openxmlformats.org/markup-compatibility/2006" xmlns:p14="http://schemas.microsoft.com/office/powerpoint/2010/main">
    <mc:Choice Requires="p14">
      <p:transition spd="slow" p14:dur="2000" advTm="14228"/>
    </mc:Choice>
    <mc:Fallback xmlns="">
      <p:transition spd="slow" advTm="14228"/>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КОНСТАНТЫ В С++</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12787" y="548680"/>
            <a:ext cx="8208913" cy="6274988"/>
          </a:xfrm>
          <a:prstGeom prst="rect">
            <a:avLst/>
          </a:prstGeom>
        </p:spPr>
        <p:txBody>
          <a:bodyPr wrap="square">
            <a:spAutoFit/>
          </a:bodyPr>
          <a:lstStyle/>
          <a:p>
            <a:pPr indent="457200">
              <a:lnSpc>
                <a:spcPct val="150000"/>
              </a:lnSpc>
            </a:pPr>
            <a:r>
              <a:rPr lang="ru-RU" dirty="0">
                <a:latin typeface="+mj-lt"/>
              </a:rPr>
              <a:t>Каждый элемент данных, используемый в программе, является либо константой, либо переменной. </a:t>
            </a:r>
          </a:p>
          <a:p>
            <a:pPr indent="457200">
              <a:lnSpc>
                <a:spcPct val="150000"/>
              </a:lnSpc>
            </a:pPr>
            <a:r>
              <a:rPr lang="ru-RU" b="1" dirty="0">
                <a:latin typeface="+mj-lt"/>
              </a:rPr>
              <a:t>Константой</a:t>
            </a:r>
            <a:r>
              <a:rPr lang="ru-RU" dirty="0">
                <a:latin typeface="+mj-lt"/>
              </a:rPr>
              <a:t> называется элемент данных, значение которого в процессе выполнения программы не меняется. </a:t>
            </a:r>
          </a:p>
          <a:p>
            <a:pPr indent="457200">
              <a:lnSpc>
                <a:spcPct val="150000"/>
              </a:lnSpc>
            </a:pPr>
            <a:r>
              <a:rPr lang="ru-RU" dirty="0">
                <a:latin typeface="+mj-lt"/>
              </a:rPr>
              <a:t>В языке С++ используется константы следующих видов:</a:t>
            </a:r>
          </a:p>
          <a:p>
            <a:pPr marL="285750" lvl="0" indent="-285750">
              <a:lnSpc>
                <a:spcPct val="150000"/>
              </a:lnSpc>
              <a:buFont typeface="Arial" panose="020B0604020202020204" pitchFamily="34" charset="0"/>
              <a:buChar char="•"/>
            </a:pPr>
            <a:r>
              <a:rPr lang="ru-RU" dirty="0">
                <a:latin typeface="+mj-lt"/>
              </a:rPr>
              <a:t>числовые, </a:t>
            </a:r>
          </a:p>
          <a:p>
            <a:pPr marL="285750" lvl="0" indent="-285750">
              <a:lnSpc>
                <a:spcPct val="150000"/>
              </a:lnSpc>
              <a:buFont typeface="Arial" panose="020B0604020202020204" pitchFamily="34" charset="0"/>
              <a:buChar char="•"/>
            </a:pPr>
            <a:r>
              <a:rPr lang="ru-RU" dirty="0">
                <a:latin typeface="+mj-lt"/>
              </a:rPr>
              <a:t>логические (булевские), </a:t>
            </a:r>
          </a:p>
          <a:p>
            <a:pPr marL="285750" lvl="0" indent="-285750">
              <a:lnSpc>
                <a:spcPct val="150000"/>
              </a:lnSpc>
              <a:buFont typeface="Arial" panose="020B0604020202020204" pitchFamily="34" charset="0"/>
              <a:buChar char="•"/>
            </a:pPr>
            <a:r>
              <a:rPr lang="ru-RU" dirty="0">
                <a:latin typeface="+mj-lt"/>
              </a:rPr>
              <a:t>символьные, </a:t>
            </a:r>
          </a:p>
          <a:p>
            <a:pPr marL="285750" lvl="0" indent="-285750">
              <a:lnSpc>
                <a:spcPct val="150000"/>
              </a:lnSpc>
              <a:buFont typeface="Arial" panose="020B0604020202020204" pitchFamily="34" charset="0"/>
              <a:buChar char="•"/>
            </a:pPr>
            <a:r>
              <a:rPr lang="ru-RU" dirty="0">
                <a:latin typeface="+mj-lt"/>
              </a:rPr>
              <a:t>строковые. </a:t>
            </a:r>
          </a:p>
          <a:p>
            <a:pPr indent="457200">
              <a:lnSpc>
                <a:spcPct val="150000"/>
              </a:lnSpc>
            </a:pPr>
            <a:r>
              <a:rPr lang="ru-RU" dirty="0">
                <a:latin typeface="+mj-lt"/>
              </a:rPr>
              <a:t>Числовые константы предназначены для представления числовых данных (целых и вещественных). </a:t>
            </a:r>
          </a:p>
          <a:p>
            <a:pPr indent="457200">
              <a:lnSpc>
                <a:spcPct val="150000"/>
              </a:lnSpc>
            </a:pPr>
            <a:r>
              <a:rPr lang="ru-RU" dirty="0">
                <a:latin typeface="+mj-lt"/>
              </a:rPr>
              <a:t>Булевские константы используются для представления данных, имеющих смысл логических высказываний (типа: да-нет, истина-ложь, 1-0). </a:t>
            </a:r>
          </a:p>
          <a:p>
            <a:pPr indent="457200">
              <a:lnSpc>
                <a:spcPct val="150000"/>
              </a:lnSpc>
            </a:pPr>
            <a:r>
              <a:rPr lang="ru-RU" dirty="0">
                <a:latin typeface="+mj-lt"/>
              </a:rPr>
              <a:t>Символьные и строковые константы - это отдельные символы и их последовательности.</a:t>
            </a:r>
          </a:p>
        </p:txBody>
      </p:sp>
    </p:spTree>
    <p:extLst>
      <p:ext uri="{BB962C8B-B14F-4D97-AF65-F5344CB8AC3E}">
        <p14:creationId xmlns:p14="http://schemas.microsoft.com/office/powerpoint/2010/main" val="3679723025"/>
      </p:ext>
    </p:extLst>
  </p:cSld>
  <p:clrMapOvr>
    <a:masterClrMapping/>
  </p:clrMapOvr>
  <mc:AlternateContent xmlns:mc="http://schemas.openxmlformats.org/markup-compatibility/2006" xmlns:p14="http://schemas.microsoft.com/office/powerpoint/2010/main">
    <mc:Choice Requires="p14">
      <p:transition spd="slow" p14:dur="2000" advTm="51522"/>
    </mc:Choice>
    <mc:Fallback xmlns="">
      <p:transition spd="slow" advTm="51522"/>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ВВОД, ВЫВОД В С++. Библиотека </a:t>
            </a:r>
            <a:r>
              <a:rPr lang="en-US" sz="1600" b="1" dirty="0">
                <a:solidFill>
                  <a:schemeClr val="bg1"/>
                </a:solidFill>
                <a:latin typeface="Times New Roman" panose="02020603050405020304" pitchFamily="18" charset="0"/>
                <a:cs typeface="Times New Roman" panose="02020603050405020304" pitchFamily="18" charset="0"/>
              </a:rPr>
              <a:t>iostream</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12787" y="548680"/>
            <a:ext cx="8208913" cy="6274988"/>
          </a:xfrm>
          <a:prstGeom prst="rect">
            <a:avLst/>
          </a:prstGeom>
        </p:spPr>
        <p:txBody>
          <a:bodyPr wrap="square">
            <a:spAutoFit/>
          </a:bodyPr>
          <a:lstStyle/>
          <a:p>
            <a:pPr indent="457200">
              <a:lnSpc>
                <a:spcPct val="150000"/>
              </a:lnSpc>
            </a:pPr>
            <a:r>
              <a:rPr lang="ru-RU" dirty="0" err="1">
                <a:latin typeface="+mj-lt"/>
              </a:rPr>
              <a:t>C</a:t>
            </a:r>
            <a:r>
              <a:rPr lang="ru-RU" dirty="0">
                <a:latin typeface="+mj-lt"/>
              </a:rPr>
              <a:t>++ рассматривает ввод и вывод как поток байтов. (В зависимости от реализации и платформы это могут быть 8-, 16- или 32-битные байты, но все равно они будут байтами.) Однако многие виды данных в программе организованы в виде более крупных блоков, нежели отдельный байт. Например, тип int может быть представлен 16- или 32-битным двоичным значением, а значение типа </a:t>
            </a:r>
            <a:r>
              <a:rPr lang="ru-RU" dirty="0" err="1">
                <a:latin typeface="+mj-lt"/>
              </a:rPr>
              <a:t>double</a:t>
            </a:r>
            <a:r>
              <a:rPr lang="ru-RU" dirty="0">
                <a:latin typeface="+mj-lt"/>
              </a:rPr>
              <a:t> — 64- битными двоичными данными. Но при отправке потока байтов на экран желательно, чтобы каждый байт представлял значение символа. То есть для отображения на экране числа -2.34 понадобится отправить пять символов: «-», «2», «.», «3» и «4», а не внутреннее 64-битное с плавающей точкой представление этого значения.</a:t>
            </a:r>
          </a:p>
          <a:p>
            <a:pPr indent="457200">
              <a:lnSpc>
                <a:spcPct val="150000"/>
              </a:lnSpc>
            </a:pPr>
            <a:r>
              <a:rPr lang="ru-RU" dirty="0">
                <a:latin typeface="+mj-lt"/>
              </a:rPr>
              <a:t>Частью стандартной библиотеки </a:t>
            </a:r>
            <a:r>
              <a:rPr lang="ru-RU" dirty="0" err="1">
                <a:latin typeface="+mj-lt"/>
              </a:rPr>
              <a:t>C</a:t>
            </a:r>
            <a:r>
              <a:rPr lang="ru-RU" dirty="0">
                <a:latin typeface="+mj-lt"/>
              </a:rPr>
              <a:t>++ является библиотека </a:t>
            </a:r>
            <a:r>
              <a:rPr lang="ru-RU" dirty="0" err="1">
                <a:latin typeface="+mj-lt"/>
              </a:rPr>
              <a:t>iostream</a:t>
            </a:r>
            <a:r>
              <a:rPr lang="ru-RU" dirty="0">
                <a:latin typeface="+mj-lt"/>
              </a:rPr>
              <a:t> – объектно-ориентированная иерархия классов, где используется и множественное, и виртуальное наследование. В ней реализована поддержка для файлового ввода/вывода данных встроенных типов. Кроме того, разработчики классов могут расширять эту библиотеку для чтения и записи новых типов данных.</a:t>
            </a:r>
          </a:p>
        </p:txBody>
      </p:sp>
    </p:spTree>
    <p:extLst>
      <p:ext uri="{BB962C8B-B14F-4D97-AF65-F5344CB8AC3E}">
        <p14:creationId xmlns:p14="http://schemas.microsoft.com/office/powerpoint/2010/main" val="2389320000"/>
      </p:ext>
    </p:extLst>
  </p:cSld>
  <p:clrMapOvr>
    <a:masterClrMapping/>
  </p:clrMapOvr>
  <mc:AlternateContent xmlns:mc="http://schemas.openxmlformats.org/markup-compatibility/2006" xmlns:p14="http://schemas.microsoft.com/office/powerpoint/2010/main">
    <mc:Choice Requires="p14">
      <p:transition spd="slow" p14:dur="2000" advTm="175341"/>
    </mc:Choice>
    <mc:Fallback xmlns="">
      <p:transition spd="slow" advTm="175341"/>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 Библиотека </a:t>
            </a:r>
            <a:r>
              <a:rPr lang="en-US" sz="1600" b="1" dirty="0">
                <a:solidFill>
                  <a:schemeClr val="bg1"/>
                </a:solidFill>
                <a:latin typeface="Times New Roman" panose="02020603050405020304" pitchFamily="18" charset="0"/>
                <a:cs typeface="Times New Roman" panose="02020603050405020304" pitchFamily="18" charset="0"/>
              </a:rPr>
              <a:t>iostream</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246149" y="620688"/>
            <a:ext cx="8651701" cy="5268878"/>
          </a:xfrm>
          <a:prstGeom prst="rect">
            <a:avLst/>
          </a:prstGeom>
        </p:spPr>
        <p:txBody>
          <a:bodyPr wrap="square">
            <a:spAutoFit/>
          </a:bodyPr>
          <a:lstStyle/>
          <a:p>
            <a:pPr indent="457200">
              <a:lnSpc>
                <a:spcPct val="150000"/>
              </a:lnSpc>
            </a:pPr>
            <a:r>
              <a:rPr lang="ru-RU" sz="2000" dirty="0">
                <a:latin typeface="+mj-lt"/>
              </a:rPr>
              <a:t>Для использования библиотеки </a:t>
            </a:r>
            <a:r>
              <a:rPr lang="ru-RU" sz="2000" dirty="0" err="1">
                <a:latin typeface="+mj-lt"/>
              </a:rPr>
              <a:t>iostream</a:t>
            </a:r>
            <a:r>
              <a:rPr lang="ru-RU" sz="2000" dirty="0">
                <a:latin typeface="+mj-lt"/>
              </a:rPr>
              <a:t> в программе необходимо включить заголовочный файл:</a:t>
            </a:r>
          </a:p>
          <a:p>
            <a:pPr algn="ctr"/>
            <a:r>
              <a:rPr lang="ru-RU" sz="2000" dirty="0"/>
              <a:t>#</a:t>
            </a:r>
            <a:r>
              <a:rPr lang="ru-RU" sz="2000" dirty="0" err="1"/>
              <a:t>include</a:t>
            </a:r>
            <a:r>
              <a:rPr lang="ru-RU" sz="2000" dirty="0"/>
              <a:t> &lt;</a:t>
            </a:r>
            <a:r>
              <a:rPr lang="ru-RU" sz="2000" dirty="0" err="1"/>
              <a:t>iostream</a:t>
            </a:r>
            <a:r>
              <a:rPr lang="ru-RU" sz="2000" dirty="0"/>
              <a:t>&gt;</a:t>
            </a:r>
            <a:endParaRPr lang="en-US" sz="2000" dirty="0"/>
          </a:p>
          <a:p>
            <a:endParaRPr lang="en-US" sz="2000" dirty="0"/>
          </a:p>
          <a:p>
            <a:pPr indent="457200">
              <a:lnSpc>
                <a:spcPct val="150000"/>
              </a:lnSpc>
            </a:pPr>
            <a:r>
              <a:rPr lang="ru-RU" sz="2000" dirty="0">
                <a:latin typeface="+mj-lt"/>
              </a:rPr>
              <a:t>Операции ввода/вывода выполняются с помощью классов </a:t>
            </a:r>
            <a:r>
              <a:rPr lang="ru-RU" sz="2000" dirty="0" err="1">
                <a:latin typeface="+mj-lt"/>
              </a:rPr>
              <a:t>istream</a:t>
            </a:r>
            <a:r>
              <a:rPr lang="ru-RU" sz="2000" dirty="0">
                <a:latin typeface="+mj-lt"/>
              </a:rPr>
              <a:t> (потоковый ввод) и </a:t>
            </a:r>
            <a:r>
              <a:rPr lang="ru-RU" sz="2000" dirty="0" err="1">
                <a:latin typeface="+mj-lt"/>
              </a:rPr>
              <a:t>ostream</a:t>
            </a:r>
            <a:r>
              <a:rPr lang="ru-RU" sz="2000" dirty="0">
                <a:latin typeface="+mj-lt"/>
              </a:rPr>
              <a:t> (потоковый вывод). Третий класс, </a:t>
            </a:r>
            <a:r>
              <a:rPr lang="ru-RU" sz="2000" dirty="0" err="1">
                <a:latin typeface="+mj-lt"/>
              </a:rPr>
              <a:t>iostream</a:t>
            </a:r>
            <a:r>
              <a:rPr lang="ru-RU" sz="2000" dirty="0">
                <a:latin typeface="+mj-lt"/>
              </a:rPr>
              <a:t>, является производным от них и поддерживает двунаправленный ввод/вывод. </a:t>
            </a:r>
          </a:p>
          <a:p>
            <a:pPr indent="457200">
              <a:lnSpc>
                <a:spcPct val="150000"/>
              </a:lnSpc>
            </a:pPr>
            <a:r>
              <a:rPr lang="ru-RU" sz="2000" dirty="0">
                <a:latin typeface="+mj-lt"/>
              </a:rPr>
              <a:t>Для удобства в библиотеке определены два стандартных объекта-потока:</a:t>
            </a:r>
          </a:p>
          <a:p>
            <a:pPr indent="457200">
              <a:lnSpc>
                <a:spcPct val="150000"/>
              </a:lnSpc>
            </a:pPr>
            <a:r>
              <a:rPr lang="ru-RU" sz="2000" dirty="0" err="1">
                <a:latin typeface="+mj-lt"/>
              </a:rPr>
              <a:t>cin</a:t>
            </a:r>
            <a:r>
              <a:rPr lang="ru-RU" sz="2000" dirty="0">
                <a:latin typeface="+mj-lt"/>
              </a:rPr>
              <a:t> – объект класса </a:t>
            </a:r>
            <a:r>
              <a:rPr lang="ru-RU" sz="2000" dirty="0" err="1">
                <a:latin typeface="+mj-lt"/>
              </a:rPr>
              <a:t>istream</a:t>
            </a:r>
            <a:r>
              <a:rPr lang="ru-RU" sz="2000" dirty="0">
                <a:latin typeface="+mj-lt"/>
              </a:rPr>
              <a:t>, соответствующий стандартному вводу; в общем случае он позволяет читать данные с терминала пользователя;</a:t>
            </a:r>
          </a:p>
          <a:p>
            <a:pPr indent="457200">
              <a:lnSpc>
                <a:spcPct val="150000"/>
              </a:lnSpc>
            </a:pPr>
            <a:r>
              <a:rPr lang="ru-RU" sz="2000" dirty="0">
                <a:latin typeface="+mj-lt"/>
              </a:rPr>
              <a:t>cout – объект класса </a:t>
            </a:r>
            <a:r>
              <a:rPr lang="ru-RU" sz="2000" dirty="0" err="1">
                <a:latin typeface="+mj-lt"/>
              </a:rPr>
              <a:t>ostream</a:t>
            </a:r>
            <a:r>
              <a:rPr lang="ru-RU" sz="2000" dirty="0">
                <a:latin typeface="+mj-lt"/>
              </a:rPr>
              <a:t>, соответствующий стандартному выводу; в общем случае он позволяет выводить данные на терминал пользователя.</a:t>
            </a:r>
            <a:endParaRPr lang="ru-RU" sz="2000" dirty="0"/>
          </a:p>
        </p:txBody>
      </p:sp>
    </p:spTree>
    <p:extLst>
      <p:ext uri="{BB962C8B-B14F-4D97-AF65-F5344CB8AC3E}">
        <p14:creationId xmlns:p14="http://schemas.microsoft.com/office/powerpoint/2010/main" val="391089122"/>
      </p:ext>
    </p:extLst>
  </p:cSld>
  <p:clrMapOvr>
    <a:masterClrMapping/>
  </p:clrMapOvr>
  <mc:AlternateContent xmlns:mc="http://schemas.openxmlformats.org/markup-compatibility/2006" xmlns:p14="http://schemas.microsoft.com/office/powerpoint/2010/main">
    <mc:Choice Requires="p14">
      <p:transition spd="slow" p14:dur="2000" advTm="87403"/>
    </mc:Choice>
    <mc:Fallback xmlns="">
      <p:transition spd="slow" advTm="8740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ВВЕДЕНИЕ</a:t>
            </a:r>
          </a:p>
        </p:txBody>
      </p:sp>
      <p:sp>
        <p:nvSpPr>
          <p:cNvPr id="7" name="Прямоугольник 6">
            <a:extLst>
              <a:ext uri="{FF2B5EF4-FFF2-40B4-BE49-F238E27FC236}">
                <a16:creationId xmlns:a16="http://schemas.microsoft.com/office/drawing/2014/main" id="{79ECF87E-5D08-8F4E-9263-A37E1D124698}"/>
              </a:ext>
            </a:extLst>
          </p:cNvPr>
          <p:cNvSpPr/>
          <p:nvPr/>
        </p:nvSpPr>
        <p:spPr>
          <a:xfrm>
            <a:off x="520979" y="418356"/>
            <a:ext cx="8587361" cy="5565947"/>
          </a:xfrm>
          <a:prstGeom prst="rect">
            <a:avLst/>
          </a:prstGeom>
        </p:spPr>
        <p:txBody>
          <a:bodyPr wrap="square">
            <a:spAutoFit/>
          </a:bodyPr>
          <a:lstStyle/>
          <a:p>
            <a:pPr indent="457200">
              <a:lnSpc>
                <a:spcPct val="150000"/>
              </a:lnSpc>
            </a:pPr>
            <a:r>
              <a:rPr lang="es-419" sz="2400" b="1" dirty="0">
                <a:latin typeface="+mj-lt"/>
              </a:rPr>
              <a:t>C++</a:t>
            </a:r>
            <a:r>
              <a:rPr lang="es-419" sz="2400" dirty="0">
                <a:latin typeface="+mj-lt"/>
              </a:rPr>
              <a:t> </a:t>
            </a:r>
            <a:r>
              <a:rPr lang="ru-RU" sz="2400" dirty="0">
                <a:latin typeface="+mj-lt"/>
              </a:rPr>
              <a:t>придумал </a:t>
            </a:r>
            <a:r>
              <a:rPr lang="ru-RU" sz="2400" dirty="0" err="1">
                <a:latin typeface="+mj-lt"/>
              </a:rPr>
              <a:t>Бьёрн</a:t>
            </a:r>
            <a:r>
              <a:rPr lang="ru-RU" sz="2400" dirty="0">
                <a:latin typeface="+mj-lt"/>
              </a:rPr>
              <a:t> Страуструп в начале восьмидесятых, когда ему не хватало возможностей стандартного </a:t>
            </a:r>
            <a:r>
              <a:rPr lang="es-419" sz="2400" dirty="0">
                <a:latin typeface="+mj-lt"/>
              </a:rPr>
              <a:t>C. </a:t>
            </a:r>
            <a:r>
              <a:rPr lang="ru-RU" sz="2400" dirty="0">
                <a:latin typeface="+mj-lt"/>
              </a:rPr>
              <a:t>Он сделал язык более строгим, добавил в него классы, ООП-подход и перегрузку операторов, сохранив скорость оригинального С. В 1983 году </a:t>
            </a:r>
            <a:r>
              <a:rPr lang="ru-RU" sz="2400" dirty="0" err="1">
                <a:latin typeface="+mj-lt"/>
              </a:rPr>
              <a:t>Бьёрн</a:t>
            </a:r>
            <a:r>
              <a:rPr lang="ru-RU" sz="2400" dirty="0">
                <a:latin typeface="+mj-lt"/>
              </a:rPr>
              <a:t> переименовал язык из «</a:t>
            </a:r>
            <a:r>
              <a:rPr lang="es-419" sz="2400" dirty="0">
                <a:latin typeface="+mj-lt"/>
              </a:rPr>
              <a:t>C </a:t>
            </a:r>
            <a:r>
              <a:rPr lang="ru-RU" sz="2400" dirty="0">
                <a:latin typeface="+mj-lt"/>
              </a:rPr>
              <a:t>с классами» в </a:t>
            </a:r>
            <a:r>
              <a:rPr lang="es-419" sz="2400" dirty="0">
                <a:latin typeface="+mj-lt"/>
              </a:rPr>
              <a:t>C++.</a:t>
            </a:r>
            <a:endParaRPr lang="ru-RU" sz="2400" dirty="0">
              <a:latin typeface="+mj-lt"/>
            </a:endParaRPr>
          </a:p>
          <a:p>
            <a:pPr indent="457200">
              <a:lnSpc>
                <a:spcPct val="150000"/>
              </a:lnSpc>
            </a:pPr>
            <a:r>
              <a:rPr lang="es-419" sz="2400" dirty="0">
                <a:latin typeface="+mj-lt"/>
              </a:rPr>
              <a:t>C++ — </a:t>
            </a:r>
            <a:r>
              <a:rPr lang="ru-RU" sz="2400" dirty="0">
                <a:latin typeface="+mj-lt"/>
              </a:rPr>
              <a:t>это более новый язык, основанный на </a:t>
            </a:r>
            <a:r>
              <a:rPr lang="es-419" sz="2400" dirty="0">
                <a:latin typeface="+mj-lt"/>
              </a:rPr>
              <a:t>C</a:t>
            </a:r>
            <a:r>
              <a:rPr lang="ru-RU" sz="2400" dirty="0">
                <a:latin typeface="+mj-lt"/>
              </a:rPr>
              <a:t>. В принципе, С++ поддерживает все аспекты языка С, давая новые возможности для программистов, которые облегчают процесс программирования.</a:t>
            </a:r>
          </a:p>
        </p:txBody>
      </p:sp>
    </p:spTree>
    <p:extLst>
      <p:ext uri="{BB962C8B-B14F-4D97-AF65-F5344CB8AC3E}">
        <p14:creationId xmlns:p14="http://schemas.microsoft.com/office/powerpoint/2010/main" val="3819299754"/>
      </p:ext>
    </p:extLst>
  </p:cSld>
  <p:clrMapOvr>
    <a:masterClrMapping/>
  </p:clrMapOvr>
  <mc:AlternateContent xmlns:mc="http://schemas.openxmlformats.org/markup-compatibility/2006" xmlns:p14="http://schemas.microsoft.com/office/powerpoint/2010/main">
    <mc:Choice Requires="p14">
      <p:transition spd="slow" p14:dur="2000" advTm="86651"/>
    </mc:Choice>
    <mc:Fallback xmlns="">
      <p:transition spd="slow" advTm="86651"/>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Вывод с помощью </a:t>
            </a:r>
            <a:r>
              <a:rPr lang="en-US" sz="1600" b="1" dirty="0">
                <a:solidFill>
                  <a:schemeClr val="bg1"/>
                </a:solidFill>
                <a:latin typeface="Times New Roman" panose="02020603050405020304" pitchFamily="18" charset="0"/>
                <a:cs typeface="Times New Roman" panose="02020603050405020304" pitchFamily="18" charset="0"/>
              </a:rPr>
              <a:t>cout</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12787" y="548680"/>
            <a:ext cx="8208913" cy="5951822"/>
          </a:xfrm>
          <a:prstGeom prst="rect">
            <a:avLst/>
          </a:prstGeom>
        </p:spPr>
        <p:txBody>
          <a:bodyPr wrap="square">
            <a:spAutoFit/>
          </a:bodyPr>
          <a:lstStyle/>
          <a:p>
            <a:pPr indent="457200">
              <a:lnSpc>
                <a:spcPct val="150000"/>
              </a:lnSpc>
            </a:pPr>
            <a:r>
              <a:rPr lang="ru-RU" dirty="0">
                <a:latin typeface="+mj-lt"/>
              </a:rPr>
              <a:t>Вывод осуществляется, как правило, с помощью перегруженного оператора сдвига влево (&lt;&lt;), а ввод – с помощью оператора сдвига вправо (&gt;&gt;) – это условные названия:</a:t>
            </a:r>
          </a:p>
          <a:p>
            <a:pPr indent="457200"/>
            <a:r>
              <a:rPr lang="en-US" altLang="ru-RU" dirty="0">
                <a:solidFill>
                  <a:srgbClr val="00008B"/>
                </a:solidFill>
                <a:latin typeface="Courier New" panose="02070309020205020404" pitchFamily="49" charset="0"/>
                <a:ea typeface="Times New Roman" panose="02020603050405020304" pitchFamily="18" charset="0"/>
              </a:rPr>
              <a:t>#include &lt;iostream&gt;</a:t>
            </a:r>
          </a:p>
          <a:p>
            <a:pPr indent="457200"/>
            <a:r>
              <a:rPr lang="en-US" altLang="ru-RU" dirty="0">
                <a:solidFill>
                  <a:srgbClr val="00008B"/>
                </a:solidFill>
                <a:latin typeface="Courier New" panose="02070309020205020404" pitchFamily="49" charset="0"/>
                <a:ea typeface="Times New Roman" panose="02020603050405020304" pitchFamily="18" charset="0"/>
              </a:rPr>
              <a:t>#include &lt;string&gt;</a:t>
            </a:r>
            <a:r>
              <a:rPr lang="en-US" altLang="ru-RU" sz="900" dirty="0"/>
              <a:t> </a:t>
            </a:r>
          </a:p>
          <a:p>
            <a:pPr indent="457200"/>
            <a:r>
              <a:rPr lang="en-US" altLang="ru-RU" sz="2000" dirty="0">
                <a:solidFill>
                  <a:srgbClr val="00008B"/>
                </a:solidFill>
                <a:latin typeface="Courier New" panose="02070309020205020404" pitchFamily="49" charset="0"/>
                <a:ea typeface="Times New Roman" panose="02020603050405020304" pitchFamily="18" charset="0"/>
              </a:rPr>
              <a:t>int main()</a:t>
            </a:r>
          </a:p>
          <a:p>
            <a:pPr indent="457200"/>
            <a:r>
              <a:rPr lang="en-US" altLang="ru-RU" sz="2000" dirty="0">
                <a:solidFill>
                  <a:srgbClr val="00008B"/>
                </a:solidFill>
                <a:latin typeface="Courier New" panose="02070309020205020404" pitchFamily="49" charset="0"/>
                <a:ea typeface="Times New Roman" panose="02020603050405020304" pitchFamily="18" charset="0"/>
              </a:rPr>
              <a:t>{</a:t>
            </a:r>
            <a:r>
              <a:rPr lang="en-US" altLang="ru-RU" sz="900" dirty="0"/>
              <a:t> </a:t>
            </a:r>
          </a:p>
          <a:p>
            <a:pPr indent="457200"/>
            <a:r>
              <a:rPr lang="en-US" dirty="0"/>
              <a:t> </a:t>
            </a:r>
            <a:r>
              <a:rPr lang="ru-RU" dirty="0"/>
              <a:t>// вывести сообщение на экран</a:t>
            </a:r>
            <a:r>
              <a:rPr lang="ru-RU" sz="2000" dirty="0"/>
              <a:t> </a:t>
            </a:r>
          </a:p>
          <a:p>
            <a:pPr indent="457200"/>
            <a:r>
              <a:rPr lang="ru-RU" dirty="0"/>
              <a:t>cout &lt;&lt; "Здесь появится ваше имя:"; </a:t>
            </a:r>
          </a:p>
          <a:p>
            <a:pPr indent="457200"/>
            <a:r>
              <a:rPr lang="en-US" dirty="0"/>
              <a:t>cout</a:t>
            </a:r>
            <a:r>
              <a:rPr lang="ru-RU" dirty="0"/>
              <a:t> &lt;&lt; "Вася" &lt;&lt;</a:t>
            </a:r>
            <a:r>
              <a:rPr lang="en-US" dirty="0" err="1"/>
              <a:t>endl</a:t>
            </a:r>
            <a:r>
              <a:rPr lang="ru-RU" dirty="0"/>
              <a:t>; </a:t>
            </a:r>
          </a:p>
          <a:p>
            <a:pPr indent="457200"/>
            <a:r>
              <a:rPr lang="en-US" dirty="0">
                <a:latin typeface="+mj-lt"/>
              </a:rPr>
              <a:t>}</a:t>
            </a:r>
          </a:p>
          <a:p>
            <a:pPr indent="457200"/>
            <a:endParaRPr lang="en-US" dirty="0">
              <a:latin typeface="+mj-lt"/>
            </a:endParaRPr>
          </a:p>
          <a:p>
            <a:pPr indent="457200">
              <a:lnSpc>
                <a:spcPct val="150000"/>
              </a:lnSpc>
            </a:pPr>
            <a:r>
              <a:rPr lang="ru-RU" b="1" dirty="0">
                <a:latin typeface="+mj-lt"/>
              </a:rPr>
              <a:t>Перегрузка операторов в программировании</a:t>
            </a:r>
            <a:r>
              <a:rPr lang="ru-RU" dirty="0">
                <a:latin typeface="+mj-lt"/>
              </a:rPr>
              <a:t> — один из способов реализации полиморфизма, заключающийся в возможности одновременного существования в одной области видимости нескольких различных вариантов применения оператора, имеющих одно и то же имя, но различающихся типами параметров, к которым они применяются.</a:t>
            </a:r>
          </a:p>
        </p:txBody>
      </p:sp>
      <p:sp>
        <p:nvSpPr>
          <p:cNvPr id="9" name="Rectangle 5">
            <a:extLst>
              <a:ext uri="{FF2B5EF4-FFF2-40B4-BE49-F238E27FC236}">
                <a16:creationId xmlns:a16="http://schemas.microsoft.com/office/drawing/2014/main" id="{E3F1C00D-2AC8-C246-9D60-AD954801489D}"/>
              </a:ext>
            </a:extLst>
          </p:cNvPr>
          <p:cNvSpPr>
            <a:spLocks noChangeArrowheads="1"/>
          </p:cNvSpPr>
          <p:nvPr/>
        </p:nvSpPr>
        <p:spPr bwMode="auto">
          <a:xfrm>
            <a:off x="4081160" y="74711"/>
            <a:ext cx="9816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630238" algn="just" defTabSz="914400" rtl="0" eaLnBrk="0" fontAlgn="base" latinLnBrk="0" hangingPunct="0">
              <a:lnSpc>
                <a:spcPct val="100000"/>
              </a:lnSpc>
              <a:spcBef>
                <a:spcPct val="0"/>
              </a:spcBef>
              <a:spcAft>
                <a:spcPct val="0"/>
              </a:spcAft>
              <a:buClrTx/>
              <a:buSzTx/>
              <a:buFontTx/>
              <a:buNone/>
              <a:tabLst/>
            </a:pPr>
            <a:r>
              <a:rPr kumimoji="0" lang="en-US" altLang="ru-RU" sz="1700" b="0" i="0" u="none" strike="noStrike" cap="none" normalizeH="0" baseline="0" dirty="0">
                <a:ln>
                  <a:noFill/>
                </a:ln>
                <a:solidFill>
                  <a:srgbClr val="00008B"/>
                </a:solidFill>
                <a:effectLst/>
                <a:latin typeface="Courier New" panose="02070309020205020404" pitchFamily="49" charset="0"/>
                <a:ea typeface="Times New Roman" panose="02020603050405020304" pitchFamily="18" charset="0"/>
              </a:rPr>
              <a:t>&gt;</a:t>
            </a:r>
            <a:r>
              <a:rPr kumimoji="0" lang="en-US" altLang="ru-RU" sz="800" b="0" i="0" u="none" strike="noStrike" cap="none" normalizeH="0" baseline="0" dirty="0">
                <a:ln>
                  <a:noFill/>
                </a:ln>
                <a:solidFill>
                  <a:schemeClr val="tx1"/>
                </a:solidFill>
                <a:effectLst/>
              </a:rPr>
              <a:t> </a:t>
            </a:r>
            <a:endParaRPr kumimoji="0" lang="en-US"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7237953"/>
      </p:ext>
    </p:extLst>
  </p:cSld>
  <p:clrMapOvr>
    <a:masterClrMapping/>
  </p:clrMapOvr>
  <mc:AlternateContent xmlns:mc="http://schemas.openxmlformats.org/markup-compatibility/2006" xmlns:p14="http://schemas.microsoft.com/office/powerpoint/2010/main">
    <mc:Choice Requires="p14">
      <p:transition spd="slow" p14:dur="2000" advTm="64878"/>
    </mc:Choice>
    <mc:Fallback xmlns="">
      <p:transition spd="slow" advTm="64878"/>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Вывод с помощью </a:t>
            </a:r>
            <a:r>
              <a:rPr lang="en-US" sz="1600" b="1" dirty="0">
                <a:solidFill>
                  <a:schemeClr val="bg1"/>
                </a:solidFill>
                <a:latin typeface="Times New Roman" panose="02020603050405020304" pitchFamily="18" charset="0"/>
                <a:cs typeface="Times New Roman" panose="02020603050405020304" pitchFamily="18" charset="0"/>
              </a:rPr>
              <a:t>cout</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5659" y="548680"/>
            <a:ext cx="8928829" cy="6038641"/>
          </a:xfrm>
          <a:prstGeom prst="rect">
            <a:avLst/>
          </a:prstGeom>
        </p:spPr>
        <p:txBody>
          <a:bodyPr wrap="square">
            <a:spAutoFit/>
          </a:bodyPr>
          <a:lstStyle/>
          <a:p>
            <a:pPr indent="457200">
              <a:lnSpc>
                <a:spcPct val="150000"/>
              </a:lnSpc>
            </a:pPr>
            <a:r>
              <a:rPr lang="ru-RU" sz="2000" dirty="0">
                <a:latin typeface="+mj-lt"/>
              </a:rPr>
              <a:t>Назначение операторов легче запомнить, если считать, что каждый «указывает» в сторону перемещения данных. </a:t>
            </a:r>
          </a:p>
          <a:p>
            <a:pPr indent="457200">
              <a:lnSpc>
                <a:spcPct val="150000"/>
              </a:lnSpc>
            </a:pPr>
            <a:r>
              <a:rPr lang="ru-RU" sz="2000" i="1" dirty="0">
                <a:latin typeface="+mj-lt"/>
              </a:rPr>
              <a:t>Например</a:t>
            </a:r>
            <a:r>
              <a:rPr lang="ru-RU" sz="2000" dirty="0">
                <a:latin typeface="+mj-lt"/>
              </a:rPr>
              <a:t>,</a:t>
            </a:r>
          </a:p>
          <a:p>
            <a:pPr indent="457200">
              <a:lnSpc>
                <a:spcPct val="150000"/>
              </a:lnSpc>
            </a:pPr>
            <a:r>
              <a:rPr lang="ru-RU" sz="2000" dirty="0">
                <a:latin typeface="+mj-lt"/>
              </a:rPr>
              <a:t>&gt;&gt; </a:t>
            </a:r>
            <a:r>
              <a:rPr lang="en-US" sz="2000" i="1" dirty="0">
                <a:latin typeface="+mj-lt"/>
              </a:rPr>
              <a:t>x</a:t>
            </a:r>
            <a:endParaRPr lang="ru-RU" sz="2000" dirty="0">
              <a:latin typeface="+mj-lt"/>
            </a:endParaRPr>
          </a:p>
          <a:p>
            <a:pPr indent="457200">
              <a:lnSpc>
                <a:spcPct val="150000"/>
              </a:lnSpc>
            </a:pPr>
            <a:r>
              <a:rPr lang="ru-RU" sz="2000" dirty="0">
                <a:latin typeface="+mj-lt"/>
              </a:rPr>
              <a:t>перемещает данные в </a:t>
            </a:r>
            <a:r>
              <a:rPr lang="en-US" sz="2000" i="1" dirty="0">
                <a:latin typeface="+mj-lt"/>
              </a:rPr>
              <a:t>x</a:t>
            </a:r>
            <a:r>
              <a:rPr lang="ru-RU" sz="2000" dirty="0">
                <a:latin typeface="+mj-lt"/>
              </a:rPr>
              <a:t>, </a:t>
            </a:r>
          </a:p>
          <a:p>
            <a:pPr indent="457200">
              <a:lnSpc>
                <a:spcPct val="150000"/>
              </a:lnSpc>
            </a:pPr>
            <a:r>
              <a:rPr lang="ru-RU" sz="2000" dirty="0">
                <a:latin typeface="+mj-lt"/>
              </a:rPr>
              <a:t>&lt;&lt; </a:t>
            </a:r>
            <a:r>
              <a:rPr lang="en-US" sz="2000" i="1" dirty="0">
                <a:latin typeface="+mj-lt"/>
              </a:rPr>
              <a:t>x</a:t>
            </a:r>
            <a:endParaRPr lang="ru-RU" sz="2000" dirty="0">
              <a:latin typeface="+mj-lt"/>
            </a:endParaRPr>
          </a:p>
          <a:p>
            <a:pPr indent="457200">
              <a:lnSpc>
                <a:spcPct val="150000"/>
              </a:lnSpc>
            </a:pPr>
            <a:r>
              <a:rPr lang="ru-RU" sz="2000" dirty="0">
                <a:latin typeface="+mj-lt"/>
              </a:rPr>
              <a:t>перемещает данные из </a:t>
            </a:r>
            <a:r>
              <a:rPr lang="en-US" sz="2000" i="1" dirty="0">
                <a:latin typeface="+mj-lt"/>
              </a:rPr>
              <a:t>x</a:t>
            </a:r>
            <a:r>
              <a:rPr lang="ru-RU" sz="2000" dirty="0">
                <a:latin typeface="+mj-lt"/>
              </a:rPr>
              <a:t>. </a:t>
            </a:r>
            <a:endParaRPr lang="en-US" sz="2000" dirty="0">
              <a:latin typeface="+mj-lt"/>
            </a:endParaRPr>
          </a:p>
          <a:p>
            <a:pPr indent="457200">
              <a:lnSpc>
                <a:spcPct val="150000"/>
              </a:lnSpc>
            </a:pPr>
            <a:endParaRPr lang="en-US" sz="2000" dirty="0">
              <a:latin typeface="+mj-lt"/>
            </a:endParaRPr>
          </a:p>
          <a:p>
            <a:pPr indent="457200">
              <a:lnSpc>
                <a:spcPct val="150000"/>
              </a:lnSpc>
            </a:pPr>
            <a:r>
              <a:rPr lang="ru-RU" sz="2000" dirty="0">
                <a:latin typeface="+mj-lt"/>
              </a:rPr>
              <a:t>Поэтому одной из наиболее важных задач, стоящих перед программой, является преобразование числовых типов, таких как int или float, в поток символов, который представляет значения в текстовой форме. Таким образом, транслируется внутреннее представление данных в виде двоичных битовых последовательностей в выходной поток символьных байтов. </a:t>
            </a:r>
          </a:p>
        </p:txBody>
      </p:sp>
      <p:sp>
        <p:nvSpPr>
          <p:cNvPr id="9" name="Rectangle 5">
            <a:extLst>
              <a:ext uri="{FF2B5EF4-FFF2-40B4-BE49-F238E27FC236}">
                <a16:creationId xmlns:a16="http://schemas.microsoft.com/office/drawing/2014/main" id="{E3F1C00D-2AC8-C246-9D60-AD954801489D}"/>
              </a:ext>
            </a:extLst>
          </p:cNvPr>
          <p:cNvSpPr>
            <a:spLocks noChangeArrowheads="1"/>
          </p:cNvSpPr>
          <p:nvPr/>
        </p:nvSpPr>
        <p:spPr bwMode="auto">
          <a:xfrm>
            <a:off x="4146883" y="143961"/>
            <a:ext cx="850233"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630238" algn="just" defTabSz="914400" rtl="0" eaLnBrk="0" fontAlgn="base" latinLnBrk="0" hangingPunct="0">
              <a:lnSpc>
                <a:spcPct val="100000"/>
              </a:lnSpc>
              <a:spcBef>
                <a:spcPct val="0"/>
              </a:spcBef>
              <a:spcAft>
                <a:spcPct val="0"/>
              </a:spcAft>
              <a:buClrTx/>
              <a:buSzTx/>
              <a:buFontTx/>
              <a:buNone/>
              <a:tabLst/>
            </a:pPr>
            <a:r>
              <a:rPr kumimoji="0" lang="en-US" altLang="ru-RU" sz="800" b="0" i="0" u="none" strike="noStrike" cap="none" normalizeH="0" baseline="0" dirty="0">
                <a:ln>
                  <a:noFill/>
                </a:ln>
                <a:solidFill>
                  <a:schemeClr val="tx1"/>
                </a:solidFill>
                <a:effectLst/>
              </a:rPr>
              <a:t> </a:t>
            </a:r>
            <a:endParaRPr kumimoji="0" lang="en-US"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7427624"/>
      </p:ext>
    </p:extLst>
  </p:cSld>
  <p:clrMapOvr>
    <a:masterClrMapping/>
  </p:clrMapOvr>
  <mc:AlternateContent xmlns:mc="http://schemas.openxmlformats.org/markup-compatibility/2006" xmlns:p14="http://schemas.microsoft.com/office/powerpoint/2010/main">
    <mc:Choice Requires="p14">
      <p:transition spd="slow" p14:dur="2000" advTm="48490"/>
    </mc:Choice>
    <mc:Fallback xmlns="">
      <p:transition spd="slow" advTm="4849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Перегруженная операция</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12787" y="548680"/>
            <a:ext cx="8651701" cy="5851217"/>
          </a:xfrm>
          <a:prstGeom prst="rect">
            <a:avLst/>
          </a:prstGeom>
        </p:spPr>
        <p:txBody>
          <a:bodyPr wrap="square">
            <a:spAutoFit/>
          </a:bodyPr>
          <a:lstStyle/>
          <a:p>
            <a:pPr indent="457200">
              <a:lnSpc>
                <a:spcPct val="150000"/>
              </a:lnSpc>
            </a:pPr>
            <a:r>
              <a:rPr lang="ru-RU" sz="2100" dirty="0">
                <a:latin typeface="+mj-lt"/>
              </a:rPr>
              <a:t>Чаще всего мы используем cout с операцией &lt;&lt;, которая также называется операцией вставки:</a:t>
            </a:r>
          </a:p>
          <a:p>
            <a:pPr indent="457200">
              <a:lnSpc>
                <a:spcPct val="150000"/>
              </a:lnSpc>
            </a:pPr>
            <a:r>
              <a:rPr lang="ru-RU" sz="2100" b="1" dirty="0">
                <a:latin typeface="+mj-lt"/>
              </a:rPr>
              <a:t>int </a:t>
            </a:r>
            <a:r>
              <a:rPr lang="ru-RU" sz="2100" b="1" dirty="0" err="1">
                <a:latin typeface="+mj-lt"/>
              </a:rPr>
              <a:t>clients</a:t>
            </a:r>
            <a:r>
              <a:rPr lang="ru-RU" sz="2100" b="1" dirty="0">
                <a:latin typeface="+mj-lt"/>
              </a:rPr>
              <a:t> = 22; </a:t>
            </a:r>
          </a:p>
          <a:p>
            <a:pPr indent="457200">
              <a:lnSpc>
                <a:spcPct val="150000"/>
              </a:lnSpc>
            </a:pPr>
            <a:r>
              <a:rPr lang="ru-RU" sz="2100" b="1" dirty="0">
                <a:latin typeface="+mj-lt"/>
              </a:rPr>
              <a:t>cout &lt;&lt; </a:t>
            </a:r>
            <a:r>
              <a:rPr lang="ru-RU" sz="2100" b="1" dirty="0" err="1">
                <a:latin typeface="+mj-lt"/>
              </a:rPr>
              <a:t>clients</a:t>
            </a:r>
            <a:r>
              <a:rPr lang="ru-RU" sz="2100" b="1" dirty="0">
                <a:latin typeface="+mj-lt"/>
              </a:rPr>
              <a:t>;</a:t>
            </a:r>
          </a:p>
          <a:p>
            <a:pPr indent="457200">
              <a:lnSpc>
                <a:spcPct val="150000"/>
              </a:lnSpc>
            </a:pPr>
            <a:r>
              <a:rPr lang="ru-RU" sz="2100" dirty="0">
                <a:latin typeface="+mj-lt"/>
              </a:rPr>
              <a:t>В языке </a:t>
            </a:r>
            <a:r>
              <a:rPr lang="ru-RU" sz="2100" dirty="0" err="1">
                <a:latin typeface="+mj-lt"/>
              </a:rPr>
              <a:t>C</a:t>
            </a:r>
            <a:r>
              <a:rPr lang="ru-RU" sz="2100" dirty="0">
                <a:latin typeface="+mj-lt"/>
              </a:rPr>
              <a:t>++, как и в языке С, по умолчанию операция </a:t>
            </a:r>
            <a:r>
              <a:rPr lang="ru-RU" sz="2100" b="1" dirty="0">
                <a:latin typeface="+mj-lt"/>
              </a:rPr>
              <a:t>&lt;&lt;Выражение </a:t>
            </a:r>
            <a:r>
              <a:rPr lang="ru-RU" sz="2100" dirty="0">
                <a:latin typeface="+mj-lt"/>
              </a:rPr>
              <a:t>наподобие </a:t>
            </a:r>
            <a:r>
              <a:rPr lang="ru-RU" sz="2100" b="1" i="1" dirty="0">
                <a:latin typeface="+mj-lt"/>
              </a:rPr>
              <a:t>х</a:t>
            </a:r>
            <a:r>
              <a:rPr lang="ru-RU" sz="2100" b="1" dirty="0">
                <a:latin typeface="+mj-lt"/>
              </a:rPr>
              <a:t> &lt;&lt;3</a:t>
            </a:r>
            <a:r>
              <a:rPr lang="ru-RU" sz="2100" dirty="0">
                <a:latin typeface="+mj-lt"/>
              </a:rPr>
              <a:t> означает: загрузить двоичное представление </a:t>
            </a:r>
            <a:r>
              <a:rPr lang="ru-RU" sz="2100" i="1" dirty="0">
                <a:latin typeface="+mj-lt"/>
              </a:rPr>
              <a:t>х</a:t>
            </a:r>
            <a:r>
              <a:rPr lang="ru-RU" sz="2100" dirty="0">
                <a:latin typeface="+mj-lt"/>
              </a:rPr>
              <a:t> и сдвинуть все его биты на три позиции влево. Очевидно, что это не слишком тесно связано с выводом. Но операция </a:t>
            </a:r>
            <a:r>
              <a:rPr lang="ru-RU" sz="2100" b="1" dirty="0">
                <a:latin typeface="+mj-lt"/>
              </a:rPr>
              <a:t>&lt;&lt;</a:t>
            </a:r>
            <a:r>
              <a:rPr lang="ru-RU" sz="2100" dirty="0">
                <a:latin typeface="+mj-lt"/>
              </a:rPr>
              <a:t> определяется для вывода. В этой ипостаси операция </a:t>
            </a:r>
            <a:r>
              <a:rPr lang="ru-RU" sz="2100" b="1" dirty="0">
                <a:latin typeface="+mj-lt"/>
              </a:rPr>
              <a:t>&lt;&lt;</a:t>
            </a:r>
            <a:r>
              <a:rPr lang="ru-RU" sz="2100" dirty="0">
                <a:latin typeface="+mj-lt"/>
              </a:rPr>
              <a:t> называется операцией вставки, а не операцией сдвига влево. (Операция сдвига влево обретает эту новую роль посредством своего визуального аспекта, который предполагает смещение информации влево.) </a:t>
            </a:r>
          </a:p>
        </p:txBody>
      </p:sp>
    </p:spTree>
    <p:extLst>
      <p:ext uri="{BB962C8B-B14F-4D97-AF65-F5344CB8AC3E}">
        <p14:creationId xmlns:p14="http://schemas.microsoft.com/office/powerpoint/2010/main" val="7179093"/>
      </p:ext>
    </p:extLst>
  </p:cSld>
  <p:clrMapOvr>
    <a:masterClrMapping/>
  </p:clrMapOvr>
  <mc:AlternateContent xmlns:mc="http://schemas.openxmlformats.org/markup-compatibility/2006" xmlns:p14="http://schemas.microsoft.com/office/powerpoint/2010/main">
    <mc:Choice Requires="p14">
      <p:transition spd="slow" p14:dur="2000" advTm="81755"/>
    </mc:Choice>
    <mc:Fallback xmlns="">
      <p:transition spd="slow" advTm="81755"/>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Перегруженная операция</a:t>
            </a: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12787" y="548680"/>
            <a:ext cx="8208913" cy="6038641"/>
          </a:xfrm>
          <a:prstGeom prst="rect">
            <a:avLst/>
          </a:prstGeom>
        </p:spPr>
        <p:txBody>
          <a:bodyPr wrap="square">
            <a:spAutoFit/>
          </a:bodyPr>
          <a:lstStyle/>
          <a:p>
            <a:pPr indent="457200">
              <a:lnSpc>
                <a:spcPct val="150000"/>
              </a:lnSpc>
            </a:pPr>
            <a:r>
              <a:rPr lang="ru-RU" sz="2000" dirty="0">
                <a:latin typeface="+mj-lt"/>
              </a:rPr>
              <a:t>Операция вставки перегружена для применения со всеми базовыми типами </a:t>
            </a:r>
            <a:r>
              <a:rPr lang="ru-RU" sz="2000" dirty="0" err="1">
                <a:latin typeface="+mj-lt"/>
              </a:rPr>
              <a:t>C</a:t>
            </a:r>
            <a:r>
              <a:rPr lang="ru-RU" sz="2000" dirty="0">
                <a:latin typeface="+mj-lt"/>
              </a:rPr>
              <a:t>++:</a:t>
            </a:r>
          </a:p>
          <a:p>
            <a:pPr marL="285750" lvl="0" indent="-285750">
              <a:lnSpc>
                <a:spcPct val="150000"/>
              </a:lnSpc>
              <a:buFont typeface="Arial" panose="020B0604020202020204" pitchFamily="34" charset="0"/>
              <a:buChar char="•"/>
            </a:pPr>
            <a:r>
              <a:rPr lang="ru-RU" sz="2000" dirty="0">
                <a:latin typeface="+mj-lt"/>
              </a:rPr>
              <a:t>char</a:t>
            </a:r>
          </a:p>
          <a:p>
            <a:pPr marL="285750" lvl="0" indent="-285750">
              <a:lnSpc>
                <a:spcPct val="150000"/>
              </a:lnSpc>
              <a:buFont typeface="Arial" panose="020B0604020202020204" pitchFamily="34" charset="0"/>
              <a:buChar char="•"/>
            </a:pPr>
            <a:r>
              <a:rPr lang="ru-RU" sz="2000" dirty="0" err="1">
                <a:latin typeface="+mj-lt"/>
              </a:rPr>
              <a:t>short</a:t>
            </a:r>
            <a:endParaRPr lang="ru-RU" sz="2000" dirty="0">
              <a:latin typeface="+mj-lt"/>
            </a:endParaRPr>
          </a:p>
          <a:p>
            <a:pPr marL="285750" lvl="0" indent="-285750">
              <a:lnSpc>
                <a:spcPct val="150000"/>
              </a:lnSpc>
              <a:buFont typeface="Arial" panose="020B0604020202020204" pitchFamily="34" charset="0"/>
              <a:buChar char="•"/>
            </a:pPr>
            <a:r>
              <a:rPr lang="ru-RU" sz="2000" dirty="0">
                <a:latin typeface="+mj-lt"/>
              </a:rPr>
              <a:t>int</a:t>
            </a:r>
          </a:p>
          <a:p>
            <a:pPr marL="285750" lvl="0" indent="-285750">
              <a:lnSpc>
                <a:spcPct val="150000"/>
              </a:lnSpc>
              <a:buFont typeface="Arial" panose="020B0604020202020204" pitchFamily="34" charset="0"/>
              <a:buChar char="•"/>
            </a:pPr>
            <a:r>
              <a:rPr lang="ru-RU" sz="2000" dirty="0" err="1">
                <a:latin typeface="+mj-lt"/>
              </a:rPr>
              <a:t>long</a:t>
            </a:r>
            <a:endParaRPr lang="ru-RU" sz="2000" dirty="0">
              <a:latin typeface="+mj-lt"/>
            </a:endParaRPr>
          </a:p>
          <a:p>
            <a:pPr marL="285750" lvl="0" indent="-285750">
              <a:lnSpc>
                <a:spcPct val="150000"/>
              </a:lnSpc>
              <a:buFont typeface="Arial" panose="020B0604020202020204" pitchFamily="34" charset="0"/>
              <a:buChar char="•"/>
            </a:pPr>
            <a:r>
              <a:rPr lang="ru-RU" sz="2000" dirty="0">
                <a:latin typeface="+mj-lt"/>
              </a:rPr>
              <a:t>float</a:t>
            </a:r>
          </a:p>
          <a:p>
            <a:pPr marL="285750" lvl="0" indent="-285750">
              <a:lnSpc>
                <a:spcPct val="150000"/>
              </a:lnSpc>
              <a:buFont typeface="Arial" panose="020B0604020202020204" pitchFamily="34" charset="0"/>
              <a:buChar char="•"/>
            </a:pPr>
            <a:r>
              <a:rPr lang="ru-RU" sz="2000" dirty="0" err="1">
                <a:latin typeface="+mj-lt"/>
              </a:rPr>
              <a:t>double</a:t>
            </a:r>
            <a:endParaRPr lang="ru-RU" sz="2000" dirty="0">
              <a:latin typeface="+mj-lt"/>
            </a:endParaRPr>
          </a:p>
          <a:p>
            <a:pPr indent="457200">
              <a:lnSpc>
                <a:spcPct val="150000"/>
              </a:lnSpc>
            </a:pPr>
            <a:r>
              <a:rPr lang="ru-RU" sz="2000" dirty="0">
                <a:latin typeface="+mj-lt"/>
              </a:rPr>
              <a:t>Если вы — программист на С и страдаете от многообразия спецификаторов типа % и проблем, связанных с несоответствием спецификатора действительному типу значения, то использование cout покажется вам до неприличия простым. (Разумеется, как и ввод </a:t>
            </a:r>
            <a:r>
              <a:rPr lang="ru-RU" sz="2000" dirty="0" err="1">
                <a:latin typeface="+mj-lt"/>
              </a:rPr>
              <a:t>C</a:t>
            </a:r>
            <a:r>
              <a:rPr lang="ru-RU" sz="2000" dirty="0">
                <a:latin typeface="+mj-lt"/>
              </a:rPr>
              <a:t>++ посредством </a:t>
            </a:r>
            <a:r>
              <a:rPr lang="ru-RU" sz="2000" dirty="0" err="1">
                <a:latin typeface="+mj-lt"/>
              </a:rPr>
              <a:t>сin</a:t>
            </a:r>
            <a:r>
              <a:rPr lang="ru-RU" sz="2000" dirty="0">
                <a:latin typeface="+mj-lt"/>
              </a:rPr>
              <a:t>.)</a:t>
            </a:r>
          </a:p>
        </p:txBody>
      </p:sp>
    </p:spTree>
    <p:extLst>
      <p:ext uri="{BB962C8B-B14F-4D97-AF65-F5344CB8AC3E}">
        <p14:creationId xmlns:p14="http://schemas.microsoft.com/office/powerpoint/2010/main" val="1750837191"/>
      </p:ext>
    </p:extLst>
  </p:cSld>
  <p:clrMapOvr>
    <a:masterClrMapping/>
  </p:clrMapOvr>
  <mc:AlternateContent xmlns:mc="http://schemas.openxmlformats.org/markup-compatibility/2006" xmlns:p14="http://schemas.microsoft.com/office/powerpoint/2010/main">
    <mc:Choice Requires="p14">
      <p:transition spd="slow" p14:dur="2000" advTm="92511"/>
    </mc:Choice>
    <mc:Fallback xmlns="">
      <p:transition spd="slow" advTm="92511"/>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Ввод с помощью  </a:t>
            </a:r>
            <a:r>
              <a:rPr lang="en-US" sz="1600" b="1" dirty="0" err="1">
                <a:solidFill>
                  <a:schemeClr val="bg1"/>
                </a:solidFill>
                <a:latin typeface="Times New Roman" panose="02020603050405020304" pitchFamily="18" charset="0"/>
                <a:cs typeface="Times New Roman" panose="02020603050405020304" pitchFamily="18" charset="0"/>
              </a:rPr>
              <a:t>cin</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12787" y="548680"/>
            <a:ext cx="8208913" cy="5859489"/>
          </a:xfrm>
          <a:prstGeom prst="rect">
            <a:avLst/>
          </a:prstGeom>
        </p:spPr>
        <p:txBody>
          <a:bodyPr wrap="square">
            <a:spAutoFit/>
          </a:bodyPr>
          <a:lstStyle/>
          <a:p>
            <a:pPr indent="457200">
              <a:lnSpc>
                <a:spcPct val="150000"/>
              </a:lnSpc>
            </a:pPr>
            <a:r>
              <a:rPr lang="ru-RU" dirty="0">
                <a:latin typeface="+mj-lt"/>
              </a:rPr>
              <a:t>Теперь обратимся к вводу и передаче данных в программу. Объект </a:t>
            </a:r>
            <a:r>
              <a:rPr lang="ru-RU" dirty="0" err="1">
                <a:latin typeface="+mj-lt"/>
              </a:rPr>
              <a:t>сіп</a:t>
            </a:r>
            <a:r>
              <a:rPr lang="ru-RU" dirty="0">
                <a:latin typeface="+mj-lt"/>
              </a:rPr>
              <a:t> представляет стандартный ввод в виде потока байтов. Обычно этот поток символов генерируется клавиатурой. При вводе последовательности символов объект </a:t>
            </a:r>
            <a:r>
              <a:rPr lang="ru-RU" dirty="0" err="1">
                <a:latin typeface="+mj-lt"/>
              </a:rPr>
              <a:t>сіn</a:t>
            </a:r>
            <a:r>
              <a:rPr lang="ru-RU" dirty="0">
                <a:latin typeface="+mj-lt"/>
              </a:rPr>
              <a:t> извлекает эти символы из входного потока. Этот ввод может являться частью строки, значением типа int, типа float или какого-либо иного типа. Таким образом, извлечение символов из потока предполагает также преобразование типа. Объект </a:t>
            </a:r>
            <a:r>
              <a:rPr lang="ru-RU" dirty="0" err="1">
                <a:latin typeface="+mj-lt"/>
              </a:rPr>
              <a:t>сіn</a:t>
            </a:r>
            <a:r>
              <a:rPr lang="ru-RU" dirty="0">
                <a:latin typeface="+mj-lt"/>
              </a:rPr>
              <a:t> на основании типа переменной, предназначенной для приема значения, должен применять свои методы для преобразования последовательности символов в значения соответствующего типа. Обычно </a:t>
            </a:r>
            <a:r>
              <a:rPr lang="ru-RU" dirty="0" err="1">
                <a:latin typeface="+mj-lt"/>
              </a:rPr>
              <a:t>сіп</a:t>
            </a:r>
            <a:r>
              <a:rPr lang="ru-RU" dirty="0">
                <a:latin typeface="+mj-lt"/>
              </a:rPr>
              <a:t> используют следующим образом:</a:t>
            </a:r>
            <a:endParaRPr lang="en-US" dirty="0">
              <a:latin typeface="+mj-lt"/>
            </a:endParaRPr>
          </a:p>
          <a:p>
            <a:pPr indent="457200" algn="ctr">
              <a:lnSpc>
                <a:spcPct val="150000"/>
              </a:lnSpc>
            </a:pPr>
            <a:r>
              <a:rPr lang="ru-RU" b="1" dirty="0" err="1"/>
              <a:t>cin</a:t>
            </a:r>
            <a:r>
              <a:rPr lang="ru-RU" b="1" dirty="0"/>
              <a:t> &gt;&gt; </a:t>
            </a:r>
            <a:r>
              <a:rPr lang="ru-RU" b="1" i="1" dirty="0"/>
              <a:t>х</a:t>
            </a:r>
            <a:r>
              <a:rPr lang="ru-RU" b="1" dirty="0"/>
              <a:t>;</a:t>
            </a:r>
            <a:endParaRPr lang="en-US" b="1" dirty="0"/>
          </a:p>
          <a:p>
            <a:pPr indent="457200" algn="just">
              <a:lnSpc>
                <a:spcPct val="150000"/>
              </a:lnSpc>
            </a:pPr>
            <a:r>
              <a:rPr lang="ru-RU" dirty="0">
                <a:latin typeface="+mj-lt"/>
              </a:rPr>
              <a:t>Здесь х идентифицирует область памяти, в которую помещается ввод. Это может быть в самом простом случае именем переменной. То, как </a:t>
            </a:r>
            <a:r>
              <a:rPr lang="ru-RU" dirty="0" err="1">
                <a:latin typeface="+mj-lt"/>
              </a:rPr>
              <a:t>сin</a:t>
            </a:r>
            <a:r>
              <a:rPr lang="ru-RU" dirty="0">
                <a:latin typeface="+mj-lt"/>
              </a:rPr>
              <a:t> интерпретирует ввод, зависит от типа данных х. </a:t>
            </a:r>
          </a:p>
        </p:txBody>
      </p:sp>
    </p:spTree>
    <p:extLst>
      <p:ext uri="{BB962C8B-B14F-4D97-AF65-F5344CB8AC3E}">
        <p14:creationId xmlns:p14="http://schemas.microsoft.com/office/powerpoint/2010/main" val="2919543673"/>
      </p:ext>
    </p:extLst>
  </p:cSld>
  <p:clrMapOvr>
    <a:masterClrMapping/>
  </p:clrMapOvr>
  <mc:AlternateContent xmlns:mc="http://schemas.openxmlformats.org/markup-compatibility/2006" xmlns:p14="http://schemas.microsoft.com/office/powerpoint/2010/main">
    <mc:Choice Requires="p14">
      <p:transition spd="slow" p14:dur="2000" advTm="67448"/>
    </mc:Choice>
    <mc:Fallback xmlns="">
      <p:transition spd="slow" advTm="67448"/>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Ввод с помощью  </a:t>
            </a:r>
            <a:r>
              <a:rPr lang="en-US" sz="1600" b="1" dirty="0" err="1">
                <a:solidFill>
                  <a:schemeClr val="bg1"/>
                </a:solidFill>
                <a:latin typeface="Times New Roman" panose="02020603050405020304" pitchFamily="18" charset="0"/>
                <a:cs typeface="Times New Roman" panose="02020603050405020304" pitchFamily="18" charset="0"/>
              </a:rPr>
              <a:t>cin</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F252FB35-5931-A542-BBA5-08D6071FA3AF}"/>
              </a:ext>
            </a:extLst>
          </p:cNvPr>
          <p:cNvSpPr/>
          <p:nvPr/>
        </p:nvSpPr>
        <p:spPr>
          <a:xfrm>
            <a:off x="312787" y="548680"/>
            <a:ext cx="8208913" cy="5741315"/>
          </a:xfrm>
          <a:prstGeom prst="rect">
            <a:avLst/>
          </a:prstGeom>
        </p:spPr>
        <p:txBody>
          <a:bodyPr wrap="square">
            <a:spAutoFit/>
          </a:bodyPr>
          <a:lstStyle/>
          <a:p>
            <a:pPr indent="457200">
              <a:lnSpc>
                <a:spcPct val="150000"/>
              </a:lnSpc>
            </a:pPr>
            <a:r>
              <a:rPr lang="ru-RU" sz="1900" dirty="0">
                <a:latin typeface="+mj-lt"/>
              </a:rPr>
              <a:t>Класс </a:t>
            </a:r>
            <a:r>
              <a:rPr lang="ru-RU" sz="1900" dirty="0" err="1">
                <a:latin typeface="+mj-lt"/>
              </a:rPr>
              <a:t>istream</a:t>
            </a:r>
            <a:r>
              <a:rPr lang="ru-RU" sz="1900" dirty="0">
                <a:latin typeface="+mj-lt"/>
              </a:rPr>
              <a:t>, определенный в заголовочном файле </a:t>
            </a:r>
            <a:r>
              <a:rPr lang="ru-RU" sz="1900" dirty="0" err="1">
                <a:latin typeface="+mj-lt"/>
              </a:rPr>
              <a:t>iostream</a:t>
            </a:r>
            <a:r>
              <a:rPr lang="ru-RU" sz="1900" dirty="0">
                <a:latin typeface="+mj-lt"/>
              </a:rPr>
              <a:t>, перегружает операцию извлечения </a:t>
            </a:r>
            <a:r>
              <a:rPr lang="ru-RU" sz="1900" b="1" dirty="0">
                <a:latin typeface="+mj-lt"/>
              </a:rPr>
              <a:t>&gt;&gt;</a:t>
            </a:r>
            <a:r>
              <a:rPr lang="ru-RU" sz="1900" dirty="0">
                <a:latin typeface="+mj-lt"/>
              </a:rPr>
              <a:t> для распознавания следующих базовых типов:</a:t>
            </a:r>
          </a:p>
          <a:p>
            <a:pPr marL="285750" lvl="0" indent="-285750">
              <a:lnSpc>
                <a:spcPct val="150000"/>
              </a:lnSpc>
              <a:buFont typeface="Arial" panose="020B0604020202020204" pitchFamily="34" charset="0"/>
              <a:buChar char="•"/>
            </a:pPr>
            <a:r>
              <a:rPr lang="ru-RU" sz="1900" dirty="0">
                <a:latin typeface="+mj-lt"/>
              </a:rPr>
              <a:t>char</a:t>
            </a:r>
          </a:p>
          <a:p>
            <a:pPr marL="285750" lvl="0" indent="-285750">
              <a:lnSpc>
                <a:spcPct val="150000"/>
              </a:lnSpc>
              <a:buFont typeface="Arial" panose="020B0604020202020204" pitchFamily="34" charset="0"/>
              <a:buChar char="•"/>
            </a:pPr>
            <a:r>
              <a:rPr lang="ru-RU" sz="1900" dirty="0" err="1">
                <a:latin typeface="+mj-lt"/>
              </a:rPr>
              <a:t>short</a:t>
            </a:r>
            <a:endParaRPr lang="ru-RU" sz="1900" dirty="0">
              <a:latin typeface="+mj-lt"/>
            </a:endParaRPr>
          </a:p>
          <a:p>
            <a:pPr marL="285750" lvl="0" indent="-285750">
              <a:lnSpc>
                <a:spcPct val="150000"/>
              </a:lnSpc>
              <a:buFont typeface="Arial" panose="020B0604020202020204" pitchFamily="34" charset="0"/>
              <a:buChar char="•"/>
            </a:pPr>
            <a:r>
              <a:rPr lang="ru-RU" sz="1900" dirty="0">
                <a:latin typeface="+mj-lt"/>
              </a:rPr>
              <a:t>int</a:t>
            </a:r>
          </a:p>
          <a:p>
            <a:pPr marL="285750" lvl="0" indent="-285750">
              <a:lnSpc>
                <a:spcPct val="150000"/>
              </a:lnSpc>
              <a:buFont typeface="Arial" panose="020B0604020202020204" pitchFamily="34" charset="0"/>
              <a:buChar char="•"/>
            </a:pPr>
            <a:r>
              <a:rPr lang="ru-RU" sz="1900" dirty="0" err="1">
                <a:latin typeface="+mj-lt"/>
              </a:rPr>
              <a:t>long</a:t>
            </a:r>
            <a:endParaRPr lang="ru-RU" sz="1900" dirty="0">
              <a:latin typeface="+mj-lt"/>
            </a:endParaRPr>
          </a:p>
          <a:p>
            <a:pPr marL="285750" lvl="0" indent="-285750">
              <a:lnSpc>
                <a:spcPct val="150000"/>
              </a:lnSpc>
              <a:buFont typeface="Arial" panose="020B0604020202020204" pitchFamily="34" charset="0"/>
              <a:buChar char="•"/>
            </a:pPr>
            <a:r>
              <a:rPr lang="ru-RU" sz="1900" dirty="0">
                <a:latin typeface="+mj-lt"/>
              </a:rPr>
              <a:t>float</a:t>
            </a:r>
          </a:p>
          <a:p>
            <a:pPr marL="285750" lvl="0" indent="-285750">
              <a:lnSpc>
                <a:spcPct val="150000"/>
              </a:lnSpc>
              <a:buFont typeface="Arial" panose="020B0604020202020204" pitchFamily="34" charset="0"/>
              <a:buChar char="•"/>
            </a:pPr>
            <a:r>
              <a:rPr lang="ru-RU" sz="1900" dirty="0" err="1">
                <a:latin typeface="+mj-lt"/>
              </a:rPr>
              <a:t>double</a:t>
            </a:r>
            <a:endParaRPr lang="en-US" sz="1900" dirty="0">
              <a:latin typeface="+mj-lt"/>
            </a:endParaRPr>
          </a:p>
          <a:p>
            <a:pPr indent="457200">
              <a:lnSpc>
                <a:spcPct val="150000"/>
              </a:lnSpc>
            </a:pPr>
            <a:r>
              <a:rPr lang="ru-RU" sz="1900" i="1" dirty="0">
                <a:latin typeface="+mj-lt"/>
              </a:rPr>
              <a:t>Например</a:t>
            </a:r>
            <a:r>
              <a:rPr lang="ru-RU" sz="1900" dirty="0">
                <a:latin typeface="+mj-lt"/>
              </a:rPr>
              <a:t>, предположим, что имеется следующий код:</a:t>
            </a:r>
          </a:p>
          <a:p>
            <a:pPr indent="457200">
              <a:lnSpc>
                <a:spcPct val="150000"/>
              </a:lnSpc>
            </a:pPr>
            <a:r>
              <a:rPr lang="en-US" sz="1900" dirty="0">
                <a:latin typeface="+mj-lt"/>
              </a:rPr>
              <a:t>// </a:t>
            </a:r>
            <a:r>
              <a:rPr lang="ru-RU" sz="1900" dirty="0">
                <a:latin typeface="+mj-lt"/>
              </a:rPr>
              <a:t>Вывод приглашения на ввод имени</a:t>
            </a:r>
            <a:r>
              <a:rPr lang="en-US" sz="1900" dirty="0">
                <a:latin typeface="+mj-lt"/>
              </a:rPr>
              <a:t> cout « "Enter your first name:\n"; </a:t>
            </a:r>
            <a:endParaRPr lang="ru-RU" sz="1900" dirty="0">
              <a:latin typeface="+mj-lt"/>
            </a:endParaRPr>
          </a:p>
          <a:p>
            <a:pPr indent="457200">
              <a:lnSpc>
                <a:spcPct val="150000"/>
              </a:lnSpc>
            </a:pPr>
            <a:r>
              <a:rPr lang="en-US" sz="1900" dirty="0">
                <a:latin typeface="+mj-lt"/>
              </a:rPr>
              <a:t>string name;</a:t>
            </a:r>
            <a:endParaRPr lang="ru-RU" sz="1900" dirty="0">
              <a:latin typeface="+mj-lt"/>
            </a:endParaRPr>
          </a:p>
          <a:p>
            <a:pPr indent="457200">
              <a:lnSpc>
                <a:spcPct val="150000"/>
              </a:lnSpc>
            </a:pPr>
            <a:r>
              <a:rPr lang="ru-RU" sz="1900" dirty="0">
                <a:latin typeface="+mj-lt"/>
              </a:rPr>
              <a:t>// Ввод имени </a:t>
            </a:r>
            <a:r>
              <a:rPr lang="en-US" sz="1900" dirty="0" err="1">
                <a:latin typeface="+mj-lt"/>
              </a:rPr>
              <a:t>cin</a:t>
            </a:r>
            <a:r>
              <a:rPr lang="ru-RU" sz="1900" dirty="0">
                <a:latin typeface="+mj-lt"/>
              </a:rPr>
              <a:t> » </a:t>
            </a:r>
            <a:r>
              <a:rPr lang="en-US" sz="1900" dirty="0">
                <a:latin typeface="+mj-lt"/>
              </a:rPr>
              <a:t>name</a:t>
            </a:r>
            <a:r>
              <a:rPr lang="ru-RU" sz="1900" dirty="0">
                <a:latin typeface="+mj-lt"/>
              </a:rPr>
              <a:t>;</a:t>
            </a:r>
          </a:p>
          <a:p>
            <a:pPr indent="457200">
              <a:lnSpc>
                <a:spcPct val="150000"/>
              </a:lnSpc>
            </a:pPr>
            <a:r>
              <a:rPr lang="ru-RU" sz="1900" dirty="0">
                <a:latin typeface="+mj-lt"/>
              </a:rPr>
              <a:t>Таким образом, можно ввести данные, то есть в этом примере имя.</a:t>
            </a:r>
          </a:p>
        </p:txBody>
      </p:sp>
    </p:spTree>
    <p:extLst>
      <p:ext uri="{BB962C8B-B14F-4D97-AF65-F5344CB8AC3E}">
        <p14:creationId xmlns:p14="http://schemas.microsoft.com/office/powerpoint/2010/main" val="4168781141"/>
      </p:ext>
    </p:extLst>
  </p:cSld>
  <p:clrMapOvr>
    <a:masterClrMapping/>
  </p:clrMapOvr>
  <mc:AlternateContent xmlns:mc="http://schemas.openxmlformats.org/markup-compatibility/2006" xmlns:p14="http://schemas.microsoft.com/office/powerpoint/2010/main">
    <mc:Choice Requires="p14">
      <p:transition spd="slow" p14:dur="2000" advTm="39838"/>
    </mc:Choice>
    <mc:Fallback xmlns="">
      <p:transition spd="slow" advTm="39838"/>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СТРУКТУРА ПРОГРАММЫ С++</a:t>
            </a:r>
          </a:p>
        </p:txBody>
      </p:sp>
      <p:sp>
        <p:nvSpPr>
          <p:cNvPr id="8" name="TextBox 7"/>
          <p:cNvSpPr txBox="1"/>
          <p:nvPr/>
        </p:nvSpPr>
        <p:spPr>
          <a:xfrm>
            <a:off x="179512" y="471726"/>
            <a:ext cx="8352928" cy="6186309"/>
          </a:xfrm>
          <a:prstGeom prst="rect">
            <a:avLst/>
          </a:prstGeom>
          <a:noFill/>
        </p:spPr>
        <p:txBody>
          <a:bodyPr wrap="square" rtlCol="0">
            <a:spAutoFit/>
          </a:bodyPr>
          <a:lstStyle/>
          <a:p>
            <a:pPr indent="444500" algn="just">
              <a:lnSpc>
                <a:spcPct val="150000"/>
              </a:lnSpc>
            </a:pPr>
            <a:r>
              <a:rPr lang="ru-RU" sz="2400" dirty="0">
                <a:latin typeface="+mj-lt"/>
              </a:rPr>
              <a:t>Программа на языке С++ имеет определенную </a:t>
            </a:r>
            <a:r>
              <a:rPr lang="ru-RU" sz="2400" b="1" dirty="0">
                <a:latin typeface="+mj-lt"/>
              </a:rPr>
              <a:t>структуру</a:t>
            </a:r>
            <a:r>
              <a:rPr lang="ru-RU" sz="2400" dirty="0">
                <a:latin typeface="+mj-lt"/>
              </a:rPr>
              <a:t>.</a:t>
            </a:r>
          </a:p>
          <a:p>
            <a:pPr indent="444500" algn="just">
              <a:lnSpc>
                <a:spcPct val="150000"/>
              </a:lnSpc>
            </a:pPr>
            <a:r>
              <a:rPr lang="ru-RU" sz="2400" dirty="0">
                <a:latin typeface="+mj-lt"/>
              </a:rPr>
              <a:t>Существует последовательность заранее определенных строк кода, которые обычно встречаются в программах.</a:t>
            </a:r>
          </a:p>
          <a:p>
            <a:pPr indent="444500" algn="just">
              <a:lnSpc>
                <a:spcPct val="150000"/>
              </a:lnSpc>
            </a:pPr>
            <a:r>
              <a:rPr lang="ru-RU" sz="2400" b="0" i="0" dirty="0">
                <a:solidFill>
                  <a:srgbClr val="001D35"/>
                </a:solidFill>
                <a:effectLst/>
                <a:latin typeface="Google Sans"/>
              </a:rPr>
              <a:t>Часто встречающиеся строки кода в программах на </a:t>
            </a:r>
            <a:r>
              <a:rPr lang="es-419" sz="2400" b="0" i="0" dirty="0">
                <a:solidFill>
                  <a:srgbClr val="001D35"/>
                </a:solidFill>
                <a:effectLst/>
                <a:latin typeface="Google Sans"/>
              </a:rPr>
              <a:t>C++ </a:t>
            </a:r>
            <a:r>
              <a:rPr lang="ru-RU" sz="2400" b="0" i="0" dirty="0">
                <a:solidFill>
                  <a:srgbClr val="001D35"/>
                </a:solidFill>
                <a:effectLst/>
                <a:latin typeface="Google Sans"/>
              </a:rPr>
              <a:t>включают: </a:t>
            </a:r>
          </a:p>
          <a:p>
            <a:pPr marL="342900" indent="-342900" algn="just">
              <a:buFont typeface="Arial" panose="020B0604020202020204" pitchFamily="34" charset="0"/>
              <a:buChar char="•"/>
            </a:pPr>
            <a:r>
              <a:rPr lang="ru-RU" sz="2400" b="0" i="0" dirty="0">
                <a:solidFill>
                  <a:srgbClr val="001D35"/>
                </a:solidFill>
                <a:effectLst/>
                <a:latin typeface="Google Sans"/>
              </a:rPr>
              <a:t>объявление и подключение заголовочных файлов (#</a:t>
            </a:r>
            <a:r>
              <a:rPr lang="es-419" sz="2400" b="0" i="0" dirty="0">
                <a:solidFill>
                  <a:srgbClr val="001D35"/>
                </a:solidFill>
                <a:effectLst/>
                <a:latin typeface="Google Sans"/>
              </a:rPr>
              <a:t>include &lt;iostream&gt;, #include &lt;string&gt;), </a:t>
            </a:r>
            <a:endParaRPr lang="ru-RU" sz="2400" b="0" i="0" dirty="0">
              <a:solidFill>
                <a:srgbClr val="001D35"/>
              </a:solidFill>
              <a:effectLst/>
              <a:latin typeface="Google Sans"/>
            </a:endParaRPr>
          </a:p>
          <a:p>
            <a:pPr marL="342900" indent="-342900" algn="just">
              <a:buFont typeface="Arial" panose="020B0604020202020204" pitchFamily="34" charset="0"/>
              <a:buChar char="•"/>
            </a:pPr>
            <a:r>
              <a:rPr lang="ru-RU" sz="2400" b="0" i="0" dirty="0">
                <a:solidFill>
                  <a:srgbClr val="001D35"/>
                </a:solidFill>
                <a:effectLst/>
                <a:latin typeface="Google Sans"/>
              </a:rPr>
              <a:t>использование пространства имен (</a:t>
            </a:r>
            <a:r>
              <a:rPr lang="es-419" sz="2400" b="0" i="0" dirty="0">
                <a:solidFill>
                  <a:srgbClr val="001D35"/>
                </a:solidFill>
                <a:effectLst/>
                <a:latin typeface="Google Sans"/>
              </a:rPr>
              <a:t>using namespace std;),</a:t>
            </a:r>
            <a:endParaRPr lang="ru-RU" sz="2400" b="0" i="0" dirty="0">
              <a:solidFill>
                <a:srgbClr val="001D35"/>
              </a:solidFill>
              <a:effectLst/>
              <a:latin typeface="Google Sans"/>
            </a:endParaRPr>
          </a:p>
          <a:p>
            <a:pPr marL="342900" indent="-342900" algn="just">
              <a:buFont typeface="Arial" panose="020B0604020202020204" pitchFamily="34" charset="0"/>
              <a:buChar char="•"/>
            </a:pPr>
            <a:r>
              <a:rPr lang="es-419" sz="2400" b="0" i="0" dirty="0">
                <a:solidFill>
                  <a:srgbClr val="001D35"/>
                </a:solidFill>
                <a:effectLst/>
                <a:latin typeface="Google Sans"/>
              </a:rPr>
              <a:t> </a:t>
            </a:r>
            <a:r>
              <a:rPr lang="ru-RU" sz="2400" b="0" i="0" dirty="0">
                <a:solidFill>
                  <a:srgbClr val="001D35"/>
                </a:solidFill>
                <a:effectLst/>
                <a:latin typeface="Google Sans"/>
              </a:rPr>
              <a:t>объявление переменных (</a:t>
            </a:r>
            <a:r>
              <a:rPr lang="es-419" sz="2400" b="0" i="0" dirty="0">
                <a:solidFill>
                  <a:srgbClr val="001D35"/>
                </a:solidFill>
                <a:effectLst/>
                <a:latin typeface="Google Sans"/>
              </a:rPr>
              <a:t>int main()), </a:t>
            </a:r>
            <a:endParaRPr lang="ru-RU" sz="2400" b="0" i="0" dirty="0">
              <a:solidFill>
                <a:srgbClr val="001D35"/>
              </a:solidFill>
              <a:effectLst/>
              <a:latin typeface="Google Sans"/>
            </a:endParaRPr>
          </a:p>
          <a:p>
            <a:pPr marL="342900" indent="-342900" algn="just">
              <a:buFont typeface="Arial" panose="020B0604020202020204" pitchFamily="34" charset="0"/>
              <a:buChar char="•"/>
            </a:pPr>
            <a:r>
              <a:rPr lang="ru-RU" sz="2400" b="0" i="0" dirty="0">
                <a:solidFill>
                  <a:srgbClr val="001D35"/>
                </a:solidFill>
                <a:effectLst/>
                <a:latin typeface="Google Sans"/>
              </a:rPr>
              <a:t>операторы ввода/вывода (</a:t>
            </a:r>
            <a:r>
              <a:rPr lang="es-419" sz="2400" b="0" i="0" dirty="0">
                <a:solidFill>
                  <a:srgbClr val="001D35"/>
                </a:solidFill>
                <a:effectLst/>
                <a:latin typeface="Google Sans"/>
              </a:rPr>
              <a:t>cout &lt;&lt; "Hello, world!";, cin &gt;&gt; variable;), </a:t>
            </a:r>
            <a:endParaRPr lang="ru-RU" sz="2400" b="0" i="0" dirty="0">
              <a:solidFill>
                <a:srgbClr val="001D35"/>
              </a:solidFill>
              <a:effectLst/>
              <a:latin typeface="Google Sans"/>
            </a:endParaRPr>
          </a:p>
          <a:p>
            <a:pPr marL="342900" indent="-342900" algn="just">
              <a:buFont typeface="Arial" panose="020B0604020202020204" pitchFamily="34" charset="0"/>
              <a:buChar char="•"/>
            </a:pPr>
            <a:r>
              <a:rPr lang="ru-RU" sz="2400" b="0" i="0" dirty="0">
                <a:solidFill>
                  <a:srgbClr val="001D35"/>
                </a:solidFill>
                <a:effectLst/>
                <a:latin typeface="Google Sans"/>
              </a:rPr>
              <a:t>циклы (</a:t>
            </a:r>
            <a:r>
              <a:rPr lang="es-419" sz="2400" b="0" i="0" dirty="0">
                <a:solidFill>
                  <a:srgbClr val="001D35"/>
                </a:solidFill>
                <a:effectLst/>
                <a:latin typeface="Google Sans"/>
              </a:rPr>
              <a:t>for, while, do…while), </a:t>
            </a:r>
            <a:endParaRPr lang="ru-RU" sz="2400" b="0" i="0" dirty="0">
              <a:solidFill>
                <a:srgbClr val="001D35"/>
              </a:solidFill>
              <a:effectLst/>
              <a:latin typeface="Google Sans"/>
            </a:endParaRPr>
          </a:p>
          <a:p>
            <a:pPr marL="342900" indent="-342900" algn="just">
              <a:buFont typeface="Arial" panose="020B0604020202020204" pitchFamily="34" charset="0"/>
              <a:buChar char="•"/>
            </a:pPr>
            <a:r>
              <a:rPr lang="ru-RU" sz="2400" b="0" i="0" dirty="0">
                <a:solidFill>
                  <a:srgbClr val="001D35"/>
                </a:solidFill>
                <a:effectLst/>
                <a:latin typeface="Google Sans"/>
              </a:rPr>
              <a:t>условные операторы (</a:t>
            </a:r>
            <a:r>
              <a:rPr lang="es-419" sz="2400" b="0" i="0" dirty="0">
                <a:solidFill>
                  <a:srgbClr val="001D35"/>
                </a:solidFill>
                <a:effectLst/>
                <a:latin typeface="Google Sans"/>
              </a:rPr>
              <a:t>if, else</a:t>
            </a:r>
            <a:r>
              <a:rPr lang="ru-RU" sz="2400" b="0" i="0" dirty="0">
                <a:solidFill>
                  <a:srgbClr val="001D35"/>
                </a:solidFill>
                <a:effectLst/>
                <a:latin typeface="Google Sans"/>
              </a:rPr>
              <a:t>, тернарный</a:t>
            </a:r>
            <a:r>
              <a:rPr lang="es-419" sz="2400" b="0" i="0" dirty="0">
                <a:solidFill>
                  <a:srgbClr val="001D35"/>
                </a:solidFill>
                <a:effectLst/>
                <a:latin typeface="Google Sans"/>
              </a:rPr>
              <a:t>),</a:t>
            </a:r>
            <a:endParaRPr lang="ru-RU" sz="2400" b="0" i="0" dirty="0">
              <a:solidFill>
                <a:srgbClr val="001D35"/>
              </a:solidFill>
              <a:effectLst/>
              <a:latin typeface="Google Sans"/>
            </a:endParaRPr>
          </a:p>
          <a:p>
            <a:pPr marL="342900" indent="-342900" algn="just">
              <a:buFont typeface="Arial" panose="020B0604020202020204" pitchFamily="34" charset="0"/>
              <a:buChar char="•"/>
            </a:pPr>
            <a:r>
              <a:rPr lang="ru-RU" sz="2400" b="0" i="0" dirty="0">
                <a:solidFill>
                  <a:srgbClr val="001D35"/>
                </a:solidFill>
                <a:effectLst/>
                <a:latin typeface="Google Sans"/>
              </a:rPr>
              <a:t>объявление и вызов функций (</a:t>
            </a:r>
            <a:r>
              <a:rPr lang="es-419" sz="2400" b="0" i="0" dirty="0">
                <a:solidFill>
                  <a:srgbClr val="001D35"/>
                </a:solidFill>
                <a:effectLst/>
                <a:latin typeface="Google Sans"/>
              </a:rPr>
              <a:t>void myFunction(), return 0;). </a:t>
            </a:r>
            <a:endParaRPr lang="ru-RU" sz="2400" dirty="0">
              <a:latin typeface="+mj-lt"/>
            </a:endParaRPr>
          </a:p>
        </p:txBody>
      </p:sp>
    </p:spTree>
    <p:extLst>
      <p:ext uri="{BB962C8B-B14F-4D97-AF65-F5344CB8AC3E}">
        <p14:creationId xmlns:p14="http://schemas.microsoft.com/office/powerpoint/2010/main" val="420951516"/>
      </p:ext>
    </p:extLst>
  </p:cSld>
  <p:clrMapOvr>
    <a:masterClrMapping/>
  </p:clrMapOvr>
  <mc:AlternateContent xmlns:mc="http://schemas.openxmlformats.org/markup-compatibility/2006" xmlns:p14="http://schemas.microsoft.com/office/powerpoint/2010/main">
    <mc:Choice Requires="p14">
      <p:transition spd="slow" p14:dur="2000" advTm="14026"/>
    </mc:Choice>
    <mc:Fallback xmlns="">
      <p:transition spd="slow" advTm="14026"/>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Пространство имен</a:t>
            </a:r>
          </a:p>
        </p:txBody>
      </p:sp>
      <p:sp>
        <p:nvSpPr>
          <p:cNvPr id="8" name="TextBox 7"/>
          <p:cNvSpPr txBox="1"/>
          <p:nvPr/>
        </p:nvSpPr>
        <p:spPr>
          <a:xfrm>
            <a:off x="173580" y="515365"/>
            <a:ext cx="8352928" cy="5940088"/>
          </a:xfrm>
          <a:prstGeom prst="rect">
            <a:avLst/>
          </a:prstGeom>
          <a:noFill/>
        </p:spPr>
        <p:txBody>
          <a:bodyPr wrap="square" rtlCol="0">
            <a:spAutoFit/>
          </a:bodyPr>
          <a:lstStyle/>
          <a:p>
            <a:r>
              <a:rPr lang="ru-RU" sz="2000" b="1" dirty="0"/>
              <a:t>Пространство имён</a:t>
            </a:r>
            <a:r>
              <a:rPr lang="ru-RU" sz="2000" dirty="0"/>
              <a:t> (</a:t>
            </a:r>
            <a:r>
              <a:rPr lang="ru-RU" sz="2000" dirty="0">
                <a:hlinkClick r:id="rId3" tooltip="Английский язык"/>
              </a:rPr>
              <a:t>англ.</a:t>
            </a:r>
            <a:r>
              <a:rPr lang="ru-RU" sz="2000" dirty="0"/>
              <a:t> </a:t>
            </a:r>
            <a:r>
              <a:rPr lang="es-419" sz="2000" i="1" dirty="0"/>
              <a:t>namespace</a:t>
            </a:r>
            <a:r>
              <a:rPr lang="es-419" sz="2000" dirty="0"/>
              <a:t>) — </a:t>
            </a:r>
            <a:r>
              <a:rPr lang="ru-RU" sz="2000" dirty="0"/>
              <a:t>некоторое </a:t>
            </a:r>
            <a:r>
              <a:rPr lang="ru-RU" sz="2000" dirty="0">
                <a:hlinkClick r:id="rId4" tooltip="Множество"/>
              </a:rPr>
              <a:t>множество</a:t>
            </a:r>
            <a:r>
              <a:rPr lang="ru-RU" sz="2000" dirty="0"/>
              <a:t>, под которым подразумевается модель, </a:t>
            </a:r>
            <a:r>
              <a:rPr lang="ru-RU" sz="2000" dirty="0">
                <a:hlinkClick r:id="rId5" tooltip="Абстракция"/>
              </a:rPr>
              <a:t>абстрактное</a:t>
            </a:r>
            <a:r>
              <a:rPr lang="ru-RU" sz="2000" dirty="0"/>
              <a:t> </a:t>
            </a:r>
            <a:r>
              <a:rPr lang="ru-RU" sz="2000" dirty="0">
                <a:hlinkClick r:id="rId6" tooltip="Хранилище данных"/>
              </a:rPr>
              <a:t>хранилище</a:t>
            </a:r>
            <a:r>
              <a:rPr lang="ru-RU" sz="2000" dirty="0"/>
              <a:t>, созданное для </a:t>
            </a:r>
            <a:r>
              <a:rPr lang="ru-RU" sz="2000" dirty="0">
                <a:hlinkClick r:id="rId7" tooltip="Логика"/>
              </a:rPr>
              <a:t>логической</a:t>
            </a:r>
            <a:r>
              <a:rPr lang="ru-RU" sz="2000" dirty="0"/>
              <a:t> группировки уникальных </a:t>
            </a:r>
            <a:r>
              <a:rPr lang="ru-RU" sz="2000" dirty="0">
                <a:hlinkClick r:id="rId8" tooltip="Идентификатор"/>
              </a:rPr>
              <a:t>идентификаторов</a:t>
            </a:r>
            <a:r>
              <a:rPr lang="ru-RU" sz="2000" dirty="0"/>
              <a:t> (то есть имён).</a:t>
            </a:r>
          </a:p>
          <a:p>
            <a:r>
              <a:rPr lang="ru-RU" sz="2000" dirty="0"/>
              <a:t>Идентификатор, определённый в пространстве имён, ассоциируется с этим </a:t>
            </a:r>
            <a:r>
              <a:rPr lang="ru-RU" sz="2000" dirty="0">
                <a:hlinkClick r:id="rId9" tooltip="Информационное пространство"/>
              </a:rPr>
              <a:t>пространством</a:t>
            </a:r>
            <a:r>
              <a:rPr lang="ru-RU" sz="2000" dirty="0"/>
              <a:t>. Один и тот же идентификатор может быть независимо определён в нескольких пространствах. Таким образом, значение, связанное с идентификатором, определённым в одном пространстве имён, может иметь (или не иметь) такое же значение, как и такой же идентификатор, определённый в другом пространстве. Языки с поддержкой пространств имён определяют </a:t>
            </a:r>
            <a:r>
              <a:rPr lang="ru-RU" sz="2000" dirty="0">
                <a:hlinkClick r:id="rId10" tooltip="Модель"/>
              </a:rPr>
              <a:t>правила</a:t>
            </a:r>
            <a:r>
              <a:rPr lang="ru-RU" sz="2000" dirty="0"/>
              <a:t>, указывающие, к какому пространству имён принадлежит идентификатор (то есть его определение).</a:t>
            </a:r>
          </a:p>
          <a:p>
            <a:r>
              <a:rPr lang="ru-RU" sz="2000" dirty="0"/>
              <a:t>Например, Андрей работает в компании </a:t>
            </a:r>
            <a:r>
              <a:rPr lang="es-419" sz="2000" dirty="0"/>
              <a:t>X, </a:t>
            </a:r>
            <a:r>
              <a:rPr lang="ru-RU" sz="2000" dirty="0"/>
              <a:t>а </a:t>
            </a:r>
            <a:r>
              <a:rPr lang="es-419" sz="2000" dirty="0">
                <a:hlinkClick r:id="rId8" tooltip="Идентификатор"/>
              </a:rPr>
              <a:t>ID</a:t>
            </a:r>
            <a:r>
              <a:rPr lang="es-419" sz="2000" dirty="0"/>
              <a:t> (</a:t>
            </a:r>
            <a:r>
              <a:rPr lang="ru-RU" sz="2000" dirty="0"/>
              <a:t>сокр. от </a:t>
            </a:r>
            <a:r>
              <a:rPr lang="ru-RU" sz="2000" dirty="0">
                <a:hlinkClick r:id="rId3" tooltip="Английский язык"/>
              </a:rPr>
              <a:t>англ.</a:t>
            </a:r>
            <a:r>
              <a:rPr lang="ru-RU" sz="2000" dirty="0"/>
              <a:t> </a:t>
            </a:r>
            <a:r>
              <a:rPr lang="es-419" sz="2000" i="1" dirty="0"/>
              <a:t>Identifier</a:t>
            </a:r>
            <a:r>
              <a:rPr lang="es-419" sz="2000" dirty="0"/>
              <a:t> — </a:t>
            </a:r>
            <a:r>
              <a:rPr lang="ru-RU" sz="2000" dirty="0"/>
              <a:t>идентификатор) его как </a:t>
            </a:r>
            <a:r>
              <a:rPr lang="ru-RU" sz="2000" dirty="0">
                <a:hlinkClick r:id="rId11" tooltip="Работник"/>
              </a:rPr>
              <a:t>работника</a:t>
            </a:r>
            <a:r>
              <a:rPr lang="ru-RU" sz="2000" dirty="0"/>
              <a:t> равен 123. Олег работает в компании </a:t>
            </a:r>
            <a:r>
              <a:rPr lang="es-419" sz="2000" dirty="0"/>
              <a:t>Y, </a:t>
            </a:r>
            <a:r>
              <a:rPr lang="ru-RU" sz="2000" dirty="0"/>
              <a:t>а его </a:t>
            </a:r>
            <a:r>
              <a:rPr lang="es-419" sz="2000" dirty="0"/>
              <a:t>ID </a:t>
            </a:r>
            <a:r>
              <a:rPr lang="ru-RU" sz="2000" dirty="0"/>
              <a:t>также равен 123. Единственное (с точки зрения некой системы учёта), благодаря чему Андрей и Олег могут быть различимы при совпадающих </a:t>
            </a:r>
            <a:r>
              <a:rPr lang="es-419" sz="2000" dirty="0"/>
              <a:t>ID, </a:t>
            </a:r>
            <a:r>
              <a:rPr lang="ru-RU" sz="2000" dirty="0"/>
              <a:t>это их принадлежность к разным компаниям. Различие компаний в этом случае представляет собой систему различных пространств имён (одна компания — одно пространство).</a:t>
            </a:r>
          </a:p>
        </p:txBody>
      </p:sp>
    </p:spTree>
    <p:extLst>
      <p:ext uri="{BB962C8B-B14F-4D97-AF65-F5344CB8AC3E}">
        <p14:creationId xmlns:p14="http://schemas.microsoft.com/office/powerpoint/2010/main" val="11490807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Пространство имен</a:t>
            </a:r>
          </a:p>
        </p:txBody>
      </p:sp>
      <p:sp>
        <p:nvSpPr>
          <p:cNvPr id="8" name="TextBox 7"/>
          <p:cNvSpPr txBox="1"/>
          <p:nvPr/>
        </p:nvSpPr>
        <p:spPr>
          <a:xfrm>
            <a:off x="173580" y="515365"/>
            <a:ext cx="8352928" cy="4708981"/>
          </a:xfrm>
          <a:prstGeom prst="rect">
            <a:avLst/>
          </a:prstGeom>
          <a:noFill/>
        </p:spPr>
        <p:txBody>
          <a:bodyPr wrap="square" rtlCol="0">
            <a:spAutoFit/>
          </a:bodyPr>
          <a:lstStyle/>
          <a:p>
            <a:r>
              <a:rPr lang="ru-RU" sz="2000" dirty="0"/>
              <a:t>В больших базах данных могут существовать сотни и тысячи идентификаторов. Пространства имён (или </a:t>
            </a:r>
            <a:r>
              <a:rPr lang="ru-RU" sz="2000" dirty="0">
                <a:hlinkClick r:id="rId3" tooltip="Пространство имён (программирование)"/>
              </a:rPr>
              <a:t>схожие структуры</a:t>
            </a:r>
            <a:r>
              <a:rPr lang="ru-RU" sz="2000" dirty="0"/>
              <a:t>) реализуют механизм для сокрытия локальных идентификаторов. Их смысл заключается в группировке логически связанных идентификаторов в соответствующих пространствах имён, таким образом делая систему </a:t>
            </a:r>
            <a:r>
              <a:rPr lang="ru-RU" sz="2000" dirty="0">
                <a:hlinkClick r:id="rId4" tooltip="Модульность (программирование)"/>
              </a:rPr>
              <a:t>модульной</a:t>
            </a:r>
            <a:r>
              <a:rPr lang="ru-RU" sz="2000" dirty="0"/>
              <a:t>.</a:t>
            </a:r>
          </a:p>
          <a:p>
            <a:r>
              <a:rPr lang="ru-RU" sz="2000" dirty="0"/>
              <a:t>Пространства имен предоставляют метод предотвращения конфликтов имен в больших проектах. </a:t>
            </a:r>
          </a:p>
          <a:p>
            <a:r>
              <a:rPr lang="ru-RU" sz="2000" dirty="0"/>
              <a:t>Символы, объявленные внутри блока пространства имен, помещаются в именованную область, это предотвращает их от ошибки за идентично названные символы в других областях. </a:t>
            </a:r>
          </a:p>
          <a:p>
            <a:r>
              <a:rPr lang="ru-RU" sz="2000" dirty="0"/>
              <a:t>Допускается использование нескольких блоков пространства имен с одинаковыми именами. Все объявления внутри этих блоков объявляются в именованной области.</a:t>
            </a:r>
          </a:p>
          <a:p>
            <a:r>
              <a:rPr lang="ru-RU" sz="2000" dirty="0"/>
              <a:t>Пространство имен работает, чтобы избежать конфликтов имен.</a:t>
            </a:r>
          </a:p>
        </p:txBody>
      </p:sp>
    </p:spTree>
    <p:extLst>
      <p:ext uri="{BB962C8B-B14F-4D97-AF65-F5344CB8AC3E}">
        <p14:creationId xmlns:p14="http://schemas.microsoft.com/office/powerpoint/2010/main" val="12722740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Структура программы С++</a:t>
            </a:r>
          </a:p>
        </p:txBody>
      </p:sp>
      <p:sp>
        <p:nvSpPr>
          <p:cNvPr id="3" name="TextBox 2">
            <a:extLst>
              <a:ext uri="{FF2B5EF4-FFF2-40B4-BE49-F238E27FC236}">
                <a16:creationId xmlns:a16="http://schemas.microsoft.com/office/drawing/2014/main" id="{16D4732E-58B2-58E1-2A1F-868D76ED7D7B}"/>
              </a:ext>
            </a:extLst>
          </p:cNvPr>
          <p:cNvSpPr txBox="1"/>
          <p:nvPr/>
        </p:nvSpPr>
        <p:spPr>
          <a:xfrm>
            <a:off x="107504" y="620688"/>
            <a:ext cx="8424936" cy="5196166"/>
          </a:xfrm>
          <a:prstGeom prst="rect">
            <a:avLst/>
          </a:prstGeom>
          <a:noFill/>
        </p:spPr>
        <p:txBody>
          <a:bodyPr wrap="square">
            <a:spAutoFit/>
          </a:bodyPr>
          <a:lstStyle/>
          <a:p>
            <a:pPr algn="ctr">
              <a:lnSpc>
                <a:spcPct val="150000"/>
              </a:lnSpc>
            </a:pPr>
            <a:r>
              <a:rPr lang="ru-RU" sz="2800" b="1" i="0" dirty="0">
                <a:solidFill>
                  <a:srgbClr val="001D35"/>
                </a:solidFill>
                <a:effectLst/>
                <a:latin typeface="Google Sans"/>
              </a:rPr>
              <a:t>Заголовочные файлы и пространства имен</a:t>
            </a:r>
          </a:p>
          <a:p>
            <a:pPr algn="l" fontAlgn="ctr">
              <a:lnSpc>
                <a:spcPct val="150000"/>
              </a:lnSpc>
              <a:buFont typeface="Arial" panose="020B0604020202020204" pitchFamily="34" charset="0"/>
              <a:buChar char="•"/>
            </a:pPr>
            <a:r>
              <a:rPr lang="ru-RU" sz="2800" b="0" i="0" dirty="0">
                <a:solidFill>
                  <a:srgbClr val="001D35"/>
                </a:solidFill>
                <a:effectLst/>
                <a:latin typeface="Google Sans"/>
              </a:rPr>
              <a:t>#</a:t>
            </a:r>
            <a:r>
              <a:rPr lang="es-419" sz="2800" b="0" i="0" dirty="0">
                <a:solidFill>
                  <a:srgbClr val="001D35"/>
                </a:solidFill>
                <a:effectLst/>
                <a:latin typeface="Google Sans"/>
              </a:rPr>
              <a:t>include &lt;iostream&gt; </a:t>
            </a:r>
            <a:r>
              <a:rPr lang="ru-RU" sz="2800" dirty="0">
                <a:solidFill>
                  <a:srgbClr val="001D35"/>
                </a:solidFill>
                <a:latin typeface="Google Sans"/>
              </a:rPr>
              <a:t>п</a:t>
            </a:r>
            <a:r>
              <a:rPr lang="ru-RU" sz="2800" b="0" i="0" dirty="0">
                <a:solidFill>
                  <a:srgbClr val="001D35"/>
                </a:solidFill>
                <a:effectLst/>
                <a:latin typeface="Google Sans"/>
              </a:rPr>
              <a:t>одключает стандартный поток ввода-вывода для работы с консолью. </a:t>
            </a:r>
            <a:endParaRPr lang="ru-RU" sz="2800" b="0" i="0" dirty="0">
              <a:solidFill>
                <a:srgbClr val="0B57D0"/>
              </a:solidFill>
              <a:effectLst/>
              <a:latin typeface="Google Sans"/>
            </a:endParaRPr>
          </a:p>
          <a:p>
            <a:pPr algn="l" fontAlgn="ctr">
              <a:lnSpc>
                <a:spcPct val="150000"/>
              </a:lnSpc>
              <a:buFont typeface="Arial" panose="020B0604020202020204" pitchFamily="34" charset="0"/>
              <a:buChar char="•"/>
            </a:pPr>
            <a:r>
              <a:rPr lang="ru-RU" sz="2800" b="0" i="0" dirty="0">
                <a:solidFill>
                  <a:srgbClr val="001D35"/>
                </a:solidFill>
                <a:effectLst/>
                <a:latin typeface="Google Sans"/>
              </a:rPr>
              <a:t>#</a:t>
            </a:r>
            <a:r>
              <a:rPr lang="es-419" sz="2800" b="0" i="0" dirty="0">
                <a:solidFill>
                  <a:srgbClr val="001D35"/>
                </a:solidFill>
                <a:effectLst/>
                <a:latin typeface="Google Sans"/>
              </a:rPr>
              <a:t>include &lt;string&gt; </a:t>
            </a:r>
            <a:r>
              <a:rPr lang="ru-RU" sz="2800" dirty="0">
                <a:solidFill>
                  <a:srgbClr val="001D35"/>
                </a:solidFill>
                <a:latin typeface="Google Sans"/>
              </a:rPr>
              <a:t>п</a:t>
            </a:r>
            <a:r>
              <a:rPr lang="ru-RU" sz="2800" b="0" i="0" dirty="0">
                <a:solidFill>
                  <a:srgbClr val="001D35"/>
                </a:solidFill>
                <a:effectLst/>
                <a:latin typeface="Google Sans"/>
              </a:rPr>
              <a:t>одключает класс </a:t>
            </a:r>
            <a:r>
              <a:rPr lang="es-419" sz="2800" b="0" i="0" dirty="0">
                <a:solidFill>
                  <a:srgbClr val="001D35"/>
                </a:solidFill>
                <a:effectLst/>
                <a:latin typeface="Google Sans"/>
              </a:rPr>
              <a:t>string </a:t>
            </a:r>
            <a:r>
              <a:rPr lang="ru-RU" sz="2800" b="0" i="0" dirty="0">
                <a:solidFill>
                  <a:srgbClr val="001D35"/>
                </a:solidFill>
                <a:effectLst/>
                <a:latin typeface="Google Sans"/>
              </a:rPr>
              <a:t>для работы со строками. </a:t>
            </a:r>
            <a:endParaRPr lang="ru-RU" sz="2800" b="0" i="0" dirty="0">
              <a:solidFill>
                <a:srgbClr val="0B57D0"/>
              </a:solidFill>
              <a:effectLst/>
              <a:latin typeface="Google Sans"/>
            </a:endParaRPr>
          </a:p>
          <a:p>
            <a:pPr algn="l">
              <a:lnSpc>
                <a:spcPct val="150000"/>
              </a:lnSpc>
              <a:buFont typeface="Arial" panose="020B0604020202020204" pitchFamily="34" charset="0"/>
              <a:buChar char="•"/>
            </a:pPr>
            <a:r>
              <a:rPr lang="es-419" sz="2800" b="0" i="0" dirty="0">
                <a:solidFill>
                  <a:srgbClr val="001D35"/>
                </a:solidFill>
                <a:effectLst/>
                <a:latin typeface="Google Sans"/>
              </a:rPr>
              <a:t>using namespace std; </a:t>
            </a:r>
            <a:r>
              <a:rPr lang="ru-RU" sz="2800" dirty="0">
                <a:solidFill>
                  <a:srgbClr val="001D35"/>
                </a:solidFill>
                <a:latin typeface="Google Sans"/>
              </a:rPr>
              <a:t>п</a:t>
            </a:r>
            <a:r>
              <a:rPr lang="ru-RU" sz="2800" b="0" i="0" dirty="0">
                <a:solidFill>
                  <a:srgbClr val="001D35"/>
                </a:solidFill>
                <a:effectLst/>
                <a:latin typeface="Google Sans"/>
              </a:rPr>
              <a:t>озволяет использовать объекты и функции стандартной библиотеки без префикса </a:t>
            </a:r>
            <a:r>
              <a:rPr lang="es-419" sz="2800" b="0" i="0" dirty="0">
                <a:solidFill>
                  <a:srgbClr val="001D35"/>
                </a:solidFill>
                <a:effectLst/>
                <a:latin typeface="Google Sans"/>
              </a:rPr>
              <a:t>std::</a:t>
            </a:r>
          </a:p>
        </p:txBody>
      </p:sp>
    </p:spTree>
    <p:extLst>
      <p:ext uri="{BB962C8B-B14F-4D97-AF65-F5344CB8AC3E}">
        <p14:creationId xmlns:p14="http://schemas.microsoft.com/office/powerpoint/2010/main" val="2423463027"/>
      </p:ext>
    </p:extLst>
  </p:cSld>
  <p:clrMapOvr>
    <a:masterClrMapping/>
  </p:clrMapOvr>
  <mc:AlternateContent xmlns:mc="http://schemas.openxmlformats.org/markup-compatibility/2006" xmlns:p14="http://schemas.microsoft.com/office/powerpoint/2010/main">
    <mc:Choice Requires="p14">
      <p:transition spd="slow" p14:dur="2000" advTm="72120"/>
    </mc:Choice>
    <mc:Fallback xmlns="">
      <p:transition spd="slow" advTm="7212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Введение</a:t>
            </a:r>
          </a:p>
        </p:txBody>
      </p:sp>
      <p:sp>
        <p:nvSpPr>
          <p:cNvPr id="7" name="Прямоугольник 6">
            <a:extLst>
              <a:ext uri="{FF2B5EF4-FFF2-40B4-BE49-F238E27FC236}">
                <a16:creationId xmlns:a16="http://schemas.microsoft.com/office/drawing/2014/main" id="{79ECF87E-5D08-8F4E-9263-A37E1D124698}"/>
              </a:ext>
            </a:extLst>
          </p:cNvPr>
          <p:cNvSpPr/>
          <p:nvPr/>
        </p:nvSpPr>
        <p:spPr>
          <a:xfrm>
            <a:off x="107586" y="692696"/>
            <a:ext cx="8928828" cy="5401479"/>
          </a:xfrm>
          <a:prstGeom prst="rect">
            <a:avLst/>
          </a:prstGeom>
        </p:spPr>
        <p:txBody>
          <a:bodyPr wrap="square">
            <a:spAutoFit/>
          </a:bodyPr>
          <a:lstStyle/>
          <a:p>
            <a:pPr indent="457200"/>
            <a:r>
              <a:rPr lang="ru-RU" sz="2300" b="0" i="0" dirty="0">
                <a:solidFill>
                  <a:srgbClr val="181818"/>
                </a:solidFill>
                <a:effectLst/>
                <a:latin typeface="HeliosExtC"/>
              </a:rPr>
              <a:t>Билл Гейтс начал программировать в школьные годы, обучаясь в привилегированной школе. Марк </a:t>
            </a:r>
            <a:r>
              <a:rPr lang="ru-RU" sz="2300" b="0" i="0" dirty="0" err="1">
                <a:solidFill>
                  <a:srgbClr val="181818"/>
                </a:solidFill>
                <a:effectLst/>
                <a:latin typeface="HeliosExtC"/>
              </a:rPr>
              <a:t>Цукерберг</a:t>
            </a:r>
            <a:r>
              <a:rPr lang="ru-RU" sz="2300" b="0" i="0" dirty="0">
                <a:solidFill>
                  <a:srgbClr val="181818"/>
                </a:solidFill>
                <a:effectLst/>
                <a:latin typeface="HeliosExtC"/>
              </a:rPr>
              <a:t> в десять лет получил в подарок компьютер и начал изучать программирование. </a:t>
            </a:r>
          </a:p>
          <a:p>
            <a:pPr indent="457200"/>
            <a:r>
              <a:rPr lang="ru-RU" sz="2300" b="0" i="0" dirty="0">
                <a:solidFill>
                  <a:srgbClr val="181818"/>
                </a:solidFill>
                <a:effectLst/>
                <a:latin typeface="HeliosExtC"/>
              </a:rPr>
              <a:t>У автора языка </a:t>
            </a:r>
            <a:r>
              <a:rPr lang="es-419" sz="2300" b="0" i="0" dirty="0">
                <a:solidFill>
                  <a:srgbClr val="181818"/>
                </a:solidFill>
                <a:effectLst/>
                <a:latin typeface="HeliosExtC"/>
              </a:rPr>
              <a:t>C++ </a:t>
            </a:r>
            <a:r>
              <a:rPr lang="ru-RU" sz="2300" b="0" i="0" dirty="0">
                <a:solidFill>
                  <a:srgbClr val="181818"/>
                </a:solidFill>
                <a:effectLst/>
                <a:latin typeface="HeliosExtC"/>
              </a:rPr>
              <a:t>Бьерна Страуструпа старт не был блестящим. Его родители были бедны. Он учился в худшей школе города. Он не знал, в какой области развиваться. Страуструп как-то признался, что попал на курс информатики в университете по ошибке, перепутав его с математикой. Ошибка стала большим везением как для самого Бьерна, так и для множества программистов со всего мира.</a:t>
            </a:r>
          </a:p>
          <a:p>
            <a:pPr indent="457200"/>
            <a:r>
              <a:rPr lang="ru-RU" sz="2300" b="0" i="0" dirty="0">
                <a:solidFill>
                  <a:srgbClr val="181818"/>
                </a:solidFill>
                <a:effectLst/>
                <a:latin typeface="HeliosExtC"/>
              </a:rPr>
              <a:t>В 80-е годы Страуструпу понадобилось написать программу моделирования распределенных вычислений для фирмы </a:t>
            </a:r>
            <a:r>
              <a:rPr lang="es-419" sz="2300" b="0" i="0" dirty="0">
                <a:solidFill>
                  <a:srgbClr val="181818"/>
                </a:solidFill>
                <a:effectLst/>
                <a:latin typeface="HeliosExtC"/>
              </a:rPr>
              <a:t>Bell Labs. </a:t>
            </a:r>
            <a:r>
              <a:rPr lang="ru-RU" sz="2300" b="0" i="0" dirty="0">
                <a:solidFill>
                  <a:srgbClr val="181818"/>
                </a:solidFill>
                <a:effectLst/>
                <a:latin typeface="HeliosExtC"/>
              </a:rPr>
              <a:t>К тому времени он изучил более двадцати языков программирования, но ни один не подходил для задачи.</a:t>
            </a:r>
            <a:endParaRPr lang="ru-RU" sz="2300" dirty="0">
              <a:solidFill>
                <a:srgbClr val="181818"/>
              </a:solidFill>
              <a:latin typeface="HeliosExtC"/>
            </a:endParaRPr>
          </a:p>
          <a:p>
            <a:pPr indent="457200"/>
            <a:r>
              <a:rPr lang="ru-RU" sz="2300" b="0" i="0" dirty="0">
                <a:solidFill>
                  <a:srgbClr val="181818"/>
                </a:solidFill>
                <a:effectLst/>
                <a:latin typeface="HeliosExtC"/>
              </a:rPr>
              <a:t>Тогда он решил разработать объектно-ориентированный язык на основе синтаксиса С. </a:t>
            </a:r>
            <a:endParaRPr lang="ru-RU" sz="2300" dirty="0">
              <a:latin typeface="+mj-lt"/>
            </a:endParaRPr>
          </a:p>
        </p:txBody>
      </p:sp>
    </p:spTree>
    <p:extLst>
      <p:ext uri="{BB962C8B-B14F-4D97-AF65-F5344CB8AC3E}">
        <p14:creationId xmlns:p14="http://schemas.microsoft.com/office/powerpoint/2010/main" val="1039667023"/>
      </p:ext>
    </p:extLst>
  </p:cSld>
  <p:clrMapOvr>
    <a:masterClrMapping/>
  </p:clrMapOvr>
  <mc:AlternateContent xmlns:mc="http://schemas.openxmlformats.org/markup-compatibility/2006" xmlns:p14="http://schemas.microsoft.com/office/powerpoint/2010/main">
    <mc:Choice Requires="p14">
      <p:transition spd="slow" p14:dur="2000" advTm="86651"/>
    </mc:Choice>
    <mc:Fallback xmlns="">
      <p:transition spd="slow" advTm="86651"/>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Структура программы С++</a:t>
            </a:r>
          </a:p>
        </p:txBody>
      </p:sp>
      <p:sp>
        <p:nvSpPr>
          <p:cNvPr id="3" name="TextBox 2">
            <a:extLst>
              <a:ext uri="{FF2B5EF4-FFF2-40B4-BE49-F238E27FC236}">
                <a16:creationId xmlns:a16="http://schemas.microsoft.com/office/drawing/2014/main" id="{16D4732E-58B2-58E1-2A1F-868D76ED7D7B}"/>
              </a:ext>
            </a:extLst>
          </p:cNvPr>
          <p:cNvSpPr txBox="1"/>
          <p:nvPr/>
        </p:nvSpPr>
        <p:spPr>
          <a:xfrm>
            <a:off x="1011003" y="1124744"/>
            <a:ext cx="7382784" cy="3709349"/>
          </a:xfrm>
          <a:prstGeom prst="rect">
            <a:avLst/>
          </a:prstGeom>
          <a:noFill/>
        </p:spPr>
        <p:txBody>
          <a:bodyPr wrap="square">
            <a:spAutoFit/>
          </a:bodyPr>
          <a:lstStyle/>
          <a:p>
            <a:pPr algn="ctr" fontAlgn="ctr">
              <a:lnSpc>
                <a:spcPct val="150000"/>
              </a:lnSpc>
            </a:pPr>
            <a:r>
              <a:rPr lang="ru-RU" sz="3200" b="1" i="0" dirty="0">
                <a:solidFill>
                  <a:srgbClr val="001D35"/>
                </a:solidFill>
                <a:effectLst/>
                <a:latin typeface="Google Sans"/>
              </a:rPr>
              <a:t>Структура программы </a:t>
            </a:r>
            <a:endParaRPr lang="ru-RU" sz="3200" b="1" i="0" dirty="0">
              <a:solidFill>
                <a:srgbClr val="0B57D0"/>
              </a:solidFill>
              <a:effectLst/>
              <a:latin typeface="Google Sans"/>
            </a:endParaRPr>
          </a:p>
          <a:p>
            <a:pPr algn="l">
              <a:lnSpc>
                <a:spcPct val="150000"/>
              </a:lnSpc>
              <a:buFont typeface="Arial" panose="020B0604020202020204" pitchFamily="34" charset="0"/>
              <a:buChar char="•"/>
            </a:pPr>
            <a:r>
              <a:rPr lang="es-419" sz="3200" b="0" i="0" dirty="0">
                <a:solidFill>
                  <a:srgbClr val="001D35"/>
                </a:solidFill>
                <a:effectLst/>
                <a:latin typeface="Google Sans"/>
              </a:rPr>
              <a:t>int main() </a:t>
            </a:r>
            <a:r>
              <a:rPr lang="ru-RU" sz="3200" dirty="0">
                <a:solidFill>
                  <a:srgbClr val="001D35"/>
                </a:solidFill>
                <a:latin typeface="Google Sans"/>
              </a:rPr>
              <a:t>г</a:t>
            </a:r>
            <a:r>
              <a:rPr lang="ru-RU" sz="3200" b="0" i="0" dirty="0">
                <a:solidFill>
                  <a:srgbClr val="001D35"/>
                </a:solidFill>
                <a:effectLst/>
                <a:latin typeface="Google Sans"/>
              </a:rPr>
              <a:t>лавная функция, с которой начинается выполнение программы.</a:t>
            </a:r>
          </a:p>
          <a:p>
            <a:pPr algn="l">
              <a:lnSpc>
                <a:spcPct val="150000"/>
              </a:lnSpc>
              <a:buFont typeface="Arial" panose="020B0604020202020204" pitchFamily="34" charset="0"/>
              <a:buChar char="•"/>
            </a:pPr>
            <a:r>
              <a:rPr lang="es-419" sz="3200" b="0" i="0" dirty="0">
                <a:solidFill>
                  <a:srgbClr val="001D35"/>
                </a:solidFill>
                <a:effectLst/>
                <a:latin typeface="Google Sans"/>
              </a:rPr>
              <a:t>return 0; </a:t>
            </a:r>
            <a:r>
              <a:rPr lang="ru-RU" sz="3200" dirty="0">
                <a:solidFill>
                  <a:srgbClr val="001D35"/>
                </a:solidFill>
                <a:latin typeface="Google Sans"/>
              </a:rPr>
              <a:t>с</a:t>
            </a:r>
            <a:r>
              <a:rPr lang="ru-RU" sz="3200" b="0" i="0" dirty="0">
                <a:solidFill>
                  <a:srgbClr val="001D35"/>
                </a:solidFill>
                <a:effectLst/>
                <a:latin typeface="Google Sans"/>
              </a:rPr>
              <a:t>игнализирует об успешном завершении программы.</a:t>
            </a:r>
            <a:endParaRPr lang="es-419" sz="3200" b="0" i="0" dirty="0">
              <a:solidFill>
                <a:srgbClr val="001D35"/>
              </a:solidFill>
              <a:effectLst/>
              <a:latin typeface="Google Sans"/>
            </a:endParaRPr>
          </a:p>
        </p:txBody>
      </p:sp>
    </p:spTree>
    <p:extLst>
      <p:ext uri="{BB962C8B-B14F-4D97-AF65-F5344CB8AC3E}">
        <p14:creationId xmlns:p14="http://schemas.microsoft.com/office/powerpoint/2010/main" val="2034667957"/>
      </p:ext>
    </p:extLst>
  </p:cSld>
  <p:clrMapOvr>
    <a:masterClrMapping/>
  </p:clrMapOvr>
  <mc:AlternateContent xmlns:mc="http://schemas.openxmlformats.org/markup-compatibility/2006" xmlns:p14="http://schemas.microsoft.com/office/powerpoint/2010/main">
    <mc:Choice Requires="p14">
      <p:transition spd="slow" p14:dur="2000" advTm="72120"/>
    </mc:Choice>
    <mc:Fallback xmlns="">
      <p:transition spd="slow" advTm="7212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Структура программы С++</a:t>
            </a:r>
          </a:p>
        </p:txBody>
      </p:sp>
      <p:sp>
        <p:nvSpPr>
          <p:cNvPr id="3" name="TextBox 2">
            <a:extLst>
              <a:ext uri="{FF2B5EF4-FFF2-40B4-BE49-F238E27FC236}">
                <a16:creationId xmlns:a16="http://schemas.microsoft.com/office/drawing/2014/main" id="{16D4732E-58B2-58E1-2A1F-868D76ED7D7B}"/>
              </a:ext>
            </a:extLst>
          </p:cNvPr>
          <p:cNvSpPr txBox="1"/>
          <p:nvPr/>
        </p:nvSpPr>
        <p:spPr>
          <a:xfrm>
            <a:off x="107504" y="620688"/>
            <a:ext cx="8424936" cy="5186676"/>
          </a:xfrm>
          <a:prstGeom prst="rect">
            <a:avLst/>
          </a:prstGeom>
          <a:noFill/>
        </p:spPr>
        <p:txBody>
          <a:bodyPr wrap="square">
            <a:spAutoFit/>
          </a:bodyPr>
          <a:lstStyle/>
          <a:p>
            <a:pPr algn="ctr">
              <a:lnSpc>
                <a:spcPct val="150000"/>
              </a:lnSpc>
            </a:pPr>
            <a:r>
              <a:rPr lang="ru-RU" sz="3200" b="1" i="0" dirty="0">
                <a:solidFill>
                  <a:srgbClr val="001D35"/>
                </a:solidFill>
                <a:effectLst/>
                <a:latin typeface="Google Sans"/>
              </a:rPr>
              <a:t>Ввод и вывод данных</a:t>
            </a:r>
          </a:p>
          <a:p>
            <a:pPr algn="l" fontAlgn="ctr">
              <a:lnSpc>
                <a:spcPct val="150000"/>
              </a:lnSpc>
              <a:buFont typeface="Arial" panose="020B0604020202020204" pitchFamily="34" charset="0"/>
              <a:buChar char="•"/>
            </a:pPr>
            <a:r>
              <a:rPr lang="es-419" sz="3200" b="0" i="0" dirty="0">
                <a:solidFill>
                  <a:srgbClr val="001D35"/>
                </a:solidFill>
                <a:effectLst/>
                <a:latin typeface="Google Sans"/>
              </a:rPr>
              <a:t>cout &lt;&lt; "</a:t>
            </a:r>
            <a:r>
              <a:rPr lang="ru-RU" sz="3200" b="0" i="0" dirty="0">
                <a:solidFill>
                  <a:srgbClr val="001D35"/>
                </a:solidFill>
                <a:effectLst/>
                <a:latin typeface="Google Sans"/>
              </a:rPr>
              <a:t>Текст" &lt;&lt; </a:t>
            </a:r>
            <a:r>
              <a:rPr lang="es-419" sz="3200" b="0" i="0" dirty="0">
                <a:solidFill>
                  <a:srgbClr val="001D35"/>
                </a:solidFill>
                <a:effectLst/>
                <a:latin typeface="Google Sans"/>
              </a:rPr>
              <a:t>endl; </a:t>
            </a:r>
            <a:r>
              <a:rPr lang="ru-RU" sz="3200" dirty="0">
                <a:solidFill>
                  <a:srgbClr val="001D35"/>
                </a:solidFill>
                <a:latin typeface="Google Sans"/>
              </a:rPr>
              <a:t>в</a:t>
            </a:r>
            <a:r>
              <a:rPr lang="ru-RU" sz="3200" b="0" i="0" dirty="0">
                <a:solidFill>
                  <a:srgbClr val="001D35"/>
                </a:solidFill>
                <a:effectLst/>
                <a:latin typeface="Google Sans"/>
              </a:rPr>
              <a:t>ыводит текст или значение переменной на консоль. </a:t>
            </a:r>
            <a:endParaRPr lang="ru-RU" sz="3200" b="0" i="0" dirty="0">
              <a:solidFill>
                <a:srgbClr val="0B57D0"/>
              </a:solidFill>
              <a:effectLst/>
              <a:latin typeface="Google Sans"/>
            </a:endParaRPr>
          </a:p>
          <a:p>
            <a:pPr algn="l" fontAlgn="ctr">
              <a:lnSpc>
                <a:spcPct val="150000"/>
              </a:lnSpc>
              <a:buFont typeface="Arial" panose="020B0604020202020204" pitchFamily="34" charset="0"/>
              <a:buChar char="•"/>
            </a:pPr>
            <a:r>
              <a:rPr lang="es-419" sz="3200" b="0" i="0" dirty="0">
                <a:solidFill>
                  <a:srgbClr val="001D35"/>
                </a:solidFill>
                <a:effectLst/>
                <a:latin typeface="Google Sans"/>
              </a:rPr>
              <a:t>cin &gt;&gt; variable; </a:t>
            </a:r>
            <a:r>
              <a:rPr lang="ru-RU" sz="3200" dirty="0">
                <a:solidFill>
                  <a:srgbClr val="001D35"/>
                </a:solidFill>
                <a:latin typeface="Google Sans"/>
              </a:rPr>
              <a:t>с</a:t>
            </a:r>
            <a:r>
              <a:rPr lang="ru-RU" sz="3200" b="0" i="0" dirty="0">
                <a:solidFill>
                  <a:srgbClr val="001D35"/>
                </a:solidFill>
                <a:effectLst/>
                <a:latin typeface="Google Sans"/>
              </a:rPr>
              <a:t>читывает введенные пользователем данные в переменную. </a:t>
            </a:r>
            <a:endParaRPr lang="ru-RU" sz="3200" b="0" i="0" dirty="0">
              <a:solidFill>
                <a:srgbClr val="0B57D0"/>
              </a:solidFill>
              <a:effectLst/>
              <a:latin typeface="Google Sans"/>
            </a:endParaRPr>
          </a:p>
          <a:p>
            <a:pPr algn="l">
              <a:lnSpc>
                <a:spcPct val="150000"/>
              </a:lnSpc>
              <a:buFont typeface="Arial" panose="020B0604020202020204" pitchFamily="34" charset="0"/>
              <a:buChar char="•"/>
            </a:pPr>
            <a:r>
              <a:rPr lang="es-419" sz="3200" b="0" i="0" dirty="0">
                <a:solidFill>
                  <a:srgbClr val="001D35"/>
                </a:solidFill>
                <a:effectLst/>
                <a:latin typeface="Google Sans"/>
              </a:rPr>
              <a:t>cout &lt;&lt; str[i]; </a:t>
            </a:r>
            <a:r>
              <a:rPr lang="ru-RU" sz="3200" dirty="0">
                <a:solidFill>
                  <a:srgbClr val="001D35"/>
                </a:solidFill>
                <a:latin typeface="Google Sans"/>
              </a:rPr>
              <a:t>п</a:t>
            </a:r>
            <a:r>
              <a:rPr lang="ru-RU" sz="3200" b="0" i="0" dirty="0">
                <a:solidFill>
                  <a:srgbClr val="001D35"/>
                </a:solidFill>
                <a:effectLst/>
                <a:latin typeface="Google Sans"/>
              </a:rPr>
              <a:t>озволяет обратиться к отдельному символу строки по его индексу. </a:t>
            </a:r>
            <a:endParaRPr lang="es-419" sz="3200" b="0" i="0" dirty="0">
              <a:solidFill>
                <a:srgbClr val="001D35"/>
              </a:solidFill>
              <a:effectLst/>
              <a:latin typeface="Google Sans"/>
            </a:endParaRPr>
          </a:p>
        </p:txBody>
      </p:sp>
    </p:spTree>
    <p:extLst>
      <p:ext uri="{BB962C8B-B14F-4D97-AF65-F5344CB8AC3E}">
        <p14:creationId xmlns:p14="http://schemas.microsoft.com/office/powerpoint/2010/main" val="3633244839"/>
      </p:ext>
    </p:extLst>
  </p:cSld>
  <p:clrMapOvr>
    <a:masterClrMapping/>
  </p:clrMapOvr>
  <mc:AlternateContent xmlns:mc="http://schemas.openxmlformats.org/markup-compatibility/2006" xmlns:p14="http://schemas.microsoft.com/office/powerpoint/2010/main">
    <mc:Choice Requires="p14">
      <p:transition spd="slow" p14:dur="2000" advTm="72120"/>
    </mc:Choice>
    <mc:Fallback xmlns="">
      <p:transition spd="slow" advTm="7212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Структура программы С++</a:t>
            </a:r>
          </a:p>
        </p:txBody>
      </p:sp>
      <p:sp>
        <p:nvSpPr>
          <p:cNvPr id="3" name="TextBox 2">
            <a:extLst>
              <a:ext uri="{FF2B5EF4-FFF2-40B4-BE49-F238E27FC236}">
                <a16:creationId xmlns:a16="http://schemas.microsoft.com/office/drawing/2014/main" id="{16D4732E-58B2-58E1-2A1F-868D76ED7D7B}"/>
              </a:ext>
            </a:extLst>
          </p:cNvPr>
          <p:cNvSpPr txBox="1"/>
          <p:nvPr/>
        </p:nvSpPr>
        <p:spPr>
          <a:xfrm>
            <a:off x="107503" y="620688"/>
            <a:ext cx="9000837" cy="6253250"/>
          </a:xfrm>
          <a:prstGeom prst="rect">
            <a:avLst/>
          </a:prstGeom>
          <a:noFill/>
        </p:spPr>
        <p:txBody>
          <a:bodyPr wrap="square">
            <a:spAutoFit/>
          </a:bodyPr>
          <a:lstStyle/>
          <a:p>
            <a:pPr algn="ctr" fontAlgn="ctr">
              <a:lnSpc>
                <a:spcPct val="150000"/>
              </a:lnSpc>
            </a:pPr>
            <a:r>
              <a:rPr lang="ru-RU" sz="3000" b="1" i="0" dirty="0">
                <a:solidFill>
                  <a:srgbClr val="001D35"/>
                </a:solidFill>
                <a:effectLst/>
                <a:latin typeface="Google Sans"/>
              </a:rPr>
              <a:t>Управляющие конструкции </a:t>
            </a:r>
            <a:endParaRPr lang="ru-RU" sz="3000" b="1" i="0" dirty="0">
              <a:solidFill>
                <a:srgbClr val="0B57D0"/>
              </a:solidFill>
              <a:effectLst/>
              <a:latin typeface="Google Sans"/>
            </a:endParaRPr>
          </a:p>
          <a:p>
            <a:pPr algn="l">
              <a:lnSpc>
                <a:spcPct val="150000"/>
              </a:lnSpc>
              <a:buFont typeface="Arial" panose="020B0604020202020204" pitchFamily="34" charset="0"/>
              <a:buChar char="•"/>
            </a:pPr>
            <a:r>
              <a:rPr lang="es-419" sz="3000" b="0" i="0" dirty="0">
                <a:solidFill>
                  <a:srgbClr val="001D35"/>
                </a:solidFill>
                <a:effectLst/>
                <a:latin typeface="Google Sans"/>
              </a:rPr>
              <a:t>if (</a:t>
            </a:r>
            <a:r>
              <a:rPr lang="ru-RU" sz="3000" b="0" i="0" dirty="0">
                <a:solidFill>
                  <a:srgbClr val="001D35"/>
                </a:solidFill>
                <a:effectLst/>
                <a:latin typeface="Google Sans"/>
              </a:rPr>
              <a:t>условие) { ... } </a:t>
            </a:r>
            <a:r>
              <a:rPr lang="es-419" sz="3000" b="0" i="0" dirty="0">
                <a:solidFill>
                  <a:srgbClr val="001D35"/>
                </a:solidFill>
                <a:effectLst/>
                <a:latin typeface="Google Sans"/>
              </a:rPr>
              <a:t>else { ... } </a:t>
            </a:r>
            <a:r>
              <a:rPr lang="ru-RU" sz="3000" dirty="0">
                <a:solidFill>
                  <a:srgbClr val="001D35"/>
                </a:solidFill>
                <a:latin typeface="Google Sans"/>
              </a:rPr>
              <a:t>в</a:t>
            </a:r>
            <a:r>
              <a:rPr lang="ru-RU" sz="3000" b="0" i="0" dirty="0">
                <a:solidFill>
                  <a:srgbClr val="001D35"/>
                </a:solidFill>
                <a:effectLst/>
                <a:latin typeface="Google Sans"/>
              </a:rPr>
              <a:t>ыполняет код в зависимости от истинности условия.</a:t>
            </a:r>
          </a:p>
          <a:p>
            <a:pPr algn="l">
              <a:lnSpc>
                <a:spcPct val="150000"/>
              </a:lnSpc>
              <a:buFont typeface="Arial" panose="020B0604020202020204" pitchFamily="34" charset="0"/>
              <a:buChar char="•"/>
            </a:pPr>
            <a:r>
              <a:rPr lang="es-419" sz="3000" b="0" i="0" dirty="0">
                <a:solidFill>
                  <a:srgbClr val="001D35"/>
                </a:solidFill>
                <a:effectLst/>
                <a:latin typeface="Google Sans"/>
              </a:rPr>
              <a:t>for (</a:t>
            </a:r>
            <a:r>
              <a:rPr lang="ru-RU" sz="3000" b="0" i="0" dirty="0">
                <a:solidFill>
                  <a:srgbClr val="001D35"/>
                </a:solidFill>
                <a:effectLst/>
                <a:latin typeface="Google Sans"/>
              </a:rPr>
              <a:t>инициализация; условие; шаг) { ... } выполняет блок кода заданное количество раз.</a:t>
            </a:r>
          </a:p>
          <a:p>
            <a:pPr algn="l">
              <a:lnSpc>
                <a:spcPct val="150000"/>
              </a:lnSpc>
              <a:buFont typeface="Arial" panose="020B0604020202020204" pitchFamily="34" charset="0"/>
              <a:buChar char="•"/>
            </a:pPr>
            <a:r>
              <a:rPr lang="es-419" sz="3000" b="0" i="0" dirty="0">
                <a:solidFill>
                  <a:srgbClr val="001D35"/>
                </a:solidFill>
                <a:effectLst/>
                <a:latin typeface="Google Sans"/>
              </a:rPr>
              <a:t>while (</a:t>
            </a:r>
            <a:r>
              <a:rPr lang="ru-RU" sz="3000" b="0" i="0" dirty="0">
                <a:solidFill>
                  <a:srgbClr val="001D35"/>
                </a:solidFill>
                <a:effectLst/>
                <a:latin typeface="Google Sans"/>
              </a:rPr>
              <a:t>условие) { ... } выполняет блок кода, пока условие истинно.</a:t>
            </a:r>
          </a:p>
          <a:p>
            <a:pPr algn="l">
              <a:lnSpc>
                <a:spcPct val="150000"/>
              </a:lnSpc>
              <a:buFont typeface="Arial" panose="020B0604020202020204" pitchFamily="34" charset="0"/>
              <a:buChar char="•"/>
            </a:pPr>
            <a:r>
              <a:rPr lang="ru-RU" sz="3000" b="0" i="0" dirty="0">
                <a:solidFill>
                  <a:srgbClr val="001D35"/>
                </a:solidFill>
                <a:effectLst/>
                <a:latin typeface="Google Sans"/>
              </a:rPr>
              <a:t>   </a:t>
            </a:r>
            <a:r>
              <a:rPr lang="en-US" sz="3000" b="0" i="0" dirty="0">
                <a:solidFill>
                  <a:srgbClr val="001D35"/>
                </a:solidFill>
                <a:effectLst/>
                <a:latin typeface="Google Sans"/>
              </a:rPr>
              <a:t>do </a:t>
            </a:r>
            <a:r>
              <a:rPr lang="ru-RU" sz="3000" b="0" i="0" dirty="0">
                <a:solidFill>
                  <a:srgbClr val="001D35"/>
                </a:solidFill>
                <a:effectLst/>
                <a:latin typeface="Google Sans"/>
              </a:rPr>
              <a:t>{ ... }</a:t>
            </a:r>
            <a:r>
              <a:rPr lang="en-US" sz="3000" b="0" i="0" dirty="0">
                <a:solidFill>
                  <a:srgbClr val="001D35"/>
                </a:solidFill>
                <a:effectLst/>
                <a:latin typeface="Google Sans"/>
              </a:rPr>
              <a:t> </a:t>
            </a:r>
            <a:r>
              <a:rPr lang="es-419" sz="3000" b="0" i="0" dirty="0">
                <a:solidFill>
                  <a:srgbClr val="001D35"/>
                </a:solidFill>
                <a:effectLst/>
                <a:latin typeface="Google Sans"/>
              </a:rPr>
              <a:t>while (</a:t>
            </a:r>
            <a:r>
              <a:rPr lang="ru-RU" sz="3000" b="0" i="0" dirty="0">
                <a:solidFill>
                  <a:srgbClr val="001D35"/>
                </a:solidFill>
                <a:effectLst/>
                <a:latin typeface="Google Sans"/>
              </a:rPr>
              <a:t>условие) выполняет блок кода, пока условие истинно.</a:t>
            </a:r>
            <a:endParaRPr lang="es-419" sz="3000" b="0" i="0" dirty="0">
              <a:solidFill>
                <a:srgbClr val="001D35"/>
              </a:solidFill>
              <a:effectLst/>
              <a:latin typeface="Google Sans"/>
            </a:endParaRPr>
          </a:p>
        </p:txBody>
      </p:sp>
    </p:spTree>
    <p:extLst>
      <p:ext uri="{BB962C8B-B14F-4D97-AF65-F5344CB8AC3E}">
        <p14:creationId xmlns:p14="http://schemas.microsoft.com/office/powerpoint/2010/main" val="1219272254"/>
      </p:ext>
    </p:extLst>
  </p:cSld>
  <p:clrMapOvr>
    <a:masterClrMapping/>
  </p:clrMapOvr>
  <mc:AlternateContent xmlns:mc="http://schemas.openxmlformats.org/markup-compatibility/2006" xmlns:p14="http://schemas.microsoft.com/office/powerpoint/2010/main">
    <mc:Choice Requires="p14">
      <p:transition spd="slow" p14:dur="2000" advTm="72120"/>
    </mc:Choice>
    <mc:Fallback xmlns="">
      <p:transition spd="slow" advTm="7212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Структура программы С++</a:t>
            </a:r>
          </a:p>
        </p:txBody>
      </p:sp>
      <p:sp>
        <p:nvSpPr>
          <p:cNvPr id="3" name="TextBox 2">
            <a:extLst>
              <a:ext uri="{FF2B5EF4-FFF2-40B4-BE49-F238E27FC236}">
                <a16:creationId xmlns:a16="http://schemas.microsoft.com/office/drawing/2014/main" id="{16D4732E-58B2-58E1-2A1F-868D76ED7D7B}"/>
              </a:ext>
            </a:extLst>
          </p:cNvPr>
          <p:cNvSpPr txBox="1"/>
          <p:nvPr/>
        </p:nvSpPr>
        <p:spPr>
          <a:xfrm>
            <a:off x="107503" y="620688"/>
            <a:ext cx="9000837" cy="4448013"/>
          </a:xfrm>
          <a:prstGeom prst="rect">
            <a:avLst/>
          </a:prstGeom>
          <a:noFill/>
        </p:spPr>
        <p:txBody>
          <a:bodyPr wrap="square">
            <a:spAutoFit/>
          </a:bodyPr>
          <a:lstStyle/>
          <a:p>
            <a:pPr algn="ctr" fontAlgn="ctr">
              <a:lnSpc>
                <a:spcPct val="150000"/>
              </a:lnSpc>
            </a:pPr>
            <a:r>
              <a:rPr lang="ru-RU" sz="3200" b="1" i="0" dirty="0">
                <a:solidFill>
                  <a:srgbClr val="001D35"/>
                </a:solidFill>
                <a:effectLst/>
                <a:latin typeface="Google Sans"/>
              </a:rPr>
              <a:t>Работа со строками </a:t>
            </a:r>
            <a:endParaRPr lang="ru-RU" sz="3200" b="1" i="0" dirty="0">
              <a:solidFill>
                <a:srgbClr val="0B57D0"/>
              </a:solidFill>
              <a:effectLst/>
              <a:latin typeface="Google Sans"/>
            </a:endParaRPr>
          </a:p>
          <a:p>
            <a:pPr algn="l">
              <a:lnSpc>
                <a:spcPct val="150000"/>
              </a:lnSpc>
              <a:buFont typeface="Arial" panose="020B0604020202020204" pitchFamily="34" charset="0"/>
              <a:buChar char="•"/>
            </a:pPr>
            <a:r>
              <a:rPr lang="es-419" sz="3200" b="0" i="0" dirty="0">
                <a:solidFill>
                  <a:srgbClr val="001D35"/>
                </a:solidFill>
                <a:effectLst/>
                <a:latin typeface="Google Sans"/>
              </a:rPr>
              <a:t>string myString = "</a:t>
            </a:r>
            <a:r>
              <a:rPr lang="ru-RU" sz="3200" b="0" i="0" dirty="0">
                <a:solidFill>
                  <a:srgbClr val="001D35"/>
                </a:solidFill>
                <a:effectLst/>
                <a:latin typeface="Google Sans"/>
              </a:rPr>
              <a:t>Привет";</a:t>
            </a:r>
            <a:r>
              <a:rPr lang="en-US" sz="3200" b="0" i="0" dirty="0">
                <a:solidFill>
                  <a:srgbClr val="001D35"/>
                </a:solidFill>
                <a:effectLst/>
                <a:latin typeface="Google Sans"/>
              </a:rPr>
              <a:t> </a:t>
            </a:r>
            <a:r>
              <a:rPr lang="ru-RU" sz="3200" b="0" i="0" dirty="0">
                <a:solidFill>
                  <a:srgbClr val="001D35"/>
                </a:solidFill>
                <a:effectLst/>
                <a:latin typeface="Google Sans"/>
              </a:rPr>
              <a:t>объявляет строковую переменную и присваивает ей значение.</a:t>
            </a:r>
          </a:p>
          <a:p>
            <a:pPr algn="l">
              <a:lnSpc>
                <a:spcPct val="150000"/>
              </a:lnSpc>
              <a:buFont typeface="Arial" panose="020B0604020202020204" pitchFamily="34" charset="0"/>
              <a:buChar char="•"/>
            </a:pPr>
            <a:r>
              <a:rPr lang="es-419" sz="3200" b="0" i="0" dirty="0">
                <a:solidFill>
                  <a:srgbClr val="001D35"/>
                </a:solidFill>
                <a:effectLst/>
                <a:latin typeface="Google Sans"/>
              </a:rPr>
              <a:t>myString.length() </a:t>
            </a:r>
            <a:r>
              <a:rPr lang="ru-RU" sz="3200" dirty="0">
                <a:solidFill>
                  <a:srgbClr val="001D35"/>
                </a:solidFill>
                <a:latin typeface="Google Sans"/>
              </a:rPr>
              <a:t>в</a:t>
            </a:r>
            <a:r>
              <a:rPr lang="ru-RU" sz="3200" b="0" i="0" dirty="0">
                <a:solidFill>
                  <a:srgbClr val="001D35"/>
                </a:solidFill>
                <a:effectLst/>
                <a:latin typeface="Google Sans"/>
              </a:rPr>
              <a:t>озвращает длину строки.</a:t>
            </a:r>
          </a:p>
          <a:p>
            <a:pPr algn="l">
              <a:lnSpc>
                <a:spcPct val="150000"/>
              </a:lnSpc>
              <a:buFont typeface="Arial" panose="020B0604020202020204" pitchFamily="34" charset="0"/>
              <a:buChar char="•"/>
            </a:pPr>
            <a:r>
              <a:rPr lang="es-419" sz="3200" b="0" i="0" dirty="0">
                <a:solidFill>
                  <a:srgbClr val="001D35"/>
                </a:solidFill>
                <a:effectLst/>
                <a:latin typeface="Google Sans"/>
              </a:rPr>
              <a:t>myString.empty() </a:t>
            </a:r>
            <a:r>
              <a:rPr lang="ru-RU" sz="3200" dirty="0">
                <a:solidFill>
                  <a:srgbClr val="001D35"/>
                </a:solidFill>
                <a:latin typeface="Google Sans"/>
              </a:rPr>
              <a:t>п</a:t>
            </a:r>
            <a:r>
              <a:rPr lang="ru-RU" sz="3200" b="0" i="0" dirty="0">
                <a:solidFill>
                  <a:srgbClr val="001D35"/>
                </a:solidFill>
                <a:effectLst/>
                <a:latin typeface="Google Sans"/>
              </a:rPr>
              <a:t>роверяет, является ли строка пустой.</a:t>
            </a:r>
          </a:p>
        </p:txBody>
      </p:sp>
    </p:spTree>
    <p:extLst>
      <p:ext uri="{BB962C8B-B14F-4D97-AF65-F5344CB8AC3E}">
        <p14:creationId xmlns:p14="http://schemas.microsoft.com/office/powerpoint/2010/main" val="4291437267"/>
      </p:ext>
    </p:extLst>
  </p:cSld>
  <p:clrMapOvr>
    <a:masterClrMapping/>
  </p:clrMapOvr>
  <mc:AlternateContent xmlns:mc="http://schemas.openxmlformats.org/markup-compatibility/2006" xmlns:p14="http://schemas.microsoft.com/office/powerpoint/2010/main">
    <mc:Choice Requires="p14">
      <p:transition spd="slow" p14:dur="2000" advTm="72120"/>
    </mc:Choice>
    <mc:Fallback xmlns="">
      <p:transition spd="slow" advTm="7212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Структура программы С++</a:t>
            </a:r>
          </a:p>
        </p:txBody>
      </p:sp>
      <p:sp>
        <p:nvSpPr>
          <p:cNvPr id="3" name="TextBox 2">
            <a:extLst>
              <a:ext uri="{FF2B5EF4-FFF2-40B4-BE49-F238E27FC236}">
                <a16:creationId xmlns:a16="http://schemas.microsoft.com/office/drawing/2014/main" id="{16D4732E-58B2-58E1-2A1F-868D76ED7D7B}"/>
              </a:ext>
            </a:extLst>
          </p:cNvPr>
          <p:cNvSpPr txBox="1"/>
          <p:nvPr/>
        </p:nvSpPr>
        <p:spPr>
          <a:xfrm>
            <a:off x="467544" y="1556792"/>
            <a:ext cx="8496944" cy="3108543"/>
          </a:xfrm>
          <a:prstGeom prst="rect">
            <a:avLst/>
          </a:prstGeom>
          <a:noFill/>
        </p:spPr>
        <p:txBody>
          <a:bodyPr wrap="square">
            <a:spAutoFit/>
          </a:bodyPr>
          <a:lstStyle/>
          <a:p>
            <a:pPr algn="ctr" fontAlgn="ctr"/>
            <a:r>
              <a:rPr lang="ru-RU" sz="2800" b="1" i="0" dirty="0">
                <a:solidFill>
                  <a:srgbClr val="001D35"/>
                </a:solidFill>
                <a:effectLst/>
                <a:latin typeface="Google Sans"/>
              </a:rPr>
              <a:t>Спецсимволы в строках </a:t>
            </a:r>
            <a:endParaRPr lang="ru-RU" sz="2800" b="1" i="0" dirty="0">
              <a:solidFill>
                <a:srgbClr val="0B57D0"/>
              </a:solidFill>
              <a:effectLst/>
              <a:latin typeface="Google Sans"/>
            </a:endParaRPr>
          </a:p>
          <a:p>
            <a:pPr algn="l"/>
            <a:r>
              <a:rPr lang="ru-RU" sz="2800" b="0" i="0" dirty="0">
                <a:solidFill>
                  <a:srgbClr val="001D35"/>
                </a:solidFill>
                <a:effectLst/>
                <a:latin typeface="Google Sans"/>
              </a:rPr>
              <a:t>\</a:t>
            </a:r>
            <a:r>
              <a:rPr lang="es-419" sz="2800" b="0" i="0" dirty="0">
                <a:solidFill>
                  <a:srgbClr val="001D35"/>
                </a:solidFill>
                <a:effectLst/>
                <a:latin typeface="Google Sans"/>
              </a:rPr>
              <a:t>n </a:t>
            </a:r>
            <a:r>
              <a:rPr lang="ru-RU" sz="2800" dirty="0">
                <a:solidFill>
                  <a:srgbClr val="001D35"/>
                </a:solidFill>
                <a:latin typeface="Google Sans"/>
              </a:rPr>
              <a:t>с</a:t>
            </a:r>
            <a:r>
              <a:rPr lang="ru-RU" sz="2800" b="0" i="0" dirty="0">
                <a:solidFill>
                  <a:srgbClr val="001D35"/>
                </a:solidFill>
                <a:effectLst/>
                <a:latin typeface="Google Sans"/>
              </a:rPr>
              <a:t>имвол переноса строки.</a:t>
            </a:r>
          </a:p>
          <a:p>
            <a:pPr algn="l"/>
            <a:endParaRPr lang="ru-RU" sz="2800" b="0" i="0" dirty="0">
              <a:solidFill>
                <a:srgbClr val="001D35"/>
              </a:solidFill>
              <a:effectLst/>
              <a:latin typeface="Google Sans"/>
            </a:endParaRPr>
          </a:p>
          <a:p>
            <a:pPr algn="l"/>
            <a:r>
              <a:rPr lang="ru-RU" sz="2800" b="0" i="0" dirty="0">
                <a:solidFill>
                  <a:srgbClr val="001D35"/>
                </a:solidFill>
                <a:effectLst/>
                <a:latin typeface="Google Sans"/>
              </a:rPr>
              <a:t>\\" экранирование двойной кавычки, чтобы она стала частью строки</a:t>
            </a:r>
            <a:r>
              <a:rPr lang="ru-RU" sz="2800" dirty="0">
                <a:solidFill>
                  <a:srgbClr val="001D35"/>
                </a:solidFill>
                <a:latin typeface="Google Sans"/>
              </a:rPr>
              <a:t>, а </a:t>
            </a:r>
            <a:r>
              <a:rPr lang="ru-RU" sz="2800" b="0" i="0" dirty="0">
                <a:solidFill>
                  <a:srgbClr val="001D35"/>
                </a:solidFill>
                <a:effectLst/>
                <a:latin typeface="Google Sans"/>
              </a:rPr>
              <a:t>не воспринималась как конец строки. </a:t>
            </a:r>
          </a:p>
          <a:p>
            <a:pPr algn="l"/>
            <a:endParaRPr lang="ru-RU" sz="2800" dirty="0">
              <a:solidFill>
                <a:srgbClr val="001D35"/>
              </a:solidFill>
              <a:latin typeface="Google Sans"/>
            </a:endParaRPr>
          </a:p>
          <a:p>
            <a:pPr algn="l"/>
            <a:r>
              <a:rPr lang="ru-RU" sz="2800" b="0" i="0" dirty="0">
                <a:solidFill>
                  <a:srgbClr val="001D35"/>
                </a:solidFill>
                <a:effectLst/>
                <a:latin typeface="Google Sans"/>
              </a:rPr>
              <a:t>\\\\: экранирование обратного слэша.</a:t>
            </a:r>
          </a:p>
        </p:txBody>
      </p:sp>
    </p:spTree>
    <p:extLst>
      <p:ext uri="{BB962C8B-B14F-4D97-AF65-F5344CB8AC3E}">
        <p14:creationId xmlns:p14="http://schemas.microsoft.com/office/powerpoint/2010/main" val="463295232"/>
      </p:ext>
    </p:extLst>
  </p:cSld>
  <p:clrMapOvr>
    <a:masterClrMapping/>
  </p:clrMapOvr>
  <mc:AlternateContent xmlns:mc="http://schemas.openxmlformats.org/markup-compatibility/2006" xmlns:p14="http://schemas.microsoft.com/office/powerpoint/2010/main">
    <mc:Choice Requires="p14">
      <p:transition spd="slow" p14:dur="2000" advTm="72120"/>
    </mc:Choice>
    <mc:Fallback xmlns="">
      <p:transition spd="slow" advTm="7212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ОСНОВНЫЕ БИБЛИОТЕКИ И ИХ ОСНОВНЫЕ ФУНКЦИИ И ОПЕРАТОРЫ</a:t>
            </a:r>
          </a:p>
        </p:txBody>
      </p:sp>
      <p:sp>
        <p:nvSpPr>
          <p:cNvPr id="8" name="TextBox 7"/>
          <p:cNvSpPr txBox="1"/>
          <p:nvPr/>
        </p:nvSpPr>
        <p:spPr>
          <a:xfrm>
            <a:off x="179512" y="692696"/>
            <a:ext cx="8352928" cy="5931560"/>
          </a:xfrm>
          <a:prstGeom prst="rect">
            <a:avLst/>
          </a:prstGeom>
          <a:noFill/>
        </p:spPr>
        <p:txBody>
          <a:bodyPr wrap="square" rtlCol="0">
            <a:spAutoFit/>
          </a:bodyPr>
          <a:lstStyle/>
          <a:p>
            <a:pPr indent="457200">
              <a:lnSpc>
                <a:spcPct val="150000"/>
              </a:lnSpc>
            </a:pPr>
            <a:r>
              <a:rPr lang="ru-RU" sz="1700" b="1" dirty="0">
                <a:latin typeface="+mj-lt"/>
              </a:rPr>
              <a:t>1. &lt;</a:t>
            </a:r>
            <a:r>
              <a:rPr lang="ru-RU" sz="1700" b="1" dirty="0" err="1">
                <a:latin typeface="+mj-lt"/>
              </a:rPr>
              <a:t>iostream</a:t>
            </a:r>
            <a:r>
              <a:rPr lang="ru-RU" sz="1700" b="1" dirty="0">
                <a:latin typeface="+mj-lt"/>
              </a:rPr>
              <a:t>&gt; </a:t>
            </a:r>
            <a:r>
              <a:rPr lang="ru-RU" sz="1700" dirty="0">
                <a:latin typeface="+mj-lt"/>
              </a:rPr>
              <a:t>для </a:t>
            </a:r>
            <a:r>
              <a:rPr lang="ru-RU" sz="1700" dirty="0" err="1">
                <a:latin typeface="+mj-lt"/>
              </a:rPr>
              <a:t>VisualStudio</a:t>
            </a:r>
            <a:r>
              <a:rPr lang="ru-RU" sz="1700" dirty="0">
                <a:latin typeface="+mj-lt"/>
              </a:rPr>
              <a:t> – это библиотека для работы с консолью (экраном).</a:t>
            </a:r>
          </a:p>
          <a:p>
            <a:pPr indent="457200">
              <a:lnSpc>
                <a:spcPct val="150000"/>
              </a:lnSpc>
            </a:pPr>
            <a:r>
              <a:rPr lang="ru-RU" sz="1700" dirty="0">
                <a:latin typeface="+mj-lt"/>
              </a:rPr>
              <a:t>cout – оператор вывода данных на экран.</a:t>
            </a:r>
          </a:p>
          <a:p>
            <a:pPr indent="457200">
              <a:lnSpc>
                <a:spcPct val="150000"/>
              </a:lnSpc>
            </a:pPr>
            <a:r>
              <a:rPr lang="ru-RU" sz="1700" i="1" dirty="0">
                <a:latin typeface="+mj-lt"/>
              </a:rPr>
              <a:t>Пример использования</a:t>
            </a:r>
            <a:r>
              <a:rPr lang="ru-RU" sz="1700" dirty="0">
                <a:latin typeface="+mj-lt"/>
              </a:rPr>
              <a:t>:</a:t>
            </a:r>
          </a:p>
          <a:p>
            <a:pPr indent="457200">
              <a:lnSpc>
                <a:spcPct val="150000"/>
              </a:lnSpc>
            </a:pPr>
            <a:r>
              <a:rPr lang="ru-RU" sz="1700" dirty="0">
                <a:latin typeface="+mj-lt"/>
              </a:rPr>
              <a:t>cout&lt;&lt;"</a:t>
            </a:r>
            <a:r>
              <a:rPr lang="ru-RU" sz="1700" dirty="0" err="1">
                <a:latin typeface="+mj-lt"/>
              </a:rPr>
              <a:t>fraza</a:t>
            </a:r>
            <a:r>
              <a:rPr lang="ru-RU" sz="1700" dirty="0">
                <a:latin typeface="+mj-lt"/>
              </a:rPr>
              <a:t>"; //выведет на экран слово </a:t>
            </a:r>
            <a:r>
              <a:rPr lang="ru-RU" sz="1700" dirty="0" err="1">
                <a:latin typeface="+mj-lt"/>
              </a:rPr>
              <a:t>fraza</a:t>
            </a:r>
            <a:r>
              <a:rPr lang="ru-RU" sz="1700" dirty="0">
                <a:latin typeface="+mj-lt"/>
              </a:rPr>
              <a:t>; может вывести любой текст.</a:t>
            </a:r>
          </a:p>
          <a:p>
            <a:pPr indent="457200">
              <a:lnSpc>
                <a:spcPct val="150000"/>
              </a:lnSpc>
            </a:pPr>
            <a:r>
              <a:rPr lang="ru-RU" sz="1700" dirty="0">
                <a:latin typeface="+mj-lt"/>
              </a:rPr>
              <a:t>cout&lt;&lt;</a:t>
            </a:r>
            <a:r>
              <a:rPr lang="ru-RU" sz="1700" dirty="0" err="1">
                <a:latin typeface="+mj-lt"/>
              </a:rPr>
              <a:t>x</a:t>
            </a:r>
            <a:r>
              <a:rPr lang="ru-RU" sz="1700" dirty="0">
                <a:latin typeface="+mj-lt"/>
              </a:rPr>
              <a:t>; //выведет на экран число, хранящееся в переменной х.</a:t>
            </a:r>
          </a:p>
          <a:p>
            <a:pPr indent="457200">
              <a:lnSpc>
                <a:spcPct val="150000"/>
              </a:lnSpc>
            </a:pPr>
            <a:r>
              <a:rPr lang="ru-RU" sz="1700" dirty="0" err="1">
                <a:latin typeface="+mj-lt"/>
              </a:rPr>
              <a:t>cin</a:t>
            </a:r>
            <a:r>
              <a:rPr lang="ru-RU" sz="1700" dirty="0">
                <a:latin typeface="+mj-lt"/>
              </a:rPr>
              <a:t> – оператор считывания с клавиатуры.</a:t>
            </a:r>
          </a:p>
          <a:p>
            <a:pPr indent="457200">
              <a:lnSpc>
                <a:spcPct val="150000"/>
              </a:lnSpc>
            </a:pPr>
            <a:r>
              <a:rPr lang="ru-RU" sz="1700" dirty="0">
                <a:latin typeface="+mj-lt"/>
              </a:rPr>
              <a:t>Когда у пользователя запрашивают число, программа ждет, пока пользователь не напечатает число и нажмет ENTER. Тогда оператор </a:t>
            </a:r>
            <a:r>
              <a:rPr lang="ru-RU" sz="1700" dirty="0" err="1">
                <a:latin typeface="+mj-lt"/>
              </a:rPr>
              <a:t>cin</a:t>
            </a:r>
            <a:r>
              <a:rPr lang="ru-RU" sz="1700" dirty="0">
                <a:latin typeface="+mj-lt"/>
              </a:rPr>
              <a:t> записывает это значение в переменную х.</a:t>
            </a:r>
          </a:p>
          <a:p>
            <a:pPr indent="457200">
              <a:lnSpc>
                <a:spcPct val="150000"/>
              </a:lnSpc>
            </a:pPr>
            <a:r>
              <a:rPr lang="ru-RU" sz="1700" i="1" dirty="0">
                <a:latin typeface="+mj-lt"/>
              </a:rPr>
              <a:t>Пример использования</a:t>
            </a:r>
            <a:r>
              <a:rPr lang="ru-RU" sz="1700" dirty="0">
                <a:latin typeface="+mj-lt"/>
              </a:rPr>
              <a:t>:</a:t>
            </a:r>
          </a:p>
          <a:p>
            <a:pPr indent="457200">
              <a:lnSpc>
                <a:spcPct val="150000"/>
              </a:lnSpc>
            </a:pPr>
            <a:r>
              <a:rPr lang="ru-RU" sz="1700" dirty="0" err="1">
                <a:latin typeface="+mj-lt"/>
              </a:rPr>
              <a:t>cin</a:t>
            </a:r>
            <a:r>
              <a:rPr lang="ru-RU" sz="1700" dirty="0">
                <a:latin typeface="+mj-lt"/>
              </a:rPr>
              <a:t>&gt;&gt;</a:t>
            </a:r>
            <a:r>
              <a:rPr lang="ru-RU" sz="1700" dirty="0" err="1">
                <a:latin typeface="+mj-lt"/>
              </a:rPr>
              <a:t>x</a:t>
            </a:r>
            <a:r>
              <a:rPr lang="ru-RU" sz="1700" dirty="0">
                <a:latin typeface="+mj-lt"/>
              </a:rPr>
              <a:t>; //присваивает переменной х значение, введенное с клавиатуры.</a:t>
            </a:r>
          </a:p>
          <a:p>
            <a:pPr indent="457200">
              <a:lnSpc>
                <a:spcPct val="150000"/>
              </a:lnSpc>
            </a:pPr>
            <a:r>
              <a:rPr lang="ru-RU" sz="1700" dirty="0" err="1">
                <a:latin typeface="+mj-lt"/>
              </a:rPr>
              <a:t>cin</a:t>
            </a:r>
            <a:r>
              <a:rPr lang="ru-RU" sz="1700" dirty="0">
                <a:latin typeface="+mj-lt"/>
              </a:rPr>
              <a:t>&gt;&gt;</a:t>
            </a:r>
            <a:r>
              <a:rPr lang="ru-RU" sz="1700" dirty="0" err="1">
                <a:latin typeface="+mj-lt"/>
              </a:rPr>
              <a:t>x</a:t>
            </a:r>
            <a:r>
              <a:rPr lang="ru-RU" sz="1700" dirty="0">
                <a:latin typeface="+mj-lt"/>
              </a:rPr>
              <a:t>&gt;&gt;</a:t>
            </a:r>
            <a:r>
              <a:rPr lang="ru-RU" sz="1700" dirty="0" err="1">
                <a:latin typeface="+mj-lt"/>
              </a:rPr>
              <a:t>y</a:t>
            </a:r>
            <a:r>
              <a:rPr lang="ru-RU" sz="1700" dirty="0">
                <a:latin typeface="+mj-lt"/>
              </a:rPr>
              <a:t>; //присваивает переменной х первое введенное с клавиатуры значение, переменной у – второе.</a:t>
            </a:r>
          </a:p>
          <a:p>
            <a:pPr indent="457200">
              <a:lnSpc>
                <a:spcPct val="150000"/>
              </a:lnSpc>
            </a:pPr>
            <a:r>
              <a:rPr lang="ru-RU" sz="1700" dirty="0" err="1">
                <a:latin typeface="+mj-lt"/>
              </a:rPr>
              <a:t>endl</a:t>
            </a:r>
            <a:r>
              <a:rPr lang="ru-RU" sz="1700" dirty="0">
                <a:latin typeface="+mj-lt"/>
              </a:rPr>
              <a:t> – оператор перевода каретки на экране на следующую строку и возврата курсора в ее начало. Самостоятельно не используется.</a:t>
            </a:r>
          </a:p>
        </p:txBody>
      </p:sp>
    </p:spTree>
    <p:extLst>
      <p:ext uri="{BB962C8B-B14F-4D97-AF65-F5344CB8AC3E}">
        <p14:creationId xmlns:p14="http://schemas.microsoft.com/office/powerpoint/2010/main" val="11318070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Основные библиотеки и их основные функции и операторы</a:t>
            </a:r>
          </a:p>
        </p:txBody>
      </p:sp>
      <p:sp>
        <p:nvSpPr>
          <p:cNvPr id="8" name="TextBox 7"/>
          <p:cNvSpPr txBox="1"/>
          <p:nvPr/>
        </p:nvSpPr>
        <p:spPr>
          <a:xfrm>
            <a:off x="179512" y="692696"/>
            <a:ext cx="8856984" cy="5859489"/>
          </a:xfrm>
          <a:prstGeom prst="rect">
            <a:avLst/>
          </a:prstGeom>
          <a:noFill/>
        </p:spPr>
        <p:txBody>
          <a:bodyPr wrap="square" rtlCol="0">
            <a:spAutoFit/>
          </a:bodyPr>
          <a:lstStyle/>
          <a:p>
            <a:pPr indent="457200">
              <a:lnSpc>
                <a:spcPct val="150000"/>
              </a:lnSpc>
            </a:pPr>
            <a:r>
              <a:rPr lang="ru-RU" i="1" dirty="0">
                <a:latin typeface="+mj-lt"/>
              </a:rPr>
              <a:t>Пример использования</a:t>
            </a:r>
            <a:r>
              <a:rPr lang="ru-RU" dirty="0">
                <a:latin typeface="+mj-lt"/>
              </a:rPr>
              <a:t>:</a:t>
            </a:r>
          </a:p>
          <a:p>
            <a:pPr indent="457200">
              <a:lnSpc>
                <a:spcPct val="150000"/>
              </a:lnSpc>
            </a:pPr>
            <a:r>
              <a:rPr lang="ru-RU" dirty="0">
                <a:latin typeface="+mj-lt"/>
              </a:rPr>
              <a:t>cout&lt;&lt;</a:t>
            </a:r>
            <a:r>
              <a:rPr lang="ru-RU" dirty="0" err="1">
                <a:latin typeface="+mj-lt"/>
              </a:rPr>
              <a:t>endl</a:t>
            </a:r>
            <a:r>
              <a:rPr lang="ru-RU" dirty="0">
                <a:latin typeface="+mj-lt"/>
              </a:rPr>
              <a:t>; //курсор перейдет на новую строку.</a:t>
            </a:r>
          </a:p>
          <a:p>
            <a:pPr indent="457200">
              <a:lnSpc>
                <a:spcPct val="150000"/>
              </a:lnSpc>
            </a:pPr>
            <a:r>
              <a:rPr lang="ru-RU" dirty="0">
                <a:latin typeface="+mj-lt"/>
              </a:rPr>
              <a:t>cout&lt;&lt;</a:t>
            </a:r>
            <a:r>
              <a:rPr lang="ru-RU" dirty="0" err="1">
                <a:latin typeface="+mj-lt"/>
              </a:rPr>
              <a:t>x</a:t>
            </a:r>
            <a:r>
              <a:rPr lang="ru-RU" dirty="0">
                <a:latin typeface="+mj-lt"/>
              </a:rPr>
              <a:t>&lt;&lt;</a:t>
            </a:r>
            <a:r>
              <a:rPr lang="ru-RU" dirty="0" err="1">
                <a:latin typeface="+mj-lt"/>
              </a:rPr>
              <a:t>endl</a:t>
            </a:r>
            <a:r>
              <a:rPr lang="ru-RU" dirty="0">
                <a:latin typeface="+mj-lt"/>
              </a:rPr>
              <a:t>;//сначала на экране появится число, хранящееся в переменной, потом курсор перейдет на новую строку. Выводимые далее данные будут печататься с новой строки.</a:t>
            </a:r>
          </a:p>
          <a:p>
            <a:pPr indent="457200">
              <a:lnSpc>
                <a:spcPct val="150000"/>
              </a:lnSpc>
            </a:pPr>
            <a:r>
              <a:rPr lang="ru-RU" dirty="0">
                <a:latin typeface="+mj-lt"/>
              </a:rPr>
              <a:t>cout&lt;&lt;</a:t>
            </a:r>
            <a:r>
              <a:rPr lang="ru-RU" dirty="0" err="1">
                <a:latin typeface="+mj-lt"/>
              </a:rPr>
              <a:t>endl</a:t>
            </a:r>
            <a:r>
              <a:rPr lang="ru-RU" dirty="0">
                <a:latin typeface="+mj-lt"/>
              </a:rPr>
              <a:t>&lt;&lt;"</a:t>
            </a:r>
            <a:r>
              <a:rPr lang="ru-RU" dirty="0" err="1">
                <a:latin typeface="+mj-lt"/>
              </a:rPr>
              <a:t>fraza</a:t>
            </a:r>
            <a:r>
              <a:rPr lang="ru-RU" dirty="0">
                <a:latin typeface="+mj-lt"/>
              </a:rPr>
              <a:t>"; // курсор перейдет на новую строку, и на новой строке появится надпись </a:t>
            </a:r>
            <a:r>
              <a:rPr lang="ru-RU" dirty="0" err="1">
                <a:latin typeface="+mj-lt"/>
              </a:rPr>
              <a:t>fraza</a:t>
            </a:r>
            <a:r>
              <a:rPr lang="ru-RU" dirty="0">
                <a:latin typeface="+mj-lt"/>
              </a:rPr>
              <a:t>.</a:t>
            </a:r>
          </a:p>
          <a:p>
            <a:pPr indent="457200">
              <a:lnSpc>
                <a:spcPct val="150000"/>
              </a:lnSpc>
            </a:pPr>
            <a:r>
              <a:rPr lang="ru-RU" dirty="0" err="1">
                <a:latin typeface="+mj-lt"/>
              </a:rPr>
              <a:t>precision</a:t>
            </a:r>
            <a:r>
              <a:rPr lang="ru-RU" dirty="0">
                <a:latin typeface="+mj-lt"/>
              </a:rPr>
              <a:t>(</a:t>
            </a:r>
            <a:r>
              <a:rPr lang="ru-RU" dirty="0" err="1">
                <a:latin typeface="+mj-lt"/>
              </a:rPr>
              <a:t>n</a:t>
            </a:r>
            <a:r>
              <a:rPr lang="ru-RU" dirty="0">
                <a:latin typeface="+mj-lt"/>
              </a:rPr>
              <a:t>) – функция для отображения на экране дробных чисел с </a:t>
            </a:r>
            <a:r>
              <a:rPr lang="ru-RU" dirty="0" err="1">
                <a:latin typeface="+mj-lt"/>
              </a:rPr>
              <a:t>n</a:t>
            </a:r>
            <a:r>
              <a:rPr lang="ru-RU" dirty="0">
                <a:latin typeface="+mj-lt"/>
              </a:rPr>
              <a:t> цифрами после запятой.</a:t>
            </a:r>
          </a:p>
          <a:p>
            <a:pPr indent="457200">
              <a:lnSpc>
                <a:spcPct val="150000"/>
              </a:lnSpc>
            </a:pPr>
            <a:r>
              <a:rPr lang="ru-RU" i="1" dirty="0">
                <a:latin typeface="+mj-lt"/>
              </a:rPr>
              <a:t>Пример использования</a:t>
            </a:r>
            <a:r>
              <a:rPr lang="ru-RU" dirty="0">
                <a:latin typeface="+mj-lt"/>
              </a:rPr>
              <a:t>:</a:t>
            </a:r>
          </a:p>
          <a:p>
            <a:pPr indent="457200">
              <a:lnSpc>
                <a:spcPct val="150000"/>
              </a:lnSpc>
            </a:pPr>
            <a:r>
              <a:rPr lang="ru-RU" dirty="0" err="1">
                <a:latin typeface="+mj-lt"/>
              </a:rPr>
              <a:t>cout.precision</a:t>
            </a:r>
            <a:r>
              <a:rPr lang="ru-RU" dirty="0">
                <a:latin typeface="+mj-lt"/>
              </a:rPr>
              <a:t>(3)&lt;&lt;7.897426; //число 7.897426 выведется на экран в виде 7.897.</a:t>
            </a:r>
          </a:p>
          <a:p>
            <a:pPr indent="457200">
              <a:lnSpc>
                <a:spcPct val="150000"/>
              </a:lnSpc>
            </a:pPr>
            <a:endParaRPr lang="ru-RU" dirty="0">
              <a:latin typeface="+mj-lt"/>
            </a:endParaRPr>
          </a:p>
          <a:p>
            <a:pPr indent="457200">
              <a:lnSpc>
                <a:spcPct val="150000"/>
              </a:lnSpc>
            </a:pPr>
            <a:r>
              <a:rPr lang="ru-RU" b="1" dirty="0">
                <a:latin typeface="+mj-lt"/>
              </a:rPr>
              <a:t>2.	&lt;</a:t>
            </a:r>
            <a:r>
              <a:rPr lang="ru-RU" b="1" dirty="0" err="1">
                <a:latin typeface="+mj-lt"/>
              </a:rPr>
              <a:t>сmath</a:t>
            </a:r>
            <a:r>
              <a:rPr lang="ru-RU" b="1" dirty="0">
                <a:latin typeface="+mj-lt"/>
              </a:rPr>
              <a:t>&gt; </a:t>
            </a:r>
            <a:r>
              <a:rPr lang="ru-RU" dirty="0">
                <a:latin typeface="+mj-lt"/>
              </a:rPr>
              <a:t>- библиотека математических функций (аналог</a:t>
            </a:r>
            <a:r>
              <a:rPr lang="es-419" b="0" i="0" dirty="0">
                <a:solidFill>
                  <a:srgbClr val="001D35"/>
                </a:solidFill>
                <a:effectLst/>
                <a:latin typeface="Google Sans"/>
              </a:rPr>
              <a:t> &lt;math.h&gt; </a:t>
            </a:r>
            <a:r>
              <a:rPr lang="ru-RU" b="0" i="0" dirty="0">
                <a:solidFill>
                  <a:srgbClr val="001D35"/>
                </a:solidFill>
                <a:effectLst/>
                <a:latin typeface="Google Sans"/>
              </a:rPr>
              <a:t>из языка </a:t>
            </a:r>
            <a:r>
              <a:rPr lang="es-419" b="0" i="0" dirty="0">
                <a:solidFill>
                  <a:srgbClr val="001D35"/>
                </a:solidFill>
                <a:effectLst/>
                <a:latin typeface="Google Sans"/>
              </a:rPr>
              <a:t>C.</a:t>
            </a:r>
            <a:r>
              <a:rPr lang="ru-RU" dirty="0">
                <a:latin typeface="+mj-lt"/>
              </a:rPr>
              <a:t> Основные математические функции представлены в таблице на следующем слайде.</a:t>
            </a:r>
          </a:p>
        </p:txBody>
      </p:sp>
    </p:spTree>
    <p:extLst>
      <p:ext uri="{BB962C8B-B14F-4D97-AF65-F5344CB8AC3E}">
        <p14:creationId xmlns:p14="http://schemas.microsoft.com/office/powerpoint/2010/main" val="1395702674"/>
      </p:ext>
    </p:extLst>
  </p:cSld>
  <p:clrMapOvr>
    <a:masterClrMapping/>
  </p:clrMapOvr>
  <mc:AlternateContent xmlns:mc="http://schemas.openxmlformats.org/markup-compatibility/2006" xmlns:p14="http://schemas.microsoft.com/office/powerpoint/2010/main">
    <mc:Choice Requires="p14">
      <p:transition spd="slow" p14:dur="2000" advTm="11572"/>
    </mc:Choice>
    <mc:Fallback xmlns="">
      <p:transition spd="slow" advTm="11572"/>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Основные библиотеки и их основные функции и операторы</a:t>
            </a:r>
          </a:p>
        </p:txBody>
      </p:sp>
      <p:pic>
        <p:nvPicPr>
          <p:cNvPr id="3" name="Рисунок 2">
            <a:extLst>
              <a:ext uri="{FF2B5EF4-FFF2-40B4-BE49-F238E27FC236}">
                <a16:creationId xmlns:a16="http://schemas.microsoft.com/office/drawing/2014/main" id="{CB83D623-69FC-DC2C-87A0-3FC8CCAB53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374" y="1412776"/>
            <a:ext cx="6937251" cy="4248766"/>
          </a:xfrm>
          <a:prstGeom prst="rect">
            <a:avLst/>
          </a:prstGeom>
        </p:spPr>
      </p:pic>
      <p:sp>
        <p:nvSpPr>
          <p:cNvPr id="6" name="TextBox 5">
            <a:extLst>
              <a:ext uri="{FF2B5EF4-FFF2-40B4-BE49-F238E27FC236}">
                <a16:creationId xmlns:a16="http://schemas.microsoft.com/office/drawing/2014/main" id="{57DB12D5-548F-3D35-A501-E1512E561C53}"/>
              </a:ext>
            </a:extLst>
          </p:cNvPr>
          <p:cNvSpPr txBox="1"/>
          <p:nvPr/>
        </p:nvSpPr>
        <p:spPr>
          <a:xfrm>
            <a:off x="1268760" y="749052"/>
            <a:ext cx="6606480" cy="584775"/>
          </a:xfrm>
          <a:prstGeom prst="rect">
            <a:avLst/>
          </a:prstGeom>
          <a:noFill/>
        </p:spPr>
        <p:txBody>
          <a:bodyPr wrap="square">
            <a:spAutoFit/>
          </a:bodyPr>
          <a:lstStyle/>
          <a:p>
            <a:r>
              <a:rPr lang="ru-RU" sz="3200" dirty="0">
                <a:latin typeface="+mj-lt"/>
              </a:rPr>
              <a:t>Основные математические функции</a:t>
            </a:r>
            <a:endParaRPr lang="ru-RU" sz="3200" dirty="0"/>
          </a:p>
        </p:txBody>
      </p:sp>
    </p:spTree>
    <p:extLst>
      <p:ext uri="{BB962C8B-B14F-4D97-AF65-F5344CB8AC3E}">
        <p14:creationId xmlns:p14="http://schemas.microsoft.com/office/powerpoint/2010/main" val="2079092523"/>
      </p:ext>
    </p:extLst>
  </p:cSld>
  <p:clrMapOvr>
    <a:masterClrMapping/>
  </p:clrMapOvr>
  <mc:AlternateContent xmlns:mc="http://schemas.openxmlformats.org/markup-compatibility/2006" xmlns:p14="http://schemas.microsoft.com/office/powerpoint/2010/main">
    <mc:Choice Requires="p14">
      <p:transition spd="slow" p14:dur="2000" advTm="31812"/>
    </mc:Choice>
    <mc:Fallback xmlns="">
      <p:transition spd="slow" advTm="31812"/>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Основные библиотеки и их основные функции и операторы</a:t>
            </a:r>
          </a:p>
        </p:txBody>
      </p:sp>
      <p:sp>
        <p:nvSpPr>
          <p:cNvPr id="8" name="TextBox 7"/>
          <p:cNvSpPr txBox="1"/>
          <p:nvPr/>
        </p:nvSpPr>
        <p:spPr>
          <a:xfrm>
            <a:off x="179512" y="692696"/>
            <a:ext cx="8784976" cy="5565947"/>
          </a:xfrm>
          <a:prstGeom prst="rect">
            <a:avLst/>
          </a:prstGeom>
          <a:noFill/>
        </p:spPr>
        <p:txBody>
          <a:bodyPr wrap="square" rtlCol="0">
            <a:spAutoFit/>
          </a:bodyPr>
          <a:lstStyle/>
          <a:p>
            <a:pPr marL="342900" indent="-342900">
              <a:lnSpc>
                <a:spcPct val="150000"/>
              </a:lnSpc>
              <a:buAutoNum type="arabicPeriod" startAt="3"/>
            </a:pPr>
            <a:r>
              <a:rPr lang="ru-RU" sz="2400" b="1" dirty="0">
                <a:latin typeface="+mj-lt"/>
              </a:rPr>
              <a:t>&lt;iomanip&gt; </a:t>
            </a:r>
            <a:r>
              <a:rPr lang="ru-RU" sz="2400" dirty="0">
                <a:latin typeface="+mj-lt"/>
              </a:rPr>
              <a:t>для </a:t>
            </a:r>
            <a:r>
              <a:rPr lang="ru-RU" sz="2400" dirty="0" err="1">
                <a:latin typeface="+mj-lt"/>
              </a:rPr>
              <a:t>VisualStudio</a:t>
            </a:r>
            <a:r>
              <a:rPr lang="ru-RU" sz="2400" dirty="0">
                <a:latin typeface="+mj-lt"/>
              </a:rPr>
              <a:t> реализует инструменты для работы с форматированием вывода. В этой библиотеке есть функция </a:t>
            </a:r>
            <a:r>
              <a:rPr lang="ru-RU" sz="2400" dirty="0" err="1">
                <a:latin typeface="+mj-lt"/>
              </a:rPr>
              <a:t>setw</a:t>
            </a:r>
            <a:r>
              <a:rPr lang="ru-RU" sz="2400" dirty="0">
                <a:latin typeface="+mj-lt"/>
              </a:rPr>
              <a:t>(</a:t>
            </a:r>
            <a:r>
              <a:rPr lang="ru-RU" sz="2400" dirty="0" err="1">
                <a:latin typeface="+mj-lt"/>
              </a:rPr>
              <a:t>n</a:t>
            </a:r>
            <a:r>
              <a:rPr lang="ru-RU" sz="2400" dirty="0">
                <a:latin typeface="+mj-lt"/>
              </a:rPr>
              <a:t>), которая применяется для вывода на экран значения, под которое отводится </a:t>
            </a:r>
            <a:r>
              <a:rPr lang="ru-RU" sz="2400" dirty="0" err="1">
                <a:latin typeface="+mj-lt"/>
              </a:rPr>
              <a:t>n</a:t>
            </a:r>
            <a:r>
              <a:rPr lang="ru-RU" sz="2400" dirty="0">
                <a:latin typeface="+mj-lt"/>
              </a:rPr>
              <a:t> ячеек. Используется при построении ровной таблицы значений функции.</a:t>
            </a:r>
          </a:p>
          <a:p>
            <a:pPr indent="457200">
              <a:lnSpc>
                <a:spcPct val="150000"/>
              </a:lnSpc>
            </a:pPr>
            <a:endParaRPr lang="ru-RU" sz="2400" i="1" dirty="0">
              <a:latin typeface="+mj-lt"/>
            </a:endParaRPr>
          </a:p>
          <a:p>
            <a:pPr indent="457200">
              <a:lnSpc>
                <a:spcPct val="150000"/>
              </a:lnSpc>
            </a:pPr>
            <a:r>
              <a:rPr lang="ru-RU" sz="2400" i="1" dirty="0">
                <a:latin typeface="+mj-lt"/>
              </a:rPr>
              <a:t>Пример использования</a:t>
            </a:r>
            <a:r>
              <a:rPr lang="ru-RU" sz="2400" dirty="0">
                <a:latin typeface="+mj-lt"/>
              </a:rPr>
              <a:t>:</a:t>
            </a:r>
          </a:p>
          <a:p>
            <a:pPr indent="457200">
              <a:lnSpc>
                <a:spcPct val="150000"/>
              </a:lnSpc>
            </a:pPr>
            <a:r>
              <a:rPr lang="ru-RU" sz="2400" dirty="0">
                <a:latin typeface="+mj-lt"/>
              </a:rPr>
              <a:t>cout&lt;&lt;</a:t>
            </a:r>
            <a:r>
              <a:rPr lang="ru-RU" sz="2400" dirty="0" err="1">
                <a:latin typeface="+mj-lt"/>
              </a:rPr>
              <a:t>setw</a:t>
            </a:r>
            <a:r>
              <a:rPr lang="ru-RU" sz="2400" dirty="0">
                <a:latin typeface="+mj-lt"/>
              </a:rPr>
              <a:t>(5)&lt;&lt;</a:t>
            </a:r>
            <a:r>
              <a:rPr lang="ru-RU" sz="2400" dirty="0" err="1">
                <a:latin typeface="+mj-lt"/>
              </a:rPr>
              <a:t>x</a:t>
            </a:r>
            <a:r>
              <a:rPr lang="ru-RU" sz="2400" dirty="0">
                <a:latin typeface="+mj-lt"/>
              </a:rPr>
              <a:t>&lt;&lt;</a:t>
            </a:r>
            <a:r>
              <a:rPr lang="ru-RU" sz="2400" dirty="0" err="1">
                <a:latin typeface="+mj-lt"/>
              </a:rPr>
              <a:t>setw</a:t>
            </a:r>
            <a:r>
              <a:rPr lang="ru-RU" sz="2400" dirty="0">
                <a:latin typeface="+mj-lt"/>
              </a:rPr>
              <a:t>(5)&lt;&lt;</a:t>
            </a:r>
            <a:r>
              <a:rPr lang="ru-RU" sz="2400" dirty="0" err="1">
                <a:latin typeface="+mj-lt"/>
              </a:rPr>
              <a:t>y</a:t>
            </a:r>
            <a:r>
              <a:rPr lang="ru-RU" sz="2400" dirty="0">
                <a:latin typeface="+mj-lt"/>
              </a:rPr>
              <a:t>&lt;&lt;</a:t>
            </a:r>
            <a:r>
              <a:rPr lang="ru-RU" sz="2400" dirty="0" err="1">
                <a:latin typeface="+mj-lt"/>
              </a:rPr>
              <a:t>endl</a:t>
            </a:r>
            <a:r>
              <a:rPr lang="ru-RU" sz="2400" dirty="0">
                <a:latin typeface="+mj-lt"/>
              </a:rPr>
              <a:t>;</a:t>
            </a:r>
          </a:p>
          <a:p>
            <a:pPr indent="457200">
              <a:lnSpc>
                <a:spcPct val="150000"/>
              </a:lnSpc>
            </a:pPr>
            <a:r>
              <a:rPr lang="ru-RU" sz="2400" dirty="0">
                <a:latin typeface="+mj-lt"/>
              </a:rPr>
              <a:t>На экран выведутся два числа: первое (1.5) в первых пяти ячейках, второе (-73) во вторых пяти ячейках: _ _ 1 . 5 _ _ - 7 3 .</a:t>
            </a:r>
          </a:p>
        </p:txBody>
      </p:sp>
    </p:spTree>
    <p:extLst>
      <p:ext uri="{BB962C8B-B14F-4D97-AF65-F5344CB8AC3E}">
        <p14:creationId xmlns:p14="http://schemas.microsoft.com/office/powerpoint/2010/main" val="3815267156"/>
      </p:ext>
    </p:extLst>
  </p:cSld>
  <p:clrMapOvr>
    <a:masterClrMapping/>
  </p:clrMapOvr>
  <mc:AlternateContent xmlns:mc="http://schemas.openxmlformats.org/markup-compatibility/2006" xmlns:p14="http://schemas.microsoft.com/office/powerpoint/2010/main">
    <mc:Choice Requires="p14">
      <p:transition spd="slow" p14:dur="2000" advTm="68300"/>
    </mc:Choice>
    <mc:Fallback xmlns="">
      <p:transition spd="slow" advTm="6830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Часто встречающиеся строки кода программ C++</a:t>
            </a:r>
          </a:p>
        </p:txBody>
      </p:sp>
      <p:sp>
        <p:nvSpPr>
          <p:cNvPr id="8" name="TextBox 7"/>
          <p:cNvSpPr txBox="1"/>
          <p:nvPr/>
        </p:nvSpPr>
        <p:spPr>
          <a:xfrm>
            <a:off x="179512" y="692696"/>
            <a:ext cx="8712968" cy="5940088"/>
          </a:xfrm>
          <a:prstGeom prst="rect">
            <a:avLst/>
          </a:prstGeom>
          <a:noFill/>
        </p:spPr>
        <p:txBody>
          <a:bodyPr wrap="square" rtlCol="0">
            <a:spAutoFit/>
          </a:bodyPr>
          <a:lstStyle/>
          <a:p>
            <a:pPr indent="457200">
              <a:lnSpc>
                <a:spcPct val="150000"/>
              </a:lnSpc>
            </a:pPr>
            <a:r>
              <a:rPr lang="ru-RU" sz="1900" dirty="0">
                <a:latin typeface="+mj-lt"/>
              </a:rPr>
              <a:t>Итак, чтобы использовать в программе переменную, необходимо совершить 3 действия.</a:t>
            </a:r>
          </a:p>
          <a:p>
            <a:pPr indent="457200">
              <a:lnSpc>
                <a:spcPct val="150000"/>
              </a:lnSpc>
            </a:pPr>
            <a:r>
              <a:rPr lang="ru-RU" sz="1900" dirty="0">
                <a:latin typeface="+mj-lt"/>
              </a:rPr>
              <a:t>1) Объявить переменную в начале программы, явно указав тип данных для переменной. </a:t>
            </a:r>
          </a:p>
          <a:p>
            <a:pPr indent="457200">
              <a:lnSpc>
                <a:spcPct val="150000"/>
              </a:lnSpc>
            </a:pPr>
            <a:r>
              <a:rPr lang="ru-RU" sz="1900" i="1" dirty="0">
                <a:latin typeface="+mj-lt"/>
              </a:rPr>
              <a:t>Пример</a:t>
            </a:r>
            <a:r>
              <a:rPr lang="ru-RU" sz="1900" dirty="0">
                <a:latin typeface="+mj-lt"/>
              </a:rPr>
              <a:t>:</a:t>
            </a:r>
          </a:p>
          <a:p>
            <a:pPr indent="457200">
              <a:lnSpc>
                <a:spcPct val="150000"/>
              </a:lnSpc>
            </a:pPr>
            <a:r>
              <a:rPr lang="ru-RU" sz="1900" dirty="0" err="1">
                <a:latin typeface="+mj-lt"/>
              </a:rPr>
              <a:t>double</a:t>
            </a:r>
            <a:r>
              <a:rPr lang="ru-RU" sz="1900" dirty="0">
                <a:latin typeface="+mj-lt"/>
              </a:rPr>
              <a:t> </a:t>
            </a:r>
            <a:r>
              <a:rPr lang="ru-RU" sz="1900" dirty="0" err="1">
                <a:latin typeface="+mj-lt"/>
              </a:rPr>
              <a:t>x</a:t>
            </a:r>
            <a:r>
              <a:rPr lang="ru-RU" sz="1900" dirty="0">
                <a:latin typeface="+mj-lt"/>
              </a:rPr>
              <a:t>; //вещественная переменная.</a:t>
            </a:r>
          </a:p>
          <a:p>
            <a:pPr indent="457200">
              <a:lnSpc>
                <a:spcPct val="150000"/>
              </a:lnSpc>
            </a:pPr>
            <a:r>
              <a:rPr lang="ru-RU" sz="1900" dirty="0">
                <a:latin typeface="+mj-lt"/>
              </a:rPr>
              <a:t>int </a:t>
            </a:r>
            <a:r>
              <a:rPr lang="ru-RU" sz="1900" dirty="0" err="1">
                <a:latin typeface="+mj-lt"/>
              </a:rPr>
              <a:t>m</a:t>
            </a:r>
            <a:r>
              <a:rPr lang="ru-RU" sz="1900" dirty="0">
                <a:latin typeface="+mj-lt"/>
              </a:rPr>
              <a:t>; //целочисленная переменная.</a:t>
            </a:r>
          </a:p>
          <a:p>
            <a:pPr indent="457200">
              <a:lnSpc>
                <a:spcPct val="150000"/>
              </a:lnSpc>
            </a:pPr>
            <a:r>
              <a:rPr lang="ru-RU" sz="1900" dirty="0">
                <a:latin typeface="+mj-lt"/>
              </a:rPr>
              <a:t>Если переменная не будет объявлена, но будет использоваться далее в программе, то программа не запустится, компилятор выдаст ошибку.</a:t>
            </a:r>
          </a:p>
          <a:p>
            <a:pPr indent="457200">
              <a:lnSpc>
                <a:spcPct val="150000"/>
              </a:lnSpc>
            </a:pPr>
            <a:r>
              <a:rPr lang="ru-RU" sz="1900" dirty="0">
                <a:latin typeface="+mj-lt"/>
              </a:rPr>
              <a:t>2) Проинициализировать переменную, т.е. задать переменной начальное значение.</a:t>
            </a:r>
          </a:p>
          <a:p>
            <a:pPr indent="457200">
              <a:lnSpc>
                <a:spcPct val="150000"/>
              </a:lnSpc>
            </a:pPr>
            <a:r>
              <a:rPr lang="ru-RU" sz="1900" i="1" dirty="0">
                <a:latin typeface="+mj-lt"/>
              </a:rPr>
              <a:t>Пример</a:t>
            </a:r>
            <a:r>
              <a:rPr lang="ru-RU" sz="1900" dirty="0">
                <a:latin typeface="+mj-lt"/>
              </a:rPr>
              <a:t>:</a:t>
            </a:r>
          </a:p>
          <a:p>
            <a:r>
              <a:rPr lang="ru-RU" sz="1900" dirty="0" err="1"/>
              <a:t>x</a:t>
            </a:r>
            <a:r>
              <a:rPr lang="ru-RU" sz="1900" dirty="0"/>
              <a:t> = 7.81;</a:t>
            </a:r>
          </a:p>
          <a:p>
            <a:r>
              <a:rPr lang="ru-RU" sz="1900" dirty="0" err="1"/>
              <a:t>m</a:t>
            </a:r>
            <a:r>
              <a:rPr lang="ru-RU" sz="1900" dirty="0"/>
              <a:t> = 4; </a:t>
            </a:r>
            <a:r>
              <a:rPr lang="ru-RU" sz="1900" dirty="0" err="1"/>
              <a:t>z</a:t>
            </a:r>
            <a:r>
              <a:rPr lang="ru-RU" sz="1900" dirty="0"/>
              <a:t> = </a:t>
            </a:r>
            <a:r>
              <a:rPr lang="ru-RU" sz="1900" dirty="0" err="1"/>
              <a:t>x</a:t>
            </a:r>
            <a:r>
              <a:rPr lang="ru-RU" sz="1900" dirty="0"/>
              <a:t> + </a:t>
            </a:r>
            <a:r>
              <a:rPr lang="ru-RU" sz="1900" dirty="0" err="1"/>
              <a:t>m</a:t>
            </a:r>
            <a:r>
              <a:rPr lang="ru-RU" sz="1900" dirty="0"/>
              <a:t>;</a:t>
            </a:r>
          </a:p>
        </p:txBody>
      </p:sp>
    </p:spTree>
    <p:extLst>
      <p:ext uri="{BB962C8B-B14F-4D97-AF65-F5344CB8AC3E}">
        <p14:creationId xmlns:p14="http://schemas.microsoft.com/office/powerpoint/2010/main" val="1512084143"/>
      </p:ext>
    </p:extLst>
  </p:cSld>
  <p:clrMapOvr>
    <a:masterClrMapping/>
  </p:clrMapOvr>
  <mc:AlternateContent xmlns:mc="http://schemas.openxmlformats.org/markup-compatibility/2006" xmlns:p14="http://schemas.microsoft.com/office/powerpoint/2010/main">
    <mc:Choice Requires="p14">
      <p:transition spd="slow" p14:dur="2000" advTm="23609"/>
    </mc:Choice>
    <mc:Fallback xmlns="">
      <p:transition spd="slow" advTm="2360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Введение</a:t>
            </a:r>
          </a:p>
        </p:txBody>
      </p:sp>
      <p:pic>
        <p:nvPicPr>
          <p:cNvPr id="5" name="Рисунок 4">
            <a:extLst>
              <a:ext uri="{FF2B5EF4-FFF2-40B4-BE49-F238E27FC236}">
                <a16:creationId xmlns:a16="http://schemas.microsoft.com/office/drawing/2014/main" id="{FB0AE14E-75F7-3B4F-BDFA-6E0807889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476672"/>
            <a:ext cx="2541524" cy="2016224"/>
          </a:xfrm>
          <a:prstGeom prst="rect">
            <a:avLst/>
          </a:prstGeom>
        </p:spPr>
      </p:pic>
      <p:sp>
        <p:nvSpPr>
          <p:cNvPr id="6" name="Прямоугольник 5">
            <a:extLst>
              <a:ext uri="{FF2B5EF4-FFF2-40B4-BE49-F238E27FC236}">
                <a16:creationId xmlns:a16="http://schemas.microsoft.com/office/drawing/2014/main" id="{B0B6B6AA-17AB-E644-A6FE-38FC17E8AEBC}"/>
              </a:ext>
            </a:extLst>
          </p:cNvPr>
          <p:cNvSpPr/>
          <p:nvPr/>
        </p:nvSpPr>
        <p:spPr>
          <a:xfrm>
            <a:off x="3131840" y="476672"/>
            <a:ext cx="5112568" cy="2554545"/>
          </a:xfrm>
          <a:prstGeom prst="rect">
            <a:avLst/>
          </a:prstGeom>
        </p:spPr>
        <p:txBody>
          <a:bodyPr wrap="square">
            <a:spAutoFit/>
          </a:bodyPr>
          <a:lstStyle/>
          <a:p>
            <a:r>
              <a:rPr lang="ru-RU" sz="2000" dirty="0" err="1">
                <a:solidFill>
                  <a:srgbClr val="000000"/>
                </a:solidFill>
                <a:latin typeface="+mj-lt"/>
              </a:rPr>
              <a:t>Бьёрн</a:t>
            </a:r>
            <a:r>
              <a:rPr lang="ru-RU" sz="2000" dirty="0">
                <a:solidFill>
                  <a:srgbClr val="000000"/>
                </a:solidFill>
                <a:latin typeface="+mj-lt"/>
              </a:rPr>
              <a:t> Страуструп после долгих мучений с существующими языками программирования провёл эксперимент со скрещиванием </a:t>
            </a:r>
            <a:r>
              <a:rPr lang="es-419" sz="2000" dirty="0">
                <a:solidFill>
                  <a:srgbClr val="000000"/>
                </a:solidFill>
                <a:latin typeface="+mj-lt"/>
              </a:rPr>
              <a:t>C </a:t>
            </a:r>
            <a:r>
              <a:rPr lang="ru-RU" sz="2000" dirty="0">
                <a:solidFill>
                  <a:srgbClr val="000000"/>
                </a:solidFill>
                <a:latin typeface="+mj-lt"/>
              </a:rPr>
              <a:t>и </a:t>
            </a:r>
            <a:r>
              <a:rPr lang="es-419" sz="2000" dirty="0">
                <a:solidFill>
                  <a:srgbClr val="000000"/>
                </a:solidFill>
                <a:latin typeface="+mj-lt"/>
              </a:rPr>
              <a:t>Simula.</a:t>
            </a:r>
            <a:r>
              <a:rPr lang="ru-RU" sz="2000" dirty="0">
                <a:solidFill>
                  <a:srgbClr val="000000"/>
                </a:solidFill>
                <a:latin typeface="+mj-lt"/>
              </a:rPr>
              <a:t> </a:t>
            </a:r>
            <a:r>
              <a:rPr lang="ru-RU" sz="2000" b="0" i="0" dirty="0">
                <a:solidFill>
                  <a:srgbClr val="181818"/>
                </a:solidFill>
                <a:effectLst/>
                <a:latin typeface="HeliosExtC"/>
              </a:rPr>
              <a:t>В 1985 году он презентовал свою разработку в книге «Язык программирования </a:t>
            </a:r>
            <a:r>
              <a:rPr lang="es-419" sz="2000" b="0" i="0" dirty="0">
                <a:solidFill>
                  <a:srgbClr val="181818"/>
                </a:solidFill>
                <a:effectLst/>
                <a:latin typeface="HeliosExtC"/>
              </a:rPr>
              <a:t>C++». </a:t>
            </a:r>
            <a:r>
              <a:rPr lang="es-419" sz="2000" dirty="0">
                <a:solidFill>
                  <a:srgbClr val="000000"/>
                </a:solidFill>
                <a:latin typeface="+mj-lt"/>
              </a:rPr>
              <a:t> </a:t>
            </a:r>
            <a:r>
              <a:rPr lang="ru-RU" sz="2000" dirty="0">
                <a:solidFill>
                  <a:srgbClr val="000000"/>
                </a:solidFill>
                <a:latin typeface="+mj-lt"/>
              </a:rPr>
              <a:t>Он даже не рассчитывал, что его детище, получившее название </a:t>
            </a:r>
            <a:r>
              <a:rPr lang="es-419" sz="2000" dirty="0">
                <a:solidFill>
                  <a:srgbClr val="000000"/>
                </a:solidFill>
                <a:latin typeface="+mj-lt"/>
              </a:rPr>
              <a:t>C++, </a:t>
            </a:r>
            <a:r>
              <a:rPr lang="ru-RU" sz="2000" dirty="0">
                <a:solidFill>
                  <a:srgbClr val="000000"/>
                </a:solidFill>
                <a:latin typeface="+mj-lt"/>
              </a:rPr>
              <a:t>привлечёт столько внимания.</a:t>
            </a:r>
            <a:endParaRPr lang="ru-RU" sz="2000" dirty="0">
              <a:latin typeface="+mj-lt"/>
            </a:endParaRPr>
          </a:p>
        </p:txBody>
      </p:sp>
      <p:sp>
        <p:nvSpPr>
          <p:cNvPr id="7" name="Прямоугольник 6">
            <a:extLst>
              <a:ext uri="{FF2B5EF4-FFF2-40B4-BE49-F238E27FC236}">
                <a16:creationId xmlns:a16="http://schemas.microsoft.com/office/drawing/2014/main" id="{79ECF87E-5D08-8F4E-9263-A37E1D124698}"/>
              </a:ext>
            </a:extLst>
          </p:cNvPr>
          <p:cNvSpPr/>
          <p:nvPr/>
        </p:nvSpPr>
        <p:spPr>
          <a:xfrm>
            <a:off x="179512" y="3026214"/>
            <a:ext cx="8784976" cy="3730317"/>
          </a:xfrm>
          <a:prstGeom prst="rect">
            <a:avLst/>
          </a:prstGeom>
        </p:spPr>
        <p:txBody>
          <a:bodyPr wrap="square">
            <a:spAutoFit/>
          </a:bodyPr>
          <a:lstStyle/>
          <a:p>
            <a:pPr indent="457200">
              <a:lnSpc>
                <a:spcPct val="150000"/>
              </a:lnSpc>
            </a:pPr>
            <a:r>
              <a:rPr lang="ru-RU" sz="2000" dirty="0">
                <a:solidFill>
                  <a:srgbClr val="000000"/>
                </a:solidFill>
                <a:latin typeface="+mj-lt"/>
              </a:rPr>
              <a:t>Однако тогда язык произвёл настоящий фурор: компилируемый, структурированный, объектно-ориентированный, невероятно упрощающий работу с большими программами и при этом имеющий огромный потенциал для развития. Такой, что ещё почти десятилетие потребовалось Страуструпу, чтобы наделить </a:t>
            </a:r>
            <a:r>
              <a:rPr lang="es-419" sz="2000" dirty="0">
                <a:solidFill>
                  <a:srgbClr val="000000"/>
                </a:solidFill>
                <a:latin typeface="+mj-lt"/>
              </a:rPr>
              <a:t>C++ </a:t>
            </a:r>
            <a:r>
              <a:rPr lang="ru-RU" sz="2000" dirty="0">
                <a:solidFill>
                  <a:srgbClr val="000000"/>
                </a:solidFill>
                <a:latin typeface="+mj-lt"/>
              </a:rPr>
              <a:t>всеми характерными особенностями. Развитие же продолжается до сих пор. </a:t>
            </a:r>
            <a:r>
              <a:rPr lang="ru-RU" sz="2000" dirty="0">
                <a:latin typeface="+mj-lt"/>
              </a:rPr>
              <a:t> Новый стандарт языка принимается каждые три года. Одновременно с ним принимается и новый стандарт языка С. Сейчас мы пользуемся С++23.</a:t>
            </a:r>
          </a:p>
        </p:txBody>
      </p:sp>
    </p:spTree>
    <p:extLst>
      <p:ext uri="{BB962C8B-B14F-4D97-AF65-F5344CB8AC3E}">
        <p14:creationId xmlns:p14="http://schemas.microsoft.com/office/powerpoint/2010/main" val="2140246676"/>
      </p:ext>
    </p:extLst>
  </p:cSld>
  <p:clrMapOvr>
    <a:masterClrMapping/>
  </p:clrMapOvr>
  <mc:AlternateContent xmlns:mc="http://schemas.openxmlformats.org/markup-compatibility/2006" xmlns:p14="http://schemas.microsoft.com/office/powerpoint/2010/main">
    <mc:Choice Requires="p14">
      <p:transition spd="slow" p14:dur="2000" advTm="86651"/>
    </mc:Choice>
    <mc:Fallback xmlns="">
      <p:transition spd="slow" advTm="86651"/>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Часто встречающиеся строки кода программ C++</a:t>
            </a:r>
          </a:p>
        </p:txBody>
      </p:sp>
      <p:sp>
        <p:nvSpPr>
          <p:cNvPr id="8" name="TextBox 7"/>
          <p:cNvSpPr txBox="1"/>
          <p:nvPr/>
        </p:nvSpPr>
        <p:spPr>
          <a:xfrm>
            <a:off x="179512" y="692696"/>
            <a:ext cx="8712968" cy="5565947"/>
          </a:xfrm>
          <a:prstGeom prst="rect">
            <a:avLst/>
          </a:prstGeom>
          <a:noFill/>
        </p:spPr>
        <p:txBody>
          <a:bodyPr wrap="square" rtlCol="0">
            <a:spAutoFit/>
          </a:bodyPr>
          <a:lstStyle/>
          <a:p>
            <a:pPr indent="457200">
              <a:lnSpc>
                <a:spcPct val="150000"/>
              </a:lnSpc>
            </a:pPr>
            <a:r>
              <a:rPr lang="ru-RU" sz="2400" dirty="0">
                <a:latin typeface="+mj-lt"/>
              </a:rPr>
              <a:t>Если переменная не будет проинициализирована, то компилятор не выдаст ошибки, но расчеты будут выполнены неверно.</a:t>
            </a:r>
          </a:p>
          <a:p>
            <a:pPr marL="342900" indent="-342900">
              <a:lnSpc>
                <a:spcPct val="150000"/>
              </a:lnSpc>
              <a:buAutoNum type="arabicParenR" startAt="3"/>
            </a:pPr>
            <a:r>
              <a:rPr lang="ru-RU" sz="2400" dirty="0">
                <a:latin typeface="+mj-lt"/>
              </a:rPr>
              <a:t>Использовать эту переменную далее в программе в расчетах или при выводе на экран.</a:t>
            </a:r>
          </a:p>
          <a:p>
            <a:pPr marL="342900" indent="-342900">
              <a:lnSpc>
                <a:spcPct val="150000"/>
              </a:lnSpc>
              <a:buAutoNum type="arabicParenR" startAt="3"/>
            </a:pPr>
            <a:endParaRPr lang="ru-RU" sz="2400" dirty="0">
              <a:latin typeface="+mj-lt"/>
            </a:endParaRPr>
          </a:p>
          <a:p>
            <a:pPr indent="457200">
              <a:lnSpc>
                <a:spcPct val="150000"/>
              </a:lnSpc>
            </a:pPr>
            <a:r>
              <a:rPr lang="ru-RU" sz="2400" dirty="0">
                <a:latin typeface="+mj-lt"/>
              </a:rPr>
              <a:t>Для числовых переменных определены простейшие логические операции, которые приведены в таблице на следующем слайде. Для их использования не нужно подключать библиотеку.</a:t>
            </a:r>
          </a:p>
        </p:txBody>
      </p:sp>
    </p:spTree>
    <p:extLst>
      <p:ext uri="{BB962C8B-B14F-4D97-AF65-F5344CB8AC3E}">
        <p14:creationId xmlns:p14="http://schemas.microsoft.com/office/powerpoint/2010/main" val="1315951763"/>
      </p:ext>
    </p:extLst>
  </p:cSld>
  <p:clrMapOvr>
    <a:masterClrMapping/>
  </p:clrMapOvr>
  <mc:AlternateContent xmlns:mc="http://schemas.openxmlformats.org/markup-compatibility/2006" xmlns:p14="http://schemas.microsoft.com/office/powerpoint/2010/main">
    <mc:Choice Requires="p14">
      <p:transition spd="slow" p14:dur="2000" advTm="25984"/>
    </mc:Choice>
    <mc:Fallback xmlns="">
      <p:transition spd="slow" advTm="25984"/>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Часто встречающиеся строки кода программ C++</a:t>
            </a:r>
          </a:p>
        </p:txBody>
      </p:sp>
      <p:sp>
        <p:nvSpPr>
          <p:cNvPr id="3" name="TextBox 2">
            <a:extLst>
              <a:ext uri="{FF2B5EF4-FFF2-40B4-BE49-F238E27FC236}">
                <a16:creationId xmlns:a16="http://schemas.microsoft.com/office/drawing/2014/main" id="{C8E5BC8C-C9B7-7D94-CB48-46259DC85A1D}"/>
              </a:ext>
            </a:extLst>
          </p:cNvPr>
          <p:cNvSpPr txBox="1"/>
          <p:nvPr/>
        </p:nvSpPr>
        <p:spPr>
          <a:xfrm>
            <a:off x="2627784" y="980728"/>
            <a:ext cx="4104456" cy="584775"/>
          </a:xfrm>
          <a:prstGeom prst="rect">
            <a:avLst/>
          </a:prstGeom>
          <a:noFill/>
        </p:spPr>
        <p:txBody>
          <a:bodyPr wrap="square">
            <a:spAutoFit/>
          </a:bodyPr>
          <a:lstStyle/>
          <a:p>
            <a:r>
              <a:rPr lang="ru-RU" sz="3200" dirty="0">
                <a:latin typeface="+mj-lt"/>
              </a:rPr>
              <a:t>Логические операции</a:t>
            </a:r>
            <a:endParaRPr lang="ru-RU" sz="3200" dirty="0"/>
          </a:p>
        </p:txBody>
      </p:sp>
      <p:pic>
        <p:nvPicPr>
          <p:cNvPr id="6" name="Рисунок 5">
            <a:extLst>
              <a:ext uri="{FF2B5EF4-FFF2-40B4-BE49-F238E27FC236}">
                <a16:creationId xmlns:a16="http://schemas.microsoft.com/office/drawing/2014/main" id="{CACE7BEA-00A7-273E-0CE7-DE45D5EE8F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01" y="1700808"/>
            <a:ext cx="8930202" cy="3384376"/>
          </a:xfrm>
          <a:prstGeom prst="rect">
            <a:avLst/>
          </a:prstGeom>
        </p:spPr>
      </p:pic>
    </p:spTree>
    <p:extLst>
      <p:ext uri="{BB962C8B-B14F-4D97-AF65-F5344CB8AC3E}">
        <p14:creationId xmlns:p14="http://schemas.microsoft.com/office/powerpoint/2010/main" val="1576326212"/>
      </p:ext>
    </p:extLst>
  </p:cSld>
  <p:clrMapOvr>
    <a:masterClrMapping/>
  </p:clrMapOvr>
  <mc:AlternateContent xmlns:mc="http://schemas.openxmlformats.org/markup-compatibility/2006" xmlns:p14="http://schemas.microsoft.com/office/powerpoint/2010/main">
    <mc:Choice Requires="p14">
      <p:transition spd="slow" p14:dur="2000" advTm="13632"/>
    </mc:Choice>
    <mc:Fallback xmlns="">
      <p:transition spd="slow" advTm="13632"/>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РЕКОМЕНДАЦИИ ПО СТИЛЮ ПРОГРАММИРОВАНИЯ</a:t>
            </a:r>
          </a:p>
        </p:txBody>
      </p:sp>
      <p:sp>
        <p:nvSpPr>
          <p:cNvPr id="8" name="TextBox 7"/>
          <p:cNvSpPr txBox="1"/>
          <p:nvPr/>
        </p:nvSpPr>
        <p:spPr>
          <a:xfrm>
            <a:off x="179512" y="692696"/>
            <a:ext cx="8352928" cy="5216941"/>
          </a:xfrm>
          <a:prstGeom prst="rect">
            <a:avLst/>
          </a:prstGeom>
          <a:noFill/>
        </p:spPr>
        <p:txBody>
          <a:bodyPr wrap="square" rtlCol="0">
            <a:spAutoFit/>
          </a:bodyPr>
          <a:lstStyle/>
          <a:p>
            <a:pPr indent="457200">
              <a:lnSpc>
                <a:spcPct val="150000"/>
              </a:lnSpc>
            </a:pPr>
            <a:r>
              <a:rPr lang="ru-RU" dirty="0">
                <a:latin typeface="+mj-lt"/>
              </a:rPr>
              <a:t>	</a:t>
            </a:r>
            <a:r>
              <a:rPr lang="ru-RU" sz="2500" dirty="0">
                <a:latin typeface="+mj-lt"/>
              </a:rPr>
              <a:t>Накопленный опыт программирования привел к формированию следующих рекомендаций по составлению наглядных и легко читаемых программ. </a:t>
            </a:r>
          </a:p>
          <a:p>
            <a:pPr indent="457200">
              <a:lnSpc>
                <a:spcPct val="150000"/>
              </a:lnSpc>
            </a:pPr>
            <a:endParaRPr lang="ru-RU" sz="2500" dirty="0">
              <a:latin typeface="+mj-lt"/>
            </a:endParaRPr>
          </a:p>
          <a:p>
            <a:pPr indent="457200">
              <a:lnSpc>
                <a:spcPct val="150000"/>
              </a:lnSpc>
            </a:pPr>
            <a:r>
              <a:rPr lang="ru-RU" sz="2500" dirty="0">
                <a:latin typeface="+mj-lt"/>
              </a:rPr>
              <a:t>1. Стандартизация стиля программирования заключается в том, что необходимо всегда придерживаться одного способа программирования, записи программы. </a:t>
            </a:r>
          </a:p>
          <a:p>
            <a:pPr indent="457200">
              <a:lnSpc>
                <a:spcPct val="150000"/>
              </a:lnSpc>
            </a:pPr>
            <a:r>
              <a:rPr lang="ru-RU" sz="2500" dirty="0">
                <a:latin typeface="+mj-lt"/>
              </a:rPr>
              <a:t>С целью рационального размещения текста, не следует операторы программы писать сплошным текстом.</a:t>
            </a:r>
          </a:p>
        </p:txBody>
      </p:sp>
    </p:spTree>
    <p:extLst>
      <p:ext uri="{BB962C8B-B14F-4D97-AF65-F5344CB8AC3E}">
        <p14:creationId xmlns:p14="http://schemas.microsoft.com/office/powerpoint/2010/main" val="541524746"/>
      </p:ext>
    </p:extLst>
  </p:cSld>
  <p:clrMapOvr>
    <a:masterClrMapping/>
  </p:clrMapOvr>
  <mc:AlternateContent xmlns:mc="http://schemas.openxmlformats.org/markup-compatibility/2006" xmlns:p14="http://schemas.microsoft.com/office/powerpoint/2010/main">
    <mc:Choice Requires="p14">
      <p:transition spd="slow" p14:dur="2000" advTm="68136"/>
    </mc:Choice>
    <mc:Fallback xmlns="">
      <p:transition spd="slow" advTm="68136"/>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Рекомендации по стилю программирования</a:t>
            </a:r>
          </a:p>
        </p:txBody>
      </p:sp>
      <p:sp>
        <p:nvSpPr>
          <p:cNvPr id="12" name="TextBox 11">
            <a:extLst>
              <a:ext uri="{FF2B5EF4-FFF2-40B4-BE49-F238E27FC236}">
                <a16:creationId xmlns:a16="http://schemas.microsoft.com/office/drawing/2014/main" id="{566BBF6A-C41B-9149-AD53-F1D1FBDCC259}"/>
              </a:ext>
            </a:extLst>
          </p:cNvPr>
          <p:cNvSpPr txBox="1"/>
          <p:nvPr/>
        </p:nvSpPr>
        <p:spPr>
          <a:xfrm>
            <a:off x="179512" y="692696"/>
            <a:ext cx="8352928" cy="5868786"/>
          </a:xfrm>
          <a:prstGeom prst="rect">
            <a:avLst/>
          </a:prstGeom>
          <a:noFill/>
        </p:spPr>
        <p:txBody>
          <a:bodyPr wrap="square" rtlCol="0">
            <a:spAutoFit/>
          </a:bodyPr>
          <a:lstStyle/>
          <a:p>
            <a:pPr indent="457200" algn="just">
              <a:lnSpc>
                <a:spcPct val="150000"/>
              </a:lnSpc>
            </a:pPr>
            <a:r>
              <a:rPr lang="ru-RU" sz="2200" dirty="0">
                <a:latin typeface="+mj-lt"/>
              </a:rPr>
              <a:t>2</a:t>
            </a:r>
            <a:r>
              <a:rPr lang="ru-RU" sz="2300" dirty="0">
                <a:latin typeface="+mj-lt"/>
              </a:rPr>
              <a:t>. Для четкого выявления вложенности управляющих структур требуется особым образом располагать операторы в тексте, так чтобы служебные слова, которыми начинается или заканчивается тот или иной оператор, записывались на одной вертикали, а все вложенные в него операторы записывались с некоторым отступом вправо. При записи конструкции языка более глубоких уровней вложенности следует сдвигать их от начала строки вправо. Каждое описание и каждый оператор следует писать с новый строки. Перенося описания операторов на новые строки, записи надо сдвигать вправо. Следует по возможности избегать длинных строк.</a:t>
            </a:r>
          </a:p>
        </p:txBody>
      </p:sp>
    </p:spTree>
    <p:extLst>
      <p:ext uri="{BB962C8B-B14F-4D97-AF65-F5344CB8AC3E}">
        <p14:creationId xmlns:p14="http://schemas.microsoft.com/office/powerpoint/2010/main" val="3559248995"/>
      </p:ext>
    </p:extLst>
  </p:cSld>
  <p:clrMapOvr>
    <a:masterClrMapping/>
  </p:clrMapOvr>
  <mc:AlternateContent xmlns:mc="http://schemas.openxmlformats.org/markup-compatibility/2006" xmlns:p14="http://schemas.microsoft.com/office/powerpoint/2010/main">
    <mc:Choice Requires="p14">
      <p:transition spd="slow" p14:dur="2000" advTm="45691"/>
    </mc:Choice>
    <mc:Fallback xmlns="">
      <p:transition spd="slow" advTm="45691"/>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Рекомендации по стилю программирования</a:t>
            </a:r>
          </a:p>
        </p:txBody>
      </p:sp>
      <p:sp>
        <p:nvSpPr>
          <p:cNvPr id="12" name="TextBox 11">
            <a:extLst>
              <a:ext uri="{FF2B5EF4-FFF2-40B4-BE49-F238E27FC236}">
                <a16:creationId xmlns:a16="http://schemas.microsoft.com/office/drawing/2014/main" id="{566BBF6A-C41B-9149-AD53-F1D1FBDCC259}"/>
              </a:ext>
            </a:extLst>
          </p:cNvPr>
          <p:cNvSpPr txBox="1"/>
          <p:nvPr/>
        </p:nvSpPr>
        <p:spPr>
          <a:xfrm>
            <a:off x="179512" y="692696"/>
            <a:ext cx="8352928" cy="5851217"/>
          </a:xfrm>
          <a:prstGeom prst="rect">
            <a:avLst/>
          </a:prstGeom>
          <a:noFill/>
        </p:spPr>
        <p:txBody>
          <a:bodyPr wrap="square" rtlCol="0">
            <a:spAutoFit/>
          </a:bodyPr>
          <a:lstStyle/>
          <a:p>
            <a:pPr lvl="0" indent="457200">
              <a:lnSpc>
                <a:spcPct val="150000"/>
              </a:lnSpc>
            </a:pPr>
            <a:r>
              <a:rPr lang="ru-RU" sz="2100" dirty="0">
                <a:latin typeface="+mj-lt"/>
              </a:rPr>
              <a:t>3. Рекомендуется любую программу сопровождать комментариями, поясняющими назначение всей программы и отдельных ее блоков и функций.</a:t>
            </a:r>
          </a:p>
          <a:p>
            <a:pPr lvl="0" indent="457200">
              <a:lnSpc>
                <a:spcPct val="150000"/>
              </a:lnSpc>
            </a:pPr>
            <a:r>
              <a:rPr lang="ru-RU" sz="2100" dirty="0">
                <a:latin typeface="+mj-lt"/>
              </a:rPr>
              <a:t>4. Имена для объектов программы надо выбирать так, чтобы они наилучшим образом соответствовали этим объектам, отражали их назначение.</a:t>
            </a:r>
          </a:p>
          <a:p>
            <a:pPr lvl="0" indent="457200">
              <a:lnSpc>
                <a:spcPct val="150000"/>
              </a:lnSpc>
            </a:pPr>
            <a:r>
              <a:rPr lang="ru-RU" sz="2100" dirty="0">
                <a:latin typeface="+mj-lt"/>
              </a:rPr>
              <a:t>5. Списки идентификаторов в блоках описания следует упорядочивать: это облегчает поиск в них нужных элементов.</a:t>
            </a:r>
          </a:p>
          <a:p>
            <a:pPr indent="457200">
              <a:lnSpc>
                <a:spcPct val="150000"/>
              </a:lnSpc>
            </a:pPr>
            <a:r>
              <a:rPr lang="ru-RU" sz="2100" dirty="0">
                <a:latin typeface="+mj-lt"/>
              </a:rPr>
              <a:t>6. Программирование ведется сверху вниз. В процессе разработки алгоритма и программы следует начинать с самой общей модели решения, постепенно уточняя ее до уровня отдельного блока, а затем детально прорабатывая отдельный блок.</a:t>
            </a:r>
          </a:p>
        </p:txBody>
      </p:sp>
    </p:spTree>
    <p:extLst>
      <p:ext uri="{BB962C8B-B14F-4D97-AF65-F5344CB8AC3E}">
        <p14:creationId xmlns:p14="http://schemas.microsoft.com/office/powerpoint/2010/main" val="3369344464"/>
      </p:ext>
    </p:extLst>
  </p:cSld>
  <p:clrMapOvr>
    <a:masterClrMapping/>
  </p:clrMapOvr>
  <mc:AlternateContent xmlns:mc="http://schemas.openxmlformats.org/markup-compatibility/2006" xmlns:p14="http://schemas.microsoft.com/office/powerpoint/2010/main">
    <mc:Choice Requires="p14">
      <p:transition spd="slow" p14:dur="2000" advTm="63843"/>
    </mc:Choice>
    <mc:Fallback xmlns="">
      <p:transition spd="slow" advTm="63843"/>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ТРАНСЛЯТОРЫ. СИНТАКСИС И СЕМАНТИКА</a:t>
            </a:r>
          </a:p>
        </p:txBody>
      </p:sp>
      <p:sp>
        <p:nvSpPr>
          <p:cNvPr id="12" name="TextBox 11">
            <a:extLst>
              <a:ext uri="{FF2B5EF4-FFF2-40B4-BE49-F238E27FC236}">
                <a16:creationId xmlns:a16="http://schemas.microsoft.com/office/drawing/2014/main" id="{566BBF6A-C41B-9149-AD53-F1D1FBDCC259}"/>
              </a:ext>
            </a:extLst>
          </p:cNvPr>
          <p:cNvSpPr txBox="1"/>
          <p:nvPr/>
        </p:nvSpPr>
        <p:spPr>
          <a:xfrm>
            <a:off x="65958" y="1052736"/>
            <a:ext cx="9080476" cy="5302734"/>
          </a:xfrm>
          <a:prstGeom prst="rect">
            <a:avLst/>
          </a:prstGeom>
          <a:noFill/>
        </p:spPr>
        <p:txBody>
          <a:bodyPr wrap="square" rtlCol="0">
            <a:spAutoFit/>
          </a:bodyPr>
          <a:lstStyle/>
          <a:p>
            <a:pPr indent="457200">
              <a:lnSpc>
                <a:spcPct val="150000"/>
              </a:lnSpc>
            </a:pPr>
            <a:r>
              <a:rPr lang="ru-RU" sz="1900" dirty="0">
                <a:latin typeface="+mj-lt"/>
              </a:rPr>
              <a:t>Особое значение для программиста имеет предупреждение и исправление ошибок в алгоритме и программе решения задачи. Прежде чем выполнит программу, ее текст необходимо ввести в компьютер. Для ввода и изменения (редактирования) текстов используется специальная программа - текстовый редактор.</a:t>
            </a:r>
          </a:p>
          <a:p>
            <a:pPr indent="457200">
              <a:lnSpc>
                <a:spcPct val="150000"/>
              </a:lnSpc>
            </a:pPr>
            <a:r>
              <a:rPr lang="ru-RU" sz="1900" dirty="0">
                <a:latin typeface="+mj-lt"/>
              </a:rPr>
              <a:t>Существует три вида трансляторов: компиляторы, ассемблеры, интерпретаторы.</a:t>
            </a:r>
          </a:p>
          <a:p>
            <a:pPr indent="457200">
              <a:lnSpc>
                <a:spcPct val="150000"/>
              </a:lnSpc>
            </a:pPr>
            <a:r>
              <a:rPr lang="ru-RU" sz="1900" b="1" dirty="0">
                <a:latin typeface="+mj-lt"/>
              </a:rPr>
              <a:t>Интерпретатором</a:t>
            </a:r>
            <a:r>
              <a:rPr lang="ru-RU" sz="1900" dirty="0">
                <a:latin typeface="+mj-lt"/>
              </a:rPr>
              <a:t> называется транслятор, производящий пооператорную (покомандную) обработку и выполнение исходной программы.</a:t>
            </a:r>
          </a:p>
          <a:p>
            <a:pPr indent="457200">
              <a:lnSpc>
                <a:spcPct val="150000"/>
              </a:lnSpc>
            </a:pPr>
            <a:r>
              <a:rPr lang="ru-RU" sz="1900" b="1" dirty="0">
                <a:latin typeface="+mj-lt"/>
              </a:rPr>
              <a:t>Компиляторы</a:t>
            </a:r>
            <a:r>
              <a:rPr lang="ru-RU" sz="1900" dirty="0">
                <a:latin typeface="+mj-lt"/>
              </a:rPr>
              <a:t> преобразуют (транслируют) всю программу в модуль на машинном языке, после чего программа записывается в память компьютера и лишь потом исполняется.</a:t>
            </a:r>
          </a:p>
          <a:p>
            <a:pPr indent="457200">
              <a:lnSpc>
                <a:spcPct val="150000"/>
              </a:lnSpc>
            </a:pPr>
            <a:r>
              <a:rPr lang="ru-RU" sz="1900" b="1" dirty="0">
                <a:latin typeface="+mj-lt"/>
              </a:rPr>
              <a:t>Ассемблеры</a:t>
            </a:r>
            <a:r>
              <a:rPr lang="ru-RU" sz="1900" dirty="0">
                <a:latin typeface="+mj-lt"/>
              </a:rPr>
              <a:t> переводят программу, записанную на языке ассемблера, (автокоды) в программу на машинном языке.</a:t>
            </a:r>
          </a:p>
        </p:txBody>
      </p:sp>
    </p:spTree>
    <p:extLst>
      <p:ext uri="{BB962C8B-B14F-4D97-AF65-F5344CB8AC3E}">
        <p14:creationId xmlns:p14="http://schemas.microsoft.com/office/powerpoint/2010/main" val="74599423"/>
      </p:ext>
    </p:extLst>
  </p:cSld>
  <p:clrMapOvr>
    <a:masterClrMapping/>
  </p:clrMapOvr>
  <mc:AlternateContent xmlns:mc="http://schemas.openxmlformats.org/markup-compatibility/2006" xmlns:p14="http://schemas.microsoft.com/office/powerpoint/2010/main">
    <mc:Choice Requires="p14">
      <p:transition spd="slow" p14:dur="2000" advTm="52715"/>
    </mc:Choice>
    <mc:Fallback xmlns="">
      <p:transition spd="slow" advTm="52715"/>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Трансляторы. Синтаксис и семантика</a:t>
            </a:r>
          </a:p>
        </p:txBody>
      </p:sp>
      <p:sp>
        <p:nvSpPr>
          <p:cNvPr id="12" name="TextBox 11">
            <a:extLst>
              <a:ext uri="{FF2B5EF4-FFF2-40B4-BE49-F238E27FC236}">
                <a16:creationId xmlns:a16="http://schemas.microsoft.com/office/drawing/2014/main" id="{566BBF6A-C41B-9149-AD53-F1D1FBDCC259}"/>
              </a:ext>
            </a:extLst>
          </p:cNvPr>
          <p:cNvSpPr txBox="1"/>
          <p:nvPr/>
        </p:nvSpPr>
        <p:spPr>
          <a:xfrm>
            <a:off x="179512" y="499255"/>
            <a:ext cx="8784976" cy="5859489"/>
          </a:xfrm>
          <a:prstGeom prst="rect">
            <a:avLst/>
          </a:prstGeom>
          <a:noFill/>
        </p:spPr>
        <p:txBody>
          <a:bodyPr wrap="square" rtlCol="0">
            <a:spAutoFit/>
          </a:bodyPr>
          <a:lstStyle/>
          <a:p>
            <a:pPr indent="457200">
              <a:lnSpc>
                <a:spcPct val="150000"/>
              </a:lnSpc>
            </a:pPr>
            <a:r>
              <a:rPr lang="ru-RU" dirty="0">
                <a:latin typeface="+mj-lt"/>
              </a:rPr>
              <a:t>Любой транслятор решает следующие основные задачи:</a:t>
            </a:r>
          </a:p>
          <a:p>
            <a:pPr lvl="0" indent="457200">
              <a:lnSpc>
                <a:spcPct val="150000"/>
              </a:lnSpc>
            </a:pPr>
            <a:r>
              <a:rPr lang="ru-RU" dirty="0">
                <a:latin typeface="+mj-lt"/>
              </a:rPr>
              <a:t>1) анализирует транслируемую программу, в частности, определяет, содержит ли она синтаксические ошибки;</a:t>
            </a:r>
          </a:p>
          <a:p>
            <a:pPr lvl="0" indent="457200">
              <a:lnSpc>
                <a:spcPct val="150000"/>
              </a:lnSpc>
            </a:pPr>
            <a:r>
              <a:rPr lang="ru-RU" dirty="0">
                <a:latin typeface="+mj-lt"/>
              </a:rPr>
              <a:t>2) генерирует выходную программу (ее часто называют объектной или рабочей) на языке команд ЭВМ (в некоторых случаях транслятор генерирует выходную программу на промежуточном языке, например, на языке ассемблера);</a:t>
            </a:r>
          </a:p>
          <a:p>
            <a:pPr lvl="0" indent="457200">
              <a:lnSpc>
                <a:spcPct val="150000"/>
              </a:lnSpc>
            </a:pPr>
            <a:r>
              <a:rPr lang="ru-RU" dirty="0">
                <a:latin typeface="+mj-lt"/>
              </a:rPr>
              <a:t>3) распределяет память для выходной программы (в простейшем случае это заключается в назначении каждому фрагменту программы, всем переменным, константам, массивам данных и другим объектам своих адресов участков памяти).</a:t>
            </a:r>
          </a:p>
          <a:p>
            <a:pPr indent="457200">
              <a:lnSpc>
                <a:spcPct val="150000"/>
              </a:lnSpc>
            </a:pPr>
            <a:r>
              <a:rPr lang="ru-RU" dirty="0">
                <a:latin typeface="+mj-lt"/>
              </a:rPr>
              <a:t>В отличия от естественных языков, таких как русский, английский и др., язык программирования имеет очень ограниченное количество слов, понятных компиляторам, и строгие правила записи команд. Совокупность этих требований образует </a:t>
            </a:r>
            <a:r>
              <a:rPr lang="ru-RU" b="1" dirty="0">
                <a:latin typeface="+mj-lt"/>
              </a:rPr>
              <a:t>синтаксис</a:t>
            </a:r>
            <a:r>
              <a:rPr lang="ru-RU" dirty="0">
                <a:latin typeface="+mj-lt"/>
              </a:rPr>
              <a:t> языка программирования, а смысл команд и других конструкций языка - его </a:t>
            </a:r>
            <a:r>
              <a:rPr lang="ru-RU" b="1" dirty="0">
                <a:latin typeface="+mj-lt"/>
              </a:rPr>
              <a:t>семантику</a:t>
            </a:r>
            <a:r>
              <a:rPr lang="ru-RU" dirty="0">
                <a:latin typeface="+mj-lt"/>
              </a:rPr>
              <a:t>.</a:t>
            </a:r>
          </a:p>
        </p:txBody>
      </p:sp>
    </p:spTree>
    <p:extLst>
      <p:ext uri="{BB962C8B-B14F-4D97-AF65-F5344CB8AC3E}">
        <p14:creationId xmlns:p14="http://schemas.microsoft.com/office/powerpoint/2010/main" val="416248132"/>
      </p:ext>
    </p:extLst>
  </p:cSld>
  <p:clrMapOvr>
    <a:masterClrMapping/>
  </p:clrMapOvr>
  <mc:AlternateContent xmlns:mc="http://schemas.openxmlformats.org/markup-compatibility/2006" xmlns:p14="http://schemas.microsoft.com/office/powerpoint/2010/main">
    <mc:Choice Requires="p14">
      <p:transition spd="slow" p14:dur="2000" advTm="74239"/>
    </mc:Choice>
    <mc:Fallback xmlns="">
      <p:transition spd="slow" advTm="74239"/>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ИНСТРУКЦИИ. ОПЕРАТОРЫ</a:t>
            </a:r>
          </a:p>
        </p:txBody>
      </p:sp>
      <p:sp>
        <p:nvSpPr>
          <p:cNvPr id="8" name="TextBox 7"/>
          <p:cNvSpPr txBox="1"/>
          <p:nvPr/>
        </p:nvSpPr>
        <p:spPr>
          <a:xfrm>
            <a:off x="179512" y="692696"/>
            <a:ext cx="8352928" cy="5230727"/>
          </a:xfrm>
          <a:prstGeom prst="rect">
            <a:avLst/>
          </a:prstGeom>
          <a:noFill/>
        </p:spPr>
        <p:txBody>
          <a:bodyPr wrap="square" rtlCol="0">
            <a:spAutoFit/>
          </a:bodyPr>
          <a:lstStyle/>
          <a:p>
            <a:pPr indent="444500" algn="just">
              <a:lnSpc>
                <a:spcPct val="120000"/>
              </a:lnSpc>
            </a:pPr>
            <a:r>
              <a:rPr lang="ru-RU" sz="2000" dirty="0">
                <a:latin typeface="+mj-lt"/>
              </a:rPr>
              <a:t>Алгоритм решения любой задачи состоит из отдельных довольно мелких шагов. В программе для каждого шага алгоритма, в том числе для организации ветвлений и циклов, записывается отдельная инструкции (команда). Таким образом, программа состоит из отдельных инструкций или команд. Эти инструкции в программировании принято называть операторами. Часто в литературе по программированию программу определяют, как последовательность операторов. </a:t>
            </a:r>
          </a:p>
          <a:p>
            <a:pPr indent="444500" algn="just">
              <a:lnSpc>
                <a:spcPct val="120000"/>
              </a:lnSpc>
            </a:pPr>
            <a:r>
              <a:rPr lang="ru-RU" sz="2000" dirty="0">
                <a:latin typeface="+mj-lt"/>
              </a:rPr>
              <a:t>Операторы могут объединяться в более крупные конструкции - составные операторы, подпрограммы-функции. Такие конструкции состоят из нескольких элементарных операторов, однако в программе могут использоваться как один оператор. </a:t>
            </a:r>
          </a:p>
          <a:p>
            <a:pPr indent="444500" algn="just">
              <a:lnSpc>
                <a:spcPct val="120000"/>
              </a:lnSpc>
            </a:pPr>
            <a:r>
              <a:rPr lang="ru-RU" sz="2000" dirty="0">
                <a:latin typeface="+mj-lt"/>
              </a:rPr>
              <a:t>Подпрограммы-функции универсального назначения могут располагаться в особом образом оформленных файлах - библиотечных модулях.</a:t>
            </a:r>
          </a:p>
        </p:txBody>
      </p:sp>
    </p:spTree>
    <p:extLst>
      <p:ext uri="{BB962C8B-B14F-4D97-AF65-F5344CB8AC3E}">
        <p14:creationId xmlns:p14="http://schemas.microsoft.com/office/powerpoint/2010/main" val="423659406"/>
      </p:ext>
    </p:extLst>
  </p:cSld>
  <p:clrMapOvr>
    <a:masterClrMapping/>
  </p:clrMapOvr>
  <mc:AlternateContent xmlns:mc="http://schemas.openxmlformats.org/markup-compatibility/2006" xmlns:p14="http://schemas.microsoft.com/office/powerpoint/2010/main">
    <mc:Choice Requires="p14">
      <p:transition spd="slow" p14:dur="2000" advTm="60790"/>
    </mc:Choice>
    <mc:Fallback xmlns="">
      <p:transition spd="slow" advTm="6079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ПРИМЕР ПРОСТОЙ ПРОГРАММЫ</a:t>
            </a:r>
          </a:p>
        </p:txBody>
      </p:sp>
      <p:sp>
        <p:nvSpPr>
          <p:cNvPr id="8" name="TextBox 7"/>
          <p:cNvSpPr txBox="1"/>
          <p:nvPr/>
        </p:nvSpPr>
        <p:spPr>
          <a:xfrm>
            <a:off x="179512" y="692696"/>
            <a:ext cx="8352928" cy="6047809"/>
          </a:xfrm>
          <a:prstGeom prst="rect">
            <a:avLst/>
          </a:prstGeom>
          <a:noFill/>
        </p:spPr>
        <p:txBody>
          <a:bodyPr wrap="square" rtlCol="0">
            <a:spAutoFit/>
          </a:bodyPr>
          <a:lstStyle/>
          <a:p>
            <a:pPr indent="457200">
              <a:lnSpc>
                <a:spcPct val="150000"/>
              </a:lnSpc>
            </a:pPr>
            <a:r>
              <a:rPr lang="ru-RU" dirty="0">
                <a:latin typeface="+mj-lt"/>
              </a:rPr>
              <a:t>Сейчас мы напишем простую программу-калькулятор, которая будет принимать от пользователя два целых числа, а затем определять их сумму:</a:t>
            </a:r>
          </a:p>
          <a:p>
            <a:pPr indent="457200">
              <a:lnSpc>
                <a:spcPct val="150000"/>
              </a:lnSpc>
            </a:pPr>
            <a:endParaRPr lang="ru-RU" dirty="0">
              <a:latin typeface="+mj-lt"/>
            </a:endParaRPr>
          </a:p>
          <a:p>
            <a:r>
              <a:rPr lang="en-US" b="1" dirty="0"/>
              <a:t>#include &lt;iostream&gt; </a:t>
            </a:r>
            <a:endParaRPr lang="ru-RU" dirty="0"/>
          </a:p>
          <a:p>
            <a:r>
              <a:rPr lang="en-US" b="1" dirty="0"/>
              <a:t>using</a:t>
            </a:r>
            <a:r>
              <a:rPr lang="en-US" dirty="0"/>
              <a:t> </a:t>
            </a:r>
            <a:r>
              <a:rPr lang="en-US" b="1" dirty="0"/>
              <a:t>namespace</a:t>
            </a:r>
            <a:r>
              <a:rPr lang="en-US" dirty="0"/>
              <a:t> </a:t>
            </a:r>
            <a:r>
              <a:rPr lang="en-US" dirty="0" err="1"/>
              <a:t>std</a:t>
            </a:r>
            <a:r>
              <a:rPr lang="en-US" dirty="0"/>
              <a:t>; </a:t>
            </a:r>
            <a:endParaRPr lang="ru-RU" dirty="0"/>
          </a:p>
          <a:p>
            <a:r>
              <a:rPr lang="en-US" dirty="0"/>
              <a:t> </a:t>
            </a:r>
            <a:endParaRPr lang="ru-RU" dirty="0"/>
          </a:p>
          <a:p>
            <a:r>
              <a:rPr lang="ru-RU" b="1" dirty="0"/>
              <a:t>int</a:t>
            </a:r>
            <a:r>
              <a:rPr lang="ru-RU" dirty="0"/>
              <a:t> </a:t>
            </a:r>
            <a:r>
              <a:rPr lang="ru-RU" b="1" dirty="0" err="1"/>
              <a:t>main</a:t>
            </a:r>
            <a:r>
              <a:rPr lang="ru-RU" dirty="0"/>
              <a:t>() </a:t>
            </a:r>
          </a:p>
          <a:p>
            <a:r>
              <a:rPr lang="ru-RU" dirty="0"/>
              <a:t>{ </a:t>
            </a:r>
          </a:p>
          <a:p>
            <a:r>
              <a:rPr lang="ru-RU" dirty="0"/>
              <a:t>   </a:t>
            </a:r>
            <a:r>
              <a:rPr lang="ru-RU" dirty="0" err="1"/>
              <a:t>setlocale</a:t>
            </a:r>
            <a:r>
              <a:rPr lang="ru-RU" dirty="0"/>
              <a:t>(0, ""); </a:t>
            </a:r>
          </a:p>
          <a:p>
            <a:r>
              <a:rPr lang="ru-RU" i="1" dirty="0"/>
              <a:t>   </a:t>
            </a:r>
            <a:r>
              <a:rPr lang="ru-RU" b="1" dirty="0"/>
              <a:t>int</a:t>
            </a:r>
            <a:r>
              <a:rPr lang="ru-RU" dirty="0"/>
              <a:t> </a:t>
            </a:r>
            <a:r>
              <a:rPr lang="ru-RU" i="1" dirty="0" err="1"/>
              <a:t>a</a:t>
            </a:r>
            <a:r>
              <a:rPr lang="ru-RU" dirty="0"/>
              <a:t>, </a:t>
            </a:r>
            <a:r>
              <a:rPr lang="ru-RU" i="1" dirty="0" err="1"/>
              <a:t>b</a:t>
            </a:r>
            <a:r>
              <a:rPr lang="ru-RU" dirty="0"/>
              <a:t>; </a:t>
            </a:r>
            <a:r>
              <a:rPr lang="ru-RU" i="1" dirty="0"/>
              <a:t>// объявление двух переменных </a:t>
            </a:r>
            <a:r>
              <a:rPr lang="ru-RU" i="1" dirty="0" err="1"/>
              <a:t>a</a:t>
            </a:r>
            <a:r>
              <a:rPr lang="ru-RU" i="1" dirty="0"/>
              <a:t> и </a:t>
            </a:r>
            <a:r>
              <a:rPr lang="ru-RU" i="1" dirty="0" err="1"/>
              <a:t>b</a:t>
            </a:r>
            <a:r>
              <a:rPr lang="ru-RU" i="1" dirty="0"/>
              <a:t> целого типа данных. </a:t>
            </a:r>
            <a:endParaRPr lang="ru-RU" dirty="0"/>
          </a:p>
          <a:p>
            <a:r>
              <a:rPr lang="ru-RU" dirty="0"/>
              <a:t>   cout &lt;&lt; "Введите первое число: "; </a:t>
            </a:r>
          </a:p>
          <a:p>
            <a:r>
              <a:rPr lang="ru-RU" dirty="0"/>
              <a:t>   cin &gt;&gt; </a:t>
            </a:r>
            <a:r>
              <a:rPr lang="ru-RU" i="1" dirty="0" err="1"/>
              <a:t>a</a:t>
            </a:r>
            <a:r>
              <a:rPr lang="ru-RU" dirty="0"/>
              <a:t>; </a:t>
            </a:r>
            <a:r>
              <a:rPr lang="ru-RU" i="1" dirty="0"/>
              <a:t>// пользователь присваивает переменной </a:t>
            </a:r>
            <a:r>
              <a:rPr lang="ru-RU" i="1" dirty="0" err="1"/>
              <a:t>a</a:t>
            </a:r>
            <a:r>
              <a:rPr lang="ru-RU" i="1" dirty="0"/>
              <a:t> какое-либо </a:t>
            </a:r>
            <a:endParaRPr lang="ru-RU" dirty="0"/>
          </a:p>
          <a:p>
            <a:r>
              <a:rPr lang="ru-RU" i="1" dirty="0"/>
              <a:t>   	    //значение. </a:t>
            </a:r>
            <a:endParaRPr lang="ru-RU" dirty="0"/>
          </a:p>
          <a:p>
            <a:r>
              <a:rPr lang="ru-RU" dirty="0"/>
              <a:t>   cout &lt;&lt; "Введите второе число: "; </a:t>
            </a:r>
          </a:p>
          <a:p>
            <a:r>
              <a:rPr lang="ru-RU" dirty="0"/>
              <a:t>   </a:t>
            </a:r>
            <a:r>
              <a:rPr lang="ru-RU" dirty="0" err="1"/>
              <a:t>cin</a:t>
            </a:r>
            <a:r>
              <a:rPr lang="ru-RU" dirty="0"/>
              <a:t> &gt;&gt; </a:t>
            </a:r>
            <a:r>
              <a:rPr lang="ru-RU" dirty="0" err="1"/>
              <a:t>b</a:t>
            </a:r>
            <a:r>
              <a:rPr lang="ru-RU" dirty="0"/>
              <a:t>; </a:t>
            </a:r>
          </a:p>
          <a:p>
            <a:r>
              <a:rPr lang="ru-RU" i="1" dirty="0"/>
              <a:t>   </a:t>
            </a:r>
            <a:r>
              <a:rPr lang="ru-RU" b="1" dirty="0"/>
              <a:t>int</a:t>
            </a:r>
            <a:r>
              <a:rPr lang="ru-RU" dirty="0"/>
              <a:t> </a:t>
            </a:r>
            <a:r>
              <a:rPr lang="ru-RU" i="1" dirty="0" err="1"/>
              <a:t>c</a:t>
            </a:r>
            <a:r>
              <a:rPr lang="ru-RU" dirty="0"/>
              <a:t> = </a:t>
            </a:r>
            <a:r>
              <a:rPr lang="ru-RU" i="1" dirty="0" err="1"/>
              <a:t>a</a:t>
            </a:r>
            <a:r>
              <a:rPr lang="ru-RU" dirty="0"/>
              <a:t> + </a:t>
            </a:r>
            <a:r>
              <a:rPr lang="ru-RU" i="1" dirty="0" err="1"/>
              <a:t>b</a:t>
            </a:r>
            <a:r>
              <a:rPr lang="ru-RU" dirty="0"/>
              <a:t>; </a:t>
            </a:r>
            <a:r>
              <a:rPr lang="ru-RU" i="1" dirty="0"/>
              <a:t>// новой переменной </a:t>
            </a:r>
            <a:r>
              <a:rPr lang="ru-RU" i="1" dirty="0" err="1"/>
              <a:t>c</a:t>
            </a:r>
            <a:r>
              <a:rPr lang="ru-RU" i="1" dirty="0"/>
              <a:t> присваиваем значение суммы </a:t>
            </a:r>
            <a:endParaRPr lang="ru-RU" dirty="0"/>
          </a:p>
          <a:p>
            <a:r>
              <a:rPr lang="ru-RU" i="1" dirty="0"/>
              <a:t>   	          //введенных пользователем данных. </a:t>
            </a:r>
            <a:endParaRPr lang="ru-RU" dirty="0"/>
          </a:p>
          <a:p>
            <a:r>
              <a:rPr lang="ru-RU" dirty="0"/>
              <a:t>   cout &lt;&lt;"Сумма чисел = " &lt;&lt;</a:t>
            </a:r>
            <a:r>
              <a:rPr lang="ru-RU" i="1" dirty="0" err="1"/>
              <a:t>c</a:t>
            </a:r>
            <a:r>
              <a:rPr lang="ru-RU" dirty="0"/>
              <a:t>&lt;&lt;</a:t>
            </a:r>
            <a:r>
              <a:rPr lang="ru-RU" dirty="0" err="1"/>
              <a:t>endl</a:t>
            </a:r>
            <a:r>
              <a:rPr lang="ru-RU" dirty="0"/>
              <a:t>; </a:t>
            </a:r>
            <a:r>
              <a:rPr lang="ru-RU" i="1" dirty="0"/>
              <a:t>// вывод ответа. </a:t>
            </a:r>
            <a:endParaRPr lang="ru-RU" dirty="0"/>
          </a:p>
          <a:p>
            <a:r>
              <a:rPr lang="ru-RU" b="1" dirty="0"/>
              <a:t>   return</a:t>
            </a:r>
            <a:r>
              <a:rPr lang="ru-RU" dirty="0"/>
              <a:t> 0; </a:t>
            </a:r>
          </a:p>
          <a:p>
            <a:r>
              <a:rPr lang="ru-RU" dirty="0"/>
              <a:t>}</a:t>
            </a:r>
            <a:endParaRPr lang="ru-RU" dirty="0">
              <a:latin typeface="+mj-lt"/>
            </a:endParaRPr>
          </a:p>
        </p:txBody>
      </p:sp>
    </p:spTree>
    <p:extLst>
      <p:ext uri="{BB962C8B-B14F-4D97-AF65-F5344CB8AC3E}">
        <p14:creationId xmlns:p14="http://schemas.microsoft.com/office/powerpoint/2010/main" val="2213518841"/>
      </p:ext>
    </p:extLst>
  </p:cSld>
  <p:clrMapOvr>
    <a:masterClrMapping/>
  </p:clrMapOvr>
  <mc:AlternateContent xmlns:mc="http://schemas.openxmlformats.org/markup-compatibility/2006" xmlns:p14="http://schemas.microsoft.com/office/powerpoint/2010/main">
    <mc:Choice Requires="p14">
      <p:transition spd="slow" p14:dur="2000" advTm="78431"/>
    </mc:Choice>
    <mc:Fallback xmlns="">
      <p:transition spd="slow" advTm="78431"/>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Пример простой программы</a:t>
            </a:r>
          </a:p>
        </p:txBody>
      </p:sp>
      <p:sp>
        <p:nvSpPr>
          <p:cNvPr id="8" name="TextBox 7"/>
          <p:cNvSpPr txBox="1"/>
          <p:nvPr/>
        </p:nvSpPr>
        <p:spPr>
          <a:xfrm>
            <a:off x="179512" y="692696"/>
            <a:ext cx="8352928" cy="5576976"/>
          </a:xfrm>
          <a:prstGeom prst="rect">
            <a:avLst/>
          </a:prstGeom>
          <a:noFill/>
        </p:spPr>
        <p:txBody>
          <a:bodyPr wrap="square" rtlCol="0">
            <a:spAutoFit/>
          </a:bodyPr>
          <a:lstStyle/>
          <a:p>
            <a:pPr indent="457200">
              <a:lnSpc>
                <a:spcPct val="150000"/>
              </a:lnSpc>
            </a:pPr>
            <a:r>
              <a:rPr lang="ru-RU" sz="2000" u="sng" dirty="0">
                <a:latin typeface="+mj-lt"/>
              </a:rPr>
              <a:t>Разбор кода</a:t>
            </a:r>
            <a:endParaRPr lang="ru-RU" sz="2000" dirty="0">
              <a:latin typeface="+mj-lt"/>
            </a:endParaRPr>
          </a:p>
          <a:p>
            <a:pPr indent="457200">
              <a:lnSpc>
                <a:spcPct val="150000"/>
              </a:lnSpc>
            </a:pPr>
            <a:r>
              <a:rPr lang="ru-RU" sz="2000" dirty="0">
                <a:latin typeface="+mj-lt"/>
              </a:rPr>
              <a:t>В 7-й строке кода программы мы объявляем переменные «</a:t>
            </a:r>
            <a:r>
              <a:rPr lang="ru-RU" sz="2000" i="1" dirty="0" err="1">
                <a:latin typeface="+mj-lt"/>
              </a:rPr>
              <a:t>a</a:t>
            </a:r>
            <a:r>
              <a:rPr lang="ru-RU" sz="2000" dirty="0">
                <a:latin typeface="+mj-lt"/>
              </a:rPr>
              <a:t>» и «</a:t>
            </a:r>
            <a:r>
              <a:rPr lang="ru-RU" sz="2000" i="1" dirty="0" err="1">
                <a:latin typeface="+mj-lt"/>
              </a:rPr>
              <a:t>b</a:t>
            </a:r>
            <a:r>
              <a:rPr lang="ru-RU" sz="2000" dirty="0">
                <a:latin typeface="+mj-lt"/>
              </a:rPr>
              <a:t>» целого типа int. В следующей строке кода выводится сообщение пользователю, чтобы он ввел с клавиатуры первое число.</a:t>
            </a:r>
          </a:p>
          <a:p>
            <a:pPr indent="457200">
              <a:lnSpc>
                <a:spcPct val="150000"/>
              </a:lnSpc>
            </a:pPr>
            <a:r>
              <a:rPr lang="ru-RU" sz="2000" dirty="0">
                <a:latin typeface="+mj-lt"/>
              </a:rPr>
              <a:t>В 9-й строке стоит конструкция </a:t>
            </a:r>
            <a:r>
              <a:rPr lang="ru-RU" sz="2000" dirty="0" err="1">
                <a:latin typeface="+mj-lt"/>
              </a:rPr>
              <a:t>cin</a:t>
            </a:r>
            <a:r>
              <a:rPr lang="ru-RU" sz="2000" dirty="0">
                <a:latin typeface="+mj-lt"/>
              </a:rPr>
              <a:t> &gt;&gt;. С помощью нее у пользователя запрашивается ввод значения переменной «</a:t>
            </a:r>
            <a:r>
              <a:rPr lang="ru-RU" sz="2000" i="1" dirty="0" err="1">
                <a:latin typeface="+mj-lt"/>
              </a:rPr>
              <a:t>a</a:t>
            </a:r>
            <a:r>
              <a:rPr lang="ru-RU" sz="2000" dirty="0">
                <a:latin typeface="+mj-lt"/>
              </a:rPr>
              <a:t>» с клавиатуры. Аналогичным образом задается значение переменной «</a:t>
            </a:r>
            <a:r>
              <a:rPr lang="ru-RU" sz="2000" i="1" dirty="0" err="1">
                <a:latin typeface="+mj-lt"/>
              </a:rPr>
              <a:t>b</a:t>
            </a:r>
            <a:r>
              <a:rPr lang="ru-RU" sz="2000" dirty="0">
                <a:latin typeface="+mj-lt"/>
              </a:rPr>
              <a:t>».</a:t>
            </a:r>
          </a:p>
          <a:p>
            <a:pPr indent="457200">
              <a:lnSpc>
                <a:spcPct val="150000"/>
              </a:lnSpc>
            </a:pPr>
            <a:r>
              <a:rPr lang="ru-RU" sz="2000" dirty="0">
                <a:latin typeface="+mj-lt"/>
              </a:rPr>
              <a:t>В 12-й строке мы производим инициализацию переменной «</a:t>
            </a:r>
            <a:r>
              <a:rPr lang="ru-RU" sz="2000" i="1" dirty="0" err="1">
                <a:latin typeface="+mj-lt"/>
              </a:rPr>
              <a:t>c</a:t>
            </a:r>
            <a:r>
              <a:rPr lang="ru-RU" sz="2000" dirty="0">
                <a:latin typeface="+mj-lt"/>
              </a:rPr>
              <a:t>» суммой переменных «</a:t>
            </a:r>
            <a:r>
              <a:rPr lang="ru-RU" sz="2000" i="1" dirty="0" err="1">
                <a:latin typeface="+mj-lt"/>
              </a:rPr>
              <a:t>a</a:t>
            </a:r>
            <a:r>
              <a:rPr lang="ru-RU" sz="2000" dirty="0">
                <a:latin typeface="+mj-lt"/>
              </a:rPr>
              <a:t>» и «</a:t>
            </a:r>
            <a:r>
              <a:rPr lang="ru-RU" sz="2000" i="1" dirty="0" err="1">
                <a:latin typeface="+mj-lt"/>
              </a:rPr>
              <a:t>b</a:t>
            </a:r>
            <a:r>
              <a:rPr lang="ru-RU" sz="2000" dirty="0">
                <a:latin typeface="+mj-lt"/>
              </a:rPr>
              <a:t>». Далее организуется вывод с помощью cout, который выводит на экран строку и значение переменной «</a:t>
            </a:r>
            <a:r>
              <a:rPr lang="ru-RU" sz="2000" i="1" dirty="0" err="1">
                <a:latin typeface="+mj-lt"/>
              </a:rPr>
              <a:t>c</a:t>
            </a:r>
            <a:r>
              <a:rPr lang="ru-RU" sz="2000" dirty="0">
                <a:latin typeface="+mj-lt"/>
              </a:rPr>
              <a:t>».</a:t>
            </a:r>
          </a:p>
          <a:p>
            <a:pPr indent="457200">
              <a:lnSpc>
                <a:spcPct val="150000"/>
              </a:lnSpc>
            </a:pPr>
            <a:r>
              <a:rPr lang="ru-RU" sz="2000" dirty="0">
                <a:latin typeface="+mj-lt"/>
              </a:rPr>
              <a:t>При выводе переменных мы не заключаем их в кавычки, в отличие от строк.</a:t>
            </a:r>
          </a:p>
        </p:txBody>
      </p:sp>
    </p:spTree>
    <p:extLst>
      <p:ext uri="{BB962C8B-B14F-4D97-AF65-F5344CB8AC3E}">
        <p14:creationId xmlns:p14="http://schemas.microsoft.com/office/powerpoint/2010/main" val="1819527150"/>
      </p:ext>
    </p:extLst>
  </p:cSld>
  <p:clrMapOvr>
    <a:masterClrMapping/>
  </p:clrMapOvr>
  <mc:AlternateContent xmlns:mc="http://schemas.openxmlformats.org/markup-compatibility/2006" xmlns:p14="http://schemas.microsoft.com/office/powerpoint/2010/main">
    <mc:Choice Requires="p14">
      <p:transition spd="slow" p14:dur="2000" advTm="43858"/>
    </mc:Choice>
    <mc:Fallback xmlns="">
      <p:transition spd="slow" advTm="4385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ЧЕМ ОТЛИЧАЕТСЯ С ОТ </a:t>
            </a:r>
            <a:r>
              <a:rPr lang="ru-RU" sz="1600" b="1" dirty="0" err="1">
                <a:solidFill>
                  <a:schemeClr val="bg1"/>
                </a:solidFill>
                <a:latin typeface="Times New Roman" panose="02020603050405020304" pitchFamily="18" charset="0"/>
                <a:cs typeface="Times New Roman" panose="02020603050405020304" pitchFamily="18" charset="0"/>
              </a:rPr>
              <a:t>C</a:t>
            </a:r>
            <a:r>
              <a:rPr lang="ru-RU" sz="1600" b="1" dirty="0">
                <a:solidFill>
                  <a:schemeClr val="bg1"/>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179511" y="692696"/>
            <a:ext cx="8712969" cy="5576976"/>
          </a:xfrm>
          <a:prstGeom prst="rect">
            <a:avLst/>
          </a:prstGeom>
          <a:noFill/>
        </p:spPr>
        <p:txBody>
          <a:bodyPr wrap="square" rtlCol="0">
            <a:spAutoFit/>
          </a:bodyPr>
          <a:lstStyle/>
          <a:p>
            <a:pPr indent="457200">
              <a:lnSpc>
                <a:spcPct val="150000"/>
              </a:lnSpc>
            </a:pPr>
            <a:r>
              <a:rPr lang="ru-RU" sz="2000" dirty="0">
                <a:latin typeface="+mj-lt"/>
              </a:rPr>
              <a:t>На 99% — ничем, но в </a:t>
            </a:r>
            <a:r>
              <a:rPr lang="es-419" sz="2000" dirty="0">
                <a:latin typeface="+mj-lt"/>
              </a:rPr>
              <a:t>C++ </a:t>
            </a:r>
            <a:r>
              <a:rPr lang="ru-RU" sz="2000" dirty="0">
                <a:latin typeface="+mj-lt"/>
              </a:rPr>
              <a:t>есть родная поддержка объектно-ориентированного программирования (ООП). </a:t>
            </a:r>
            <a:r>
              <a:rPr lang="ru-RU" sz="2000" b="0" i="0" dirty="0">
                <a:solidFill>
                  <a:srgbClr val="001D35"/>
                </a:solidFill>
                <a:effectLst/>
                <a:latin typeface="Google Sans"/>
              </a:rPr>
              <a:t>Объектно-ориентированное программирование (ООП) — это подход к разработке программного обеспечения, при котором код организуется вокруг объектов, а не вокруг функций. Основная идея заключается в том, что программа состоит из независимых объектов, которые взаимодействуют друг с другом, подобно реальным сущностям. </a:t>
            </a:r>
            <a:endParaRPr lang="ru-RU" sz="2000" dirty="0">
              <a:latin typeface="+mj-lt"/>
            </a:endParaRPr>
          </a:p>
          <a:p>
            <a:pPr indent="457200">
              <a:lnSpc>
                <a:spcPct val="150000"/>
              </a:lnSpc>
            </a:pPr>
            <a:r>
              <a:rPr lang="es-419" sz="2000" dirty="0">
                <a:latin typeface="+mj-lt"/>
              </a:rPr>
              <a:t>C++ — </a:t>
            </a:r>
            <a:r>
              <a:rPr lang="ru-RU" sz="2000" dirty="0">
                <a:latin typeface="+mj-lt"/>
              </a:rPr>
              <a:t>это улучшенный </a:t>
            </a:r>
            <a:r>
              <a:rPr lang="es-419" sz="2000" dirty="0">
                <a:latin typeface="+mj-lt"/>
              </a:rPr>
              <a:t>C. </a:t>
            </a:r>
            <a:r>
              <a:rPr lang="ru-RU" sz="2000" dirty="0">
                <a:latin typeface="+mj-lt"/>
              </a:rPr>
              <a:t>У этих языков одинаковый на 99% синтаксис и команды, но </a:t>
            </a:r>
            <a:r>
              <a:rPr lang="es-419" sz="2000" dirty="0">
                <a:latin typeface="+mj-lt"/>
              </a:rPr>
              <a:t>C — </a:t>
            </a:r>
            <a:r>
              <a:rPr lang="ru-RU" sz="2000" dirty="0">
                <a:latin typeface="+mj-lt"/>
              </a:rPr>
              <a:t>это больше про структурное и процедурное программирование, а </a:t>
            </a:r>
            <a:r>
              <a:rPr lang="es-419" sz="2000" dirty="0">
                <a:latin typeface="+mj-lt"/>
              </a:rPr>
              <a:t>C++ — </a:t>
            </a:r>
            <a:r>
              <a:rPr lang="ru-RU" sz="2000" dirty="0">
                <a:latin typeface="+mj-lt"/>
              </a:rPr>
              <a:t>про объектно-ориентированное.</a:t>
            </a:r>
          </a:p>
          <a:p>
            <a:pPr indent="457200">
              <a:lnSpc>
                <a:spcPct val="150000"/>
              </a:lnSpc>
            </a:pPr>
            <a:r>
              <a:rPr lang="ru-RU" sz="2000" dirty="0">
                <a:latin typeface="+mj-lt"/>
              </a:rPr>
              <a:t>Говорят, что С++ - это надмножестве языка С, а С - это подмножество языка С++.</a:t>
            </a:r>
          </a:p>
        </p:txBody>
      </p:sp>
    </p:spTree>
    <p:extLst>
      <p:ext uri="{BB962C8B-B14F-4D97-AF65-F5344CB8AC3E}">
        <p14:creationId xmlns:p14="http://schemas.microsoft.com/office/powerpoint/2010/main" val="877634364"/>
      </p:ext>
    </p:extLst>
  </p:cSld>
  <p:clrMapOvr>
    <a:masterClrMapping/>
  </p:clrMapOvr>
  <mc:AlternateContent xmlns:mc="http://schemas.openxmlformats.org/markup-compatibility/2006" xmlns:p14="http://schemas.microsoft.com/office/powerpoint/2010/main">
    <mc:Choice Requires="p14">
      <p:transition spd="slow" p14:dur="2000" advTm="54800"/>
    </mc:Choice>
    <mc:Fallback xmlns="">
      <p:transition spd="slow" advTm="5480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ОШИБКИ КОМПИЛЯЦИИ</a:t>
            </a:r>
          </a:p>
        </p:txBody>
      </p:sp>
      <p:sp>
        <p:nvSpPr>
          <p:cNvPr id="8" name="TextBox 7"/>
          <p:cNvSpPr txBox="1"/>
          <p:nvPr/>
        </p:nvSpPr>
        <p:spPr>
          <a:xfrm>
            <a:off x="179512" y="692696"/>
            <a:ext cx="8352928" cy="964367"/>
          </a:xfrm>
          <a:prstGeom prst="rect">
            <a:avLst/>
          </a:prstGeom>
          <a:noFill/>
        </p:spPr>
        <p:txBody>
          <a:bodyPr wrap="square" rtlCol="0">
            <a:spAutoFit/>
          </a:bodyPr>
          <a:lstStyle/>
          <a:p>
            <a:pPr indent="457200">
              <a:lnSpc>
                <a:spcPct val="150000"/>
              </a:lnSpc>
            </a:pPr>
            <a:r>
              <a:rPr lang="ru-RU" sz="2000" dirty="0">
                <a:solidFill>
                  <a:srgbClr val="000000"/>
                </a:solidFill>
                <a:latin typeface="PT Serif" panose="020A0603040505020204" pitchFamily="18" charset="0"/>
              </a:rPr>
              <a:t>П</a:t>
            </a:r>
            <a:r>
              <a:rPr lang="ru-RU" sz="2000" b="0" i="0" dirty="0">
                <a:solidFill>
                  <a:srgbClr val="000000"/>
                </a:solidFill>
                <a:effectLst/>
                <a:latin typeface="PT Serif" panose="020A0603040505020204" pitchFamily="18" charset="0"/>
              </a:rPr>
              <a:t>опробуем составить неправильную программу. Например, уберём символ </a:t>
            </a:r>
            <a:r>
              <a:rPr lang="ru-RU" sz="2000" dirty="0"/>
              <a:t>;</a:t>
            </a:r>
            <a:r>
              <a:rPr lang="ru-RU" sz="2000" b="0" i="0" dirty="0">
                <a:solidFill>
                  <a:srgbClr val="000000"/>
                </a:solidFill>
                <a:effectLst/>
                <a:latin typeface="PT Serif" panose="020A0603040505020204" pitchFamily="18" charset="0"/>
              </a:rPr>
              <a:t> в конце единственной инструкции:</a:t>
            </a:r>
            <a:endParaRPr lang="ru-RU" sz="2000" dirty="0">
              <a:latin typeface="+mj-lt"/>
            </a:endParaRPr>
          </a:p>
        </p:txBody>
      </p:sp>
      <p:pic>
        <p:nvPicPr>
          <p:cNvPr id="3" name="Рисунок 2">
            <a:extLst>
              <a:ext uri="{FF2B5EF4-FFF2-40B4-BE49-F238E27FC236}">
                <a16:creationId xmlns:a16="http://schemas.microsoft.com/office/drawing/2014/main" id="{76C05D57-E07D-417F-12AC-EEF4D531E720}"/>
              </a:ext>
            </a:extLst>
          </p:cNvPr>
          <p:cNvPicPr>
            <a:picLocks noChangeAspect="1"/>
          </p:cNvPicPr>
          <p:nvPr/>
        </p:nvPicPr>
        <p:blipFill>
          <a:blip r:embed="rId3"/>
          <a:stretch>
            <a:fillRect/>
          </a:stretch>
        </p:blipFill>
        <p:spPr>
          <a:xfrm>
            <a:off x="539552" y="1917959"/>
            <a:ext cx="5330257" cy="1655057"/>
          </a:xfrm>
          <a:prstGeom prst="rect">
            <a:avLst/>
          </a:prstGeom>
        </p:spPr>
      </p:pic>
      <p:sp>
        <p:nvSpPr>
          <p:cNvPr id="6" name="TextBox 5">
            <a:extLst>
              <a:ext uri="{FF2B5EF4-FFF2-40B4-BE49-F238E27FC236}">
                <a16:creationId xmlns:a16="http://schemas.microsoft.com/office/drawing/2014/main" id="{294F2D81-9FE4-3291-B073-51C7E196A23F}"/>
              </a:ext>
            </a:extLst>
          </p:cNvPr>
          <p:cNvSpPr txBox="1"/>
          <p:nvPr/>
        </p:nvSpPr>
        <p:spPr>
          <a:xfrm>
            <a:off x="538396" y="3767861"/>
            <a:ext cx="7489988" cy="2308324"/>
          </a:xfrm>
          <a:prstGeom prst="rect">
            <a:avLst/>
          </a:prstGeom>
          <a:noFill/>
        </p:spPr>
        <p:txBody>
          <a:bodyPr wrap="square">
            <a:spAutoFit/>
          </a:bodyPr>
          <a:lstStyle/>
          <a:p>
            <a:r>
              <a:rPr lang="ru-RU" b="0" i="0" dirty="0">
                <a:solidFill>
                  <a:srgbClr val="000000"/>
                </a:solidFill>
                <a:effectLst/>
                <a:latin typeface="PT Serif" panose="020A0603040505020204" pitchFamily="18" charset="0"/>
              </a:rPr>
              <a:t>Запустите компиляцию. Вы увидите ошибку компиляции, примерно такую:</a:t>
            </a:r>
          </a:p>
          <a:p>
            <a:endParaRPr lang="ru-RU" dirty="0">
              <a:solidFill>
                <a:srgbClr val="000000"/>
              </a:solidFill>
              <a:latin typeface="PT Serif" panose="020A0603040505020204" pitchFamily="18" charset="0"/>
            </a:endParaRPr>
          </a:p>
          <a:p>
            <a:r>
              <a:rPr lang="es-419" dirty="0"/>
              <a:t>C:\Code\CppProjects\other&gt;hello Hello, world! C:\Code\CppProjects\other&gt;g++ hello.cpp -o hello hello.cpp: In function 'int main()': hello.cpp:6:1: error: expected ';' before '}' token } ^</a:t>
            </a:r>
            <a:endParaRPr lang="ru-RU" dirty="0"/>
          </a:p>
          <a:p>
            <a:endParaRPr lang="ru-RU" dirty="0"/>
          </a:p>
          <a:p>
            <a:r>
              <a:rPr lang="ru-RU" i="1" dirty="0"/>
              <a:t>Компилятор сообщает, что ожидается ';' перед знаком '}'</a:t>
            </a:r>
          </a:p>
        </p:txBody>
      </p:sp>
    </p:spTree>
    <p:extLst>
      <p:ext uri="{BB962C8B-B14F-4D97-AF65-F5344CB8AC3E}">
        <p14:creationId xmlns:p14="http://schemas.microsoft.com/office/powerpoint/2010/main" val="3004598476"/>
      </p:ext>
    </p:extLst>
  </p:cSld>
  <p:clrMapOvr>
    <a:masterClrMapping/>
  </p:clrMapOvr>
  <mc:AlternateContent xmlns:mc="http://schemas.openxmlformats.org/markup-compatibility/2006" xmlns:p14="http://schemas.microsoft.com/office/powerpoint/2010/main">
    <mc:Choice Requires="p14">
      <p:transition spd="slow" p14:dur="2000" advTm="43858"/>
    </mc:Choice>
    <mc:Fallback xmlns="">
      <p:transition spd="slow" advTm="43858"/>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Ошибки компиляции</a:t>
            </a:r>
          </a:p>
        </p:txBody>
      </p:sp>
      <p:sp>
        <p:nvSpPr>
          <p:cNvPr id="5" name="TextBox 4">
            <a:extLst>
              <a:ext uri="{FF2B5EF4-FFF2-40B4-BE49-F238E27FC236}">
                <a16:creationId xmlns:a16="http://schemas.microsoft.com/office/drawing/2014/main" id="{37C91D64-3950-70A8-08F1-71C48632732A}"/>
              </a:ext>
            </a:extLst>
          </p:cNvPr>
          <p:cNvSpPr txBox="1"/>
          <p:nvPr/>
        </p:nvSpPr>
        <p:spPr>
          <a:xfrm>
            <a:off x="179512" y="527875"/>
            <a:ext cx="8784976" cy="1754326"/>
          </a:xfrm>
          <a:prstGeom prst="rect">
            <a:avLst/>
          </a:prstGeom>
          <a:noFill/>
        </p:spPr>
        <p:txBody>
          <a:bodyPr wrap="square">
            <a:spAutoFit/>
          </a:bodyPr>
          <a:lstStyle/>
          <a:p>
            <a:pPr algn="just"/>
            <a:r>
              <a:rPr lang="ru-RU" b="0" i="0" dirty="0">
                <a:solidFill>
                  <a:srgbClr val="000000"/>
                </a:solidFill>
                <a:effectLst/>
                <a:latin typeface="PT Serif" panose="020A0603040505020204" pitchFamily="18" charset="0"/>
              </a:rPr>
              <a:t>Компилятор достаточно умён, чтобы показать вам точное место ошибки и способ её исправления! Именно поэтому сообщения от компиляторов </a:t>
            </a:r>
            <a:r>
              <a:rPr lang="es-419" b="0" i="0" dirty="0">
                <a:solidFill>
                  <a:srgbClr val="000000"/>
                </a:solidFill>
                <a:effectLst/>
                <a:latin typeface="PT Serif" panose="020A0603040505020204" pitchFamily="18" charset="0"/>
              </a:rPr>
              <a:t>C/C++ </a:t>
            </a:r>
            <a:r>
              <a:rPr lang="ru-RU" b="0" i="0" dirty="0">
                <a:solidFill>
                  <a:srgbClr val="000000"/>
                </a:solidFill>
                <a:effectLst/>
                <a:latin typeface="PT Serif" panose="020A0603040505020204" pitchFamily="18" charset="0"/>
              </a:rPr>
              <a:t>следует внимательно читать.</a:t>
            </a:r>
          </a:p>
          <a:p>
            <a:pPr algn="just"/>
            <a:endParaRPr lang="ru-RU" b="0" i="0" dirty="0">
              <a:solidFill>
                <a:srgbClr val="000000"/>
              </a:solidFill>
              <a:effectLst/>
              <a:latin typeface="PT Serif" panose="020A0603040505020204" pitchFamily="18" charset="0"/>
            </a:endParaRPr>
          </a:p>
          <a:p>
            <a:pPr algn="just"/>
            <a:r>
              <a:rPr lang="ru-RU" b="0" i="0" dirty="0">
                <a:solidFill>
                  <a:srgbClr val="000000"/>
                </a:solidFill>
                <a:effectLst/>
                <a:latin typeface="PT Serif" panose="020A0603040505020204" pitchFamily="18" charset="0"/>
              </a:rPr>
              <a:t>Теперь попробуем внедрить другую ошибку: в слове </a:t>
            </a:r>
            <a:r>
              <a:rPr lang="es-419" b="1" i="0" dirty="0">
                <a:solidFill>
                  <a:srgbClr val="000000"/>
                </a:solidFill>
                <a:effectLst/>
                <a:latin typeface="PT Serif" panose="020A0603040505020204" pitchFamily="18" charset="0"/>
              </a:rPr>
              <a:t>cout</a:t>
            </a:r>
            <a:r>
              <a:rPr lang="es-419" b="0" i="0" dirty="0">
                <a:solidFill>
                  <a:srgbClr val="000000"/>
                </a:solidFill>
                <a:effectLst/>
                <a:latin typeface="PT Serif" panose="020A0603040505020204" pitchFamily="18" charset="0"/>
              </a:rPr>
              <a:t> </a:t>
            </a:r>
            <a:r>
              <a:rPr lang="ru-RU" b="0" i="0" dirty="0">
                <a:solidFill>
                  <a:srgbClr val="000000"/>
                </a:solidFill>
                <a:effectLst/>
                <a:latin typeface="PT Serif" panose="020A0603040505020204" pitchFamily="18" charset="0"/>
              </a:rPr>
              <a:t>перепутаем две буквы: “</a:t>
            </a:r>
            <a:r>
              <a:rPr lang="es-419" b="0" i="0" dirty="0">
                <a:solidFill>
                  <a:srgbClr val="000000"/>
                </a:solidFill>
                <a:effectLst/>
                <a:latin typeface="PT Serif" panose="020A0603040505020204" pitchFamily="18" charset="0"/>
              </a:rPr>
              <a:t>cuot”</a:t>
            </a:r>
          </a:p>
        </p:txBody>
      </p:sp>
      <p:pic>
        <p:nvPicPr>
          <p:cNvPr id="7" name="Рисунок 6">
            <a:extLst>
              <a:ext uri="{FF2B5EF4-FFF2-40B4-BE49-F238E27FC236}">
                <a16:creationId xmlns:a16="http://schemas.microsoft.com/office/drawing/2014/main" id="{AD73C679-E255-75DA-182A-AA5D8351DAD5}"/>
              </a:ext>
            </a:extLst>
          </p:cNvPr>
          <p:cNvPicPr>
            <a:picLocks noChangeAspect="1"/>
          </p:cNvPicPr>
          <p:nvPr/>
        </p:nvPicPr>
        <p:blipFill>
          <a:blip r:embed="rId3"/>
          <a:stretch>
            <a:fillRect/>
          </a:stretch>
        </p:blipFill>
        <p:spPr>
          <a:xfrm>
            <a:off x="1907704" y="2282201"/>
            <a:ext cx="5116804" cy="1581558"/>
          </a:xfrm>
          <a:prstGeom prst="rect">
            <a:avLst/>
          </a:prstGeom>
        </p:spPr>
      </p:pic>
      <p:sp>
        <p:nvSpPr>
          <p:cNvPr id="10" name="TextBox 9">
            <a:extLst>
              <a:ext uri="{FF2B5EF4-FFF2-40B4-BE49-F238E27FC236}">
                <a16:creationId xmlns:a16="http://schemas.microsoft.com/office/drawing/2014/main" id="{F2878049-3200-6E25-4F3B-41E14800EC74}"/>
              </a:ext>
            </a:extLst>
          </p:cNvPr>
          <p:cNvSpPr txBox="1"/>
          <p:nvPr/>
        </p:nvSpPr>
        <p:spPr>
          <a:xfrm>
            <a:off x="323528" y="4006711"/>
            <a:ext cx="8352928" cy="2585323"/>
          </a:xfrm>
          <a:prstGeom prst="rect">
            <a:avLst/>
          </a:prstGeom>
          <a:noFill/>
        </p:spPr>
        <p:txBody>
          <a:bodyPr wrap="square">
            <a:spAutoFit/>
          </a:bodyPr>
          <a:lstStyle/>
          <a:p>
            <a:r>
              <a:rPr lang="ru-RU" b="0" i="0" dirty="0">
                <a:solidFill>
                  <a:srgbClr val="000000"/>
                </a:solidFill>
                <a:effectLst/>
                <a:latin typeface="PT Serif" panose="020A0603040505020204" pitchFamily="18" charset="0"/>
              </a:rPr>
              <a:t>Запустите компилятор и прочитайте сообщение. Оно должно быть таким:</a:t>
            </a:r>
          </a:p>
          <a:p>
            <a:r>
              <a:rPr lang="es-419" dirty="0"/>
              <a:t>C:\Code\CppProjects\other&gt;g++ hello.cpp -o hello hello.cpp: In function 'int main()': hello.cpp:5:10: error: 'cuot' is not a member of 'std' std::cuot &lt;&lt; "Hello, world!" &lt;&lt; std::endl; ^~~~ hello.cpp:5:10: note: suggested alternative: 'clog' std::cuot &lt;&lt; "Hello, world!" &lt;&lt; std::endl; ^~~~ clog</a:t>
            </a:r>
            <a:endParaRPr lang="ru-RU" dirty="0"/>
          </a:p>
          <a:p>
            <a:pPr algn="just"/>
            <a:r>
              <a:rPr lang="ru-RU" b="0" i="1" dirty="0">
                <a:solidFill>
                  <a:srgbClr val="000000"/>
                </a:solidFill>
                <a:effectLst/>
                <a:latin typeface="PT Serif" panose="020A0603040505020204" pitchFamily="18" charset="0"/>
              </a:rPr>
              <a:t>Компилятор догадался, что программист опечатался, и предложил свой вариант замены. К сожалению, вариант не самый удачный: компилятор предложил </a:t>
            </a:r>
            <a:r>
              <a:rPr lang="es-419" b="0" i="1" dirty="0">
                <a:solidFill>
                  <a:srgbClr val="000000"/>
                </a:solidFill>
                <a:effectLst/>
                <a:latin typeface="PT Serif" panose="020A0603040505020204" pitchFamily="18" charset="0"/>
              </a:rPr>
              <a:t>clog </a:t>
            </a:r>
            <a:r>
              <a:rPr lang="ru-RU" b="0" i="1" dirty="0">
                <a:solidFill>
                  <a:srgbClr val="000000"/>
                </a:solidFill>
                <a:effectLst/>
                <a:latin typeface="PT Serif" panose="020A0603040505020204" pitchFamily="18" charset="0"/>
              </a:rPr>
              <a:t>вместо </a:t>
            </a:r>
            <a:r>
              <a:rPr lang="es-419" b="0" i="1" dirty="0">
                <a:solidFill>
                  <a:srgbClr val="000000"/>
                </a:solidFill>
                <a:effectLst/>
                <a:latin typeface="PT Serif" panose="020A0603040505020204" pitchFamily="18" charset="0"/>
              </a:rPr>
              <a:t>cout. </a:t>
            </a:r>
            <a:r>
              <a:rPr lang="ru-RU" b="0" i="1" dirty="0">
                <a:solidFill>
                  <a:srgbClr val="000000"/>
                </a:solidFill>
                <a:effectLst/>
                <a:latin typeface="PT Serif" panose="020A0603040505020204" pitchFamily="18" charset="0"/>
              </a:rPr>
              <a:t>Тем не менее, во многих случаях компилятор угадывает правильно.</a:t>
            </a:r>
          </a:p>
        </p:txBody>
      </p:sp>
    </p:spTree>
    <p:extLst>
      <p:ext uri="{BB962C8B-B14F-4D97-AF65-F5344CB8AC3E}">
        <p14:creationId xmlns:p14="http://schemas.microsoft.com/office/powerpoint/2010/main" val="4178659965"/>
      </p:ext>
    </p:extLst>
  </p:cSld>
  <p:clrMapOvr>
    <a:masterClrMapping/>
  </p:clrMapOvr>
  <mc:AlternateContent xmlns:mc="http://schemas.openxmlformats.org/markup-compatibility/2006" xmlns:p14="http://schemas.microsoft.com/office/powerpoint/2010/main">
    <mc:Choice Requires="p14">
      <p:transition spd="slow" p14:dur="2000" advTm="43858"/>
    </mc:Choice>
    <mc:Fallback xmlns="">
      <p:transition spd="slow" advTm="43858"/>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Ошибки компиляции</a:t>
            </a:r>
          </a:p>
        </p:txBody>
      </p:sp>
      <p:sp>
        <p:nvSpPr>
          <p:cNvPr id="5" name="TextBox 4">
            <a:extLst>
              <a:ext uri="{FF2B5EF4-FFF2-40B4-BE49-F238E27FC236}">
                <a16:creationId xmlns:a16="http://schemas.microsoft.com/office/drawing/2014/main" id="{37C91D64-3950-70A8-08F1-71C48632732A}"/>
              </a:ext>
            </a:extLst>
          </p:cNvPr>
          <p:cNvSpPr txBox="1"/>
          <p:nvPr/>
        </p:nvSpPr>
        <p:spPr>
          <a:xfrm>
            <a:off x="179512" y="527875"/>
            <a:ext cx="8784976" cy="646331"/>
          </a:xfrm>
          <a:prstGeom prst="rect">
            <a:avLst/>
          </a:prstGeom>
          <a:noFill/>
        </p:spPr>
        <p:txBody>
          <a:bodyPr wrap="square">
            <a:spAutoFit/>
          </a:bodyPr>
          <a:lstStyle/>
          <a:p>
            <a:pPr algn="just"/>
            <a:r>
              <a:rPr lang="ru-RU" b="0" i="0" dirty="0">
                <a:solidFill>
                  <a:srgbClr val="000000"/>
                </a:solidFill>
                <a:effectLst/>
                <a:latin typeface="PT Serif" panose="020A0603040505020204" pitchFamily="18" charset="0"/>
              </a:rPr>
              <a:t>Сделаем в программе 3 ошибки:</a:t>
            </a:r>
          </a:p>
          <a:p>
            <a:pPr algn="just"/>
            <a:endParaRPr lang="es-419" b="0" i="0" dirty="0">
              <a:solidFill>
                <a:srgbClr val="000000"/>
              </a:solidFill>
              <a:effectLst/>
              <a:latin typeface="PT Serif" panose="020A0603040505020204" pitchFamily="18" charset="0"/>
            </a:endParaRPr>
          </a:p>
        </p:txBody>
      </p:sp>
      <p:sp>
        <p:nvSpPr>
          <p:cNvPr id="8" name="TextBox 7">
            <a:extLst>
              <a:ext uri="{FF2B5EF4-FFF2-40B4-BE49-F238E27FC236}">
                <a16:creationId xmlns:a16="http://schemas.microsoft.com/office/drawing/2014/main" id="{A1C41A2D-3A90-3B00-F02C-869B39CFB0CB}"/>
              </a:ext>
            </a:extLst>
          </p:cNvPr>
          <p:cNvSpPr txBox="1"/>
          <p:nvPr/>
        </p:nvSpPr>
        <p:spPr>
          <a:xfrm>
            <a:off x="285367" y="2037726"/>
            <a:ext cx="4749714" cy="369332"/>
          </a:xfrm>
          <a:prstGeom prst="rect">
            <a:avLst/>
          </a:prstGeom>
          <a:noFill/>
        </p:spPr>
        <p:txBody>
          <a:bodyPr wrap="square">
            <a:spAutoFit/>
          </a:bodyPr>
          <a:lstStyle/>
          <a:p>
            <a:r>
              <a:rPr lang="ru-RU" b="0" i="0" dirty="0">
                <a:solidFill>
                  <a:srgbClr val="323232"/>
                </a:solidFill>
                <a:effectLst/>
                <a:latin typeface="__YSText_1fc37b"/>
              </a:rPr>
              <a:t>Компилятор может выдать такие сообщения:</a:t>
            </a:r>
          </a:p>
        </p:txBody>
      </p:sp>
      <p:sp>
        <p:nvSpPr>
          <p:cNvPr id="12" name="TextBox 11">
            <a:extLst>
              <a:ext uri="{FF2B5EF4-FFF2-40B4-BE49-F238E27FC236}">
                <a16:creationId xmlns:a16="http://schemas.microsoft.com/office/drawing/2014/main" id="{7AF0ADCC-9504-416D-0E39-D215AFBFCE91}"/>
              </a:ext>
            </a:extLst>
          </p:cNvPr>
          <p:cNvSpPr txBox="1"/>
          <p:nvPr/>
        </p:nvSpPr>
        <p:spPr>
          <a:xfrm>
            <a:off x="755576" y="837397"/>
            <a:ext cx="4572000" cy="1200329"/>
          </a:xfrm>
          <a:prstGeom prst="rect">
            <a:avLst/>
          </a:prstGeom>
          <a:noFill/>
        </p:spPr>
        <p:txBody>
          <a:bodyPr wrap="square">
            <a:spAutoFit/>
          </a:bodyPr>
          <a:lstStyle/>
          <a:p>
            <a:r>
              <a:rPr lang="ru-RU" dirty="0"/>
              <a:t>#</a:t>
            </a:r>
            <a:r>
              <a:rPr lang="ru-RU" dirty="0" err="1"/>
              <a:t>include</a:t>
            </a:r>
            <a:r>
              <a:rPr lang="ru-RU" dirty="0"/>
              <a:t> &lt;iostream&gt;</a:t>
            </a:r>
          </a:p>
          <a:p>
            <a:endParaRPr lang="ru-RU" dirty="0"/>
          </a:p>
          <a:p>
            <a:r>
              <a:rPr lang="ru-RU" dirty="0"/>
              <a:t>int main() {</a:t>
            </a:r>
          </a:p>
          <a:p>
            <a:r>
              <a:rPr lang="ru-RU" dirty="0"/>
              <a:t>    cout &lt;&lt; "</a:t>
            </a:r>
            <a:r>
              <a:rPr lang="ru-RU" dirty="0" err="1"/>
              <a:t>Hello</a:t>
            </a:r>
            <a:r>
              <a:rPr lang="ru-RU" dirty="0"/>
              <a:t>, </a:t>
            </a:r>
            <a:r>
              <a:rPr lang="ru-RU" dirty="0" err="1"/>
              <a:t>world</a:t>
            </a:r>
            <a:r>
              <a:rPr lang="ru-RU" dirty="0"/>
              <a:t>\</a:t>
            </a:r>
            <a:r>
              <a:rPr lang="ru-RU" dirty="0" err="1"/>
              <a:t>n</a:t>
            </a:r>
            <a:r>
              <a:rPr lang="ru-RU" dirty="0"/>
              <a:t>"</a:t>
            </a:r>
          </a:p>
        </p:txBody>
      </p:sp>
      <p:pic>
        <p:nvPicPr>
          <p:cNvPr id="14" name="Рисунок 13">
            <a:extLst>
              <a:ext uri="{FF2B5EF4-FFF2-40B4-BE49-F238E27FC236}">
                <a16:creationId xmlns:a16="http://schemas.microsoft.com/office/drawing/2014/main" id="{9D7B04CB-35A2-CD00-DD84-D7E7F18FD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332" y="2701888"/>
            <a:ext cx="6836769" cy="3009487"/>
          </a:xfrm>
          <a:prstGeom prst="rect">
            <a:avLst/>
          </a:prstGeom>
        </p:spPr>
      </p:pic>
      <p:sp>
        <p:nvSpPr>
          <p:cNvPr id="16" name="TextBox 15">
            <a:extLst>
              <a:ext uri="{FF2B5EF4-FFF2-40B4-BE49-F238E27FC236}">
                <a16:creationId xmlns:a16="http://schemas.microsoft.com/office/drawing/2014/main" id="{9FE73AF0-CB4F-3F2C-C6A9-29D5DAF44A75}"/>
              </a:ext>
            </a:extLst>
          </p:cNvPr>
          <p:cNvSpPr txBox="1"/>
          <p:nvPr/>
        </p:nvSpPr>
        <p:spPr>
          <a:xfrm>
            <a:off x="5327576" y="670563"/>
            <a:ext cx="3572543" cy="2031325"/>
          </a:xfrm>
          <a:prstGeom prst="rect">
            <a:avLst/>
          </a:prstGeom>
          <a:noFill/>
        </p:spPr>
        <p:txBody>
          <a:bodyPr wrap="square">
            <a:spAutoFit/>
          </a:bodyPr>
          <a:lstStyle/>
          <a:p>
            <a:pPr algn="l"/>
            <a:r>
              <a:rPr lang="ru-RU" b="0" i="0" dirty="0">
                <a:solidFill>
                  <a:srgbClr val="323232"/>
                </a:solidFill>
                <a:effectLst/>
                <a:latin typeface="__YSText_1fc37b"/>
              </a:rPr>
              <a:t>Первая ошибка — вместо </a:t>
            </a:r>
            <a:r>
              <a:rPr lang="es-419" b="0" i="0" dirty="0">
                <a:solidFill>
                  <a:srgbClr val="323232"/>
                </a:solidFill>
                <a:effectLst/>
                <a:latin typeface="__YSText_1fc37b"/>
              </a:rPr>
              <a:t>std::cout </a:t>
            </a:r>
            <a:r>
              <a:rPr lang="ru-RU" b="0" i="0" dirty="0">
                <a:solidFill>
                  <a:srgbClr val="323232"/>
                </a:solidFill>
                <a:effectLst/>
                <a:latin typeface="__YSText_1fc37b"/>
              </a:rPr>
              <a:t>мы написали </a:t>
            </a:r>
            <a:r>
              <a:rPr lang="es-419" b="0" i="0" dirty="0">
                <a:solidFill>
                  <a:srgbClr val="323232"/>
                </a:solidFill>
                <a:effectLst/>
                <a:latin typeface="__YSText_1fc37b"/>
              </a:rPr>
              <a:t>cout. </a:t>
            </a:r>
            <a:r>
              <a:rPr lang="ru-RU" b="0" i="0" dirty="0">
                <a:solidFill>
                  <a:srgbClr val="323232"/>
                </a:solidFill>
                <a:effectLst/>
                <a:latin typeface="__YSText_1fc37b"/>
              </a:rPr>
              <a:t>Вторая ошибка — не поставили точку запятой после "</a:t>
            </a:r>
            <a:r>
              <a:rPr lang="es-419" b="0" i="0" dirty="0">
                <a:solidFill>
                  <a:srgbClr val="323232"/>
                </a:solidFill>
                <a:effectLst/>
                <a:latin typeface="__YSText_1fc37b"/>
              </a:rPr>
              <a:t>Hello, world!\n". </a:t>
            </a:r>
            <a:r>
              <a:rPr lang="ru-RU" b="0" i="0" dirty="0">
                <a:solidFill>
                  <a:srgbClr val="323232"/>
                </a:solidFill>
                <a:effectLst/>
                <a:latin typeface="__YSText_1fc37b"/>
              </a:rPr>
              <a:t>Наконец, третья – не закрыли фигурную скобку с телом функции.</a:t>
            </a:r>
            <a:endParaRPr lang="ru-RU" dirty="0"/>
          </a:p>
        </p:txBody>
      </p:sp>
      <p:sp>
        <p:nvSpPr>
          <p:cNvPr id="18" name="TextBox 17">
            <a:extLst>
              <a:ext uri="{FF2B5EF4-FFF2-40B4-BE49-F238E27FC236}">
                <a16:creationId xmlns:a16="http://schemas.microsoft.com/office/drawing/2014/main" id="{4CE1C866-BF17-56A3-FA7D-8783069FA236}"/>
              </a:ext>
            </a:extLst>
          </p:cNvPr>
          <p:cNvSpPr txBox="1"/>
          <p:nvPr/>
        </p:nvSpPr>
        <p:spPr>
          <a:xfrm>
            <a:off x="264787" y="5711376"/>
            <a:ext cx="8635332" cy="923330"/>
          </a:xfrm>
          <a:prstGeom prst="rect">
            <a:avLst/>
          </a:prstGeom>
          <a:noFill/>
        </p:spPr>
        <p:txBody>
          <a:bodyPr wrap="square">
            <a:spAutoFit/>
          </a:bodyPr>
          <a:lstStyle/>
          <a:p>
            <a:pPr algn="l"/>
            <a:r>
              <a:rPr lang="ru-RU" b="0" i="0" dirty="0">
                <a:solidFill>
                  <a:srgbClr val="323232"/>
                </a:solidFill>
                <a:effectLst/>
                <a:latin typeface="__YSText_1fc37b"/>
              </a:rPr>
              <a:t>Ошибки компиляции (</a:t>
            </a:r>
            <a:r>
              <a:rPr lang="es-419" b="0" i="0" dirty="0">
                <a:solidFill>
                  <a:srgbClr val="323232"/>
                </a:solidFill>
                <a:effectLst/>
                <a:latin typeface="__YSText_1fc37b"/>
              </a:rPr>
              <a:t>compile errors) </a:t>
            </a:r>
            <a:r>
              <a:rPr lang="ru-RU" b="0" i="0" dirty="0">
                <a:solidFill>
                  <a:srgbClr val="323232"/>
                </a:solidFill>
                <a:effectLst/>
                <a:latin typeface="__YSText_1fc37b"/>
              </a:rPr>
              <a:t>следует отличать от возможных </a:t>
            </a:r>
            <a:r>
              <a:rPr lang="ru-RU" b="0" i="1" dirty="0">
                <a:solidFill>
                  <a:srgbClr val="323232"/>
                </a:solidFill>
                <a:effectLst/>
                <a:latin typeface="__YSText_1fc37b"/>
              </a:rPr>
              <a:t>ошибок времени выполнения</a:t>
            </a:r>
            <a:r>
              <a:rPr lang="ru-RU" b="0" i="0" dirty="0">
                <a:solidFill>
                  <a:srgbClr val="323232"/>
                </a:solidFill>
                <a:effectLst/>
                <a:latin typeface="__YSText_1fc37b"/>
              </a:rPr>
              <a:t> (</a:t>
            </a:r>
            <a:r>
              <a:rPr lang="es-419" b="0" i="0" dirty="0">
                <a:solidFill>
                  <a:srgbClr val="323232"/>
                </a:solidFill>
                <a:effectLst/>
                <a:latin typeface="__YSText_1fc37b"/>
              </a:rPr>
              <a:t>runtime errors), </a:t>
            </a:r>
            <a:r>
              <a:rPr lang="ru-RU" b="0" i="0" dirty="0">
                <a:solidFill>
                  <a:srgbClr val="323232"/>
                </a:solidFill>
                <a:effectLst/>
                <a:latin typeface="__YSText_1fc37b"/>
              </a:rPr>
              <a:t>которые происходят после запуска программы и, как правило, зависят от входных данных, неизвестных во время компиляции.</a:t>
            </a:r>
          </a:p>
        </p:txBody>
      </p:sp>
    </p:spTree>
    <p:extLst>
      <p:ext uri="{BB962C8B-B14F-4D97-AF65-F5344CB8AC3E}">
        <p14:creationId xmlns:p14="http://schemas.microsoft.com/office/powerpoint/2010/main" val="705612630"/>
      </p:ext>
    </p:extLst>
  </p:cSld>
  <p:clrMapOvr>
    <a:masterClrMapping/>
  </p:clrMapOvr>
  <mc:AlternateContent xmlns:mc="http://schemas.openxmlformats.org/markup-compatibility/2006" xmlns:p14="http://schemas.microsoft.com/office/powerpoint/2010/main">
    <mc:Choice Requires="p14">
      <p:transition spd="slow" p14:dur="2000" advTm="43858"/>
    </mc:Choice>
    <mc:Fallback xmlns="">
      <p:transition spd="slow" advTm="43858"/>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Ошибки компиляции</a:t>
            </a:r>
          </a:p>
        </p:txBody>
      </p:sp>
      <p:sp>
        <p:nvSpPr>
          <p:cNvPr id="3" name="TextBox 2">
            <a:extLst>
              <a:ext uri="{FF2B5EF4-FFF2-40B4-BE49-F238E27FC236}">
                <a16:creationId xmlns:a16="http://schemas.microsoft.com/office/drawing/2014/main" id="{06570722-6E86-3391-B9A1-5DF0B137BF20}"/>
              </a:ext>
            </a:extLst>
          </p:cNvPr>
          <p:cNvSpPr txBox="1"/>
          <p:nvPr/>
        </p:nvSpPr>
        <p:spPr>
          <a:xfrm>
            <a:off x="-7518" y="620688"/>
            <a:ext cx="9000837" cy="5909310"/>
          </a:xfrm>
          <a:prstGeom prst="rect">
            <a:avLst/>
          </a:prstGeom>
          <a:noFill/>
        </p:spPr>
        <p:txBody>
          <a:bodyPr wrap="square">
            <a:spAutoFit/>
          </a:bodyPr>
          <a:lstStyle/>
          <a:p>
            <a:pPr algn="ctr"/>
            <a:r>
              <a:rPr lang="ru-RU" b="1" i="0" u="sng" dirty="0">
                <a:solidFill>
                  <a:srgbClr val="001D35"/>
                </a:solidFill>
                <a:effectLst/>
                <a:latin typeface="Google Sans"/>
              </a:rPr>
              <a:t>Типы ошибок компиляции</a:t>
            </a:r>
          </a:p>
          <a:p>
            <a:pPr algn="l">
              <a:buFont typeface="Arial" panose="020B0604020202020204" pitchFamily="34" charset="0"/>
              <a:buChar char="•"/>
            </a:pPr>
            <a:r>
              <a:rPr lang="ru-RU" sz="2000" b="1" i="0" dirty="0">
                <a:solidFill>
                  <a:srgbClr val="001D35"/>
                </a:solidFill>
                <a:effectLst/>
                <a:latin typeface="Google Sans"/>
              </a:rPr>
              <a:t>Синтаксические ошибки:</a:t>
            </a:r>
            <a:r>
              <a:rPr lang="ru-RU" sz="2000" b="0" i="0" dirty="0">
                <a:solidFill>
                  <a:srgbClr val="001D35"/>
                </a:solidFill>
                <a:effectLst/>
                <a:latin typeface="Google Sans"/>
              </a:rPr>
              <a:t> </a:t>
            </a:r>
          </a:p>
          <a:p>
            <a:pPr algn="l" fontAlgn="ctr">
              <a:buFont typeface="Arial" panose="020B0604020202020204" pitchFamily="34" charset="0"/>
              <a:buChar char="•"/>
            </a:pPr>
            <a:r>
              <a:rPr lang="ru-RU" sz="2000" b="0" i="0" dirty="0">
                <a:solidFill>
                  <a:srgbClr val="001D35"/>
                </a:solidFill>
                <a:effectLst/>
                <a:latin typeface="Google Sans"/>
              </a:rPr>
              <a:t>Проблемы с написанием кода, нарушающие грамматику языка. </a:t>
            </a:r>
            <a:endParaRPr lang="ru-RU" sz="2000" b="0" i="0" dirty="0">
              <a:solidFill>
                <a:srgbClr val="0B57D0"/>
              </a:solidFill>
              <a:effectLst/>
              <a:latin typeface="Google Sans"/>
            </a:endParaRPr>
          </a:p>
          <a:p>
            <a:pPr algn="l" fontAlgn="ctr">
              <a:buFont typeface="Arial" panose="020B0604020202020204" pitchFamily="34" charset="0"/>
              <a:buChar char="•"/>
            </a:pPr>
            <a:r>
              <a:rPr lang="ru-RU" sz="2000" b="1" i="1" dirty="0">
                <a:solidFill>
                  <a:srgbClr val="001D35"/>
                </a:solidFill>
                <a:effectLst/>
                <a:latin typeface="Google Sans"/>
              </a:rPr>
              <a:t>Пример</a:t>
            </a:r>
            <a:r>
              <a:rPr lang="ru-RU" sz="2000" b="1" i="0" dirty="0">
                <a:solidFill>
                  <a:srgbClr val="001D35"/>
                </a:solidFill>
                <a:effectLst/>
                <a:latin typeface="Google Sans"/>
              </a:rPr>
              <a:t>:</a:t>
            </a:r>
            <a:r>
              <a:rPr lang="ru-RU" sz="2000" b="0" i="0" dirty="0">
                <a:solidFill>
                  <a:srgbClr val="001D35"/>
                </a:solidFill>
                <a:effectLst/>
                <a:latin typeface="Google Sans"/>
              </a:rPr>
              <a:t> Пропущенная точка с запятой в конце строки. </a:t>
            </a:r>
            <a:endParaRPr lang="ru-RU" sz="2000" b="0" i="0" dirty="0">
              <a:solidFill>
                <a:srgbClr val="0B57D0"/>
              </a:solidFill>
              <a:effectLst/>
              <a:latin typeface="Google Sans"/>
            </a:endParaRPr>
          </a:p>
          <a:p>
            <a:pPr algn="l">
              <a:buFont typeface="Arial" panose="020B0604020202020204" pitchFamily="34" charset="0"/>
              <a:buChar char="•"/>
            </a:pPr>
            <a:endParaRPr lang="ru-RU" sz="2000" b="1" i="0" dirty="0">
              <a:solidFill>
                <a:srgbClr val="001D35"/>
              </a:solidFill>
              <a:effectLst/>
              <a:latin typeface="Google Sans"/>
            </a:endParaRPr>
          </a:p>
          <a:p>
            <a:pPr algn="l">
              <a:buFont typeface="Arial" panose="020B0604020202020204" pitchFamily="34" charset="0"/>
              <a:buChar char="•"/>
            </a:pPr>
            <a:r>
              <a:rPr lang="ru-RU" sz="2000" b="1" i="0" dirty="0">
                <a:solidFill>
                  <a:srgbClr val="001D35"/>
                </a:solidFill>
                <a:effectLst/>
                <a:latin typeface="Google Sans"/>
              </a:rPr>
              <a:t>Ошибки идентификаторов (неопределенные переменные/функции):</a:t>
            </a:r>
            <a:r>
              <a:rPr lang="ru-RU" sz="2000" b="0" i="0" dirty="0">
                <a:solidFill>
                  <a:srgbClr val="001D35"/>
                </a:solidFill>
                <a:effectLst/>
                <a:latin typeface="Google Sans"/>
              </a:rPr>
              <a:t> </a:t>
            </a:r>
          </a:p>
          <a:p>
            <a:pPr algn="l" fontAlgn="ctr">
              <a:buFont typeface="Arial" panose="020B0604020202020204" pitchFamily="34" charset="0"/>
              <a:buChar char="•"/>
            </a:pPr>
            <a:r>
              <a:rPr lang="ru-RU" sz="2000" b="0" i="0" dirty="0">
                <a:solidFill>
                  <a:srgbClr val="001D35"/>
                </a:solidFill>
                <a:effectLst/>
                <a:latin typeface="Google Sans"/>
              </a:rPr>
              <a:t>Компилятор не находит объявление для используемого идентификатора. </a:t>
            </a:r>
            <a:endParaRPr lang="ru-RU" sz="2000" b="0" i="0" dirty="0">
              <a:solidFill>
                <a:srgbClr val="0B57D0"/>
              </a:solidFill>
              <a:effectLst/>
              <a:latin typeface="Google Sans"/>
            </a:endParaRPr>
          </a:p>
          <a:p>
            <a:pPr algn="l" fontAlgn="ctr">
              <a:buFont typeface="Arial" panose="020B0604020202020204" pitchFamily="34" charset="0"/>
              <a:buChar char="•"/>
            </a:pPr>
            <a:r>
              <a:rPr lang="ru-RU" sz="2000" b="1" i="1" dirty="0">
                <a:solidFill>
                  <a:srgbClr val="001D35"/>
                </a:solidFill>
                <a:effectLst/>
                <a:latin typeface="Google Sans"/>
              </a:rPr>
              <a:t>Причины</a:t>
            </a:r>
            <a:r>
              <a:rPr lang="ru-RU" sz="2000" b="1" i="0" dirty="0">
                <a:solidFill>
                  <a:srgbClr val="001D35"/>
                </a:solidFill>
                <a:effectLst/>
                <a:latin typeface="Google Sans"/>
              </a:rPr>
              <a:t>:</a:t>
            </a:r>
            <a:r>
              <a:rPr lang="ru-RU" sz="2000" b="0" i="0" dirty="0">
                <a:solidFill>
                  <a:srgbClr val="001D35"/>
                </a:solidFill>
                <a:effectLst/>
                <a:latin typeface="Google Sans"/>
              </a:rPr>
              <a:t> Идентификатор не был объявлен, не включен нужный заголовочный файл (например, &lt;</a:t>
            </a:r>
            <a:r>
              <a:rPr lang="es-419" sz="2000" b="0" i="0" dirty="0">
                <a:solidFill>
                  <a:srgbClr val="001D35"/>
                </a:solidFill>
                <a:effectLst/>
                <a:latin typeface="Google Sans"/>
              </a:rPr>
              <a:t>iostream&gt; </a:t>
            </a:r>
            <a:r>
              <a:rPr lang="ru-RU" sz="2000" b="0" i="0" dirty="0">
                <a:solidFill>
                  <a:srgbClr val="001D35"/>
                </a:solidFill>
                <a:effectLst/>
                <a:latin typeface="Google Sans"/>
              </a:rPr>
              <a:t>для </a:t>
            </a:r>
            <a:r>
              <a:rPr lang="es-419" sz="2000" b="0" i="0" dirty="0">
                <a:solidFill>
                  <a:srgbClr val="001D35"/>
                </a:solidFill>
                <a:effectLst/>
                <a:latin typeface="Google Sans"/>
              </a:rPr>
              <a:t>cout), </a:t>
            </a:r>
            <a:r>
              <a:rPr lang="ru-RU" sz="2000" b="0" i="0" dirty="0">
                <a:solidFill>
                  <a:srgbClr val="001D35"/>
                </a:solidFill>
                <a:effectLst/>
                <a:latin typeface="Google Sans"/>
              </a:rPr>
              <a:t>или не указан квалификатор области видимости (</a:t>
            </a:r>
            <a:r>
              <a:rPr lang="es-419" sz="2000" b="0" i="0" dirty="0">
                <a:solidFill>
                  <a:srgbClr val="001D35"/>
                </a:solidFill>
                <a:effectLst/>
                <a:latin typeface="Google Sans"/>
              </a:rPr>
              <a:t>std::cout </a:t>
            </a:r>
            <a:r>
              <a:rPr lang="ru-RU" sz="2000" b="0" i="0" dirty="0">
                <a:solidFill>
                  <a:srgbClr val="001D35"/>
                </a:solidFill>
                <a:effectLst/>
                <a:latin typeface="Google Sans"/>
              </a:rPr>
              <a:t>вместо </a:t>
            </a:r>
            <a:r>
              <a:rPr lang="es-419" sz="2000" b="0" i="0" dirty="0">
                <a:solidFill>
                  <a:srgbClr val="001D35"/>
                </a:solidFill>
                <a:effectLst/>
                <a:latin typeface="Google Sans"/>
              </a:rPr>
              <a:t>cout). </a:t>
            </a:r>
            <a:endParaRPr lang="es-419" sz="2000" b="0" i="0" dirty="0">
              <a:solidFill>
                <a:srgbClr val="0B57D0"/>
              </a:solidFill>
              <a:effectLst/>
              <a:latin typeface="Google Sans"/>
            </a:endParaRPr>
          </a:p>
          <a:p>
            <a:pPr algn="l">
              <a:buFont typeface="Arial" panose="020B0604020202020204" pitchFamily="34" charset="0"/>
              <a:buChar char="•"/>
            </a:pPr>
            <a:endParaRPr lang="ru-RU" sz="2000" b="1" i="0" dirty="0">
              <a:solidFill>
                <a:srgbClr val="001D35"/>
              </a:solidFill>
              <a:effectLst/>
              <a:latin typeface="Google Sans"/>
            </a:endParaRPr>
          </a:p>
          <a:p>
            <a:pPr algn="l">
              <a:buFont typeface="Arial" panose="020B0604020202020204" pitchFamily="34" charset="0"/>
              <a:buChar char="•"/>
            </a:pPr>
            <a:r>
              <a:rPr lang="ru-RU" sz="2000" b="1" i="0" dirty="0">
                <a:solidFill>
                  <a:srgbClr val="001D35"/>
                </a:solidFill>
                <a:effectLst/>
                <a:latin typeface="Google Sans"/>
              </a:rPr>
              <a:t>Ошибки типов:</a:t>
            </a:r>
            <a:r>
              <a:rPr lang="ru-RU" sz="2000" b="0" i="0" dirty="0">
                <a:solidFill>
                  <a:srgbClr val="001D35"/>
                </a:solidFill>
                <a:effectLst/>
                <a:latin typeface="Google Sans"/>
              </a:rPr>
              <a:t> </a:t>
            </a:r>
          </a:p>
          <a:p>
            <a:pPr algn="l" fontAlgn="ctr">
              <a:buFont typeface="Arial" panose="020B0604020202020204" pitchFamily="34" charset="0"/>
              <a:buChar char="•"/>
            </a:pPr>
            <a:r>
              <a:rPr lang="ru-RU" sz="2000" b="0" i="0" dirty="0">
                <a:solidFill>
                  <a:srgbClr val="001D35"/>
                </a:solidFill>
                <a:effectLst/>
                <a:latin typeface="Google Sans"/>
              </a:rPr>
              <a:t>Возникают при несоответствии типов данных, например, при попытке присвоить значение одного типа переменной другого типа без явного преобразования. </a:t>
            </a:r>
            <a:endParaRPr lang="ru-RU" sz="2000" b="0" i="0" dirty="0">
              <a:solidFill>
                <a:srgbClr val="0B57D0"/>
              </a:solidFill>
              <a:effectLst/>
              <a:latin typeface="Google Sans"/>
            </a:endParaRPr>
          </a:p>
          <a:p>
            <a:pPr algn="l">
              <a:buFont typeface="Arial" panose="020B0604020202020204" pitchFamily="34" charset="0"/>
              <a:buChar char="•"/>
            </a:pPr>
            <a:endParaRPr lang="ru-RU" sz="2000" b="1" i="0" dirty="0">
              <a:solidFill>
                <a:srgbClr val="001D35"/>
              </a:solidFill>
              <a:effectLst/>
              <a:latin typeface="Google Sans"/>
            </a:endParaRPr>
          </a:p>
          <a:p>
            <a:pPr algn="l">
              <a:buFont typeface="Arial" panose="020B0604020202020204" pitchFamily="34" charset="0"/>
              <a:buChar char="•"/>
            </a:pPr>
            <a:r>
              <a:rPr lang="ru-RU" sz="2000" b="1" i="0" dirty="0">
                <a:solidFill>
                  <a:srgbClr val="001D35"/>
                </a:solidFill>
                <a:effectLst/>
                <a:latin typeface="Google Sans"/>
              </a:rPr>
              <a:t>Ошибки с использованием библиотек/заголовков:</a:t>
            </a:r>
            <a:r>
              <a:rPr lang="ru-RU" sz="2000" b="0" i="0" dirty="0">
                <a:solidFill>
                  <a:srgbClr val="001D35"/>
                </a:solidFill>
                <a:effectLst/>
                <a:latin typeface="Google Sans"/>
              </a:rPr>
              <a:t> </a:t>
            </a:r>
          </a:p>
          <a:p>
            <a:pPr algn="l" fontAlgn="ctr">
              <a:buFont typeface="Arial" panose="020B0604020202020204" pitchFamily="34" charset="0"/>
              <a:buChar char="•"/>
            </a:pPr>
            <a:r>
              <a:rPr lang="ru-RU" sz="2000" b="0" i="0" dirty="0">
                <a:solidFill>
                  <a:srgbClr val="001D35"/>
                </a:solidFill>
                <a:effectLst/>
                <a:latin typeface="Google Sans"/>
              </a:rPr>
              <a:t>Проблемы, связанные с отсутствием необходимых заголовков, которые содержат объявления используемых функций и классов. </a:t>
            </a:r>
          </a:p>
        </p:txBody>
      </p:sp>
    </p:spTree>
    <p:extLst>
      <p:ext uri="{BB962C8B-B14F-4D97-AF65-F5344CB8AC3E}">
        <p14:creationId xmlns:p14="http://schemas.microsoft.com/office/powerpoint/2010/main" val="613709679"/>
      </p:ext>
    </p:extLst>
  </p:cSld>
  <p:clrMapOvr>
    <a:masterClrMapping/>
  </p:clrMapOvr>
  <mc:AlternateContent xmlns:mc="http://schemas.openxmlformats.org/markup-compatibility/2006" xmlns:p14="http://schemas.microsoft.com/office/powerpoint/2010/main">
    <mc:Choice Requires="p14">
      <p:transition spd="slow" p14:dur="2000" advTm="43858"/>
    </mc:Choice>
    <mc:Fallback xmlns="">
      <p:transition spd="slow" advTm="43858"/>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Пример простой программы</a:t>
            </a:r>
          </a:p>
        </p:txBody>
      </p:sp>
      <p:sp>
        <p:nvSpPr>
          <p:cNvPr id="8" name="TextBox 7"/>
          <p:cNvSpPr txBox="1"/>
          <p:nvPr/>
        </p:nvSpPr>
        <p:spPr>
          <a:xfrm>
            <a:off x="179512" y="692696"/>
            <a:ext cx="8352928" cy="3903954"/>
          </a:xfrm>
          <a:prstGeom prst="rect">
            <a:avLst/>
          </a:prstGeom>
          <a:noFill/>
        </p:spPr>
        <p:txBody>
          <a:bodyPr wrap="square" rtlCol="0">
            <a:spAutoFit/>
          </a:bodyPr>
          <a:lstStyle/>
          <a:p>
            <a:pPr indent="457200">
              <a:lnSpc>
                <a:spcPct val="150000"/>
              </a:lnSpc>
            </a:pPr>
            <a:r>
              <a:rPr lang="ru-RU" sz="2400" i="1" dirty="0">
                <a:latin typeface="+mj-lt"/>
              </a:rPr>
              <a:t>Задание для самоконтроля.</a:t>
            </a:r>
            <a:endParaRPr lang="ru-RU" sz="2400" dirty="0">
              <a:latin typeface="+mj-lt"/>
            </a:endParaRPr>
          </a:p>
          <a:p>
            <a:pPr indent="457200">
              <a:lnSpc>
                <a:spcPct val="150000"/>
              </a:lnSpc>
            </a:pPr>
            <a:r>
              <a:rPr lang="ru-RU" sz="2400" dirty="0">
                <a:latin typeface="+mj-lt"/>
              </a:rPr>
              <a:t>Попробуйте провести несколько экспериментов с программой — сделайте аналогичный пример с умножением или вычитанием переменных. Не бойтесь издеваться над программным кодом, потому что ошибки — неотъемлемая часть обучения любому делу. И не забываем про точки с запятой.</a:t>
            </a:r>
          </a:p>
        </p:txBody>
      </p:sp>
    </p:spTree>
    <p:extLst>
      <p:ext uri="{BB962C8B-B14F-4D97-AF65-F5344CB8AC3E}">
        <p14:creationId xmlns:p14="http://schemas.microsoft.com/office/powerpoint/2010/main" val="2779746934"/>
      </p:ext>
    </p:extLst>
  </p:cSld>
  <p:clrMapOvr>
    <a:masterClrMapping/>
  </p:clrMapOvr>
  <mc:AlternateContent xmlns:mc="http://schemas.openxmlformats.org/markup-compatibility/2006" xmlns:p14="http://schemas.microsoft.com/office/powerpoint/2010/main">
    <mc:Choice Requires="p14">
      <p:transition spd="slow" p14:dur="2000" advTm="24138"/>
    </mc:Choice>
    <mc:Fallback xmlns="">
      <p:transition spd="slow" advTm="24138"/>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Литература</a:t>
            </a:r>
          </a:p>
        </p:txBody>
      </p:sp>
      <p:sp>
        <p:nvSpPr>
          <p:cNvPr id="8" name="TextBox 7"/>
          <p:cNvSpPr txBox="1"/>
          <p:nvPr/>
        </p:nvSpPr>
        <p:spPr>
          <a:xfrm>
            <a:off x="125760" y="517803"/>
            <a:ext cx="8892480" cy="5909310"/>
          </a:xfrm>
          <a:prstGeom prst="rect">
            <a:avLst/>
          </a:prstGeom>
          <a:noFill/>
        </p:spPr>
        <p:txBody>
          <a:bodyPr wrap="square" rtlCol="0">
            <a:spAutoFit/>
          </a:bodyPr>
          <a:lstStyle/>
          <a:p>
            <a:pPr marL="342900" lvl="0" indent="-342900">
              <a:buFont typeface="+mj-lt"/>
              <a:buAutoNum type="arabicPeriod"/>
            </a:pPr>
            <a:r>
              <a:rPr lang="ru-RU" sz="1400" dirty="0">
                <a:latin typeface="+mj-lt"/>
              </a:rPr>
              <a:t>Процедурное программирование на языках СИ и C++ : учебно-методическое пособие / Л. А. Скворцова [и др.]. — М.: РТУ МИРЭА, 2018. — 238 c. [</a:t>
            </a:r>
            <a:r>
              <a:rPr lang="ru-RU" sz="1400" dirty="0" err="1">
                <a:latin typeface="+mj-lt"/>
              </a:rPr>
              <a:t>Электронныи</a:t>
            </a:r>
            <a:r>
              <a:rPr lang="ru-RU" sz="1400" dirty="0">
                <a:latin typeface="+mj-lt"/>
              </a:rPr>
              <a:t>̆ ресурс]. Режим доступа: https://library.mirea.ru/books/53585</a:t>
            </a:r>
          </a:p>
          <a:p>
            <a:pPr marL="342900" lvl="0" indent="-342900">
              <a:buFont typeface="+mj-lt"/>
              <a:buAutoNum type="arabicPeriod"/>
            </a:pPr>
            <a:r>
              <a:rPr lang="ru-RU" sz="1400" dirty="0">
                <a:latin typeface="+mj-lt"/>
              </a:rPr>
              <a:t>Трофимов В.В., Павловская Т.А. Алгоритмизация и программирование: учебник для академического бакалавриата. М.: Издательство </a:t>
            </a:r>
            <a:r>
              <a:rPr lang="ru-RU" sz="1400" dirty="0" err="1">
                <a:latin typeface="+mj-lt"/>
              </a:rPr>
              <a:t>Юрайт</a:t>
            </a:r>
            <a:r>
              <a:rPr lang="ru-RU" sz="1400" dirty="0">
                <a:latin typeface="+mj-lt"/>
              </a:rPr>
              <a:t>, 2017. [</a:t>
            </a:r>
            <a:r>
              <a:rPr lang="ru-RU" sz="1400" dirty="0" err="1">
                <a:latin typeface="+mj-lt"/>
              </a:rPr>
              <a:t>Электронныи</a:t>
            </a:r>
            <a:r>
              <a:rPr lang="ru-RU" sz="1400" dirty="0">
                <a:latin typeface="+mj-lt"/>
              </a:rPr>
              <a:t>̆ ресурс]. Режим доступа: </a:t>
            </a:r>
            <a:r>
              <a:rPr lang="en-US" sz="1400" dirty="0">
                <a:latin typeface="+mj-lt"/>
                <a:hlinkClick r:id="rId3"/>
              </a:rPr>
              <a:t>https://www.intuit.ru/studies/courses/16740/1301/info</a:t>
            </a:r>
            <a:endParaRPr lang="ru-RU" sz="1400" dirty="0">
              <a:latin typeface="+mj-lt"/>
            </a:endParaRPr>
          </a:p>
          <a:p>
            <a:pPr marL="342900" indent="-342900">
              <a:buFont typeface="+mj-lt"/>
              <a:buAutoNum type="arabicPeriod"/>
            </a:pPr>
            <a:r>
              <a:rPr lang="ru-RU" sz="1400" dirty="0">
                <a:latin typeface="+mj-lt"/>
              </a:rPr>
              <a:t>Уроки </a:t>
            </a:r>
            <a:r>
              <a:rPr lang="en-US" sz="1400" dirty="0">
                <a:latin typeface="+mj-lt"/>
              </a:rPr>
              <a:t>C</a:t>
            </a:r>
            <a:r>
              <a:rPr lang="ru-RU" sz="1400" dirty="0">
                <a:latin typeface="+mj-lt"/>
              </a:rPr>
              <a:t>++ с нуля. [</a:t>
            </a:r>
            <a:r>
              <a:rPr lang="ru-RU" sz="1400" dirty="0" err="1">
                <a:latin typeface="+mj-lt"/>
              </a:rPr>
              <a:t>Электронныи</a:t>
            </a:r>
            <a:r>
              <a:rPr lang="ru-RU" sz="1400" dirty="0">
                <a:latin typeface="+mj-lt"/>
              </a:rPr>
              <a:t>̆ ресурс]. Режим доступа: </a:t>
            </a:r>
            <a:r>
              <a:rPr lang="ru-RU" sz="1400" u="sng" dirty="0">
                <a:latin typeface="+mj-lt"/>
                <a:hlinkClick r:id="rId4"/>
              </a:rPr>
              <a:t>https://code-live.ru/tag/cpp-manual</a:t>
            </a:r>
            <a:endParaRPr lang="ru-RU" sz="1400" dirty="0">
              <a:latin typeface="+mj-lt"/>
            </a:endParaRPr>
          </a:p>
          <a:p>
            <a:pPr marL="342900" indent="-342900">
              <a:buFont typeface="+mj-lt"/>
              <a:buAutoNum type="arabicPeriod"/>
            </a:pPr>
            <a:r>
              <a:rPr lang="ru-RU" sz="1400" dirty="0">
                <a:latin typeface="+mj-lt"/>
              </a:rPr>
              <a:t>Введение в языки программирования </a:t>
            </a:r>
            <a:r>
              <a:rPr lang="en-US" sz="1400" dirty="0">
                <a:latin typeface="+mj-lt"/>
              </a:rPr>
              <a:t>C</a:t>
            </a:r>
            <a:r>
              <a:rPr lang="ru-RU" sz="1400" dirty="0">
                <a:latin typeface="+mj-lt"/>
              </a:rPr>
              <a:t>и </a:t>
            </a:r>
            <a:r>
              <a:rPr lang="en-US" sz="1400" dirty="0">
                <a:latin typeface="+mj-lt"/>
              </a:rPr>
              <a:t>C</a:t>
            </a:r>
            <a:r>
              <a:rPr lang="ru-RU" sz="1400" dirty="0">
                <a:latin typeface="+mj-lt"/>
              </a:rPr>
              <a:t>++. [</a:t>
            </a:r>
            <a:r>
              <a:rPr lang="ru-RU" sz="1400" dirty="0" err="1">
                <a:latin typeface="+mj-lt"/>
              </a:rPr>
              <a:t>Электронныи</a:t>
            </a:r>
            <a:r>
              <a:rPr lang="ru-RU" sz="1400" dirty="0">
                <a:latin typeface="+mj-lt"/>
              </a:rPr>
              <a:t>̆ ресурс]. Режим доступа: </a:t>
            </a:r>
            <a:r>
              <a:rPr lang="ru-RU" sz="1400" u="sng" dirty="0">
                <a:latin typeface="+mj-lt"/>
                <a:hlinkClick r:id="rId5"/>
              </a:rPr>
              <a:t>https://www.intuit.ru/studies/courses/1039/231/info</a:t>
            </a:r>
            <a:endParaRPr lang="ru-RU" sz="1400" u="sng" dirty="0">
              <a:latin typeface="+mj-lt"/>
            </a:endParaRPr>
          </a:p>
          <a:p>
            <a:pPr marL="342900" indent="-342900" algn="l">
              <a:buFont typeface="+mj-lt"/>
              <a:buAutoNum type="arabicPeriod"/>
            </a:pPr>
            <a:r>
              <a:rPr lang="ru-RU" sz="1400" dirty="0">
                <a:latin typeface="+mj-lt"/>
              </a:rPr>
              <a:t>Язык </a:t>
            </a:r>
            <a:r>
              <a:rPr lang="es-419" sz="1400" dirty="0">
                <a:latin typeface="+mj-lt"/>
              </a:rPr>
              <a:t>C/C++. : </a:t>
            </a:r>
            <a:r>
              <a:rPr lang="ru-RU" sz="1400" dirty="0">
                <a:latin typeface="+mj-lt"/>
              </a:rPr>
              <a:t>учебно-метод. пособие / А. А. Хлебников, Е. Н. Каширская, С. И. Набатов .— М. : РТУ МИРЭА , 2018.</a:t>
            </a:r>
          </a:p>
          <a:p>
            <a:pPr marL="342900" indent="-342900" algn="l">
              <a:buFont typeface="+mj-lt"/>
              <a:buAutoNum type="arabicPeriod"/>
            </a:pPr>
            <a:r>
              <a:rPr lang="ru-RU" sz="1400" dirty="0">
                <a:latin typeface="+mj-lt"/>
                <a:hlinkClick r:id="rId6">
                  <a:extLst>
                    <a:ext uri="{A12FA001-AC4F-418D-AE19-62706E023703}">
                      <ahyp:hlinkClr xmlns:ahyp="http://schemas.microsoft.com/office/drawing/2018/hyperlinkcolor" val="tx"/>
                    </a:ext>
                  </a:extLst>
                </a:hlinkClick>
              </a:rPr>
              <a:t>Процедурное программирование. : учебно-метод. пособие / Е. Н. Каширская, С. Е. Харьковский .— М. : РТУ МИРЭА</a:t>
            </a:r>
            <a:endParaRPr lang="ru-RU" sz="1400" dirty="0">
              <a:latin typeface="+mj-lt"/>
            </a:endParaRPr>
          </a:p>
          <a:p>
            <a:pPr marL="342900" indent="-342900" algn="l">
              <a:buFont typeface="+mj-lt"/>
              <a:buAutoNum type="arabicPeriod"/>
            </a:pPr>
            <a:r>
              <a:rPr lang="ru-RU" sz="1400" dirty="0">
                <a:latin typeface="+mj-lt"/>
              </a:rPr>
              <a:t>Процедурное программирование. Ч. 1. : сборник контрольных заданий / Е. Н. Каширская, В. А. Холопов, Е. В. Копытова .— М. : РТУ МИРЭА , 2019</a:t>
            </a:r>
          </a:p>
          <a:p>
            <a:pPr marL="342900" indent="-342900" algn="l">
              <a:buFont typeface="+mj-lt"/>
              <a:buAutoNum type="arabicPeriod"/>
            </a:pPr>
            <a:r>
              <a:rPr lang="ru-RU" sz="1400" dirty="0">
                <a:latin typeface="+mj-lt"/>
              </a:rPr>
              <a:t>Процедурное программирование. Ч. 1. : сборник контрольных заданий / Е. Н. Каширская, В. А. Холопов, Е. В. Копытова .— М. : РТУ МИРЭА , 2019</a:t>
            </a:r>
          </a:p>
          <a:p>
            <a:pPr marL="342900" indent="-342900" algn="l">
              <a:buFont typeface="+mj-lt"/>
              <a:buAutoNum type="arabicPeriod"/>
            </a:pPr>
            <a:r>
              <a:rPr lang="ru-RU" sz="1400" dirty="0">
                <a:latin typeface="+mj-lt"/>
              </a:rPr>
              <a:t>Процедурное программирование. : Практикум / Е. Н. Каширская, С. В. Антонов .— М. : РТУ МИРЭА , 2020</a:t>
            </a:r>
          </a:p>
          <a:p>
            <a:pPr marL="342900" indent="-342900" algn="l">
              <a:buFont typeface="+mj-lt"/>
              <a:buAutoNum type="arabicPeriod"/>
            </a:pPr>
            <a:r>
              <a:rPr lang="ru-RU" sz="1400" dirty="0">
                <a:latin typeface="+mj-lt"/>
              </a:rPr>
              <a:t>Процедурное программирование. : рабочая тетрадь / Е. Н. Каширская, Е. В. Копытова .— М. : РТУ МИРЭА , 2020</a:t>
            </a:r>
          </a:p>
          <a:p>
            <a:pPr marL="342900" indent="-342900" algn="l">
              <a:buFont typeface="+mj-lt"/>
              <a:buAutoNum type="arabicPeriod"/>
            </a:pPr>
            <a:r>
              <a:rPr lang="ru-RU" sz="1400" dirty="0">
                <a:latin typeface="+mj-lt"/>
              </a:rPr>
              <a:t>Процедурное программирование. : рабочая тетрадь / Е. Н. Каширская, Е. В. Копытова .— М. : РТУ МИРЭА , 2021</a:t>
            </a:r>
          </a:p>
          <a:p>
            <a:pPr marL="342900" indent="-342900" algn="l">
              <a:buFont typeface="+mj-lt"/>
              <a:buAutoNum type="arabicPeriod"/>
            </a:pPr>
            <a:r>
              <a:rPr lang="ru-RU" sz="1400" dirty="0">
                <a:latin typeface="+mj-lt"/>
              </a:rPr>
              <a:t>Языки программирования. : практикум / Е. Н. Каширская .— М. : РТУ МИРЭА , 2021</a:t>
            </a:r>
          </a:p>
          <a:p>
            <a:pPr marL="342900" indent="-342900" algn="l">
              <a:buFont typeface="+mj-lt"/>
              <a:buAutoNum type="arabicPeriod"/>
            </a:pPr>
            <a:r>
              <a:rPr lang="ru-RU" sz="1400" dirty="0">
                <a:latin typeface="+mj-lt"/>
              </a:rPr>
              <a:t>Программирование алгоритмов сортировки. : учебное пособие / Е. Н. Каширская, М. А. Макаров, С. Е. Харьковский .— М. : РТУ МИРЭА , 2021</a:t>
            </a:r>
          </a:p>
          <a:p>
            <a:pPr marL="342900" indent="-342900" algn="l">
              <a:buFont typeface="+mj-lt"/>
              <a:buAutoNum type="arabicPeriod"/>
            </a:pPr>
            <a:r>
              <a:rPr lang="ru-RU" sz="1400" dirty="0">
                <a:latin typeface="+mj-lt"/>
              </a:rPr>
              <a:t>Процедурное программирование. : практикум / Е. Н. Каширская .— М. : РТУ МИРЭА , 2021</a:t>
            </a:r>
          </a:p>
          <a:p>
            <a:pPr marL="342900" indent="-342900" algn="l">
              <a:buFont typeface="+mj-lt"/>
              <a:buAutoNum type="arabicPeriod"/>
            </a:pPr>
            <a:r>
              <a:rPr lang="ru-RU" sz="1400" dirty="0">
                <a:latin typeface="+mj-lt"/>
              </a:rPr>
              <a:t>Математическая логика в алгоритмизации. : практикум / Е. Н. Каширская .— Москва : РТУ МИРЭА , 2024</a:t>
            </a:r>
          </a:p>
        </p:txBody>
      </p:sp>
    </p:spTree>
    <p:extLst>
      <p:ext uri="{BB962C8B-B14F-4D97-AF65-F5344CB8AC3E}">
        <p14:creationId xmlns:p14="http://schemas.microsoft.com/office/powerpoint/2010/main" val="1041287710"/>
      </p:ext>
    </p:extLst>
  </p:cSld>
  <p:clrMapOvr>
    <a:masterClrMapping/>
  </p:clrMapOvr>
  <mc:AlternateContent xmlns:mc="http://schemas.openxmlformats.org/markup-compatibility/2006" xmlns:p14="http://schemas.microsoft.com/office/powerpoint/2010/main">
    <mc:Choice Requires="p14">
      <p:transition spd="slow" p14:dur="2000" advTm="16643"/>
    </mc:Choice>
    <mc:Fallback xmlns="">
      <p:transition spd="slow" advTm="1664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БАЗОВЫЕ ПОНЯТИЯ ЯЗЫКА ПРОГРАММИРОВАНИЯ </a:t>
            </a:r>
            <a:r>
              <a:rPr lang="ru-RU" sz="1600" b="1" dirty="0" err="1">
                <a:solidFill>
                  <a:schemeClr val="bg1"/>
                </a:solidFill>
                <a:latin typeface="Times New Roman" panose="02020603050405020304" pitchFamily="18" charset="0"/>
                <a:cs typeface="Times New Roman" panose="02020603050405020304" pitchFamily="18" charset="0"/>
              </a:rPr>
              <a:t>C</a:t>
            </a:r>
            <a:r>
              <a:rPr lang="ru-RU" sz="1600" b="1" dirty="0">
                <a:solidFill>
                  <a:schemeClr val="bg1"/>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179512" y="692696"/>
            <a:ext cx="8352928" cy="5337872"/>
          </a:xfrm>
          <a:prstGeom prst="rect">
            <a:avLst/>
          </a:prstGeom>
          <a:noFill/>
        </p:spPr>
        <p:txBody>
          <a:bodyPr wrap="square" rtlCol="0">
            <a:spAutoFit/>
          </a:bodyPr>
          <a:lstStyle/>
          <a:p>
            <a:pPr indent="444500" algn="just">
              <a:lnSpc>
                <a:spcPct val="150000"/>
              </a:lnSpc>
            </a:pPr>
            <a:r>
              <a:rPr lang="ru-RU" sz="2300" b="1" dirty="0">
                <a:latin typeface="+mj-lt"/>
              </a:rPr>
              <a:t>Программа</a:t>
            </a:r>
            <a:r>
              <a:rPr lang="ru-RU" sz="2300" dirty="0">
                <a:latin typeface="+mj-lt"/>
              </a:rPr>
              <a:t> – это реализация алгоритма для выполнения задачи компьютером (ЭВМ).</a:t>
            </a:r>
          </a:p>
          <a:p>
            <a:pPr indent="444500" algn="just">
              <a:lnSpc>
                <a:spcPct val="150000"/>
              </a:lnSpc>
            </a:pPr>
            <a:r>
              <a:rPr lang="ru-RU" sz="2300" dirty="0">
                <a:latin typeface="+mj-lt"/>
              </a:rPr>
              <a:t>С помощью программы мы формулируем алгоритм на языке, понятном компьютеру. Таким языком служит язык программирования.</a:t>
            </a:r>
          </a:p>
          <a:p>
            <a:pPr indent="444500" algn="just">
              <a:lnSpc>
                <a:spcPct val="150000"/>
              </a:lnSpc>
            </a:pPr>
            <a:r>
              <a:rPr lang="ru-RU" sz="2300" dirty="0">
                <a:latin typeface="+mj-lt"/>
              </a:rPr>
              <a:t>На сегодняшний день одним из самых распространенных и востребованных языков программирования является язык С++.</a:t>
            </a:r>
          </a:p>
          <a:p>
            <a:pPr indent="444500" algn="just">
              <a:lnSpc>
                <a:spcPct val="150000"/>
              </a:lnSpc>
            </a:pPr>
            <a:r>
              <a:rPr lang="ru-RU" sz="2300" dirty="0">
                <a:latin typeface="+mj-lt"/>
              </a:rPr>
              <a:t>На языке С++ можно составлять программы для инженерных расчетов, также можно строить оконные проекты, имеющие пользовательский графический интерфейс.</a:t>
            </a:r>
          </a:p>
        </p:txBody>
      </p:sp>
    </p:spTree>
    <p:extLst>
      <p:ext uri="{BB962C8B-B14F-4D97-AF65-F5344CB8AC3E}">
        <p14:creationId xmlns:p14="http://schemas.microsoft.com/office/powerpoint/2010/main" val="1636251283"/>
      </p:ext>
    </p:extLst>
  </p:cSld>
  <p:clrMapOvr>
    <a:masterClrMapping/>
  </p:clrMapOvr>
  <mc:AlternateContent xmlns:mc="http://schemas.openxmlformats.org/markup-compatibility/2006" xmlns:p14="http://schemas.microsoft.com/office/powerpoint/2010/main">
    <mc:Choice Requires="p14">
      <p:transition spd="slow" p14:dur="2000" advTm="54800"/>
    </mc:Choice>
    <mc:Fallback xmlns="">
      <p:transition spd="slow" advTm="54800"/>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6483</TotalTime>
  <Words>9597</Words>
  <Application>Microsoft Macintosh PowerPoint</Application>
  <PresentationFormat>Экран (4:3)</PresentationFormat>
  <Paragraphs>638</Paragraphs>
  <Slides>85</Slides>
  <Notes>5</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85</vt:i4>
      </vt:variant>
    </vt:vector>
  </HeadingPairs>
  <TitlesOfParts>
    <vt:vector size="97" baseType="lpstr">
      <vt:lpstr>__YSText_1fc37b</vt:lpstr>
      <vt:lpstr>-apple-system</vt:lpstr>
      <vt:lpstr>Google Sans</vt:lpstr>
      <vt:lpstr>HeliosExtC</vt:lpstr>
      <vt:lpstr>Arial</vt:lpstr>
      <vt:lpstr>Calibri</vt:lpstr>
      <vt:lpstr>Courier New</vt:lpstr>
      <vt:lpstr>Lora</vt:lpstr>
      <vt:lpstr>PT Serif</vt:lpstr>
      <vt:lpstr>Symbol</vt:lpstr>
      <vt:lpstr>Times New Roman</vt:lpstr>
      <vt:lpstr>Тема Office</vt:lpstr>
      <vt:lpstr>Федеральное государственное бюджетное образовательное учреждение   высшего образования «МИРЭА – Российский технологический университет» РТУ МИРЭА Институт Информационных Технологий   Кафедра Промышленной Информатики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Николай</dc:creator>
  <cp:lastModifiedBy>Елизавета Каширская</cp:lastModifiedBy>
  <cp:revision>231</cp:revision>
  <cp:lastPrinted>2019-03-14T07:14:37Z</cp:lastPrinted>
  <dcterms:created xsi:type="dcterms:W3CDTF">2018-06-04T07:27:05Z</dcterms:created>
  <dcterms:modified xsi:type="dcterms:W3CDTF">2025-09-28T09:01:32Z</dcterms:modified>
</cp:coreProperties>
</file>