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7"/>
  </p:notesMasterIdLst>
  <p:sldIdLst>
    <p:sldId id="256" r:id="rId2"/>
    <p:sldId id="393" r:id="rId3"/>
    <p:sldId id="394" r:id="rId4"/>
    <p:sldId id="395" r:id="rId5"/>
    <p:sldId id="435" r:id="rId6"/>
    <p:sldId id="436" r:id="rId7"/>
    <p:sldId id="437" r:id="rId8"/>
    <p:sldId id="384" r:id="rId9"/>
    <p:sldId id="385" r:id="rId10"/>
    <p:sldId id="328" r:id="rId11"/>
    <p:sldId id="396" r:id="rId12"/>
    <p:sldId id="318" r:id="rId13"/>
    <p:sldId id="332" r:id="rId14"/>
    <p:sldId id="382" r:id="rId15"/>
    <p:sldId id="417" r:id="rId16"/>
    <p:sldId id="331" r:id="rId17"/>
    <p:sldId id="397" r:id="rId18"/>
    <p:sldId id="333" r:id="rId19"/>
    <p:sldId id="334" r:id="rId20"/>
    <p:sldId id="336" r:id="rId21"/>
    <p:sldId id="337" r:id="rId22"/>
    <p:sldId id="338" r:id="rId23"/>
    <p:sldId id="339" r:id="rId24"/>
    <p:sldId id="340" r:id="rId25"/>
    <p:sldId id="419" r:id="rId26"/>
    <p:sldId id="420" r:id="rId27"/>
    <p:sldId id="418" r:id="rId28"/>
    <p:sldId id="341" r:id="rId29"/>
    <p:sldId id="386" r:id="rId30"/>
    <p:sldId id="438" r:id="rId31"/>
    <p:sldId id="439" r:id="rId32"/>
    <p:sldId id="440" r:id="rId33"/>
    <p:sldId id="441" r:id="rId34"/>
    <p:sldId id="442" r:id="rId35"/>
    <p:sldId id="387" r:id="rId36"/>
    <p:sldId id="342" r:id="rId37"/>
    <p:sldId id="389" r:id="rId38"/>
    <p:sldId id="343" r:id="rId39"/>
    <p:sldId id="383" r:id="rId40"/>
    <p:sldId id="421" r:id="rId41"/>
    <p:sldId id="344" r:id="rId42"/>
    <p:sldId id="388" r:id="rId43"/>
    <p:sldId id="345" r:id="rId44"/>
    <p:sldId id="390" r:id="rId45"/>
    <p:sldId id="391" r:id="rId46"/>
    <p:sldId id="346" r:id="rId47"/>
    <p:sldId id="347" r:id="rId48"/>
    <p:sldId id="348" r:id="rId49"/>
    <p:sldId id="349" r:id="rId50"/>
    <p:sldId id="350" r:id="rId51"/>
    <p:sldId id="351" r:id="rId52"/>
    <p:sldId id="422" r:id="rId53"/>
    <p:sldId id="352" r:id="rId54"/>
    <p:sldId id="353" r:id="rId55"/>
    <p:sldId id="354" r:id="rId56"/>
    <p:sldId id="355" r:id="rId57"/>
    <p:sldId id="356" r:id="rId58"/>
    <p:sldId id="358" r:id="rId59"/>
    <p:sldId id="359" r:id="rId60"/>
    <p:sldId id="360" r:id="rId61"/>
    <p:sldId id="361" r:id="rId62"/>
    <p:sldId id="423" r:id="rId63"/>
    <p:sldId id="363" r:id="rId64"/>
    <p:sldId id="379"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424" r:id="rId81"/>
    <p:sldId id="398" r:id="rId82"/>
    <p:sldId id="399" r:id="rId83"/>
    <p:sldId id="400" r:id="rId84"/>
    <p:sldId id="401" r:id="rId85"/>
    <p:sldId id="402" r:id="rId86"/>
    <p:sldId id="403" r:id="rId87"/>
    <p:sldId id="404" r:id="rId88"/>
    <p:sldId id="405" r:id="rId89"/>
    <p:sldId id="406" r:id="rId90"/>
    <p:sldId id="407" r:id="rId91"/>
    <p:sldId id="408" r:id="rId92"/>
    <p:sldId id="409" r:id="rId93"/>
    <p:sldId id="410" r:id="rId94"/>
    <p:sldId id="411" r:id="rId95"/>
    <p:sldId id="412" r:id="rId96"/>
    <p:sldId id="413" r:id="rId97"/>
    <p:sldId id="414" r:id="rId98"/>
    <p:sldId id="415" r:id="rId99"/>
    <p:sldId id="443" r:id="rId100"/>
    <p:sldId id="416" r:id="rId101"/>
    <p:sldId id="381" r:id="rId102"/>
    <p:sldId id="392" r:id="rId103"/>
    <p:sldId id="380" r:id="rId104"/>
    <p:sldId id="425" r:id="rId105"/>
    <p:sldId id="426" r:id="rId106"/>
    <p:sldId id="428" r:id="rId107"/>
    <p:sldId id="429" r:id="rId108"/>
    <p:sldId id="430" r:id="rId109"/>
    <p:sldId id="431" r:id="rId110"/>
    <p:sldId id="432" r:id="rId111"/>
    <p:sldId id="433" r:id="rId112"/>
    <p:sldId id="444" r:id="rId113"/>
    <p:sldId id="445" r:id="rId114"/>
    <p:sldId id="446" r:id="rId115"/>
    <p:sldId id="434" r:id="rId116"/>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209" autoAdjust="0"/>
  </p:normalViewPr>
  <p:slideViewPr>
    <p:cSldViewPr>
      <p:cViewPr varScale="1">
        <p:scale>
          <a:sx n="122" d="100"/>
          <a:sy n="122" d="100"/>
        </p:scale>
        <p:origin x="162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F1CBA9A-60F7-4C65-BAF6-AD62486CD87E}" type="datetimeFigureOut">
              <a:rPr lang="ru-RU" smtClean="0"/>
              <a:t>08.09.2025</a:t>
            </a:fld>
            <a:endParaRPr lang="ru-RU"/>
          </a:p>
        </p:txBody>
      </p:sp>
      <p:sp>
        <p:nvSpPr>
          <p:cNvPr id="4" name="Образ слайда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A81B45D-946D-471E-A406-C77C826DC06E}" type="slidenum">
              <a:rPr lang="ru-RU" smtClean="0"/>
              <a:t>‹#›</a:t>
            </a:fld>
            <a:endParaRPr lang="ru-RU"/>
          </a:p>
        </p:txBody>
      </p:sp>
    </p:spTree>
    <p:extLst>
      <p:ext uri="{BB962C8B-B14F-4D97-AF65-F5344CB8AC3E}">
        <p14:creationId xmlns:p14="http://schemas.microsoft.com/office/powerpoint/2010/main" val="310912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3</a:t>
            </a:fld>
            <a:endParaRPr lang="ru-RU"/>
          </a:p>
        </p:txBody>
      </p:sp>
    </p:spTree>
    <p:extLst>
      <p:ext uri="{BB962C8B-B14F-4D97-AF65-F5344CB8AC3E}">
        <p14:creationId xmlns:p14="http://schemas.microsoft.com/office/powerpoint/2010/main" val="1272801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110</a:t>
            </a:fld>
            <a:endParaRPr lang="ru-RU"/>
          </a:p>
        </p:txBody>
      </p:sp>
    </p:spTree>
    <p:extLst>
      <p:ext uri="{BB962C8B-B14F-4D97-AF65-F5344CB8AC3E}">
        <p14:creationId xmlns:p14="http://schemas.microsoft.com/office/powerpoint/2010/main" val="210886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111</a:t>
            </a:fld>
            <a:endParaRPr lang="ru-RU"/>
          </a:p>
        </p:txBody>
      </p:sp>
    </p:spTree>
    <p:extLst>
      <p:ext uri="{BB962C8B-B14F-4D97-AF65-F5344CB8AC3E}">
        <p14:creationId xmlns:p14="http://schemas.microsoft.com/office/powerpoint/2010/main" val="3112647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112</a:t>
            </a:fld>
            <a:endParaRPr lang="ru-RU"/>
          </a:p>
        </p:txBody>
      </p:sp>
    </p:spTree>
    <p:extLst>
      <p:ext uri="{BB962C8B-B14F-4D97-AF65-F5344CB8AC3E}">
        <p14:creationId xmlns:p14="http://schemas.microsoft.com/office/powerpoint/2010/main" val="778847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113</a:t>
            </a:fld>
            <a:endParaRPr lang="ru-RU"/>
          </a:p>
        </p:txBody>
      </p:sp>
    </p:spTree>
    <p:extLst>
      <p:ext uri="{BB962C8B-B14F-4D97-AF65-F5344CB8AC3E}">
        <p14:creationId xmlns:p14="http://schemas.microsoft.com/office/powerpoint/2010/main" val="67506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114</a:t>
            </a:fld>
            <a:endParaRPr lang="ru-RU"/>
          </a:p>
        </p:txBody>
      </p:sp>
    </p:spTree>
    <p:extLst>
      <p:ext uri="{BB962C8B-B14F-4D97-AF65-F5344CB8AC3E}">
        <p14:creationId xmlns:p14="http://schemas.microsoft.com/office/powerpoint/2010/main" val="32927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9</a:t>
            </a:fld>
            <a:endParaRPr lang="ru-RU"/>
          </a:p>
        </p:txBody>
      </p:sp>
    </p:spTree>
    <p:extLst>
      <p:ext uri="{BB962C8B-B14F-4D97-AF65-F5344CB8AC3E}">
        <p14:creationId xmlns:p14="http://schemas.microsoft.com/office/powerpoint/2010/main" val="13274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81B45D-946D-471E-A406-C77C826DC06E}" type="slidenum">
              <a:rPr lang="ru-RU" smtClean="0"/>
              <a:t>12</a:t>
            </a:fld>
            <a:endParaRPr lang="ru-RU"/>
          </a:p>
        </p:txBody>
      </p:sp>
    </p:spTree>
    <p:extLst>
      <p:ext uri="{BB962C8B-B14F-4D97-AF65-F5344CB8AC3E}">
        <p14:creationId xmlns:p14="http://schemas.microsoft.com/office/powerpoint/2010/main" val="371840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16</a:t>
            </a:fld>
            <a:endParaRPr lang="ru-RU"/>
          </a:p>
        </p:txBody>
      </p:sp>
    </p:spTree>
    <p:extLst>
      <p:ext uri="{BB962C8B-B14F-4D97-AF65-F5344CB8AC3E}">
        <p14:creationId xmlns:p14="http://schemas.microsoft.com/office/powerpoint/2010/main" val="416360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17</a:t>
            </a:fld>
            <a:endParaRPr lang="ru-RU"/>
          </a:p>
        </p:txBody>
      </p:sp>
    </p:spTree>
    <p:extLst>
      <p:ext uri="{BB962C8B-B14F-4D97-AF65-F5344CB8AC3E}">
        <p14:creationId xmlns:p14="http://schemas.microsoft.com/office/powerpoint/2010/main" val="1013901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18</a:t>
            </a:fld>
            <a:endParaRPr lang="ru-RU"/>
          </a:p>
        </p:txBody>
      </p:sp>
    </p:spTree>
    <p:extLst>
      <p:ext uri="{BB962C8B-B14F-4D97-AF65-F5344CB8AC3E}">
        <p14:creationId xmlns:p14="http://schemas.microsoft.com/office/powerpoint/2010/main" val="269840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22</a:t>
            </a:fld>
            <a:endParaRPr lang="ru-RU"/>
          </a:p>
        </p:txBody>
      </p:sp>
    </p:spTree>
    <p:extLst>
      <p:ext uri="{BB962C8B-B14F-4D97-AF65-F5344CB8AC3E}">
        <p14:creationId xmlns:p14="http://schemas.microsoft.com/office/powerpoint/2010/main" val="301978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23</a:t>
            </a:fld>
            <a:endParaRPr lang="ru-RU"/>
          </a:p>
        </p:txBody>
      </p:sp>
    </p:spTree>
    <p:extLst>
      <p:ext uri="{BB962C8B-B14F-4D97-AF65-F5344CB8AC3E}">
        <p14:creationId xmlns:p14="http://schemas.microsoft.com/office/powerpoint/2010/main" val="820430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33</a:t>
            </a:fld>
            <a:endParaRPr lang="ru-RU"/>
          </a:p>
        </p:txBody>
      </p:sp>
    </p:spTree>
    <p:extLst>
      <p:ext uri="{BB962C8B-B14F-4D97-AF65-F5344CB8AC3E}">
        <p14:creationId xmlns:p14="http://schemas.microsoft.com/office/powerpoint/2010/main" val="288994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dirty="0"/>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0614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5275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8836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1889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017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08.09.2025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2942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08.09.2025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5611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08.09.2025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770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701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5554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8712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08.09.2025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6387279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shirskaya@mirea.r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https://dzen.ru/lz5XeGt8f/I1a11K098/8e2042xxwlOQ/DKxsDD15hbgsRCBhRxATRjdsUPT2yV3nwj32ZPkaNMZVz4AQX3_II0Wyux9oLQnsc0BMf68hC_roc8kJddZHtBxIjXm8KbG7yAB0wSOVA7aHqSGRdxgZ1mcd52VI_3FF4X5AFLqa7sPVsjrtmo84CzXS_3gYFox6iYOpuBGiQWLNCijuvNlWmB8VZQCk8ePERw6AhlB4LkCTLqeDOlg0lrdcURb62J5Xk6WebgjvCioXYS96SORMq-kzO96yQDGRCbq7f0ypFIlORGRDx4HhtBb_cIawmr-wIHwnsSpapQUXXmLXqyj8p2EGvH5ZH2hLJADNSyhUrugLEsue0lOCo7mYOa59a-ZpDXZXkKcTcAX0LmN0w0qswiFvlqFJGTaXx5xi5On537XQhJ9_6N16m0cQ_ciZRAx7uGPJr-HD4hNL2OtdfknWqW3FNONkUxDn1zyzd9L5_cBzTYWw-7oFVzb_0qa4Cg5244QMnKgd2Js3EVzI-1Y8GYqDSF3w45ADi2jYv4ybV1h85gexhGIT5tVMQLdwCT4zgX4FcgkqpNaHvRNVCQodJPDGvm5bPRuJ9XLvWqhGjhn5INoNUcAToZnauV-Nu1R6bCaFgmRRwOf372CEYsiOAgI_NIAIOgTnxuwRtul6Hpbwt-_-ilw7KoTzrCnoVY_6epPZfeKjsNMYOjvOzpg3i19EdxKU0NE3py6Dp3A4TZFh7jfBShhUBxav8vTr-O6lgefPzQrtmNuHgQ1bGUeeS8kQ2a3wcIICqDm57H1YNCiuJZZiZuLSNtfPYlQDS05icO3EYjspRVf1vaFGippeB6GXXR6KPbjZttFfSijEXLp7sWut0ONgQfkoaK7uC1eY_cQWAycxIfb2_1LmkkssY0EPBCLpGQZn5MxTZytZzbdA5w0ei1xI-cQBXUp6Vxw7uhO7H9MjUoC7WKgNvHjWa2_mVaAFIhKVBowQtUMZLdBg7iezeco2RuUeUkXKKgym8deunypPujgGo34KCDT8K5kB6B4A84AgmiubrB66FlsfVBcjV-IhZdedMuSyahwx0I22cgm7xKVHv_NE-Sj_xnPUHo44PLm5pRDeelrWv8oqUKnPwZCxAyh6qnxdacSJHwXUwaXgkfTlrgPGohpP8EEclAMqC-TENOxiByj7_Bagt26eKC1Ku8UTT0hYpC-r6AJ5LDOTIiGZaKt-vFnkqG83tYKGojL2xW0SpGLIj6CQLMahe6tWx1Te8yRq2A31YYVvzTmOGNmk4L6buCZPqgkAyEyj82AD6KorbA5ZNFu-NjTBtIJjhscvMfSCmDxiEx8kEEmrBOblvEF1mmpdZoO1zK5KHluIB0MOODlEnRo606pOowNgARmIur7POKX6LaY3ocYyAvTG7iPGsDhvghA-9RMZKcVVtf0gF7qa7daxhn5uum8be8WBrpipZp7I62E53kDgYwBL6Gl8zslXui_GZ8OUA0CV5f5hZiLYzcPCvRRhiCnHNNU9YRR5Ss8W0IcNfxk9GJq2M2xIGAV_u-oxCE5SYEDBeCn5_Oxq1chuxeZyJ9HBRvUuUnbwaj3xYh4HoTv4pgbkvOIEmxn_RcP2POyZzHk4VtGvCnr3LropEwnd8ZKDglgb-twMubSKLXS0s6ZTAcWFLhLUsrkOomPf14LpqwVkBr4glAoLLHZxF5xNaP6pWyYDnNhb9g86elLJvnJAIcHLGNpcDZmnqw4EF_IH4CMmZI7DVgD53AFTfpcS-Fslh9VPQzR4myyXgOWfHnkuW1uWYo34GNY_y2gzGlzCkHMwmSrYzbzpdsiMJkbTVlHT1yeu4ISDii8RcD_F4Tg5Bge2_DE1mnm95BI3zY9J3Etqd0FMmGn1bZi4gttPwcEBMhiKSkzOi2Xo7wcEA4SjUARF72P0sSg-UiJvFHLa6WSH5I8itmoaf1bR53_dSF-JaBYzrisbBx-76gL53LMhILP7mot_fZq1iA8lY" TargetMode="External"/><Relationship Id="rId4" Type="http://schemas.openxmlformats.org/officeDocument/2006/relationships/image" Target="../media/image31.jpeg"/></Relationships>
</file>

<file path=ppt/slides/_rels/slide115.xml.rels><?xml version="1.0" encoding="UTF-8" standalone="yes"?>
<Relationships xmlns="http://schemas.openxmlformats.org/package/2006/relationships"><Relationship Id="rId3" Type="http://schemas.openxmlformats.org/officeDocument/2006/relationships/hyperlink" Target="https://www.intuit.ru/studies/courses/16740/1301/info" TargetMode="External"/><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hyperlink" Target="http://cert.obninsk.ru/gost/282/282.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me/+m3XTCFpYPjY1OGRi" TargetMode="External"/><Relationship Id="rId5" Type="http://schemas.openxmlformats.org/officeDocument/2006/relationships/hyperlink" Target="https://cloud.mail.ru/public/5eoB/Qz7iNzehG" TargetMode="External"/><Relationship Id="rId4" Type="http://schemas.openxmlformats.org/officeDocument/2006/relationships/hyperlink" Target="https://vk.com/away.php?to=https%3A%2F%2Flizok.ucoz.net&amp;cc_key="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cert.obninsk.ru/gost/282/282.html" TargetMode="External"/><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hyperlink" Target="https://sites.google.com/site/anisimovkhv/learning/pris/lecture/tema8/tema8_2" TargetMode="External"/><Relationship Id="rId4" Type="http://schemas.openxmlformats.org/officeDocument/2006/relationships/hyperlink" Target="https://prog-cpp.ru/block-schema/"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hyperlink" Target="https://pro-prof.com/books-algorithm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www.intuit.ru/EDI/06_03_17_3/1488752433-23564/tutorial/1345/objects/2/files/f2.3.png" TargetMode="External"/><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ru.wikipedia.org/wiki/0_(%D1%86%D0%B8%D1%84%D1%80%D0%B0)" TargetMode="External"/><Relationship Id="rId3" Type="http://schemas.openxmlformats.org/officeDocument/2006/relationships/hyperlink" Target="https://ru.wikipedia.org/wiki/%D0%A5%D0%BE%D1%80%D0%B5%D0%B7%D0%BC" TargetMode="External"/><Relationship Id="rId7" Type="http://schemas.openxmlformats.org/officeDocument/2006/relationships/hyperlink" Target="https://ru.wikipedia.org/wiki/%D0%90%D0%BB%D0%B3%D0%B5%D0%B1%D1%80%D0%B0" TargetMode="External"/><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hyperlink" Target="https://ru.wikipedia.org/wiki/%D0%9A%D0%B8%D1%82%D0%B0%D0%B1_%D0%B0%D0%BB%D1%8C-%D0%B4%D0%B6%D0%B5%D0%B1%D1%80_%D0%B2%D0%B0%D0%BB%D1%8C-%D0%BC%D1%83%D0%BA%D0%B0%D0%B1%D0%B0%D0%BB%D0%B0" TargetMode="External"/><Relationship Id="rId5" Type="http://schemas.openxmlformats.org/officeDocument/2006/relationships/hyperlink" Target="https://ru.wikipedia.org/wiki/825_%D0%B3%D0%BE%D0%B4" TargetMode="External"/><Relationship Id="rId4" Type="http://schemas.openxmlformats.org/officeDocument/2006/relationships/hyperlink" Target="https://ru.wikipedia.org/wiki/%D0%90%D0%BB%D1%8C-%D0%A5%D0%BE%D1%80%D0%B5%D0%B7%D0%BC%D0%B8"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ru.wikipedia.org/wiki/XII_%D0%B2%D0%B5%D0%BA"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www.tadviser.ru/index.php/%D0%A1%D1%82%D0%B0%D1%82%D1%8C%D1%8F:%D0%A2%D1%80%D0%B0%D0%BD%D1%81%D0%BB%D1%8F%D1%82%D0%BE%D1%80" TargetMode="External"/><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hyperlink" Target="https://www.tadviser.ru/index.php/%D0%A1%D1%82%D0%B0%D1%82%D1%8C%D1%8F:%D0%9C%D0%B0%D1%88%D0%B8%D0%BD%D0%BD%D1%8B%D0%B9_%D0%BA%D0%BE%D0%B4" TargetMode="External"/><Relationship Id="rId5" Type="http://schemas.openxmlformats.org/officeDocument/2006/relationships/hyperlink" Target="https://www.tadviser.ru/index.php/%D0%A1%D1%82%D0%B0%D1%82%D1%8C%D1%8F:%D0%90%D1%81%D1%81%D0%B5%D0%BC%D0%B1%D0%BB%D0%B5%D1%80" TargetMode="External"/><Relationship Id="rId4" Type="http://schemas.openxmlformats.org/officeDocument/2006/relationships/hyperlink" Target="https://www.tadviser.ru/index.php?title=%D0%98%D0%BD%D1%82%D0%B5%D1%80%D0%BF%D1%80%D0%B5%D1%82%D0%B0%D1%82%D0%BE%D1%80&amp;action=edit&amp;redlink=1" TargetMode="External"/></Relationships>
</file>

<file path=ppt/slides/_rels/slide9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9626"/>
            <a:ext cx="9144000" cy="2358506"/>
          </a:xfr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a:normAutofit/>
          </a:bodyPr>
          <a:lstStyle/>
          <a:p>
            <a:r>
              <a:rPr lang="ru-RU" sz="1400" b="1" dirty="0">
                <a:latin typeface="Arial" panose="020B0604020202020204" pitchFamily="34" charset="0"/>
                <a:cs typeface="Arial" panose="020B0604020202020204" pitchFamily="34" charset="0"/>
              </a:rPr>
              <a:t>Федеральное государственное бюджетное образовательное учреждение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 высшего образования</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«МИРЭА – Российский технологический университет»</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РТУ МИРЭА</a:t>
            </a:r>
            <a:br>
              <a:rPr lang="en-US"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Институт Информационных Технологий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Кафедра Промышленной Информатики</a:t>
            </a:r>
          </a:p>
        </p:txBody>
      </p:sp>
      <p:sp>
        <p:nvSpPr>
          <p:cNvPr id="5" name="Прямоугольник 4"/>
          <p:cNvSpPr/>
          <p:nvPr/>
        </p:nvSpPr>
        <p:spPr>
          <a:xfrm>
            <a:off x="251520" y="3419129"/>
            <a:ext cx="8568952" cy="1138773"/>
          </a:xfrm>
          <a:prstGeom prst="rect">
            <a:avLst/>
          </a:prstGeom>
        </p:spPr>
        <p:txBody>
          <a:bodyPr wrap="square">
            <a:spAutoFit/>
          </a:bodyPr>
          <a:lstStyle/>
          <a:p>
            <a:pPr algn="ctr"/>
            <a:r>
              <a:rPr lang="ru-RU" sz="2400" dirty="0">
                <a:solidFill>
                  <a:srgbClr val="0070C0"/>
                </a:solidFill>
                <a:latin typeface="Times New Roman" pitchFamily="18" charset="0"/>
                <a:cs typeface="Times New Roman" pitchFamily="18" charset="0"/>
              </a:rPr>
              <a:t>ИНФОРМАТИКА</a:t>
            </a:r>
          </a:p>
          <a:p>
            <a:pPr algn="ctr"/>
            <a:endParaRPr lang="ru-RU" sz="2400" dirty="0">
              <a:solidFill>
                <a:srgbClr val="0070C0"/>
              </a:solidFill>
              <a:latin typeface="Times New Roman" pitchFamily="18" charset="0"/>
              <a:cs typeface="Times New Roman" pitchFamily="18" charset="0"/>
            </a:endParaRPr>
          </a:p>
          <a:p>
            <a:pPr algn="ctr"/>
            <a:r>
              <a:rPr lang="ru-RU" sz="2000" dirty="0">
                <a:solidFill>
                  <a:srgbClr val="0070C0"/>
                </a:solidFill>
                <a:latin typeface="Times New Roman" pitchFamily="18" charset="0"/>
                <a:cs typeface="Times New Roman" pitchFamily="18" charset="0"/>
              </a:rPr>
              <a:t>Тема лекции «Алгоритмизация. Понятие алгоритма»</a:t>
            </a:r>
          </a:p>
        </p:txBody>
      </p:sp>
      <p:pic>
        <p:nvPicPr>
          <p:cNvPr id="6" name="Рисунок 5" descr="MIREA_Gerb_Colour.png"/>
          <p:cNvPicPr>
            <a:picLocks noChangeAspect="1"/>
          </p:cNvPicPr>
          <p:nvPr/>
        </p:nvPicPr>
        <p:blipFill>
          <a:blip r:embed="rId2" cstate="print"/>
          <a:stretch>
            <a:fillRect/>
          </a:stretch>
        </p:blipFill>
        <p:spPr>
          <a:xfrm>
            <a:off x="3779912" y="1876698"/>
            <a:ext cx="1404156" cy="1552302"/>
          </a:xfrm>
          <a:prstGeom prst="rect">
            <a:avLst/>
          </a:prstGeom>
        </p:spPr>
      </p:pic>
      <p:sp>
        <p:nvSpPr>
          <p:cNvPr id="3" name="Прямоугольник 2"/>
          <p:cNvSpPr/>
          <p:nvPr/>
        </p:nvSpPr>
        <p:spPr>
          <a:xfrm>
            <a:off x="2024" y="4941168"/>
            <a:ext cx="8585584" cy="1477328"/>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Лектор Каширская Елизавета Натановна, </a:t>
            </a:r>
          </a:p>
          <a:p>
            <a:pPr algn="ctr"/>
            <a:r>
              <a:rPr lang="ru-RU" dirty="0">
                <a:latin typeface="Times New Roman" panose="02020603050405020304" pitchFamily="18" charset="0"/>
                <a:cs typeface="Times New Roman" panose="02020603050405020304" pitchFamily="18" charset="0"/>
              </a:rPr>
              <a:t>к.т.н., доцент, ФГБОУ ВО «МИРЭА - Российский технологический университет»</a:t>
            </a:r>
          </a:p>
          <a:p>
            <a:pPr algn="ctr"/>
            <a:r>
              <a:rPr lang="en-US" dirty="0">
                <a:latin typeface="Times New Roman" panose="02020603050405020304" pitchFamily="18" charset="0"/>
                <a:cs typeface="Times New Roman" panose="02020603050405020304" pitchFamily="18" charset="0"/>
              </a:rPr>
              <a:t>e-mail: </a:t>
            </a:r>
            <a:r>
              <a:rPr lang="ru-RU" u="sng" dirty="0">
                <a:latin typeface="Times New Roman" panose="02020603050405020304" pitchFamily="18" charset="0"/>
                <a:cs typeface="Times New Roman" panose="02020603050405020304" pitchFamily="18" charset="0"/>
                <a:hlinkClick r:id="rId3"/>
              </a:rPr>
              <a:t>kashirskaya@</a:t>
            </a:r>
            <a:r>
              <a:rPr lang="en-US" u="sng" dirty="0">
                <a:latin typeface="Times New Roman" panose="02020603050405020304" pitchFamily="18" charset="0"/>
                <a:cs typeface="Times New Roman" panose="02020603050405020304" pitchFamily="18" charset="0"/>
                <a:hlinkClick r:id="rId3"/>
              </a:rPr>
              <a:t>mirea.ru</a:t>
            </a:r>
            <a:endParaRPr lang="en-US" u="sng" dirty="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Лекция  № 1</a:t>
            </a:r>
          </a:p>
        </p:txBody>
      </p:sp>
    </p:spTree>
    <p:extLst>
      <p:ext uri="{BB962C8B-B14F-4D97-AF65-F5344CB8AC3E}">
        <p14:creationId xmlns:p14="http://schemas.microsoft.com/office/powerpoint/2010/main" val="1100842821"/>
      </p:ext>
    </p:extLst>
  </p:cSld>
  <p:clrMapOvr>
    <a:masterClrMapping/>
  </p:clrMapOvr>
  <mc:AlternateContent xmlns:mc="http://schemas.openxmlformats.org/markup-compatibility/2006" xmlns:p14="http://schemas.microsoft.com/office/powerpoint/2010/main">
    <mc:Choice Requires="p14">
      <p:transition spd="slow" p14:dur="2000" advTm="27903"/>
    </mc:Choice>
    <mc:Fallback xmlns="">
      <p:transition spd="slow" advTm="2790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Определение алгоритма</a:t>
            </a:r>
          </a:p>
        </p:txBody>
      </p:sp>
      <p:sp>
        <p:nvSpPr>
          <p:cNvPr id="8" name="TextBox 7"/>
          <p:cNvSpPr txBox="1"/>
          <p:nvPr/>
        </p:nvSpPr>
        <p:spPr>
          <a:xfrm>
            <a:off x="196874" y="472444"/>
            <a:ext cx="8767614" cy="6239978"/>
          </a:xfrm>
          <a:prstGeom prst="rect">
            <a:avLst/>
          </a:prstGeom>
          <a:noFill/>
        </p:spPr>
        <p:txBody>
          <a:bodyPr wrap="square" rtlCol="0">
            <a:spAutoFit/>
          </a:bodyPr>
          <a:lstStyle/>
          <a:p>
            <a:pPr indent="450215" algn="just">
              <a:lnSpc>
                <a:spcPct val="140000"/>
              </a:lnSpc>
              <a:spcAft>
                <a:spcPts val="0"/>
              </a:spcAft>
            </a:pPr>
            <a:r>
              <a:rPr lang="ru-RU" sz="2400" dirty="0">
                <a:latin typeface="Times New Roman" panose="02020603050405020304" pitchFamily="18" charset="0"/>
                <a:ea typeface="Times New Roman" panose="02020603050405020304" pitchFamily="18" charset="0"/>
              </a:rPr>
              <a:t>Существует несколько определений понятия алгоритма. Приведем самые распространенные.</a:t>
            </a:r>
          </a:p>
          <a:p>
            <a:pPr indent="450215" algn="just">
              <a:lnSpc>
                <a:spcPct val="140000"/>
              </a:lnSpc>
              <a:spcAft>
                <a:spcPts val="0"/>
              </a:spcAft>
            </a:pPr>
            <a:r>
              <a:rPr lang="ru-RU" sz="2400" b="1" dirty="0">
                <a:latin typeface="Times New Roman" panose="02020603050405020304" pitchFamily="18" charset="0"/>
                <a:ea typeface="Times New Roman" panose="02020603050405020304" pitchFamily="18" charset="0"/>
              </a:rPr>
              <a:t>Алгоритм</a:t>
            </a:r>
            <a:r>
              <a:rPr lang="ru-RU" sz="2400" dirty="0">
                <a:latin typeface="Times New Roman" panose="02020603050405020304" pitchFamily="18" charset="0"/>
                <a:ea typeface="Times New Roman" panose="02020603050405020304" pitchFamily="18" charset="0"/>
              </a:rPr>
              <a:t> – последовательность чётко определенных действий, выполнение которых ведёт к решению задачи. </a:t>
            </a:r>
          </a:p>
          <a:p>
            <a:pPr indent="450215" algn="just">
              <a:lnSpc>
                <a:spcPct val="140000"/>
              </a:lnSpc>
            </a:pPr>
            <a:r>
              <a:rPr lang="ru-RU" sz="2400" b="1" dirty="0">
                <a:latin typeface="Times New Roman" panose="02020603050405020304" pitchFamily="18" charset="0"/>
                <a:ea typeface="Times New Roman" panose="02020603050405020304" pitchFamily="18" charset="0"/>
              </a:rPr>
              <a:t>Алгоритм</a:t>
            </a:r>
            <a:r>
              <a:rPr lang="ru-RU" sz="2400" dirty="0">
                <a:solidFill>
                  <a:srgbClr val="000066"/>
                </a:solidFill>
                <a:latin typeface="Times New Roman" panose="02020603050405020304" pitchFamily="18" charset="0"/>
              </a:rPr>
              <a:t> — это точно определенная последовательность действий, которые необходимо выполнить над исходной информацией, чтобы получить решение задачи.</a:t>
            </a:r>
          </a:p>
          <a:p>
            <a:pPr indent="450215" algn="just">
              <a:lnSpc>
                <a:spcPct val="140000"/>
              </a:lnSpc>
            </a:pPr>
            <a:r>
              <a:rPr lang="ru-RU" sz="2400" b="1" dirty="0">
                <a:latin typeface="Times New Roman" panose="02020603050405020304" pitchFamily="18" charset="0"/>
                <a:ea typeface="Times New Roman" panose="02020603050405020304" pitchFamily="18" charset="0"/>
              </a:rPr>
              <a:t>Алгоритм</a:t>
            </a:r>
            <a:r>
              <a:rPr lang="ru-RU" sz="2400" dirty="0">
                <a:latin typeface="Times New Roman" panose="02020603050405020304" pitchFamily="18" charset="0"/>
                <a:ea typeface="Times New Roman" panose="02020603050405020304" pitchFamily="18" charset="0"/>
              </a:rPr>
              <a:t> – это совокупность действий, приводящих к достижению результата за конечное число шагов.</a:t>
            </a:r>
          </a:p>
          <a:p>
            <a:pPr indent="450215" algn="just">
              <a:lnSpc>
                <a:spcPct val="140000"/>
              </a:lnSpc>
            </a:pPr>
            <a:r>
              <a:rPr lang="ru-RU" altLang="ru-RU" sz="2400" b="1" dirty="0">
                <a:latin typeface="Times New Roman" panose="02020603050405020304" pitchFamily="18" charset="0"/>
              </a:rPr>
              <a:t>Алгоритм</a:t>
            </a:r>
            <a:r>
              <a:rPr lang="ru-RU" altLang="ru-RU" sz="2400" dirty="0">
                <a:latin typeface="Times New Roman" panose="02020603050405020304" pitchFamily="18" charset="0"/>
              </a:rPr>
              <a:t> — это точное предписание, которое определяет процесс, ведущий от исходных данных к требуемому конечному результату.</a:t>
            </a:r>
            <a:endParaRPr lang="ru-RU" sz="2400" dirty="0">
              <a:latin typeface="Times New Roman" panose="02020603050405020304" pitchFamily="18" charset="0"/>
            </a:endParaRPr>
          </a:p>
        </p:txBody>
      </p:sp>
    </p:spTree>
    <p:extLst>
      <p:ext uri="{BB962C8B-B14F-4D97-AF65-F5344CB8AC3E}">
        <p14:creationId xmlns:p14="http://schemas.microsoft.com/office/powerpoint/2010/main" val="1636251283"/>
      </p:ext>
    </p:extLst>
  </p:cSld>
  <p:clrMapOvr>
    <a:masterClrMapping/>
  </p:clrMapOvr>
  <mc:AlternateContent xmlns:mc="http://schemas.openxmlformats.org/markup-compatibility/2006" xmlns:p14="http://schemas.microsoft.com/office/powerpoint/2010/main">
    <mc:Choice Requires="p14">
      <p:transition spd="slow" p14:dur="2000" advTm="72512"/>
    </mc:Choice>
    <mc:Fallback xmlns="">
      <p:transition spd="slow" advTm="72512"/>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Методы программирования</a:t>
            </a:r>
          </a:p>
        </p:txBody>
      </p:sp>
      <p:sp>
        <p:nvSpPr>
          <p:cNvPr id="8" name="TextBox 7"/>
          <p:cNvSpPr txBox="1"/>
          <p:nvPr/>
        </p:nvSpPr>
        <p:spPr>
          <a:xfrm>
            <a:off x="251520" y="575102"/>
            <a:ext cx="8462351" cy="6001643"/>
          </a:xfrm>
          <a:prstGeom prst="rect">
            <a:avLst/>
          </a:prstGeom>
          <a:noFill/>
        </p:spPr>
        <p:txBody>
          <a:bodyPr wrap="square" rtlCol="0">
            <a:spAutoFit/>
          </a:bodyPr>
          <a:lstStyle/>
          <a:p>
            <a:pPr>
              <a:lnSpc>
                <a:spcPct val="80000"/>
              </a:lnSpc>
              <a:buFontTx/>
              <a:buNone/>
            </a:pPr>
            <a:r>
              <a:rPr lang="ru-RU" altLang="ru-RU" sz="2400" b="1" dirty="0">
                <a:solidFill>
                  <a:schemeClr val="tx2"/>
                </a:solidFill>
                <a:latin typeface="+mj-lt"/>
              </a:rPr>
              <a:t>Процедурное программирование</a:t>
            </a:r>
            <a:r>
              <a:rPr lang="ru-RU" altLang="ru-RU" sz="2400" dirty="0">
                <a:latin typeface="+mj-lt"/>
              </a:rPr>
              <a:t> — </a:t>
            </a:r>
          </a:p>
          <a:p>
            <a:pPr>
              <a:lnSpc>
                <a:spcPct val="80000"/>
              </a:lnSpc>
              <a:buFontTx/>
              <a:buNone/>
            </a:pPr>
            <a:r>
              <a:rPr lang="ru-RU" altLang="ru-RU" sz="2400" dirty="0">
                <a:latin typeface="+mj-lt"/>
              </a:rPr>
              <a:t>основанное на концепции вызова процедуры (подпрограммы, метода или функции). </a:t>
            </a:r>
          </a:p>
          <a:p>
            <a:pPr>
              <a:lnSpc>
                <a:spcPct val="80000"/>
              </a:lnSpc>
            </a:pPr>
            <a:endParaRPr lang="ru-RU" altLang="ru-RU" sz="2400" dirty="0">
              <a:latin typeface="+mj-lt"/>
            </a:endParaRPr>
          </a:p>
          <a:p>
            <a:pPr>
              <a:lnSpc>
                <a:spcPct val="80000"/>
              </a:lnSpc>
              <a:buFontTx/>
              <a:buNone/>
            </a:pPr>
            <a:r>
              <a:rPr lang="ru-RU" altLang="ru-RU" sz="2400" dirty="0">
                <a:latin typeface="+mj-lt"/>
              </a:rPr>
              <a:t>Процедуры просто содержат последовательность шагов для выполнения. В ходе выполнения программы любая процедура может быть вызвана из любой точки, включая саму данную процедуру.</a:t>
            </a:r>
          </a:p>
          <a:p>
            <a:pPr>
              <a:lnSpc>
                <a:spcPct val="80000"/>
              </a:lnSpc>
              <a:buFontTx/>
              <a:buNone/>
            </a:pPr>
            <a:endParaRPr lang="ru-RU" altLang="ru-RU" sz="2400" dirty="0">
              <a:latin typeface="+mj-lt"/>
            </a:endParaRPr>
          </a:p>
          <a:p>
            <a:pPr>
              <a:lnSpc>
                <a:spcPct val="80000"/>
              </a:lnSpc>
              <a:buFontTx/>
              <a:buNone/>
            </a:pPr>
            <a:r>
              <a:rPr lang="ru-RU" altLang="ru-RU" sz="2400" dirty="0">
                <a:latin typeface="+mj-lt"/>
              </a:rPr>
              <a:t>Отличительные особенности:</a:t>
            </a:r>
          </a:p>
          <a:p>
            <a:pPr marL="342900" indent="-342900">
              <a:lnSpc>
                <a:spcPct val="80000"/>
              </a:lnSpc>
              <a:buFont typeface="Arial" panose="020B0604020202020204" pitchFamily="34" charset="0"/>
              <a:buChar char="•"/>
            </a:pPr>
            <a:r>
              <a:rPr lang="ru-RU" altLang="ru-RU" sz="2400" dirty="0">
                <a:latin typeface="+mj-lt"/>
              </a:rPr>
              <a:t>возможность повторного использования одного и того же кода из нескольких мест программы без его копирования;</a:t>
            </a:r>
          </a:p>
          <a:p>
            <a:pPr marL="342900" indent="-342900">
              <a:lnSpc>
                <a:spcPct val="80000"/>
              </a:lnSpc>
              <a:buFont typeface="Arial" panose="020B0604020202020204" pitchFamily="34" charset="0"/>
              <a:buChar char="•"/>
            </a:pPr>
            <a:r>
              <a:rPr lang="ru-RU" altLang="ru-RU" sz="2400" dirty="0">
                <a:latin typeface="+mj-lt"/>
              </a:rPr>
              <a:t>возможность написания программы без инструкций GOTO или JUMP (спагетти-код);</a:t>
            </a:r>
          </a:p>
          <a:p>
            <a:pPr marL="342900" indent="-342900">
              <a:lnSpc>
                <a:spcPct val="80000"/>
              </a:lnSpc>
              <a:buFont typeface="Arial" panose="020B0604020202020204" pitchFamily="34" charset="0"/>
              <a:buChar char="•"/>
            </a:pPr>
            <a:r>
              <a:rPr lang="ru-RU" altLang="ru-RU" sz="2400" dirty="0">
                <a:latin typeface="+mj-lt"/>
              </a:rPr>
              <a:t>возможность поддержки модульности и структурности. </a:t>
            </a:r>
          </a:p>
          <a:p>
            <a:pPr>
              <a:lnSpc>
                <a:spcPct val="80000"/>
              </a:lnSpc>
              <a:buFontTx/>
              <a:buNone/>
            </a:pPr>
            <a:endParaRPr lang="ru-RU" altLang="ru-RU" sz="2400" dirty="0">
              <a:latin typeface="+mj-lt"/>
            </a:endParaRPr>
          </a:p>
          <a:p>
            <a:pPr>
              <a:lnSpc>
                <a:spcPct val="80000"/>
              </a:lnSpc>
              <a:buFontTx/>
              <a:buNone/>
            </a:pPr>
            <a:r>
              <a:rPr lang="en-US" altLang="ru-RU" sz="2400" dirty="0">
                <a:latin typeface="+mj-lt"/>
              </a:rPr>
              <a:t>(</a:t>
            </a:r>
            <a:r>
              <a:rPr lang="ru-RU" altLang="ru-RU" sz="2400" dirty="0">
                <a:latin typeface="+mj-lt"/>
              </a:rPr>
              <a:t>Ада</a:t>
            </a:r>
            <a:r>
              <a:rPr lang="en-US" altLang="ru-RU" sz="2400" dirty="0">
                <a:latin typeface="+mj-lt"/>
              </a:rPr>
              <a:t>,</a:t>
            </a:r>
            <a:r>
              <a:rPr lang="ru-RU" altLang="ru-RU" sz="2400" dirty="0">
                <a:latin typeface="+mj-lt"/>
              </a:rPr>
              <a:t> Бейсик</a:t>
            </a:r>
            <a:r>
              <a:rPr lang="en-US" altLang="ru-RU" sz="2400" dirty="0">
                <a:latin typeface="+mj-lt"/>
              </a:rPr>
              <a:t>,</a:t>
            </a:r>
            <a:r>
              <a:rPr lang="ru-RU" altLang="ru-RU" sz="2400" dirty="0">
                <a:latin typeface="+mj-lt"/>
              </a:rPr>
              <a:t> Си</a:t>
            </a:r>
            <a:r>
              <a:rPr lang="en-US" altLang="ru-RU" sz="2400" dirty="0">
                <a:latin typeface="+mj-lt"/>
              </a:rPr>
              <a:t>,</a:t>
            </a:r>
            <a:r>
              <a:rPr lang="ru-RU" altLang="ru-RU" sz="2400" dirty="0">
                <a:latin typeface="+mj-lt"/>
              </a:rPr>
              <a:t> </a:t>
            </a:r>
            <a:r>
              <a:rPr lang="ru-RU" altLang="ru-RU" sz="2400" dirty="0" err="1">
                <a:latin typeface="+mj-lt"/>
              </a:rPr>
              <a:t>C</a:t>
            </a:r>
            <a:r>
              <a:rPr lang="ru-RU" altLang="ru-RU" sz="2400" dirty="0">
                <a:latin typeface="+mj-lt"/>
              </a:rPr>
              <a:t>++</a:t>
            </a:r>
            <a:r>
              <a:rPr lang="en-US" altLang="ru-RU" sz="2400" dirty="0">
                <a:latin typeface="+mj-lt"/>
              </a:rPr>
              <a:t>,</a:t>
            </a:r>
            <a:r>
              <a:rPr lang="ru-RU" altLang="ru-RU" sz="2400" dirty="0">
                <a:latin typeface="+mj-lt"/>
              </a:rPr>
              <a:t> С# (из </a:t>
            </a:r>
            <a:r>
              <a:rPr lang="ru-RU" altLang="ru-RU" sz="2400" dirty="0" err="1">
                <a:latin typeface="+mj-lt"/>
              </a:rPr>
              <a:t>Microsoft</a:t>
            </a:r>
            <a:r>
              <a:rPr lang="ru-RU" altLang="ru-RU" sz="2400" dirty="0">
                <a:latin typeface="+mj-lt"/>
              </a:rPr>
              <a:t>)</a:t>
            </a:r>
            <a:r>
              <a:rPr lang="en-US" altLang="ru-RU" sz="2400" dirty="0">
                <a:latin typeface="+mj-lt"/>
              </a:rPr>
              <a:t>,</a:t>
            </a:r>
            <a:r>
              <a:rPr lang="ru-RU" altLang="ru-RU" sz="2400" dirty="0">
                <a:latin typeface="+mj-lt"/>
              </a:rPr>
              <a:t> </a:t>
            </a:r>
            <a:r>
              <a:rPr lang="ru-RU" altLang="ru-RU" sz="2400" dirty="0" err="1">
                <a:latin typeface="+mj-lt"/>
              </a:rPr>
              <a:t>ColdFusion</a:t>
            </a:r>
            <a:r>
              <a:rPr lang="en-US" altLang="ru-RU" sz="2400" dirty="0">
                <a:latin typeface="+mj-lt"/>
              </a:rPr>
              <a:t>,</a:t>
            </a:r>
            <a:r>
              <a:rPr lang="ru-RU" altLang="ru-RU" sz="2400" dirty="0">
                <a:latin typeface="+mj-lt"/>
              </a:rPr>
              <a:t> КОБОЛ</a:t>
            </a:r>
            <a:r>
              <a:rPr lang="en-US" altLang="ru-RU" sz="2400" dirty="0">
                <a:latin typeface="+mj-lt"/>
              </a:rPr>
              <a:t>,</a:t>
            </a:r>
            <a:r>
              <a:rPr lang="ru-RU" altLang="ru-RU" sz="2400" dirty="0">
                <a:latin typeface="+mj-lt"/>
              </a:rPr>
              <a:t> </a:t>
            </a:r>
            <a:r>
              <a:rPr lang="ru-RU" altLang="ru-RU" sz="2400" dirty="0" err="1">
                <a:latin typeface="+mj-lt"/>
              </a:rPr>
              <a:t>Delphi</a:t>
            </a:r>
            <a:r>
              <a:rPr lang="en-US" altLang="ru-RU" sz="2400" dirty="0">
                <a:latin typeface="+mj-lt"/>
              </a:rPr>
              <a:t>,</a:t>
            </a:r>
            <a:r>
              <a:rPr lang="ru-RU" altLang="ru-RU" sz="2400" dirty="0">
                <a:latin typeface="+mj-lt"/>
              </a:rPr>
              <a:t> </a:t>
            </a:r>
            <a:r>
              <a:rPr lang="ru-RU" altLang="ru-RU" sz="2400" dirty="0" err="1">
                <a:latin typeface="+mj-lt"/>
              </a:rPr>
              <a:t>JavaScript</a:t>
            </a:r>
            <a:r>
              <a:rPr lang="ru-RU" altLang="ru-RU" sz="2400" dirty="0">
                <a:latin typeface="+mj-lt"/>
              </a:rPr>
              <a:t>, </a:t>
            </a:r>
            <a:r>
              <a:rPr lang="ru-RU" altLang="ru-RU" sz="2400" dirty="0" err="1">
                <a:latin typeface="+mj-lt"/>
              </a:rPr>
              <a:t>JScript</a:t>
            </a:r>
            <a:r>
              <a:rPr lang="en-US" altLang="ru-RU" sz="2400" dirty="0">
                <a:latin typeface="+mj-lt"/>
              </a:rPr>
              <a:t>,</a:t>
            </a:r>
            <a:r>
              <a:rPr lang="ru-RU" altLang="ru-RU" sz="2400" dirty="0">
                <a:latin typeface="+mj-lt"/>
              </a:rPr>
              <a:t> </a:t>
            </a:r>
            <a:r>
              <a:rPr lang="ru-RU" altLang="ru-RU" sz="2400" dirty="0" err="1">
                <a:latin typeface="+mj-lt"/>
              </a:rPr>
              <a:t>Forth</a:t>
            </a:r>
            <a:r>
              <a:rPr lang="en-US" altLang="ru-RU" sz="2400" dirty="0">
                <a:latin typeface="+mj-lt"/>
              </a:rPr>
              <a:t>,</a:t>
            </a:r>
            <a:r>
              <a:rPr lang="ru-RU" altLang="ru-RU" sz="2400" dirty="0">
                <a:latin typeface="+mj-lt"/>
              </a:rPr>
              <a:t> Фортран</a:t>
            </a:r>
            <a:r>
              <a:rPr lang="en-US" altLang="ru-RU" sz="2400" dirty="0">
                <a:latin typeface="+mj-lt"/>
              </a:rPr>
              <a:t>,</a:t>
            </a:r>
            <a:r>
              <a:rPr lang="ru-RU" altLang="ru-RU" sz="2400" dirty="0">
                <a:latin typeface="+mj-lt"/>
              </a:rPr>
              <a:t> </a:t>
            </a:r>
            <a:r>
              <a:rPr lang="ru-RU" altLang="ru-RU" sz="2400" dirty="0" err="1">
                <a:latin typeface="+mj-lt"/>
              </a:rPr>
              <a:t>Java</a:t>
            </a:r>
            <a:r>
              <a:rPr lang="en-US" altLang="ru-RU" sz="2400" dirty="0">
                <a:latin typeface="+mj-lt"/>
              </a:rPr>
              <a:t>,</a:t>
            </a:r>
            <a:r>
              <a:rPr lang="ru-RU" altLang="ru-RU" sz="2400" dirty="0">
                <a:latin typeface="+mj-lt"/>
              </a:rPr>
              <a:t> Модула-2</a:t>
            </a:r>
            <a:r>
              <a:rPr lang="en-US" altLang="ru-RU" sz="2400" dirty="0">
                <a:latin typeface="+mj-lt"/>
              </a:rPr>
              <a:t>,</a:t>
            </a:r>
            <a:r>
              <a:rPr lang="ru-RU" altLang="ru-RU" sz="2400" dirty="0">
                <a:latin typeface="+mj-lt"/>
              </a:rPr>
              <a:t> </a:t>
            </a:r>
            <a:r>
              <a:rPr lang="ru-RU" altLang="ru-RU" sz="2400" dirty="0" err="1">
                <a:latin typeface="+mj-lt"/>
              </a:rPr>
              <a:t>Оберон</a:t>
            </a:r>
            <a:r>
              <a:rPr lang="en-US" altLang="ru-RU" sz="2400" dirty="0">
                <a:latin typeface="+mj-lt"/>
              </a:rPr>
              <a:t>,</a:t>
            </a:r>
            <a:r>
              <a:rPr lang="ru-RU" altLang="ru-RU" sz="2400" dirty="0">
                <a:latin typeface="+mj-lt"/>
              </a:rPr>
              <a:t> Глагол</a:t>
            </a:r>
            <a:r>
              <a:rPr lang="en-US" altLang="ru-RU" sz="2400" dirty="0">
                <a:latin typeface="+mj-lt"/>
              </a:rPr>
              <a:t>,</a:t>
            </a:r>
            <a:r>
              <a:rPr lang="ru-RU" altLang="ru-RU" sz="2400" dirty="0">
                <a:latin typeface="+mj-lt"/>
              </a:rPr>
              <a:t> Паскаль</a:t>
            </a:r>
            <a:r>
              <a:rPr lang="en-US" altLang="ru-RU" sz="2400" dirty="0">
                <a:latin typeface="+mj-lt"/>
              </a:rPr>
              <a:t>,</a:t>
            </a:r>
            <a:r>
              <a:rPr lang="ru-RU" altLang="ru-RU" sz="2400" dirty="0">
                <a:latin typeface="+mj-lt"/>
              </a:rPr>
              <a:t> Перл</a:t>
            </a:r>
            <a:r>
              <a:rPr lang="en-US" altLang="ru-RU" sz="2400" dirty="0">
                <a:latin typeface="+mj-lt"/>
              </a:rPr>
              <a:t>,</a:t>
            </a:r>
            <a:r>
              <a:rPr lang="ru-RU" altLang="ru-RU" sz="2400" dirty="0">
                <a:latin typeface="+mj-lt"/>
              </a:rPr>
              <a:t> ПЛ/1</a:t>
            </a:r>
            <a:r>
              <a:rPr lang="en-US" altLang="ru-RU" sz="2400" dirty="0">
                <a:latin typeface="+mj-lt"/>
              </a:rPr>
              <a:t>,</a:t>
            </a:r>
            <a:r>
              <a:rPr lang="ru-RU" altLang="ru-RU" sz="2400" dirty="0">
                <a:latin typeface="+mj-lt"/>
              </a:rPr>
              <a:t> Рапира</a:t>
            </a:r>
            <a:r>
              <a:rPr lang="en-US" altLang="ru-RU" sz="2400" dirty="0">
                <a:latin typeface="+mj-lt"/>
              </a:rPr>
              <a:t>,</a:t>
            </a:r>
            <a:r>
              <a:rPr lang="ru-RU" altLang="ru-RU" sz="2400" dirty="0">
                <a:latin typeface="+mj-lt"/>
              </a:rPr>
              <a:t> </a:t>
            </a:r>
            <a:r>
              <a:rPr lang="ru-RU" altLang="ru-RU" sz="2400" dirty="0" err="1">
                <a:latin typeface="+mj-lt"/>
              </a:rPr>
              <a:t>Visual</a:t>
            </a:r>
            <a:r>
              <a:rPr lang="ru-RU" altLang="ru-RU" sz="2400" dirty="0">
                <a:latin typeface="+mj-lt"/>
              </a:rPr>
              <a:t> </a:t>
            </a:r>
            <a:r>
              <a:rPr lang="ru-RU" altLang="ru-RU" sz="2400" dirty="0" err="1">
                <a:latin typeface="+mj-lt"/>
              </a:rPr>
              <a:t>Basic</a:t>
            </a:r>
            <a:r>
              <a:rPr lang="en-US" altLang="ru-RU" sz="2400" dirty="0">
                <a:latin typeface="+mj-lt"/>
              </a:rPr>
              <a:t>,</a:t>
            </a:r>
            <a:r>
              <a:rPr lang="ru-RU" altLang="ru-RU" sz="2400" dirty="0">
                <a:latin typeface="+mj-lt"/>
              </a:rPr>
              <a:t> REXX</a:t>
            </a:r>
            <a:r>
              <a:rPr lang="en-US" altLang="ru-RU" sz="2400" dirty="0">
                <a:latin typeface="+mj-lt"/>
              </a:rPr>
              <a:t>,</a:t>
            </a:r>
            <a:r>
              <a:rPr lang="ru-RU" altLang="ru-RU" sz="2400" dirty="0">
                <a:latin typeface="+mj-lt"/>
              </a:rPr>
              <a:t> PHP</a:t>
            </a:r>
            <a:r>
              <a:rPr lang="en-US" altLang="ru-RU" sz="2400" dirty="0">
                <a:latin typeface="+mj-lt"/>
              </a:rPr>
              <a:t>)</a:t>
            </a:r>
            <a:r>
              <a:rPr lang="ru-RU" altLang="ru-RU" sz="2400" dirty="0">
                <a:latin typeface="+mj-lt"/>
              </a:rPr>
              <a:t> </a:t>
            </a:r>
          </a:p>
        </p:txBody>
      </p:sp>
    </p:spTree>
    <p:extLst>
      <p:ext uri="{BB962C8B-B14F-4D97-AF65-F5344CB8AC3E}">
        <p14:creationId xmlns:p14="http://schemas.microsoft.com/office/powerpoint/2010/main" val="1078816044"/>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Краткие итоги</a:t>
            </a:r>
          </a:p>
        </p:txBody>
      </p:sp>
      <p:sp>
        <p:nvSpPr>
          <p:cNvPr id="8" name="TextBox 7"/>
          <p:cNvSpPr txBox="1"/>
          <p:nvPr/>
        </p:nvSpPr>
        <p:spPr>
          <a:xfrm>
            <a:off x="720983" y="1196752"/>
            <a:ext cx="7992888" cy="3149580"/>
          </a:xfrm>
          <a:prstGeom prst="rect">
            <a:avLst/>
          </a:prstGeom>
          <a:noFill/>
        </p:spPr>
        <p:txBody>
          <a:bodyPr wrap="square" rtlCol="0">
            <a:spAutoFit/>
          </a:bodyPr>
          <a:lstStyle/>
          <a:p>
            <a:pPr indent="450215" algn="just">
              <a:lnSpc>
                <a:spcPct val="120000"/>
              </a:lnSpc>
              <a:spcAft>
                <a:spcPts val="0"/>
              </a:spcAft>
            </a:pPr>
            <a:r>
              <a:rPr lang="ru-RU" sz="2800" dirty="0">
                <a:latin typeface="Times New Roman" panose="02020603050405020304" pitchFamily="18" charset="0"/>
                <a:ea typeface="Times New Roman" panose="02020603050405020304" pitchFamily="18" charset="0"/>
              </a:rPr>
              <a:t>Любой алгоритм может быть реализован с помощью блок-схемы. Для каждого вида алгоритма предусмотрена своя конструкция из определенных блоков. Проверка блок-схемы и получение результата достигается при выполнении блок-схемы.</a:t>
            </a:r>
          </a:p>
        </p:txBody>
      </p:sp>
    </p:spTree>
    <p:extLst>
      <p:ext uri="{BB962C8B-B14F-4D97-AF65-F5344CB8AC3E}">
        <p14:creationId xmlns:p14="http://schemas.microsoft.com/office/powerpoint/2010/main" val="2468737107"/>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Times New Roman" panose="02020603050405020304" pitchFamily="18" charset="0"/>
                <a:cs typeface="Times New Roman" panose="02020603050405020304" pitchFamily="18" charset="0"/>
              </a:rPr>
              <a:t>D</a:t>
            </a: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опросы для самоконтроля</a:t>
            </a:r>
          </a:p>
        </p:txBody>
      </p:sp>
      <p:sp>
        <p:nvSpPr>
          <p:cNvPr id="8" name="TextBox 7"/>
          <p:cNvSpPr txBox="1"/>
          <p:nvPr/>
        </p:nvSpPr>
        <p:spPr>
          <a:xfrm>
            <a:off x="575556" y="980728"/>
            <a:ext cx="7992888" cy="4485652"/>
          </a:xfrm>
          <a:prstGeom prst="rect">
            <a:avLst/>
          </a:prstGeom>
          <a:noFill/>
        </p:spPr>
        <p:txBody>
          <a:bodyPr wrap="square" rtlCol="0">
            <a:spAutoFit/>
          </a:bodyPr>
          <a:lstStyle/>
          <a:p>
            <a:pPr marL="342900" lvl="0" indent="-342900" algn="just">
              <a:lnSpc>
                <a:spcPct val="12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rPr>
              <a:t>Что такое блок-схема?</a:t>
            </a:r>
          </a:p>
          <a:p>
            <a:pPr marL="342900" lvl="0" indent="-342900" algn="just">
              <a:lnSpc>
                <a:spcPct val="12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rPr>
              <a:t>Какие типы блоков бывают?</a:t>
            </a:r>
          </a:p>
          <a:p>
            <a:pPr marL="342900" lvl="0" indent="-342900" algn="just">
              <a:lnSpc>
                <a:spcPct val="12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rPr>
              <a:t>Какие блоки используются при реализации линейного, разветвляющегося, циклического алгоритмов?</a:t>
            </a:r>
          </a:p>
          <a:p>
            <a:pPr marL="342900" lvl="0" indent="-342900" algn="just">
              <a:lnSpc>
                <a:spcPct val="12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rPr>
              <a:t>Можно ли составить разные варианты блок-схем для одной и той же задачи?</a:t>
            </a:r>
          </a:p>
          <a:p>
            <a:pPr marL="342900" lvl="0" indent="-342900" algn="just">
              <a:lnSpc>
                <a:spcPct val="12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rPr>
              <a:t>Какие виды циклического алгоритма бывают?</a:t>
            </a:r>
          </a:p>
          <a:p>
            <a:pPr marL="342900" lvl="0" indent="-342900" algn="just">
              <a:lnSpc>
                <a:spcPct val="12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rPr>
              <a:t>Какие пункты должны присутствовать в любом цикле?</a:t>
            </a:r>
          </a:p>
          <a:p>
            <a:pPr marL="342900" lvl="0" indent="-342900" algn="just">
              <a:lnSpc>
                <a:spcPct val="12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rPr>
              <a:t>Что такое выполнение блок-схемы?</a:t>
            </a:r>
          </a:p>
          <a:p>
            <a:pPr marL="342900" lvl="0" indent="-342900" algn="just">
              <a:lnSpc>
                <a:spcPct val="12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rPr>
              <a:t>Для чего следует выполнять блок-схему?</a:t>
            </a:r>
          </a:p>
        </p:txBody>
      </p:sp>
    </p:spTree>
    <p:extLst>
      <p:ext uri="{BB962C8B-B14F-4D97-AF65-F5344CB8AC3E}">
        <p14:creationId xmlns:p14="http://schemas.microsoft.com/office/powerpoint/2010/main" val="2425992430"/>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Упражнения</a:t>
            </a:r>
          </a:p>
        </p:txBody>
      </p:sp>
      <p:sp>
        <p:nvSpPr>
          <p:cNvPr id="8" name="TextBox 7"/>
          <p:cNvSpPr txBox="1"/>
          <p:nvPr/>
        </p:nvSpPr>
        <p:spPr>
          <a:xfrm>
            <a:off x="746208" y="620688"/>
            <a:ext cx="7992888" cy="4302716"/>
          </a:xfrm>
          <a:prstGeom prst="rect">
            <a:avLst/>
          </a:prstGeom>
          <a:noFill/>
        </p:spPr>
        <p:txBody>
          <a:bodyPr wrap="square" rtlCol="0">
            <a:spAutoFit/>
          </a:bodyPr>
          <a:lstStyle/>
          <a:p>
            <a:pPr marL="342900" lvl="0" indent="-342900" algn="just">
              <a:lnSpc>
                <a:spcPct val="12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rPr>
              <a:t>Составьте блок-схемы для задачи по походу в магазин за яблоками. Используйте линейный, разветвляющийся и циклический алгоритмы.</a:t>
            </a:r>
          </a:p>
          <a:p>
            <a:pPr marL="342900" lvl="0" indent="-342900" algn="just">
              <a:lnSpc>
                <a:spcPct val="12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rPr>
              <a:t>Составьте блок-схему для нахождения корней квадратного уравнения через дискриминант. Используйте разветвляющийся алгоритм. Получите ответ, выполнив блок-схему.</a:t>
            </a:r>
          </a:p>
          <a:p>
            <a:pPr lvl="0"/>
            <a:r>
              <a:rPr lang="ru-RU" sz="2400" dirty="0">
                <a:latin typeface="Times New Roman" panose="02020603050405020304" pitchFamily="18" charset="0"/>
              </a:rPr>
              <a:t>3.  Составьте блок-схемы для вывода на экран целых чисел от 1 до 10. Используйте цикл с предусловием, с постусловием. Выполните блок-схемы.</a:t>
            </a:r>
          </a:p>
        </p:txBody>
      </p:sp>
    </p:spTree>
    <p:extLst>
      <p:ext uri="{BB962C8B-B14F-4D97-AF65-F5344CB8AC3E}">
        <p14:creationId xmlns:p14="http://schemas.microsoft.com/office/powerpoint/2010/main" val="2578375316"/>
      </p:ext>
    </p:extLst>
  </p:cSld>
  <p:clrMapOvr>
    <a:masterClrMapping/>
  </p:clrMapOvr>
  <mc:AlternateContent xmlns:mc="http://schemas.openxmlformats.org/markup-compatibility/2006" xmlns:p14="http://schemas.microsoft.com/office/powerpoint/2010/main">
    <mc:Choice Requires="p14">
      <p:transition spd="slow" p14:dur="2000" advTm="123065"/>
    </mc:Choice>
    <mc:Fallback xmlns="">
      <p:transition spd="slow" advTm="123065"/>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ТЕСТ</a:t>
            </a:r>
          </a:p>
        </p:txBody>
      </p:sp>
      <p:sp>
        <p:nvSpPr>
          <p:cNvPr id="5" name="TextBox 4">
            <a:extLst>
              <a:ext uri="{FF2B5EF4-FFF2-40B4-BE49-F238E27FC236}">
                <a16:creationId xmlns:a16="http://schemas.microsoft.com/office/drawing/2014/main" id="{04728526-E2FA-C573-C965-F87C1C07ED5E}"/>
              </a:ext>
            </a:extLst>
          </p:cNvPr>
          <p:cNvSpPr txBox="1"/>
          <p:nvPr/>
        </p:nvSpPr>
        <p:spPr>
          <a:xfrm>
            <a:off x="179512" y="402439"/>
            <a:ext cx="8352928" cy="830997"/>
          </a:xfrm>
          <a:prstGeom prst="rect">
            <a:avLst/>
          </a:prstGeom>
          <a:noFill/>
        </p:spPr>
        <p:txBody>
          <a:bodyPr wrap="square">
            <a:spAutoFit/>
          </a:bodyPr>
          <a:lstStyle/>
          <a:p>
            <a:pPr algn="ctr"/>
            <a:r>
              <a:rPr lang="ru-RU" sz="2400" b="1" dirty="0">
                <a:solidFill>
                  <a:srgbClr val="000000"/>
                </a:solidFill>
                <a:effectLst/>
                <a:latin typeface="Times"/>
                <a:ea typeface="Times New Roman" panose="02020603050405020304" pitchFamily="18" charset="0"/>
              </a:rPr>
              <a:t>Алгоритмизация. Понятие алгоритма и алгоритмической системы, свойства алгоритма</a:t>
            </a:r>
            <a:endParaRPr lang="ru-RU" sz="24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C29636AF-2E79-DFB8-D786-DD2360C1E154}"/>
              </a:ext>
            </a:extLst>
          </p:cNvPr>
          <p:cNvSpPr txBox="1"/>
          <p:nvPr/>
        </p:nvSpPr>
        <p:spPr>
          <a:xfrm>
            <a:off x="157590" y="1260435"/>
            <a:ext cx="8712968" cy="5324535"/>
          </a:xfrm>
          <a:prstGeom prst="rect">
            <a:avLst/>
          </a:prstGeom>
          <a:noFill/>
        </p:spPr>
        <p:txBody>
          <a:bodyPr wrap="square">
            <a:spAutoFit/>
          </a:bodyPr>
          <a:lstStyle/>
          <a:p>
            <a:r>
              <a:rPr lang="ru-RU" sz="2000" b="1" dirty="0">
                <a:solidFill>
                  <a:srgbClr val="000000"/>
                </a:solidFill>
                <a:effectLst/>
                <a:latin typeface="Times"/>
                <a:ea typeface="Times New Roman" panose="02020603050405020304" pitchFamily="18" charset="0"/>
              </a:rPr>
              <a:t>1. </a:t>
            </a:r>
            <a:r>
              <a:rPr lang="ru-RU" sz="2000" b="1" dirty="0">
                <a:solidFill>
                  <a:srgbClr val="000000"/>
                </a:solidFill>
                <a:effectLst/>
                <a:latin typeface="Times New Roman" panose="02020603050405020304" pitchFamily="18" charset="0"/>
                <a:ea typeface="Times New Roman" panose="02020603050405020304" pitchFamily="18" charset="0"/>
              </a:rPr>
              <a:t>Понятие алгоритма определяется как…</a:t>
            </a:r>
            <a:br>
              <a:rPr lang="ru-RU" sz="2000" b="1" dirty="0">
                <a:solidFill>
                  <a:srgbClr val="000000"/>
                </a:solidFill>
                <a:effectLst/>
                <a:latin typeface="Times"/>
                <a:ea typeface="Times New Roman" panose="02020603050405020304" pitchFamily="18" charset="0"/>
              </a:rPr>
            </a:br>
            <a:r>
              <a:rPr lang="ru-RU" sz="2000" dirty="0" err="1">
                <a:solidFill>
                  <a:srgbClr val="000000"/>
                </a:solidFill>
                <a:effectLst/>
                <a:latin typeface="Times"/>
                <a:ea typeface="Times New Roman" panose="02020603050405020304" pitchFamily="18" charset="0"/>
              </a:rPr>
              <a:t>a</a:t>
            </a:r>
            <a:r>
              <a:rPr lang="ru-RU" sz="2000" dirty="0">
                <a:solidFill>
                  <a:srgbClr val="000000"/>
                </a:solidFill>
                <a:effectLst/>
                <a:latin typeface="Times"/>
                <a:ea typeface="Times New Roman" panose="02020603050405020304" pitchFamily="18" charset="0"/>
              </a:rPr>
              <a:t>)</a:t>
            </a:r>
            <a:r>
              <a:rPr lang="ru-RU" sz="2000" dirty="0">
                <a:solidFill>
                  <a:srgbClr val="000000"/>
                </a:solidFill>
                <a:effectLst/>
                <a:latin typeface="Times New Roman" panose="02020603050405020304" pitchFamily="18" charset="0"/>
                <a:ea typeface="Times New Roman" panose="02020603050405020304" pitchFamily="18" charset="0"/>
              </a:rPr>
              <a:t> формально описанная процедура преобразования входных данных, в выходные данные, представляющие собой искомый результат</a:t>
            </a:r>
            <a:br>
              <a:rPr lang="ru-RU" sz="2000" dirty="0">
                <a:solidFill>
                  <a:srgbClr val="000000"/>
                </a:solidFill>
                <a:effectLst/>
                <a:latin typeface="Times"/>
                <a:ea typeface="Times New Roman" panose="02020603050405020304" pitchFamily="18" charset="0"/>
              </a:rPr>
            </a:br>
            <a:r>
              <a:rPr lang="ru-RU" sz="2000" dirty="0" err="1">
                <a:solidFill>
                  <a:srgbClr val="000000"/>
                </a:solidFill>
                <a:effectLst/>
                <a:latin typeface="Times"/>
                <a:ea typeface="Times New Roman" panose="02020603050405020304" pitchFamily="18" charset="0"/>
              </a:rPr>
              <a:t>b</a:t>
            </a:r>
            <a:r>
              <a:rPr lang="ru-RU" sz="2000" dirty="0">
                <a:solidFill>
                  <a:srgbClr val="000000"/>
                </a:solidFill>
                <a:effectLst/>
                <a:latin typeface="Times"/>
                <a:ea typeface="Times New Roman" panose="02020603050405020304" pitchFamily="18" charset="0"/>
              </a:rPr>
              <a:t>) </a:t>
            </a:r>
            <a:r>
              <a:rPr lang="ru-RU" sz="2000" dirty="0">
                <a:solidFill>
                  <a:srgbClr val="000000"/>
                </a:solidFill>
                <a:effectLst/>
                <a:latin typeface="Times New Roman" panose="02020603050405020304" pitchFamily="18" charset="0"/>
                <a:ea typeface="Times New Roman" panose="02020603050405020304" pitchFamily="18" charset="0"/>
              </a:rPr>
              <a:t>последовательность итерационных шагов, приводящих к получению результата</a:t>
            </a:r>
            <a:br>
              <a:rPr lang="ru-RU" sz="2000" dirty="0">
                <a:solidFill>
                  <a:srgbClr val="000000"/>
                </a:solidFill>
                <a:effectLst/>
                <a:latin typeface="Times"/>
                <a:ea typeface="Times New Roman" panose="02020603050405020304" pitchFamily="18" charset="0"/>
              </a:rPr>
            </a:br>
            <a:r>
              <a:rPr lang="ru-RU" sz="2000" dirty="0" err="1">
                <a:solidFill>
                  <a:srgbClr val="000000"/>
                </a:solidFill>
                <a:effectLst/>
                <a:latin typeface="Times"/>
                <a:ea typeface="Times New Roman" panose="02020603050405020304" pitchFamily="18" charset="0"/>
              </a:rPr>
              <a:t>c</a:t>
            </a:r>
            <a:r>
              <a:rPr lang="ru-RU" sz="2000" dirty="0">
                <a:solidFill>
                  <a:srgbClr val="000000"/>
                </a:solidFill>
                <a:effectLst/>
                <a:latin typeface="Times"/>
                <a:ea typeface="Times New Roman" panose="02020603050405020304" pitchFamily="18" charset="0"/>
              </a:rPr>
              <a:t>) </a:t>
            </a:r>
            <a:r>
              <a:rPr lang="ru-RU" sz="2000" dirty="0">
                <a:solidFill>
                  <a:srgbClr val="000000"/>
                </a:solidFill>
                <a:effectLst/>
                <a:latin typeface="Times New Roman" panose="02020603050405020304" pitchFamily="18" charset="0"/>
                <a:ea typeface="Times New Roman" panose="02020603050405020304" pitchFamily="18" charset="0"/>
              </a:rPr>
              <a:t>последовательность преобразований над данными заданного типа, приводящая к  изменению их типа</a:t>
            </a:r>
            <a:br>
              <a:rPr lang="ru-RU" sz="2000" dirty="0">
                <a:solidFill>
                  <a:srgbClr val="000000"/>
                </a:solidFill>
                <a:effectLst/>
                <a:latin typeface="Times"/>
                <a:ea typeface="Times New Roman" panose="02020603050405020304" pitchFamily="18" charset="0"/>
              </a:rPr>
            </a:br>
            <a:r>
              <a:rPr lang="ru-RU" sz="2000" dirty="0" err="1">
                <a:solidFill>
                  <a:srgbClr val="000000"/>
                </a:solidFill>
                <a:effectLst/>
                <a:latin typeface="Times"/>
                <a:ea typeface="Times New Roman" panose="02020603050405020304" pitchFamily="18" charset="0"/>
              </a:rPr>
              <a:t>d</a:t>
            </a:r>
            <a:r>
              <a:rPr lang="ru-RU" sz="2000" dirty="0">
                <a:solidFill>
                  <a:srgbClr val="000000"/>
                </a:solidFill>
                <a:effectLst/>
                <a:latin typeface="Times"/>
                <a:ea typeface="Times New Roman" panose="02020603050405020304" pitchFamily="18" charset="0"/>
              </a:rPr>
              <a:t>) </a:t>
            </a:r>
            <a:r>
              <a:rPr lang="ru-RU" sz="2000" dirty="0">
                <a:solidFill>
                  <a:srgbClr val="000000"/>
                </a:solidFill>
                <a:effectLst/>
                <a:latin typeface="Times New Roman" panose="02020603050405020304" pitchFamily="18" charset="0"/>
                <a:ea typeface="Times New Roman" panose="02020603050405020304" pitchFamily="18" charset="0"/>
              </a:rPr>
              <a:t>описанный перечень предписаний по увеличению значения результата вычислений</a:t>
            </a:r>
          </a:p>
          <a:p>
            <a:endParaRPr lang="ru-RU" sz="2000" dirty="0">
              <a:effectLst/>
              <a:latin typeface="Times New Roman" panose="02020603050405020304" pitchFamily="18" charset="0"/>
              <a:ea typeface="Times New Roman" panose="02020603050405020304" pitchFamily="18" charset="0"/>
            </a:endParaRPr>
          </a:p>
          <a:p>
            <a:r>
              <a:rPr lang="ru-RU" sz="2000" b="1" dirty="0">
                <a:solidFill>
                  <a:srgbClr val="000000"/>
                </a:solidFill>
                <a:effectLst/>
                <a:latin typeface="Times"/>
                <a:ea typeface="Times New Roman" panose="02020603050405020304" pitchFamily="18" charset="0"/>
              </a:rPr>
              <a:t>2. </a:t>
            </a:r>
            <a:r>
              <a:rPr lang="ru-RU" sz="2000" b="1" dirty="0">
                <a:solidFill>
                  <a:srgbClr val="000000"/>
                </a:solidFill>
                <a:effectLst/>
                <a:latin typeface="Times New Roman" panose="02020603050405020304" pitchFamily="18" charset="0"/>
                <a:ea typeface="Times New Roman" panose="02020603050405020304" pitchFamily="18" charset="0"/>
              </a:rPr>
              <a:t>Наиболее наглядным способом записи алгоритма является …</a:t>
            </a:r>
            <a:br>
              <a:rPr lang="ru-RU" sz="2000" dirty="0">
                <a:solidFill>
                  <a:srgbClr val="000000"/>
                </a:solidFill>
                <a:effectLst/>
                <a:latin typeface="Times"/>
                <a:ea typeface="Times New Roman" panose="02020603050405020304" pitchFamily="18" charset="0"/>
              </a:rPr>
            </a:br>
            <a:r>
              <a:rPr lang="ru-RU" sz="2000" dirty="0" err="1">
                <a:solidFill>
                  <a:srgbClr val="000000"/>
                </a:solidFill>
                <a:effectLst/>
                <a:latin typeface="Times"/>
                <a:ea typeface="Times New Roman" panose="02020603050405020304" pitchFamily="18" charset="0"/>
              </a:rPr>
              <a:t>a</a:t>
            </a:r>
            <a:r>
              <a:rPr lang="ru-RU" sz="2000" dirty="0">
                <a:solidFill>
                  <a:srgbClr val="000000"/>
                </a:solidFill>
                <a:effectLst/>
                <a:latin typeface="Times"/>
                <a:ea typeface="Times New Roman" panose="02020603050405020304" pitchFamily="18" charset="0"/>
              </a:rPr>
              <a:t>) </a:t>
            </a:r>
            <a:r>
              <a:rPr lang="ru-RU" sz="2000" dirty="0">
                <a:solidFill>
                  <a:srgbClr val="000000"/>
                </a:solidFill>
                <a:effectLst/>
                <a:latin typeface="Times New Roman" panose="02020603050405020304" pitchFamily="18" charset="0"/>
                <a:ea typeface="Times New Roman" panose="02020603050405020304" pitchFamily="18" charset="0"/>
              </a:rPr>
              <a:t>изображение в виде последовательно блоков, каждый из которых предписывает выполнение определенных действий</a:t>
            </a:r>
            <a:br>
              <a:rPr lang="ru-RU" sz="2000" dirty="0">
                <a:solidFill>
                  <a:srgbClr val="000000"/>
                </a:solidFill>
                <a:effectLst/>
                <a:latin typeface="Times"/>
                <a:ea typeface="Times New Roman" panose="02020603050405020304" pitchFamily="18" charset="0"/>
              </a:rPr>
            </a:br>
            <a:r>
              <a:rPr lang="ru-RU" sz="2000" dirty="0" err="1">
                <a:solidFill>
                  <a:srgbClr val="000000"/>
                </a:solidFill>
                <a:effectLst/>
                <a:latin typeface="Times"/>
                <a:ea typeface="Times New Roman" panose="02020603050405020304" pitchFamily="18" charset="0"/>
              </a:rPr>
              <a:t>b</a:t>
            </a:r>
            <a:r>
              <a:rPr lang="ru-RU" sz="2000" dirty="0">
                <a:solidFill>
                  <a:srgbClr val="000000"/>
                </a:solidFill>
                <a:effectLst/>
                <a:latin typeface="Times"/>
                <a:ea typeface="Times New Roman" panose="02020603050405020304" pitchFamily="18" charset="0"/>
              </a:rPr>
              <a:t>) </a:t>
            </a:r>
            <a:r>
              <a:rPr lang="ru-RU" sz="2000" dirty="0">
                <a:solidFill>
                  <a:srgbClr val="000000"/>
                </a:solidFill>
                <a:effectLst/>
                <a:latin typeface="Times New Roman" panose="02020603050405020304" pitchFamily="18" charset="0"/>
                <a:ea typeface="Times New Roman" panose="02020603050405020304" pitchFamily="18" charset="0"/>
              </a:rPr>
              <a:t>описание последовательности шагов</a:t>
            </a:r>
            <a:br>
              <a:rPr lang="ru-RU" sz="2000" dirty="0">
                <a:solidFill>
                  <a:srgbClr val="000000"/>
                </a:solidFill>
                <a:effectLst/>
                <a:latin typeface="Times"/>
                <a:ea typeface="Times New Roman" panose="02020603050405020304" pitchFamily="18" charset="0"/>
              </a:rPr>
            </a:br>
            <a:r>
              <a:rPr lang="ru-RU" sz="2000" dirty="0" err="1">
                <a:solidFill>
                  <a:srgbClr val="000000"/>
                </a:solidFill>
                <a:effectLst/>
                <a:latin typeface="Times"/>
                <a:ea typeface="Times New Roman" panose="02020603050405020304" pitchFamily="18" charset="0"/>
              </a:rPr>
              <a:t>c</a:t>
            </a:r>
            <a:r>
              <a:rPr lang="ru-RU" sz="2000" dirty="0">
                <a:solidFill>
                  <a:srgbClr val="000000"/>
                </a:solidFill>
                <a:effectLst/>
                <a:latin typeface="Times"/>
                <a:ea typeface="Times New Roman" panose="02020603050405020304" pitchFamily="18" charset="0"/>
              </a:rPr>
              <a:t>) </a:t>
            </a:r>
            <a:r>
              <a:rPr lang="ru-RU" sz="2000" dirty="0">
                <a:solidFill>
                  <a:srgbClr val="000000"/>
                </a:solidFill>
                <a:effectLst/>
                <a:latin typeface="Times New Roman" panose="02020603050405020304" pitchFamily="18" charset="0"/>
                <a:ea typeface="Times New Roman" panose="02020603050405020304" pitchFamily="18" charset="0"/>
              </a:rPr>
              <a:t>описание функциональных зависимостей между данными, предписывающих выполнение определенных действий</a:t>
            </a:r>
            <a:br>
              <a:rPr lang="ru-RU" sz="2000" dirty="0">
                <a:solidFill>
                  <a:srgbClr val="000000"/>
                </a:solidFill>
                <a:effectLst/>
                <a:latin typeface="Times"/>
                <a:ea typeface="Times New Roman" panose="02020603050405020304" pitchFamily="18" charset="0"/>
              </a:rPr>
            </a:br>
            <a:r>
              <a:rPr lang="ru-RU" sz="2000" dirty="0" err="1">
                <a:solidFill>
                  <a:srgbClr val="000000"/>
                </a:solidFill>
                <a:effectLst/>
                <a:latin typeface="Times"/>
                <a:ea typeface="Times New Roman" panose="02020603050405020304" pitchFamily="18" charset="0"/>
              </a:rPr>
              <a:t>d</a:t>
            </a:r>
            <a:r>
              <a:rPr lang="ru-RU" sz="2000" dirty="0">
                <a:solidFill>
                  <a:srgbClr val="000000"/>
                </a:solidFill>
                <a:effectLst/>
                <a:latin typeface="Times"/>
                <a:ea typeface="Times New Roman" panose="02020603050405020304" pitchFamily="18" charset="0"/>
              </a:rPr>
              <a:t>) </a:t>
            </a:r>
            <a:r>
              <a:rPr lang="ru-RU" sz="2000" dirty="0">
                <a:solidFill>
                  <a:srgbClr val="000000"/>
                </a:solidFill>
                <a:effectLst/>
                <a:latin typeface="Times New Roman" panose="02020603050405020304" pitchFamily="18" charset="0"/>
                <a:ea typeface="Times New Roman" panose="02020603050405020304" pitchFamily="18" charset="0"/>
              </a:rPr>
              <a:t>описание действий с помощью условных обозначений</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661126"/>
      </p:ext>
    </p:extLst>
  </p:cSld>
  <p:clrMapOvr>
    <a:masterClrMapping/>
  </p:clrMapOvr>
  <mc:AlternateContent xmlns:mc="http://schemas.openxmlformats.org/markup-compatibility/2006" xmlns:p14="http://schemas.microsoft.com/office/powerpoint/2010/main">
    <mc:Choice Requires="p14">
      <p:transition spd="slow" p14:dur="2000" advTm="35927"/>
    </mc:Choice>
    <mc:Fallback xmlns="">
      <p:transition spd="slow" advTm="35927"/>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189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Тест</a:t>
            </a:r>
          </a:p>
        </p:txBody>
      </p:sp>
      <p:sp>
        <p:nvSpPr>
          <p:cNvPr id="8" name="TextBox 7">
            <a:extLst>
              <a:ext uri="{FF2B5EF4-FFF2-40B4-BE49-F238E27FC236}">
                <a16:creationId xmlns:a16="http://schemas.microsoft.com/office/drawing/2014/main" id="{166CCB8E-C7F3-453A-2785-163189167834}"/>
              </a:ext>
            </a:extLst>
          </p:cNvPr>
          <p:cNvSpPr txBox="1"/>
          <p:nvPr/>
        </p:nvSpPr>
        <p:spPr>
          <a:xfrm>
            <a:off x="179512" y="448448"/>
            <a:ext cx="8244408" cy="4708981"/>
          </a:xfrm>
          <a:prstGeom prst="rect">
            <a:avLst/>
          </a:prstGeom>
          <a:noFill/>
        </p:spPr>
        <p:txBody>
          <a:bodyPr wrap="square">
            <a:spAutoFit/>
          </a:bodyPr>
          <a:lstStyle/>
          <a:p>
            <a:r>
              <a:rPr lang="ru-RU" sz="2000" b="1" dirty="0">
                <a:solidFill>
                  <a:srgbClr val="000000"/>
                </a:solidFill>
                <a:effectLst/>
                <a:latin typeface="+mj-lt"/>
                <a:ea typeface="Times New Roman" panose="02020603050405020304" pitchFamily="18" charset="0"/>
              </a:rPr>
              <a:t>3. Оптимизация посредством применения «жадных» алгоритмов основана на том, что …</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a</a:t>
            </a:r>
            <a:r>
              <a:rPr lang="ru-RU" sz="2000" dirty="0">
                <a:solidFill>
                  <a:srgbClr val="000000"/>
                </a:solidFill>
                <a:effectLst/>
                <a:latin typeface="+mj-lt"/>
                <a:ea typeface="Times New Roman" panose="02020603050405020304" pitchFamily="18" charset="0"/>
              </a:rPr>
              <a:t>) процесс принятия решения можно разбить на элементарные шаги, на каждом из которых принимается отдельное решение</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b</a:t>
            </a:r>
            <a:r>
              <a:rPr lang="ru-RU" sz="2000" dirty="0">
                <a:solidFill>
                  <a:srgbClr val="000000"/>
                </a:solidFill>
                <a:effectLst/>
                <a:latin typeface="+mj-lt"/>
                <a:ea typeface="Times New Roman" panose="02020603050405020304" pitchFamily="18" charset="0"/>
              </a:rPr>
              <a:t>) процесс решения может осуществляться параллельно</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c</a:t>
            </a:r>
            <a:r>
              <a:rPr lang="ru-RU" sz="2000" dirty="0">
                <a:solidFill>
                  <a:srgbClr val="000000"/>
                </a:solidFill>
                <a:effectLst/>
                <a:latin typeface="+mj-lt"/>
                <a:ea typeface="Times New Roman" panose="02020603050405020304" pitchFamily="18" charset="0"/>
              </a:rPr>
              <a:t>) процесс решения производится в разделенных пространствах поиска</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d</a:t>
            </a:r>
            <a:r>
              <a:rPr lang="ru-RU" sz="2000" dirty="0">
                <a:solidFill>
                  <a:srgbClr val="000000"/>
                </a:solidFill>
                <a:effectLst/>
                <a:latin typeface="+mj-lt"/>
                <a:ea typeface="Times New Roman" panose="02020603050405020304" pitchFamily="18" charset="0"/>
              </a:rPr>
              <a:t>) процесс решения осуществляется перебором</a:t>
            </a:r>
          </a:p>
          <a:p>
            <a:endParaRPr lang="ru-RU" sz="2000" dirty="0">
              <a:solidFill>
                <a:srgbClr val="000000"/>
              </a:solidFill>
              <a:latin typeface="+mj-lt"/>
              <a:ea typeface="Times New Roman" panose="02020603050405020304" pitchFamily="18" charset="0"/>
            </a:endParaRPr>
          </a:p>
          <a:p>
            <a:r>
              <a:rPr lang="ru-RU" sz="2000" b="1" dirty="0">
                <a:solidFill>
                  <a:srgbClr val="000000"/>
                </a:solidFill>
                <a:effectLst/>
                <a:latin typeface="+mj-lt"/>
                <a:ea typeface="DengXian" panose="02010600030101010101" pitchFamily="2" charset="-122"/>
                <a:cs typeface="Arial" panose="020B0604020202020204" pitchFamily="34" charset="0"/>
              </a:rPr>
              <a:t>4. На рисунке продемонстрирована команда</a:t>
            </a:r>
            <a:br>
              <a:rPr lang="ru-RU" sz="2000" b="1" dirty="0">
                <a:solidFill>
                  <a:srgbClr val="000000"/>
                </a:solidFill>
                <a:effectLst/>
                <a:latin typeface="+mj-lt"/>
                <a:ea typeface="DengXian" panose="02010600030101010101" pitchFamily="2" charset="-122"/>
                <a:cs typeface="Arial" panose="020B0604020202020204" pitchFamily="34" charset="0"/>
              </a:rPr>
            </a:br>
            <a:r>
              <a:rPr lang="ru-RU" sz="2000" u="sng" dirty="0">
                <a:solidFill>
                  <a:srgbClr val="000000"/>
                </a:solidFill>
                <a:effectLst/>
                <a:latin typeface="+mj-lt"/>
                <a:ea typeface="DengXian" panose="02010600030101010101" pitchFamily="2" charset="-122"/>
                <a:cs typeface="Arial" panose="020B0604020202020204" pitchFamily="34" charset="0"/>
              </a:rPr>
              <a:t>Если</a:t>
            </a:r>
            <a:r>
              <a:rPr lang="ru-RU" sz="2000" dirty="0">
                <a:solidFill>
                  <a:srgbClr val="000000"/>
                </a:solidFill>
                <a:effectLst/>
                <a:latin typeface="+mj-lt"/>
                <a:ea typeface="DengXian" panose="02010600030101010101" pitchFamily="2" charset="-122"/>
                <a:cs typeface="Arial" panose="020B0604020202020204" pitchFamily="34" charset="0"/>
              </a:rPr>
              <a:t> &lt;условие&gt;</a:t>
            </a:r>
            <a:br>
              <a:rPr lang="ru-RU" sz="2000" dirty="0">
                <a:solidFill>
                  <a:srgbClr val="000000"/>
                </a:solidFill>
                <a:effectLst/>
                <a:latin typeface="+mj-lt"/>
                <a:ea typeface="DengXian" panose="02010600030101010101" pitchFamily="2" charset="-122"/>
                <a:cs typeface="Arial" panose="020B0604020202020204" pitchFamily="34" charset="0"/>
              </a:rPr>
            </a:br>
            <a:r>
              <a:rPr lang="ru-RU" sz="2000" dirty="0">
                <a:solidFill>
                  <a:srgbClr val="000000"/>
                </a:solidFill>
                <a:effectLst/>
                <a:latin typeface="+mj-lt"/>
                <a:ea typeface="DengXian" panose="02010600030101010101" pitchFamily="2" charset="-122"/>
                <a:cs typeface="Arial" panose="020B0604020202020204" pitchFamily="34" charset="0"/>
              </a:rPr>
              <a:t>            </a:t>
            </a:r>
            <a:r>
              <a:rPr lang="ru-RU" sz="2000" u="sng" dirty="0">
                <a:solidFill>
                  <a:srgbClr val="000000"/>
                </a:solidFill>
                <a:effectLst/>
                <a:latin typeface="+mj-lt"/>
                <a:ea typeface="DengXian" panose="02010600030101010101" pitchFamily="2" charset="-122"/>
                <a:cs typeface="Arial" panose="020B0604020202020204" pitchFamily="34" charset="0"/>
              </a:rPr>
              <a:t>то</a:t>
            </a:r>
            <a:r>
              <a:rPr lang="ru-RU" sz="2000" dirty="0">
                <a:solidFill>
                  <a:srgbClr val="000000"/>
                </a:solidFill>
                <a:effectLst/>
                <a:latin typeface="+mj-lt"/>
                <a:ea typeface="DengXian" panose="02010600030101010101" pitchFamily="2" charset="-122"/>
                <a:cs typeface="Arial" panose="020B0604020202020204" pitchFamily="34" charset="0"/>
              </a:rPr>
              <a:t>                        Серия команд 1</a:t>
            </a:r>
            <a:br>
              <a:rPr lang="ru-RU" sz="2000" dirty="0">
                <a:solidFill>
                  <a:srgbClr val="000000"/>
                </a:solidFill>
                <a:effectLst/>
                <a:latin typeface="+mj-lt"/>
                <a:ea typeface="DengXian" panose="02010600030101010101" pitchFamily="2" charset="-122"/>
                <a:cs typeface="Arial" panose="020B0604020202020204" pitchFamily="34" charset="0"/>
              </a:rPr>
            </a:br>
            <a:br>
              <a:rPr lang="ru-RU" sz="2000" dirty="0">
                <a:solidFill>
                  <a:srgbClr val="000000"/>
                </a:solidFill>
                <a:effectLst/>
                <a:latin typeface="+mj-lt"/>
                <a:ea typeface="DengXian" panose="02010600030101010101" pitchFamily="2" charset="-122"/>
                <a:cs typeface="Arial" panose="020B0604020202020204" pitchFamily="34" charset="0"/>
              </a:rPr>
            </a:br>
            <a:r>
              <a:rPr lang="ru-RU" sz="2000" dirty="0">
                <a:solidFill>
                  <a:srgbClr val="000000"/>
                </a:solidFill>
                <a:effectLst/>
                <a:latin typeface="+mj-lt"/>
                <a:ea typeface="DengXian" panose="02010600030101010101" pitchFamily="2" charset="-122"/>
                <a:cs typeface="Arial" panose="020B0604020202020204" pitchFamily="34" charset="0"/>
              </a:rPr>
              <a:t>           </a:t>
            </a:r>
            <a:r>
              <a:rPr lang="ru-RU" sz="2000" baseline="-25000" dirty="0">
                <a:solidFill>
                  <a:srgbClr val="000000"/>
                </a:solidFill>
                <a:effectLst/>
                <a:latin typeface="+mj-lt"/>
                <a:ea typeface="DengXian" panose="02010600030101010101" pitchFamily="2" charset="-122"/>
                <a:cs typeface="Arial" panose="020B0604020202020204" pitchFamily="34" charset="0"/>
              </a:rPr>
              <a:t> </a:t>
            </a:r>
            <a:r>
              <a:rPr lang="ru-RU" sz="2000" u="sng" dirty="0">
                <a:solidFill>
                  <a:srgbClr val="000000"/>
                </a:solidFill>
                <a:effectLst/>
                <a:latin typeface="+mj-lt"/>
                <a:ea typeface="DengXian" panose="02010600030101010101" pitchFamily="2" charset="-122"/>
                <a:cs typeface="Arial" panose="020B0604020202020204" pitchFamily="34" charset="0"/>
              </a:rPr>
              <a:t>иначе</a:t>
            </a:r>
            <a:r>
              <a:rPr lang="ru-RU" sz="2000" dirty="0">
                <a:solidFill>
                  <a:srgbClr val="000000"/>
                </a:solidFill>
                <a:effectLst/>
                <a:latin typeface="+mj-lt"/>
                <a:ea typeface="DengXian" panose="02010600030101010101" pitchFamily="2" charset="-122"/>
                <a:cs typeface="Arial" panose="020B0604020202020204" pitchFamily="34" charset="0"/>
              </a:rPr>
              <a:t>                 Серия команд 2</a:t>
            </a:r>
            <a:br>
              <a:rPr lang="ru-RU" sz="2000" dirty="0">
                <a:solidFill>
                  <a:srgbClr val="000000"/>
                </a:solidFill>
                <a:effectLst/>
                <a:latin typeface="+mj-lt"/>
                <a:ea typeface="DengXian" panose="02010600030101010101" pitchFamily="2" charset="-122"/>
                <a:cs typeface="Arial" panose="020B0604020202020204" pitchFamily="34" charset="0"/>
              </a:rPr>
            </a:br>
            <a:br>
              <a:rPr lang="ru-RU" sz="2000" dirty="0">
                <a:solidFill>
                  <a:srgbClr val="000000"/>
                </a:solidFill>
                <a:effectLst/>
                <a:latin typeface="+mj-lt"/>
                <a:ea typeface="DengXian" panose="02010600030101010101" pitchFamily="2" charset="-122"/>
                <a:cs typeface="Arial" panose="020B0604020202020204" pitchFamily="34" charset="0"/>
              </a:rPr>
            </a:br>
            <a:r>
              <a:rPr lang="ru-RU" sz="2000" dirty="0">
                <a:solidFill>
                  <a:srgbClr val="000000"/>
                </a:solidFill>
                <a:effectLst/>
                <a:latin typeface="+mj-lt"/>
                <a:ea typeface="DengXian" panose="02010600030101010101" pitchFamily="2" charset="-122"/>
                <a:cs typeface="Arial" panose="020B0604020202020204" pitchFamily="34" charset="0"/>
              </a:rPr>
              <a:t> Выход</a:t>
            </a:r>
            <a:endParaRPr lang="ru-RU" sz="2000" dirty="0">
              <a:effectLst/>
              <a:latin typeface="+mj-lt"/>
              <a:ea typeface="Times New Roman" panose="02020603050405020304" pitchFamily="18" charset="0"/>
            </a:endParaRPr>
          </a:p>
        </p:txBody>
      </p:sp>
      <p:pic>
        <p:nvPicPr>
          <p:cNvPr id="9" name="Рисунок 8">
            <a:extLst>
              <a:ext uri="{FF2B5EF4-FFF2-40B4-BE49-F238E27FC236}">
                <a16:creationId xmlns:a16="http://schemas.microsoft.com/office/drawing/2014/main" id="{FADED77B-3205-8872-A30A-B7CAE7056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408191"/>
            <a:ext cx="2232248" cy="2251830"/>
          </a:xfrm>
          <a:prstGeom prst="rect">
            <a:avLst/>
          </a:prstGeom>
        </p:spPr>
      </p:pic>
      <p:sp>
        <p:nvSpPr>
          <p:cNvPr id="12" name="TextBox 11">
            <a:extLst>
              <a:ext uri="{FF2B5EF4-FFF2-40B4-BE49-F238E27FC236}">
                <a16:creationId xmlns:a16="http://schemas.microsoft.com/office/drawing/2014/main" id="{CB8D3CE4-5EE1-CF12-38E2-B7F64E0139DA}"/>
              </a:ext>
            </a:extLst>
          </p:cNvPr>
          <p:cNvSpPr txBox="1"/>
          <p:nvPr/>
        </p:nvSpPr>
        <p:spPr>
          <a:xfrm>
            <a:off x="323528" y="5301208"/>
            <a:ext cx="4572000" cy="1323439"/>
          </a:xfrm>
          <a:prstGeom prst="rect">
            <a:avLst/>
          </a:prstGeom>
          <a:noFill/>
        </p:spPr>
        <p:txBody>
          <a:bodyPr wrap="square">
            <a:spAutoFit/>
          </a:bodyPr>
          <a:lstStyle/>
          <a:p>
            <a:r>
              <a:rPr lang="ru-RU" sz="2000" dirty="0" err="1">
                <a:solidFill>
                  <a:srgbClr val="000000"/>
                </a:solidFill>
                <a:effectLst/>
                <a:latin typeface="+mj-lt"/>
                <a:ea typeface="Times New Roman" panose="02020603050405020304" pitchFamily="18" charset="0"/>
              </a:rPr>
              <a:t>a</a:t>
            </a:r>
            <a:r>
              <a:rPr lang="ru-RU" sz="2000" dirty="0">
                <a:solidFill>
                  <a:srgbClr val="000000"/>
                </a:solidFill>
                <a:effectLst/>
                <a:latin typeface="+mj-lt"/>
                <a:ea typeface="Times New Roman" panose="02020603050405020304" pitchFamily="18" charset="0"/>
              </a:rPr>
              <a:t>) ветвление</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b</a:t>
            </a:r>
            <a:r>
              <a:rPr lang="ru-RU" sz="2000" dirty="0">
                <a:solidFill>
                  <a:srgbClr val="000000"/>
                </a:solidFill>
                <a:effectLst/>
                <a:latin typeface="+mj-lt"/>
                <a:ea typeface="Times New Roman" panose="02020603050405020304" pitchFamily="18" charset="0"/>
              </a:rPr>
              <a:t>) цикл</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c</a:t>
            </a:r>
            <a:r>
              <a:rPr lang="ru-RU" sz="2000" dirty="0">
                <a:solidFill>
                  <a:srgbClr val="000000"/>
                </a:solidFill>
                <a:effectLst/>
                <a:latin typeface="+mj-lt"/>
                <a:ea typeface="Times New Roman" panose="02020603050405020304" pitchFamily="18" charset="0"/>
              </a:rPr>
              <a:t>) линейные вычисления</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d</a:t>
            </a:r>
            <a:r>
              <a:rPr lang="ru-RU" sz="2000" dirty="0">
                <a:solidFill>
                  <a:srgbClr val="000000"/>
                </a:solidFill>
                <a:effectLst/>
                <a:latin typeface="+mj-lt"/>
                <a:ea typeface="Times New Roman" panose="02020603050405020304" pitchFamily="18" charset="0"/>
              </a:rPr>
              <a:t>) сортировка</a:t>
            </a:r>
            <a:endParaRPr lang="ru-RU"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5809020"/>
      </p:ext>
    </p:extLst>
  </p:cSld>
  <p:clrMapOvr>
    <a:masterClrMapping/>
  </p:clrMapOvr>
  <mc:AlternateContent xmlns:mc="http://schemas.openxmlformats.org/markup-compatibility/2006" xmlns:p14="http://schemas.microsoft.com/office/powerpoint/2010/main">
    <mc:Choice Requires="p14">
      <p:transition spd="slow" p14:dur="2000" advTm="35927"/>
    </mc:Choice>
    <mc:Fallback xmlns="">
      <p:transition spd="slow" advTm="35927"/>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ea typeface="+mj-ea"/>
                <a:cs typeface="Times New Roman" panose="02020603050405020304" pitchFamily="18" charset="0"/>
              </a:rPr>
              <a:t>Тест</a:t>
            </a:r>
          </a:p>
        </p:txBody>
      </p:sp>
      <p:sp>
        <p:nvSpPr>
          <p:cNvPr id="5" name="TextBox 4">
            <a:extLst>
              <a:ext uri="{FF2B5EF4-FFF2-40B4-BE49-F238E27FC236}">
                <a16:creationId xmlns:a16="http://schemas.microsoft.com/office/drawing/2014/main" id="{BB582ECD-3310-B8C2-3348-C3808F99AD82}"/>
              </a:ext>
            </a:extLst>
          </p:cNvPr>
          <p:cNvSpPr txBox="1"/>
          <p:nvPr/>
        </p:nvSpPr>
        <p:spPr>
          <a:xfrm>
            <a:off x="56404" y="418356"/>
            <a:ext cx="8313447" cy="1200329"/>
          </a:xfrm>
          <a:prstGeom prst="rect">
            <a:avLst/>
          </a:prstGeom>
          <a:noFill/>
        </p:spPr>
        <p:txBody>
          <a:bodyPr wrap="square">
            <a:spAutoFit/>
          </a:bodyPr>
          <a:lstStyle/>
          <a:p>
            <a:r>
              <a:rPr lang="ru-RU" sz="2400" b="1" dirty="0">
                <a:solidFill>
                  <a:srgbClr val="000000"/>
                </a:solidFill>
                <a:latin typeface="+mj-lt"/>
                <a:ea typeface="DengXian" panose="02010600030101010101" pitchFamily="2" charset="-122"/>
                <a:cs typeface="Arial" panose="020B0604020202020204" pitchFamily="34" charset="0"/>
              </a:rPr>
              <a:t>5</a:t>
            </a:r>
            <a:r>
              <a:rPr lang="ru-RU" sz="2400" b="1" dirty="0">
                <a:solidFill>
                  <a:srgbClr val="000000"/>
                </a:solidFill>
                <a:effectLst/>
                <a:latin typeface="+mj-lt"/>
                <a:ea typeface="DengXian" panose="02010600030101010101" pitchFamily="2" charset="-122"/>
                <a:cs typeface="Arial" panose="020B0604020202020204" pitchFamily="34" charset="0"/>
              </a:rPr>
              <a:t>. На рисунке представлен фрагмент алгоритма, имеющий (какую?) структуру.</a:t>
            </a:r>
            <a:br>
              <a:rPr lang="ru-RU" sz="2400" b="1" dirty="0">
                <a:solidFill>
                  <a:srgbClr val="000000"/>
                </a:solidFill>
                <a:effectLst/>
                <a:latin typeface="+mj-lt"/>
                <a:ea typeface="DengXian" panose="02010600030101010101" pitchFamily="2" charset="-122"/>
                <a:cs typeface="Arial" panose="020B0604020202020204" pitchFamily="34" charset="0"/>
              </a:rPr>
            </a:br>
            <a:endParaRPr lang="ru-RU" sz="2400" b="1" dirty="0">
              <a:latin typeface="+mj-lt"/>
            </a:endParaRPr>
          </a:p>
        </p:txBody>
      </p:sp>
      <p:pic>
        <p:nvPicPr>
          <p:cNvPr id="6" name="Рисунок 5">
            <a:extLst>
              <a:ext uri="{FF2B5EF4-FFF2-40B4-BE49-F238E27FC236}">
                <a16:creationId xmlns:a16="http://schemas.microsoft.com/office/drawing/2014/main" id="{9389143D-5EA3-F270-014D-4F7731DF6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68760"/>
            <a:ext cx="1584176" cy="2888792"/>
          </a:xfrm>
          <a:prstGeom prst="rect">
            <a:avLst/>
          </a:prstGeom>
        </p:spPr>
      </p:pic>
      <p:sp>
        <p:nvSpPr>
          <p:cNvPr id="8" name="TextBox 7">
            <a:extLst>
              <a:ext uri="{FF2B5EF4-FFF2-40B4-BE49-F238E27FC236}">
                <a16:creationId xmlns:a16="http://schemas.microsoft.com/office/drawing/2014/main" id="{B7355A76-2EC5-AA9C-05AB-7EF16CA810F5}"/>
              </a:ext>
            </a:extLst>
          </p:cNvPr>
          <p:cNvSpPr txBox="1"/>
          <p:nvPr/>
        </p:nvSpPr>
        <p:spPr>
          <a:xfrm>
            <a:off x="2843808" y="1134050"/>
            <a:ext cx="4572000" cy="1569660"/>
          </a:xfrm>
          <a:prstGeom prst="rect">
            <a:avLst/>
          </a:prstGeom>
          <a:noFill/>
        </p:spPr>
        <p:txBody>
          <a:bodyPr wrap="square">
            <a:spAutoFit/>
          </a:bodyPr>
          <a:lstStyle/>
          <a:p>
            <a:r>
              <a:rPr lang="ru-RU" sz="2400" dirty="0" err="1">
                <a:solidFill>
                  <a:srgbClr val="000000"/>
                </a:solidFill>
                <a:effectLst/>
                <a:latin typeface="+mj-lt"/>
                <a:ea typeface="Times New Roman" panose="02020603050405020304" pitchFamily="18" charset="0"/>
              </a:rPr>
              <a:t>a</a:t>
            </a:r>
            <a:r>
              <a:rPr lang="ru-RU" sz="2400" dirty="0">
                <a:solidFill>
                  <a:srgbClr val="000000"/>
                </a:solidFill>
                <a:effectLst/>
                <a:latin typeface="+mj-lt"/>
                <a:ea typeface="Times New Roman" panose="02020603050405020304" pitchFamily="18" charset="0"/>
              </a:rPr>
              <a:t>) линейную</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b</a:t>
            </a:r>
            <a:r>
              <a:rPr lang="ru-RU" sz="2400" dirty="0">
                <a:solidFill>
                  <a:srgbClr val="000000"/>
                </a:solidFill>
                <a:effectLst/>
                <a:latin typeface="+mj-lt"/>
                <a:ea typeface="Times New Roman" panose="02020603050405020304" pitchFamily="18" charset="0"/>
              </a:rPr>
              <a:t>) разветвляющуюся</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c</a:t>
            </a:r>
            <a:r>
              <a:rPr lang="ru-RU" sz="2400" dirty="0">
                <a:solidFill>
                  <a:srgbClr val="000000"/>
                </a:solidFill>
                <a:effectLst/>
                <a:latin typeface="+mj-lt"/>
                <a:ea typeface="Times New Roman" panose="02020603050405020304" pitchFamily="18" charset="0"/>
              </a:rPr>
              <a:t>) циклическую с предусловием</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d</a:t>
            </a:r>
            <a:r>
              <a:rPr lang="ru-RU" sz="2400" dirty="0">
                <a:solidFill>
                  <a:srgbClr val="000000"/>
                </a:solidFill>
                <a:effectLst/>
                <a:latin typeface="+mj-lt"/>
                <a:ea typeface="Times New Roman" panose="02020603050405020304" pitchFamily="18" charset="0"/>
              </a:rPr>
              <a:t>) циклическую с постусловием</a:t>
            </a:r>
            <a:endParaRPr lang="ru-RU" sz="2400" dirty="0">
              <a:effectLst/>
              <a:latin typeface="+mj-lt"/>
              <a:ea typeface="Times New Roman" panose="02020603050405020304" pitchFamily="18" charset="0"/>
            </a:endParaRPr>
          </a:p>
        </p:txBody>
      </p:sp>
      <p:sp>
        <p:nvSpPr>
          <p:cNvPr id="10" name="TextBox 9">
            <a:extLst>
              <a:ext uri="{FF2B5EF4-FFF2-40B4-BE49-F238E27FC236}">
                <a16:creationId xmlns:a16="http://schemas.microsoft.com/office/drawing/2014/main" id="{8684E42C-78B6-F118-93EE-C514F1D3795A}"/>
              </a:ext>
            </a:extLst>
          </p:cNvPr>
          <p:cNvSpPr txBox="1"/>
          <p:nvPr/>
        </p:nvSpPr>
        <p:spPr>
          <a:xfrm>
            <a:off x="356567" y="4154291"/>
            <a:ext cx="8218218" cy="1200329"/>
          </a:xfrm>
          <a:prstGeom prst="rect">
            <a:avLst/>
          </a:prstGeom>
          <a:noFill/>
        </p:spPr>
        <p:txBody>
          <a:bodyPr wrap="square">
            <a:spAutoFit/>
          </a:bodyPr>
          <a:lstStyle/>
          <a:p>
            <a:r>
              <a:rPr lang="ru-RU" sz="2400" b="1" dirty="0">
                <a:solidFill>
                  <a:srgbClr val="000000"/>
                </a:solidFill>
                <a:effectLst/>
                <a:latin typeface="+mj-lt"/>
                <a:ea typeface="DengXian" panose="02010600030101010101" pitchFamily="2" charset="-122"/>
                <a:cs typeface="Arial" panose="020B0604020202020204" pitchFamily="34" charset="0"/>
              </a:rPr>
              <a:t>6. На рисунке представлен фрагмент алгоритма, имеющий (какую?) структуру.</a:t>
            </a:r>
            <a:br>
              <a:rPr lang="ru-RU" sz="2400" b="1" dirty="0">
                <a:solidFill>
                  <a:srgbClr val="000000"/>
                </a:solidFill>
                <a:effectLst/>
                <a:latin typeface="+mj-lt"/>
                <a:ea typeface="DengXian" panose="02010600030101010101" pitchFamily="2" charset="-122"/>
                <a:cs typeface="Arial" panose="020B0604020202020204" pitchFamily="34" charset="0"/>
              </a:rPr>
            </a:br>
            <a:endParaRPr lang="ru-RU" sz="2400" b="1" dirty="0">
              <a:latin typeface="+mj-lt"/>
            </a:endParaRPr>
          </a:p>
        </p:txBody>
      </p:sp>
      <p:pic>
        <p:nvPicPr>
          <p:cNvPr id="12" name="Рисунок 11">
            <a:extLst>
              <a:ext uri="{FF2B5EF4-FFF2-40B4-BE49-F238E27FC236}">
                <a16:creationId xmlns:a16="http://schemas.microsoft.com/office/drawing/2014/main" id="{24A13F8A-B2CD-1A9D-1874-C799BFC45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214" y="5030683"/>
            <a:ext cx="1584175" cy="1598071"/>
          </a:xfrm>
          <a:prstGeom prst="rect">
            <a:avLst/>
          </a:prstGeom>
        </p:spPr>
      </p:pic>
      <p:sp>
        <p:nvSpPr>
          <p:cNvPr id="14" name="TextBox 13">
            <a:extLst>
              <a:ext uri="{FF2B5EF4-FFF2-40B4-BE49-F238E27FC236}">
                <a16:creationId xmlns:a16="http://schemas.microsoft.com/office/drawing/2014/main" id="{8997F7C7-3823-E546-DD4A-3A79F3BAB94B}"/>
              </a:ext>
            </a:extLst>
          </p:cNvPr>
          <p:cNvSpPr txBox="1"/>
          <p:nvPr/>
        </p:nvSpPr>
        <p:spPr>
          <a:xfrm>
            <a:off x="3822155" y="4921496"/>
            <a:ext cx="4572000" cy="1569660"/>
          </a:xfrm>
          <a:prstGeom prst="rect">
            <a:avLst/>
          </a:prstGeom>
          <a:noFill/>
        </p:spPr>
        <p:txBody>
          <a:bodyPr wrap="square">
            <a:spAutoFit/>
          </a:bodyPr>
          <a:lstStyle/>
          <a:p>
            <a:r>
              <a:rPr lang="ru-RU" sz="2400" dirty="0" err="1">
                <a:solidFill>
                  <a:srgbClr val="000000"/>
                </a:solidFill>
                <a:effectLst/>
                <a:latin typeface="+mj-lt"/>
                <a:ea typeface="Times New Roman" panose="02020603050405020304" pitchFamily="18" charset="0"/>
              </a:rPr>
              <a:t>a</a:t>
            </a:r>
            <a:r>
              <a:rPr lang="ru-RU" sz="2400" dirty="0">
                <a:solidFill>
                  <a:srgbClr val="000000"/>
                </a:solidFill>
                <a:effectLst/>
                <a:latin typeface="+mj-lt"/>
                <a:ea typeface="Times New Roman" panose="02020603050405020304" pitchFamily="18" charset="0"/>
              </a:rPr>
              <a:t>) разветвляющуюся</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b</a:t>
            </a:r>
            <a:r>
              <a:rPr lang="ru-RU" sz="2400" dirty="0">
                <a:solidFill>
                  <a:srgbClr val="000000"/>
                </a:solidFill>
                <a:effectLst/>
                <a:latin typeface="+mj-lt"/>
                <a:ea typeface="Times New Roman" panose="02020603050405020304" pitchFamily="18" charset="0"/>
              </a:rPr>
              <a:t>) линейную</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c</a:t>
            </a:r>
            <a:r>
              <a:rPr lang="ru-RU" sz="2400" dirty="0">
                <a:solidFill>
                  <a:srgbClr val="000000"/>
                </a:solidFill>
                <a:effectLst/>
                <a:latin typeface="+mj-lt"/>
                <a:ea typeface="Times New Roman" panose="02020603050405020304" pitchFamily="18" charset="0"/>
              </a:rPr>
              <a:t>) циклическую с предусловием</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d</a:t>
            </a:r>
            <a:r>
              <a:rPr lang="ru-RU" sz="2400" dirty="0">
                <a:solidFill>
                  <a:srgbClr val="000000"/>
                </a:solidFill>
                <a:effectLst/>
                <a:latin typeface="+mj-lt"/>
                <a:ea typeface="Times New Roman" panose="02020603050405020304" pitchFamily="18" charset="0"/>
              </a:rPr>
              <a:t>) циклическую с постусловием</a:t>
            </a:r>
            <a:endParaRPr lang="ru-RU"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1182696668"/>
      </p:ext>
    </p:extLst>
  </p:cSld>
  <p:clrMapOvr>
    <a:masterClrMapping/>
  </p:clrMapOvr>
  <mc:AlternateContent xmlns:mc="http://schemas.openxmlformats.org/markup-compatibility/2006" xmlns:p14="http://schemas.microsoft.com/office/powerpoint/2010/main">
    <mc:Choice Requires="p14">
      <p:transition spd="slow" p14:dur="2000" advTm="35927"/>
    </mc:Choice>
    <mc:Fallback xmlns="">
      <p:transition spd="slow" advTm="35927"/>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ea typeface="+mj-ea"/>
                <a:cs typeface="Times New Roman" panose="02020603050405020304" pitchFamily="18" charset="0"/>
              </a:rPr>
              <a:t>Тест</a:t>
            </a:r>
          </a:p>
        </p:txBody>
      </p:sp>
      <p:sp>
        <p:nvSpPr>
          <p:cNvPr id="5" name="TextBox 4">
            <a:extLst>
              <a:ext uri="{FF2B5EF4-FFF2-40B4-BE49-F238E27FC236}">
                <a16:creationId xmlns:a16="http://schemas.microsoft.com/office/drawing/2014/main" id="{BB582ECD-3310-B8C2-3348-C3808F99AD82}"/>
              </a:ext>
            </a:extLst>
          </p:cNvPr>
          <p:cNvSpPr txBox="1"/>
          <p:nvPr/>
        </p:nvSpPr>
        <p:spPr>
          <a:xfrm>
            <a:off x="56404" y="418356"/>
            <a:ext cx="8313447" cy="1200329"/>
          </a:xfrm>
          <a:prstGeom prst="rect">
            <a:avLst/>
          </a:prstGeom>
          <a:noFill/>
        </p:spPr>
        <p:txBody>
          <a:bodyPr wrap="square">
            <a:spAutoFit/>
          </a:bodyPr>
          <a:lstStyle/>
          <a:p>
            <a:r>
              <a:rPr lang="ru-RU" sz="2400" b="1" dirty="0">
                <a:solidFill>
                  <a:srgbClr val="000000"/>
                </a:solidFill>
                <a:effectLst/>
                <a:latin typeface="+mj-lt"/>
                <a:ea typeface="DengXian" panose="02010600030101010101" pitchFamily="2" charset="-122"/>
                <a:cs typeface="Arial" panose="020B0604020202020204" pitchFamily="34" charset="0"/>
              </a:rPr>
              <a:t>7. На рисунке представлен фрагмент алгоритма, имеющий (какую?) структуру.</a:t>
            </a:r>
            <a:br>
              <a:rPr lang="ru-RU" sz="2400" b="1" dirty="0">
                <a:solidFill>
                  <a:srgbClr val="000000"/>
                </a:solidFill>
                <a:effectLst/>
                <a:latin typeface="+mj-lt"/>
                <a:ea typeface="DengXian" panose="02010600030101010101" pitchFamily="2" charset="-122"/>
                <a:cs typeface="Arial" panose="020B0604020202020204" pitchFamily="34" charset="0"/>
              </a:rPr>
            </a:br>
            <a:endParaRPr lang="ru-RU" sz="2400" b="1" dirty="0">
              <a:latin typeface="+mj-lt"/>
            </a:endParaRPr>
          </a:p>
        </p:txBody>
      </p:sp>
      <p:sp>
        <p:nvSpPr>
          <p:cNvPr id="8" name="TextBox 7">
            <a:extLst>
              <a:ext uri="{FF2B5EF4-FFF2-40B4-BE49-F238E27FC236}">
                <a16:creationId xmlns:a16="http://schemas.microsoft.com/office/drawing/2014/main" id="{B7355A76-2EC5-AA9C-05AB-7EF16CA810F5}"/>
              </a:ext>
            </a:extLst>
          </p:cNvPr>
          <p:cNvSpPr txBox="1"/>
          <p:nvPr/>
        </p:nvSpPr>
        <p:spPr>
          <a:xfrm>
            <a:off x="3059832" y="1686158"/>
            <a:ext cx="4572000" cy="1569660"/>
          </a:xfrm>
          <a:prstGeom prst="rect">
            <a:avLst/>
          </a:prstGeom>
          <a:noFill/>
        </p:spPr>
        <p:txBody>
          <a:bodyPr wrap="square">
            <a:spAutoFit/>
          </a:bodyPr>
          <a:lstStyle/>
          <a:p>
            <a:r>
              <a:rPr lang="ru-RU" sz="2400" dirty="0" err="1">
                <a:solidFill>
                  <a:srgbClr val="000000"/>
                </a:solidFill>
                <a:effectLst/>
                <a:latin typeface="+mj-lt"/>
                <a:ea typeface="Times New Roman" panose="02020603050405020304" pitchFamily="18" charset="0"/>
              </a:rPr>
              <a:t>a</a:t>
            </a:r>
            <a:r>
              <a:rPr lang="ru-RU" sz="2400" dirty="0">
                <a:solidFill>
                  <a:srgbClr val="000000"/>
                </a:solidFill>
                <a:effectLst/>
                <a:latin typeface="+mj-lt"/>
                <a:ea typeface="Times New Roman" panose="02020603050405020304" pitchFamily="18" charset="0"/>
              </a:rPr>
              <a:t>) циклическую с постусловием</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b</a:t>
            </a:r>
            <a:r>
              <a:rPr lang="ru-RU" sz="2400" dirty="0">
                <a:solidFill>
                  <a:srgbClr val="000000"/>
                </a:solidFill>
                <a:effectLst/>
                <a:latin typeface="+mj-lt"/>
                <a:ea typeface="Times New Roman" panose="02020603050405020304" pitchFamily="18" charset="0"/>
              </a:rPr>
              <a:t>) линейную</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c</a:t>
            </a:r>
            <a:r>
              <a:rPr lang="ru-RU" sz="2400" dirty="0">
                <a:solidFill>
                  <a:srgbClr val="000000"/>
                </a:solidFill>
                <a:effectLst/>
                <a:latin typeface="+mj-lt"/>
                <a:ea typeface="Times New Roman" panose="02020603050405020304" pitchFamily="18" charset="0"/>
              </a:rPr>
              <a:t>) разветвляющуюся</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d</a:t>
            </a:r>
            <a:r>
              <a:rPr lang="ru-RU" sz="2400" dirty="0">
                <a:solidFill>
                  <a:srgbClr val="000000"/>
                </a:solidFill>
                <a:effectLst/>
                <a:latin typeface="+mj-lt"/>
                <a:ea typeface="Times New Roman" panose="02020603050405020304" pitchFamily="18" charset="0"/>
              </a:rPr>
              <a:t>) циклическую с предусловием</a:t>
            </a:r>
            <a:endParaRPr lang="ru-RU" sz="2400" dirty="0">
              <a:effectLst/>
              <a:latin typeface="+mj-lt"/>
              <a:ea typeface="Times New Roman" panose="02020603050405020304" pitchFamily="18" charset="0"/>
            </a:endParaRPr>
          </a:p>
        </p:txBody>
      </p:sp>
      <p:pic>
        <p:nvPicPr>
          <p:cNvPr id="2" name="Рисунок 1">
            <a:extLst>
              <a:ext uri="{FF2B5EF4-FFF2-40B4-BE49-F238E27FC236}">
                <a16:creationId xmlns:a16="http://schemas.microsoft.com/office/drawing/2014/main" id="{2BAEF615-E612-8D85-7853-54F4EEE0E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38" y="1456347"/>
            <a:ext cx="1374973" cy="2211913"/>
          </a:xfrm>
          <a:prstGeom prst="rect">
            <a:avLst/>
          </a:prstGeom>
        </p:spPr>
      </p:pic>
      <p:sp>
        <p:nvSpPr>
          <p:cNvPr id="7" name="TextBox 6">
            <a:extLst>
              <a:ext uri="{FF2B5EF4-FFF2-40B4-BE49-F238E27FC236}">
                <a16:creationId xmlns:a16="http://schemas.microsoft.com/office/drawing/2014/main" id="{E17C63F3-8AA1-E642-B944-3C04B3542564}"/>
              </a:ext>
            </a:extLst>
          </p:cNvPr>
          <p:cNvSpPr txBox="1"/>
          <p:nvPr/>
        </p:nvSpPr>
        <p:spPr>
          <a:xfrm>
            <a:off x="251520" y="3735733"/>
            <a:ext cx="8568952" cy="2677656"/>
          </a:xfrm>
          <a:prstGeom prst="rect">
            <a:avLst/>
          </a:prstGeom>
          <a:noFill/>
        </p:spPr>
        <p:txBody>
          <a:bodyPr wrap="square">
            <a:spAutoFit/>
          </a:bodyPr>
          <a:lstStyle/>
          <a:p>
            <a:r>
              <a:rPr lang="ru-RU" sz="2400" b="1" dirty="0">
                <a:solidFill>
                  <a:srgbClr val="000000"/>
                </a:solidFill>
                <a:effectLst/>
                <a:latin typeface="+mj-lt"/>
                <a:ea typeface="Times New Roman" panose="02020603050405020304" pitchFamily="18" charset="0"/>
              </a:rPr>
              <a:t>8. Для реализации логики алгоритма и программы, с точки зрения структурного программирования </a:t>
            </a:r>
            <a:r>
              <a:rPr lang="ru-RU" sz="2400" b="1" i="1" dirty="0">
                <a:solidFill>
                  <a:srgbClr val="000000"/>
                </a:solidFill>
                <a:effectLst/>
                <a:latin typeface="+mj-lt"/>
                <a:ea typeface="Times New Roman" panose="02020603050405020304" pitchFamily="18" charset="0"/>
              </a:rPr>
              <a:t>не должны</a:t>
            </a:r>
            <a:r>
              <a:rPr lang="ru-RU" sz="2400" b="1" dirty="0">
                <a:solidFill>
                  <a:srgbClr val="000000"/>
                </a:solidFill>
                <a:effectLst/>
                <a:latin typeface="+mj-lt"/>
                <a:ea typeface="Times New Roman" panose="02020603050405020304" pitchFamily="18" charset="0"/>
              </a:rPr>
              <a:t> применяться…</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a</a:t>
            </a:r>
            <a:r>
              <a:rPr lang="ru-RU" sz="2400" dirty="0">
                <a:solidFill>
                  <a:srgbClr val="000000"/>
                </a:solidFill>
                <a:effectLst/>
                <a:latin typeface="+mj-lt"/>
                <a:ea typeface="Times New Roman" panose="02020603050405020304" pitchFamily="18" charset="0"/>
              </a:rPr>
              <a:t>) безусловные переходы</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b</a:t>
            </a:r>
            <a:r>
              <a:rPr lang="ru-RU" sz="2400" dirty="0">
                <a:solidFill>
                  <a:srgbClr val="000000"/>
                </a:solidFill>
                <a:effectLst/>
                <a:latin typeface="+mj-lt"/>
                <a:ea typeface="Times New Roman" panose="02020603050405020304" pitchFamily="18" charset="0"/>
              </a:rPr>
              <a:t>) последовательное выполнение</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c</a:t>
            </a:r>
            <a:r>
              <a:rPr lang="ru-RU" sz="2400" dirty="0">
                <a:solidFill>
                  <a:srgbClr val="000000"/>
                </a:solidFill>
                <a:effectLst/>
                <a:latin typeface="+mj-lt"/>
                <a:ea typeface="Times New Roman" panose="02020603050405020304" pitchFamily="18" charset="0"/>
              </a:rPr>
              <a:t>) ветвления</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d</a:t>
            </a:r>
            <a:r>
              <a:rPr lang="ru-RU" sz="2400" dirty="0">
                <a:solidFill>
                  <a:srgbClr val="000000"/>
                </a:solidFill>
                <a:effectLst/>
                <a:latin typeface="+mj-lt"/>
                <a:ea typeface="Times New Roman" panose="02020603050405020304" pitchFamily="18" charset="0"/>
              </a:rPr>
              <a:t>) повторение (циклы)</a:t>
            </a:r>
            <a:endParaRPr lang="ru-RU"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1647615868"/>
      </p:ext>
    </p:extLst>
  </p:cSld>
  <p:clrMapOvr>
    <a:masterClrMapping/>
  </p:clrMapOvr>
  <mc:AlternateContent xmlns:mc="http://schemas.openxmlformats.org/markup-compatibility/2006" xmlns:p14="http://schemas.microsoft.com/office/powerpoint/2010/main">
    <mc:Choice Requires="p14">
      <p:transition spd="slow" p14:dur="2000" advTm="35927"/>
    </mc:Choice>
    <mc:Fallback xmlns="">
      <p:transition spd="slow" advTm="35927"/>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ea typeface="+mj-ea"/>
                <a:cs typeface="Times New Roman" panose="02020603050405020304" pitchFamily="18" charset="0"/>
              </a:rPr>
              <a:t>Тест</a:t>
            </a:r>
          </a:p>
        </p:txBody>
      </p:sp>
      <p:sp>
        <p:nvSpPr>
          <p:cNvPr id="5" name="TextBox 4">
            <a:extLst>
              <a:ext uri="{FF2B5EF4-FFF2-40B4-BE49-F238E27FC236}">
                <a16:creationId xmlns:a16="http://schemas.microsoft.com/office/drawing/2014/main" id="{BB582ECD-3310-B8C2-3348-C3808F99AD82}"/>
              </a:ext>
            </a:extLst>
          </p:cNvPr>
          <p:cNvSpPr txBox="1"/>
          <p:nvPr/>
        </p:nvSpPr>
        <p:spPr>
          <a:xfrm>
            <a:off x="56404" y="418356"/>
            <a:ext cx="8313447" cy="2308324"/>
          </a:xfrm>
          <a:prstGeom prst="rect">
            <a:avLst/>
          </a:prstGeom>
          <a:noFill/>
        </p:spPr>
        <p:txBody>
          <a:bodyPr wrap="square">
            <a:spAutoFit/>
          </a:bodyPr>
          <a:lstStyle/>
          <a:p>
            <a:r>
              <a:rPr lang="ru-RU" sz="2400" b="1" dirty="0">
                <a:solidFill>
                  <a:srgbClr val="000000"/>
                </a:solidFill>
                <a:effectLst/>
                <a:latin typeface="+mj-lt"/>
                <a:ea typeface="DengXian" panose="02010600030101010101" pitchFamily="2" charset="-122"/>
                <a:cs typeface="Arial" panose="020B0604020202020204" pitchFamily="34" charset="0"/>
              </a:rPr>
              <a:t>9. </a:t>
            </a:r>
            <a:r>
              <a:rPr lang="ru-RU" sz="2400" dirty="0">
                <a:solidFill>
                  <a:srgbClr val="000000"/>
                </a:solidFill>
                <a:effectLst/>
                <a:latin typeface="+mj-lt"/>
                <a:ea typeface="DengXian" panose="02010600030101010101" pitchFamily="2" charset="-122"/>
                <a:cs typeface="Arial" panose="020B0604020202020204" pitchFamily="34" charset="0"/>
              </a:rPr>
              <a:t>Деятельность, направленная на обнаружение и исправление ошибок в программной системе называется …</a:t>
            </a:r>
          </a:p>
          <a:p>
            <a:r>
              <a:rPr lang="ru-RU" sz="2400" dirty="0" err="1">
                <a:solidFill>
                  <a:srgbClr val="000000"/>
                </a:solidFill>
                <a:effectLst/>
                <a:latin typeface="+mj-lt"/>
                <a:ea typeface="Times New Roman" panose="02020603050405020304" pitchFamily="18" charset="0"/>
              </a:rPr>
              <a:t>a</a:t>
            </a:r>
            <a:r>
              <a:rPr lang="ru-RU" sz="2400" dirty="0">
                <a:solidFill>
                  <a:srgbClr val="000000"/>
                </a:solidFill>
                <a:effectLst/>
                <a:latin typeface="+mj-lt"/>
                <a:ea typeface="Times New Roman" panose="02020603050405020304" pitchFamily="18" charset="0"/>
              </a:rPr>
              <a:t>) отладкой</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b</a:t>
            </a:r>
            <a:r>
              <a:rPr lang="ru-RU" sz="2400" dirty="0">
                <a:solidFill>
                  <a:srgbClr val="000000"/>
                </a:solidFill>
                <a:effectLst/>
                <a:latin typeface="+mj-lt"/>
                <a:ea typeface="Times New Roman" panose="02020603050405020304" pitchFamily="18" charset="0"/>
              </a:rPr>
              <a:t>) тестированием</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c</a:t>
            </a:r>
            <a:r>
              <a:rPr lang="ru-RU" sz="2400" dirty="0">
                <a:solidFill>
                  <a:srgbClr val="000000"/>
                </a:solidFill>
                <a:effectLst/>
                <a:latin typeface="+mj-lt"/>
                <a:ea typeface="Times New Roman" panose="02020603050405020304" pitchFamily="18" charset="0"/>
              </a:rPr>
              <a:t>) рефакторингом</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d</a:t>
            </a:r>
            <a:r>
              <a:rPr lang="ru-RU" sz="2400" dirty="0">
                <a:solidFill>
                  <a:srgbClr val="000000"/>
                </a:solidFill>
                <a:effectLst/>
                <a:latin typeface="+mj-lt"/>
                <a:ea typeface="Times New Roman" panose="02020603050405020304" pitchFamily="18" charset="0"/>
              </a:rPr>
              <a:t>) демонстрацией</a:t>
            </a:r>
            <a:endParaRPr lang="ru-RU" sz="2400" dirty="0">
              <a:effectLst/>
              <a:latin typeface="+mj-lt"/>
              <a:ea typeface="Times New Roman" panose="02020603050405020304" pitchFamily="18" charset="0"/>
            </a:endParaRPr>
          </a:p>
        </p:txBody>
      </p:sp>
      <p:sp>
        <p:nvSpPr>
          <p:cNvPr id="7" name="TextBox 6">
            <a:extLst>
              <a:ext uri="{FF2B5EF4-FFF2-40B4-BE49-F238E27FC236}">
                <a16:creationId xmlns:a16="http://schemas.microsoft.com/office/drawing/2014/main" id="{E17C63F3-8AA1-E642-B944-3C04B3542564}"/>
              </a:ext>
            </a:extLst>
          </p:cNvPr>
          <p:cNvSpPr txBox="1"/>
          <p:nvPr/>
        </p:nvSpPr>
        <p:spPr>
          <a:xfrm>
            <a:off x="80954" y="3145036"/>
            <a:ext cx="1826750" cy="461665"/>
          </a:xfrm>
          <a:prstGeom prst="rect">
            <a:avLst/>
          </a:prstGeom>
          <a:noFill/>
        </p:spPr>
        <p:txBody>
          <a:bodyPr wrap="square">
            <a:spAutoFit/>
          </a:bodyPr>
          <a:lstStyle/>
          <a:p>
            <a:r>
              <a:rPr lang="ru-RU" sz="2400" b="1" dirty="0">
                <a:solidFill>
                  <a:srgbClr val="000000"/>
                </a:solidFill>
                <a:effectLst/>
                <a:latin typeface="+mj-lt"/>
                <a:ea typeface="Times New Roman" panose="02020603050405020304" pitchFamily="18" charset="0"/>
              </a:rPr>
              <a:t>10. Блоком</a:t>
            </a:r>
            <a:endParaRPr lang="ru-RU" sz="2400" dirty="0">
              <a:effectLst/>
              <a:latin typeface="+mj-lt"/>
              <a:ea typeface="Times New Roman" panose="02020603050405020304" pitchFamily="18" charset="0"/>
            </a:endParaRPr>
          </a:p>
        </p:txBody>
      </p:sp>
      <p:pic>
        <p:nvPicPr>
          <p:cNvPr id="3" name="Рисунок 2">
            <a:extLst>
              <a:ext uri="{FF2B5EF4-FFF2-40B4-BE49-F238E27FC236}">
                <a16:creationId xmlns:a16="http://schemas.microsoft.com/office/drawing/2014/main" id="{2C0F99E5-969F-E7F5-5C72-F445C2407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231105"/>
            <a:ext cx="1750583" cy="662881"/>
          </a:xfrm>
          <a:prstGeom prst="rect">
            <a:avLst/>
          </a:prstGeom>
        </p:spPr>
      </p:pic>
      <p:sp>
        <p:nvSpPr>
          <p:cNvPr id="9" name="TextBox 8">
            <a:extLst>
              <a:ext uri="{FF2B5EF4-FFF2-40B4-BE49-F238E27FC236}">
                <a16:creationId xmlns:a16="http://schemas.microsoft.com/office/drawing/2014/main" id="{6D142926-6B87-1ABB-9803-03898688128C}"/>
              </a:ext>
            </a:extLst>
          </p:cNvPr>
          <p:cNvSpPr txBox="1"/>
          <p:nvPr/>
        </p:nvSpPr>
        <p:spPr>
          <a:xfrm>
            <a:off x="323528" y="4111126"/>
            <a:ext cx="4536504" cy="1569660"/>
          </a:xfrm>
          <a:prstGeom prst="rect">
            <a:avLst/>
          </a:prstGeom>
          <a:noFill/>
        </p:spPr>
        <p:txBody>
          <a:bodyPr wrap="square">
            <a:spAutoFit/>
          </a:bodyPr>
          <a:lstStyle/>
          <a:p>
            <a:r>
              <a:rPr lang="ru-RU" sz="2400" dirty="0" err="1">
                <a:solidFill>
                  <a:srgbClr val="000000"/>
                </a:solidFill>
                <a:effectLst/>
                <a:latin typeface="+mj-lt"/>
                <a:ea typeface="Times New Roman" panose="02020603050405020304" pitchFamily="18" charset="0"/>
              </a:rPr>
              <a:t>a</a:t>
            </a:r>
            <a:r>
              <a:rPr lang="ru-RU" sz="2400" dirty="0">
                <a:solidFill>
                  <a:srgbClr val="000000"/>
                </a:solidFill>
                <a:effectLst/>
                <a:latin typeface="+mj-lt"/>
                <a:ea typeface="Times New Roman" panose="02020603050405020304" pitchFamily="18" charset="0"/>
              </a:rPr>
              <a:t>) ввод/вывод данных</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b</a:t>
            </a:r>
            <a:r>
              <a:rPr lang="ru-RU" sz="2400" dirty="0">
                <a:solidFill>
                  <a:srgbClr val="000000"/>
                </a:solidFill>
                <a:effectLst/>
                <a:latin typeface="+mj-lt"/>
                <a:ea typeface="Times New Roman" panose="02020603050405020304" pitchFamily="18" charset="0"/>
              </a:rPr>
              <a:t>) начало программы</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c</a:t>
            </a:r>
            <a:r>
              <a:rPr lang="ru-RU" sz="2400" dirty="0">
                <a:solidFill>
                  <a:srgbClr val="000000"/>
                </a:solidFill>
                <a:effectLst/>
                <a:latin typeface="+mj-lt"/>
                <a:ea typeface="Times New Roman" panose="02020603050405020304" pitchFamily="18" charset="0"/>
              </a:rPr>
              <a:t>) конец программы</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d</a:t>
            </a:r>
            <a:r>
              <a:rPr lang="ru-RU" sz="2400" dirty="0">
                <a:solidFill>
                  <a:srgbClr val="000000"/>
                </a:solidFill>
                <a:effectLst/>
                <a:latin typeface="+mj-lt"/>
                <a:ea typeface="Times New Roman" panose="02020603050405020304" pitchFamily="18" charset="0"/>
              </a:rPr>
              <a:t>) условный оператор</a:t>
            </a:r>
            <a:endParaRPr lang="ru-RU" sz="2400" dirty="0">
              <a:effectLst/>
              <a:latin typeface="+mj-lt"/>
              <a:ea typeface="Times New Roman" panose="02020603050405020304" pitchFamily="18" charset="0"/>
            </a:endParaRPr>
          </a:p>
        </p:txBody>
      </p:sp>
      <p:sp>
        <p:nvSpPr>
          <p:cNvPr id="12" name="TextBox 11">
            <a:extLst>
              <a:ext uri="{FF2B5EF4-FFF2-40B4-BE49-F238E27FC236}">
                <a16:creationId xmlns:a16="http://schemas.microsoft.com/office/drawing/2014/main" id="{6525FBE1-8874-2333-ED92-EFAC8EA1A6D9}"/>
              </a:ext>
            </a:extLst>
          </p:cNvPr>
          <p:cNvSpPr txBox="1"/>
          <p:nvPr/>
        </p:nvSpPr>
        <p:spPr>
          <a:xfrm>
            <a:off x="3707904" y="3145036"/>
            <a:ext cx="2777537" cy="461665"/>
          </a:xfrm>
          <a:prstGeom prst="rect">
            <a:avLst/>
          </a:prstGeom>
          <a:noFill/>
        </p:spPr>
        <p:txBody>
          <a:bodyPr wrap="square">
            <a:spAutoFit/>
          </a:bodyPr>
          <a:lstStyle/>
          <a:p>
            <a:r>
              <a:rPr lang="ru-RU" sz="2400" b="1" dirty="0">
                <a:solidFill>
                  <a:srgbClr val="000000"/>
                </a:solidFill>
                <a:effectLst/>
                <a:latin typeface="+mj-lt"/>
                <a:ea typeface="DengXian" panose="02010600030101010101" pitchFamily="2" charset="-122"/>
                <a:cs typeface="Arial" panose="020B0604020202020204" pitchFamily="34" charset="0"/>
              </a:rPr>
              <a:t>обозначается …</a:t>
            </a:r>
            <a:endParaRPr lang="ru-RU" sz="2400" b="1" dirty="0">
              <a:latin typeface="+mj-lt"/>
            </a:endParaRPr>
          </a:p>
        </p:txBody>
      </p:sp>
    </p:spTree>
    <p:extLst>
      <p:ext uri="{BB962C8B-B14F-4D97-AF65-F5344CB8AC3E}">
        <p14:creationId xmlns:p14="http://schemas.microsoft.com/office/powerpoint/2010/main" val="1726551520"/>
      </p:ext>
    </p:extLst>
  </p:cSld>
  <p:clrMapOvr>
    <a:masterClrMapping/>
  </p:clrMapOvr>
  <mc:AlternateContent xmlns:mc="http://schemas.openxmlformats.org/markup-compatibility/2006" xmlns:p14="http://schemas.microsoft.com/office/powerpoint/2010/main">
    <mc:Choice Requires="p14">
      <p:transition spd="slow" p14:dur="2000" advTm="35927"/>
    </mc:Choice>
    <mc:Fallback xmlns="">
      <p:transition spd="slow" advTm="35927"/>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ea typeface="+mj-ea"/>
                <a:cs typeface="Times New Roman" panose="02020603050405020304" pitchFamily="18" charset="0"/>
              </a:rPr>
              <a:t>Тест</a:t>
            </a:r>
          </a:p>
        </p:txBody>
      </p:sp>
      <p:sp>
        <p:nvSpPr>
          <p:cNvPr id="5" name="TextBox 4">
            <a:extLst>
              <a:ext uri="{FF2B5EF4-FFF2-40B4-BE49-F238E27FC236}">
                <a16:creationId xmlns:a16="http://schemas.microsoft.com/office/drawing/2014/main" id="{BB582ECD-3310-B8C2-3348-C3808F99AD82}"/>
              </a:ext>
            </a:extLst>
          </p:cNvPr>
          <p:cNvSpPr txBox="1"/>
          <p:nvPr/>
        </p:nvSpPr>
        <p:spPr>
          <a:xfrm>
            <a:off x="107505" y="418356"/>
            <a:ext cx="1944216" cy="461665"/>
          </a:xfrm>
          <a:prstGeom prst="rect">
            <a:avLst/>
          </a:prstGeom>
          <a:noFill/>
        </p:spPr>
        <p:txBody>
          <a:bodyPr wrap="square">
            <a:spAutoFit/>
          </a:bodyPr>
          <a:lstStyle/>
          <a:p>
            <a:r>
              <a:rPr lang="ru-RU" sz="2400" b="1" dirty="0">
                <a:solidFill>
                  <a:srgbClr val="000000"/>
                </a:solidFill>
                <a:effectLst/>
                <a:latin typeface="+mj-lt"/>
                <a:ea typeface="DengXian" panose="02010600030101010101" pitchFamily="2" charset="-122"/>
                <a:cs typeface="Arial" panose="020B0604020202020204" pitchFamily="34" charset="0"/>
              </a:rPr>
              <a:t>11. </a:t>
            </a:r>
            <a:r>
              <a:rPr lang="ru-RU" sz="2400" b="1" dirty="0">
                <a:solidFill>
                  <a:srgbClr val="000000"/>
                </a:solidFill>
                <a:effectLst/>
                <a:latin typeface="+mj-lt"/>
                <a:ea typeface="Times New Roman" panose="02020603050405020304" pitchFamily="18" charset="0"/>
              </a:rPr>
              <a:t> Блоком</a:t>
            </a:r>
            <a:endParaRPr lang="ru-RU" sz="2400" dirty="0">
              <a:effectLst/>
              <a:latin typeface="+mj-lt"/>
              <a:ea typeface="Times New Roman" panose="02020603050405020304" pitchFamily="18" charset="0"/>
            </a:endParaRPr>
          </a:p>
        </p:txBody>
      </p:sp>
      <p:sp>
        <p:nvSpPr>
          <p:cNvPr id="7" name="TextBox 6">
            <a:extLst>
              <a:ext uri="{FF2B5EF4-FFF2-40B4-BE49-F238E27FC236}">
                <a16:creationId xmlns:a16="http://schemas.microsoft.com/office/drawing/2014/main" id="{E17C63F3-8AA1-E642-B944-3C04B3542564}"/>
              </a:ext>
            </a:extLst>
          </p:cNvPr>
          <p:cNvSpPr txBox="1"/>
          <p:nvPr/>
        </p:nvSpPr>
        <p:spPr>
          <a:xfrm>
            <a:off x="58306" y="2908470"/>
            <a:ext cx="9027387" cy="3662541"/>
          </a:xfrm>
          <a:prstGeom prst="rect">
            <a:avLst/>
          </a:prstGeom>
          <a:noFill/>
        </p:spPr>
        <p:txBody>
          <a:bodyPr wrap="square">
            <a:spAutoFit/>
          </a:bodyPr>
          <a:lstStyle/>
          <a:p>
            <a:r>
              <a:rPr lang="ru-RU" sz="2000" b="1" dirty="0">
                <a:solidFill>
                  <a:srgbClr val="000000"/>
                </a:solidFill>
                <a:effectLst/>
                <a:latin typeface="+mj-lt"/>
                <a:ea typeface="Times New Roman" panose="02020603050405020304" pitchFamily="18" charset="0"/>
              </a:rPr>
              <a:t>12. </a:t>
            </a:r>
            <a:r>
              <a:rPr lang="ru-RU" sz="2000" dirty="0">
                <a:solidFill>
                  <a:srgbClr val="000000"/>
                </a:solidFill>
                <a:effectLst/>
                <a:latin typeface="Times New Roman" panose="02020603050405020304" pitchFamily="18" charset="0"/>
                <a:ea typeface="Times New Roman" panose="02020603050405020304" pitchFamily="18" charset="0"/>
              </a:rPr>
              <a:t>В результате работы алгоритма</a:t>
            </a:r>
            <a:br>
              <a:rPr lang="ru-RU" sz="2000" dirty="0">
                <a:solidFill>
                  <a:srgbClr val="000000"/>
                </a:solidFill>
                <a:effectLst/>
                <a:latin typeface="Times New Roman" panose="02020603050405020304" pitchFamily="18" charset="0"/>
                <a:ea typeface="Times New Roman" panose="02020603050405020304" pitchFamily="18" charset="0"/>
              </a:rPr>
            </a:br>
            <a:r>
              <a:rPr lang="ru-RU" sz="2000" dirty="0" err="1">
                <a:solidFill>
                  <a:srgbClr val="000000"/>
                </a:solidFill>
                <a:effectLst/>
                <a:latin typeface="Times New Roman" panose="02020603050405020304" pitchFamily="18" charset="0"/>
                <a:ea typeface="Times New Roman" panose="02020603050405020304" pitchFamily="18" charset="0"/>
              </a:rPr>
              <a:t>Y</a:t>
            </a:r>
            <a:r>
              <a:rPr lang="ru-RU" sz="2000" dirty="0">
                <a:solidFill>
                  <a:srgbClr val="000000"/>
                </a:solidFill>
                <a:effectLst/>
                <a:latin typeface="Times New Roman" panose="02020603050405020304" pitchFamily="18" charset="0"/>
                <a:ea typeface="Times New Roman" panose="02020603050405020304" pitchFamily="18" charset="0"/>
              </a:rPr>
              <a:t> = X + 5</a:t>
            </a:r>
            <a:br>
              <a:rPr lang="ru-RU" sz="2000" dirty="0">
                <a:solidFill>
                  <a:srgbClr val="000000"/>
                </a:solidFill>
                <a:effectLst/>
                <a:latin typeface="Times New Roman" panose="02020603050405020304" pitchFamily="18" charset="0"/>
                <a:ea typeface="Times New Roman" panose="02020603050405020304" pitchFamily="18" charset="0"/>
              </a:rPr>
            </a:br>
            <a:r>
              <a:rPr lang="ru-RU" sz="2000" dirty="0">
                <a:solidFill>
                  <a:srgbClr val="000000"/>
                </a:solidFill>
                <a:effectLst/>
                <a:latin typeface="Times New Roman" panose="02020603050405020304" pitchFamily="18" charset="0"/>
                <a:ea typeface="Times New Roman" panose="02020603050405020304" pitchFamily="18" charset="0"/>
              </a:rPr>
              <a:t>X = </a:t>
            </a:r>
            <a:r>
              <a:rPr lang="ru-RU" sz="2000" dirty="0" err="1">
                <a:solidFill>
                  <a:srgbClr val="000000"/>
                </a:solidFill>
                <a:effectLst/>
                <a:latin typeface="Times New Roman" panose="02020603050405020304" pitchFamily="18" charset="0"/>
                <a:ea typeface="Times New Roman" panose="02020603050405020304" pitchFamily="18" charset="0"/>
              </a:rPr>
              <a:t>Y</a:t>
            </a:r>
            <a:br>
              <a:rPr lang="ru-RU" sz="2000" dirty="0">
                <a:solidFill>
                  <a:srgbClr val="000000"/>
                </a:solidFill>
                <a:effectLst/>
                <a:latin typeface="Times New Roman" panose="02020603050405020304" pitchFamily="18" charset="0"/>
                <a:ea typeface="Times New Roman" panose="02020603050405020304" pitchFamily="18" charset="0"/>
              </a:rPr>
            </a:br>
            <a:r>
              <a:rPr lang="ru-RU" sz="2000" dirty="0" err="1">
                <a:solidFill>
                  <a:srgbClr val="000000"/>
                </a:solidFill>
                <a:effectLst/>
                <a:latin typeface="Times New Roman" panose="02020603050405020304" pitchFamily="18" charset="0"/>
                <a:ea typeface="Times New Roman" panose="02020603050405020304" pitchFamily="18" charset="0"/>
              </a:rPr>
              <a:t>Y</a:t>
            </a:r>
            <a:r>
              <a:rPr lang="ru-RU" sz="2000" dirty="0">
                <a:solidFill>
                  <a:srgbClr val="000000"/>
                </a:solidFill>
                <a:effectLst/>
                <a:latin typeface="Times New Roman" panose="02020603050405020304" pitchFamily="18" charset="0"/>
                <a:ea typeface="Times New Roman" panose="02020603050405020304" pitchFamily="18" charset="0"/>
              </a:rPr>
              <a:t> = X + </a:t>
            </a:r>
            <a:r>
              <a:rPr lang="ru-RU" sz="2000" dirty="0" err="1">
                <a:solidFill>
                  <a:srgbClr val="000000"/>
                </a:solidFill>
                <a:effectLst/>
                <a:latin typeface="Times New Roman" panose="02020603050405020304" pitchFamily="18" charset="0"/>
                <a:ea typeface="Times New Roman" panose="02020603050405020304" pitchFamily="18" charset="0"/>
              </a:rPr>
              <a:t>Y</a:t>
            </a:r>
            <a:br>
              <a:rPr lang="ru-RU" sz="2000" dirty="0">
                <a:solidFill>
                  <a:srgbClr val="000000"/>
                </a:solidFill>
                <a:effectLst/>
                <a:latin typeface="Times New Roman" panose="02020603050405020304" pitchFamily="18" charset="0"/>
                <a:ea typeface="Times New Roman" panose="02020603050405020304" pitchFamily="18" charset="0"/>
              </a:rPr>
            </a:br>
            <a:r>
              <a:rPr lang="ru-RU" sz="2000" b="1" u="sng" dirty="0">
                <a:solidFill>
                  <a:srgbClr val="000000"/>
                </a:solidFill>
                <a:effectLst/>
                <a:latin typeface="Times New Roman" panose="02020603050405020304" pitchFamily="18" charset="0"/>
                <a:ea typeface="Times New Roman" panose="02020603050405020304" pitchFamily="18" charset="0"/>
              </a:rPr>
              <a:t>вывод</a:t>
            </a:r>
            <a:r>
              <a:rPr lang="ru-RU" sz="2000" dirty="0">
                <a:solidFill>
                  <a:srgbClr val="000000"/>
                </a:solidFill>
                <a:effectLst/>
                <a:latin typeface="Times New Roman" panose="02020603050405020304" pitchFamily="18" charset="0"/>
                <a:ea typeface="Times New Roman" panose="02020603050405020304" pitchFamily="18" charset="0"/>
              </a:rPr>
              <a:t> </a:t>
            </a:r>
            <a:r>
              <a:rPr lang="ru-RU" sz="2000" dirty="0" err="1">
                <a:solidFill>
                  <a:srgbClr val="000000"/>
                </a:solidFill>
                <a:effectLst/>
                <a:latin typeface="Times New Roman" panose="02020603050405020304" pitchFamily="18" charset="0"/>
                <a:ea typeface="Times New Roman" panose="02020603050405020304" pitchFamily="18" charset="0"/>
              </a:rPr>
              <a:t>Y</a:t>
            </a:r>
            <a:br>
              <a:rPr lang="ru-RU" sz="20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переменная </a:t>
            </a:r>
            <a:r>
              <a:rPr lang="ru-RU" sz="1800" dirty="0" err="1">
                <a:solidFill>
                  <a:srgbClr val="000000"/>
                </a:solidFill>
                <a:effectLst/>
                <a:latin typeface="Times New Roman" panose="02020603050405020304" pitchFamily="18" charset="0"/>
                <a:ea typeface="Times New Roman" panose="02020603050405020304" pitchFamily="18" charset="0"/>
              </a:rPr>
              <a:t>Y</a:t>
            </a:r>
            <a:r>
              <a:rPr lang="ru-RU" sz="1800" dirty="0">
                <a:solidFill>
                  <a:srgbClr val="000000"/>
                </a:solidFill>
                <a:effectLst/>
                <a:latin typeface="Times New Roman" panose="02020603050405020304" pitchFamily="18" charset="0"/>
                <a:ea typeface="Times New Roman" panose="02020603050405020304" pitchFamily="18" charset="0"/>
              </a:rPr>
              <a:t> приняла значение 14. Укажите число, которое являлось значением переменной X до начала работы алгоритма.</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a</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2</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b</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7</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c</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5</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d</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10</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e</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14</a:t>
            </a:r>
            <a:r>
              <a:rPr lang="ru-RU" sz="2400" b="1" dirty="0">
                <a:solidFill>
                  <a:srgbClr val="000000"/>
                </a:solidFill>
                <a:effectLst/>
                <a:latin typeface="+mj-lt"/>
                <a:ea typeface="Times New Roman" panose="02020603050405020304" pitchFamily="18" charset="0"/>
              </a:rPr>
              <a:t> </a:t>
            </a:r>
            <a:endParaRPr lang="ru-RU" sz="2400" dirty="0">
              <a:effectLst/>
              <a:latin typeface="+mj-lt"/>
              <a:ea typeface="Times New Roman" panose="02020603050405020304" pitchFamily="18" charset="0"/>
            </a:endParaRPr>
          </a:p>
        </p:txBody>
      </p:sp>
      <p:pic>
        <p:nvPicPr>
          <p:cNvPr id="2" name="Рисунок 1">
            <a:extLst>
              <a:ext uri="{FF2B5EF4-FFF2-40B4-BE49-F238E27FC236}">
                <a16:creationId xmlns:a16="http://schemas.microsoft.com/office/drawing/2014/main" id="{388B9967-3FBE-99C6-BAB2-8F24100DA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430" y="588452"/>
            <a:ext cx="1194344" cy="588761"/>
          </a:xfrm>
          <a:prstGeom prst="rect">
            <a:avLst/>
          </a:prstGeom>
        </p:spPr>
      </p:pic>
      <p:sp>
        <p:nvSpPr>
          <p:cNvPr id="6" name="TextBox 5">
            <a:extLst>
              <a:ext uri="{FF2B5EF4-FFF2-40B4-BE49-F238E27FC236}">
                <a16:creationId xmlns:a16="http://schemas.microsoft.com/office/drawing/2014/main" id="{94414F45-9B24-E5F3-4242-5920AF9187FB}"/>
              </a:ext>
            </a:extLst>
          </p:cNvPr>
          <p:cNvSpPr txBox="1"/>
          <p:nvPr/>
        </p:nvSpPr>
        <p:spPr>
          <a:xfrm>
            <a:off x="3822018" y="527718"/>
            <a:ext cx="2777537" cy="461665"/>
          </a:xfrm>
          <a:prstGeom prst="rect">
            <a:avLst/>
          </a:prstGeom>
          <a:noFill/>
        </p:spPr>
        <p:txBody>
          <a:bodyPr wrap="square">
            <a:spAutoFit/>
          </a:bodyPr>
          <a:lstStyle/>
          <a:p>
            <a:r>
              <a:rPr lang="ru-RU" sz="2400" b="1" dirty="0">
                <a:solidFill>
                  <a:srgbClr val="000000"/>
                </a:solidFill>
                <a:effectLst/>
                <a:latin typeface="+mj-lt"/>
                <a:ea typeface="DengXian" panose="02010600030101010101" pitchFamily="2" charset="-122"/>
                <a:cs typeface="Arial" panose="020B0604020202020204" pitchFamily="34" charset="0"/>
              </a:rPr>
              <a:t>обозначается …</a:t>
            </a:r>
            <a:endParaRPr lang="ru-RU" sz="2400" b="1" dirty="0">
              <a:latin typeface="+mj-lt"/>
            </a:endParaRPr>
          </a:p>
        </p:txBody>
      </p:sp>
      <p:sp>
        <p:nvSpPr>
          <p:cNvPr id="10" name="TextBox 9">
            <a:extLst>
              <a:ext uri="{FF2B5EF4-FFF2-40B4-BE49-F238E27FC236}">
                <a16:creationId xmlns:a16="http://schemas.microsoft.com/office/drawing/2014/main" id="{64E4CA46-E509-81EF-9D67-E384EB1E5956}"/>
              </a:ext>
            </a:extLst>
          </p:cNvPr>
          <p:cNvSpPr txBox="1"/>
          <p:nvPr/>
        </p:nvSpPr>
        <p:spPr>
          <a:xfrm>
            <a:off x="296024" y="1306802"/>
            <a:ext cx="4579034" cy="1569660"/>
          </a:xfrm>
          <a:prstGeom prst="rect">
            <a:avLst/>
          </a:prstGeom>
          <a:noFill/>
        </p:spPr>
        <p:txBody>
          <a:bodyPr wrap="square">
            <a:spAutoFit/>
          </a:bodyPr>
          <a:lstStyle/>
          <a:p>
            <a:r>
              <a:rPr lang="ru-RU" sz="2400" dirty="0" err="1">
                <a:solidFill>
                  <a:srgbClr val="000000"/>
                </a:solidFill>
                <a:effectLst/>
                <a:latin typeface="+mj-lt"/>
                <a:ea typeface="Times New Roman" panose="02020603050405020304" pitchFamily="18" charset="0"/>
              </a:rPr>
              <a:t>a</a:t>
            </a:r>
            <a:r>
              <a:rPr lang="ru-RU" sz="2400" dirty="0">
                <a:solidFill>
                  <a:srgbClr val="000000"/>
                </a:solidFill>
                <a:effectLst/>
                <a:latin typeface="+mj-lt"/>
                <a:ea typeface="Times New Roman" panose="02020603050405020304" pitchFamily="18" charset="0"/>
              </a:rPr>
              <a:t>) начало алгоритма</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b</a:t>
            </a:r>
            <a:r>
              <a:rPr lang="ru-RU" sz="2400" dirty="0">
                <a:solidFill>
                  <a:srgbClr val="000000"/>
                </a:solidFill>
                <a:effectLst/>
                <a:latin typeface="+mj-lt"/>
                <a:ea typeface="Times New Roman" panose="02020603050405020304" pitchFamily="18" charset="0"/>
              </a:rPr>
              <a:t>) ввод/вывод данных</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c</a:t>
            </a:r>
            <a:r>
              <a:rPr lang="ru-RU" sz="2400" dirty="0">
                <a:solidFill>
                  <a:srgbClr val="000000"/>
                </a:solidFill>
                <a:effectLst/>
                <a:latin typeface="+mj-lt"/>
                <a:ea typeface="Times New Roman" panose="02020603050405020304" pitchFamily="18" charset="0"/>
              </a:rPr>
              <a:t>) конец программы</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d</a:t>
            </a:r>
            <a:r>
              <a:rPr lang="ru-RU" sz="2400" dirty="0">
                <a:solidFill>
                  <a:srgbClr val="000000"/>
                </a:solidFill>
                <a:effectLst/>
                <a:latin typeface="+mj-lt"/>
                <a:ea typeface="Times New Roman" panose="02020603050405020304" pitchFamily="18" charset="0"/>
              </a:rPr>
              <a:t>) условный оператор</a:t>
            </a:r>
            <a:endParaRPr lang="ru-RU"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2386217663"/>
      </p:ext>
    </p:extLst>
  </p:cSld>
  <p:clrMapOvr>
    <a:masterClrMapping/>
  </p:clrMapOvr>
  <mc:AlternateContent xmlns:mc="http://schemas.openxmlformats.org/markup-compatibility/2006" xmlns:p14="http://schemas.microsoft.com/office/powerpoint/2010/main">
    <mc:Choice Requires="p14">
      <p:transition spd="slow" p14:dur="2000" advTm="35927"/>
    </mc:Choice>
    <mc:Fallback xmlns="">
      <p:transition spd="slow" advTm="3592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Определение алгоритма</a:t>
            </a:r>
          </a:p>
        </p:txBody>
      </p:sp>
      <p:sp>
        <p:nvSpPr>
          <p:cNvPr id="8" name="TextBox 7"/>
          <p:cNvSpPr txBox="1"/>
          <p:nvPr/>
        </p:nvSpPr>
        <p:spPr>
          <a:xfrm>
            <a:off x="251520" y="1412776"/>
            <a:ext cx="8712968" cy="2795958"/>
          </a:xfrm>
          <a:prstGeom prst="rect">
            <a:avLst/>
          </a:prstGeom>
          <a:noFill/>
        </p:spPr>
        <p:txBody>
          <a:bodyPr wrap="square" rtlCol="0">
            <a:spAutoFit/>
          </a:bodyPr>
          <a:lstStyle/>
          <a:p>
            <a:pPr indent="450215" algn="just">
              <a:lnSpc>
                <a:spcPct val="150000"/>
              </a:lnSpc>
              <a:spcAft>
                <a:spcPts val="0"/>
              </a:spcAft>
            </a:pPr>
            <a:r>
              <a:rPr lang="ru-RU" sz="2400" dirty="0">
                <a:latin typeface="Times New Roman" panose="02020603050405020304" pitchFamily="18" charset="0"/>
                <a:ea typeface="Times New Roman" panose="02020603050405020304" pitchFamily="18" charset="0"/>
              </a:rPr>
              <a:t>Ни одно из этих определение не передает полноты смысла понятия алгоритм. </a:t>
            </a:r>
          </a:p>
          <a:p>
            <a:pPr indent="450215" algn="just">
              <a:lnSpc>
                <a:spcPct val="150000"/>
              </a:lnSpc>
              <a:spcAft>
                <a:spcPts val="0"/>
              </a:spcAft>
            </a:pPr>
            <a:r>
              <a:rPr lang="ru-RU" sz="2400" b="1" dirty="0">
                <a:latin typeface="Times New Roman" panose="02020603050405020304" pitchFamily="18" charset="0"/>
                <a:ea typeface="Times New Roman" panose="02020603050405020304" pitchFamily="18" charset="0"/>
              </a:rPr>
              <a:t>Алгоритм – это детерминированная последовательность выполнимых действий, приводящая к результату за конечное число шагов.</a:t>
            </a:r>
          </a:p>
        </p:txBody>
      </p:sp>
    </p:spTree>
    <p:extLst>
      <p:ext uri="{BB962C8B-B14F-4D97-AF65-F5344CB8AC3E}">
        <p14:creationId xmlns:p14="http://schemas.microsoft.com/office/powerpoint/2010/main" val="996012426"/>
      </p:ext>
    </p:extLst>
  </p:cSld>
  <p:clrMapOvr>
    <a:masterClrMapping/>
  </p:clrMapOvr>
  <mc:AlternateContent xmlns:mc="http://schemas.openxmlformats.org/markup-compatibility/2006" xmlns:p14="http://schemas.microsoft.com/office/powerpoint/2010/main">
    <mc:Choice Requires="p14">
      <p:transition spd="slow" p14:dur="2000" advTm="72512"/>
    </mc:Choice>
    <mc:Fallback xmlns="">
      <p:transition spd="slow" advTm="72512"/>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ea typeface="+mj-ea"/>
                <a:cs typeface="Times New Roman" panose="02020603050405020304" pitchFamily="18" charset="0"/>
              </a:rPr>
              <a:t>Тест</a:t>
            </a:r>
          </a:p>
        </p:txBody>
      </p:sp>
      <p:sp>
        <p:nvSpPr>
          <p:cNvPr id="5" name="TextBox 4">
            <a:extLst>
              <a:ext uri="{FF2B5EF4-FFF2-40B4-BE49-F238E27FC236}">
                <a16:creationId xmlns:a16="http://schemas.microsoft.com/office/drawing/2014/main" id="{BB582ECD-3310-B8C2-3348-C3808F99AD82}"/>
              </a:ext>
            </a:extLst>
          </p:cNvPr>
          <p:cNvSpPr txBox="1"/>
          <p:nvPr/>
        </p:nvSpPr>
        <p:spPr>
          <a:xfrm>
            <a:off x="107505" y="418356"/>
            <a:ext cx="9000836" cy="6586418"/>
          </a:xfrm>
          <a:prstGeom prst="rect">
            <a:avLst/>
          </a:prstGeom>
          <a:noFill/>
        </p:spPr>
        <p:txBody>
          <a:bodyPr wrap="square">
            <a:spAutoFit/>
          </a:bodyPr>
          <a:lstStyle/>
          <a:p>
            <a:r>
              <a:rPr lang="ru-RU" b="1" dirty="0">
                <a:solidFill>
                  <a:srgbClr val="000000"/>
                </a:solidFill>
                <a:effectLst/>
                <a:latin typeface="+mj-lt"/>
                <a:ea typeface="DengXian" panose="02010600030101010101" pitchFamily="2" charset="-122"/>
                <a:cs typeface="Arial" panose="020B0604020202020204" pitchFamily="34" charset="0"/>
              </a:rPr>
              <a:t>13. </a:t>
            </a:r>
            <a:r>
              <a:rPr lang="ru-RU" b="1" dirty="0">
                <a:solidFill>
                  <a:srgbClr val="000000"/>
                </a:solidFill>
                <a:effectLst/>
                <a:latin typeface="Times New Roman" panose="02020603050405020304" pitchFamily="18" charset="0"/>
                <a:ea typeface="Times New Roman" panose="02020603050405020304" pitchFamily="18" charset="0"/>
              </a:rPr>
              <a:t>В результате работы алгоритма</a:t>
            </a:r>
            <a:br>
              <a:rPr lang="ru-RU" b="1" dirty="0">
                <a:solidFill>
                  <a:srgbClr val="000000"/>
                </a:solidFill>
                <a:effectLst/>
                <a:latin typeface="Times New Roman" panose="02020603050405020304" pitchFamily="18" charset="0"/>
                <a:ea typeface="Times New Roman" panose="02020603050405020304" pitchFamily="18" charset="0"/>
              </a:rPr>
            </a:br>
            <a:r>
              <a:rPr lang="ru-RU" b="1" dirty="0" err="1">
                <a:solidFill>
                  <a:srgbClr val="000000"/>
                </a:solidFill>
                <a:effectLst/>
                <a:latin typeface="Times New Roman" panose="02020603050405020304" pitchFamily="18" charset="0"/>
                <a:ea typeface="Times New Roman" panose="02020603050405020304" pitchFamily="18" charset="0"/>
              </a:rPr>
              <a:t>Y</a:t>
            </a:r>
            <a:r>
              <a:rPr lang="ru-RU" b="1" dirty="0">
                <a:solidFill>
                  <a:srgbClr val="000000"/>
                </a:solidFill>
                <a:effectLst/>
                <a:latin typeface="Times New Roman" panose="02020603050405020304" pitchFamily="18" charset="0"/>
                <a:ea typeface="Times New Roman" panose="02020603050405020304" pitchFamily="18" charset="0"/>
              </a:rPr>
              <a:t> = X - 1</a:t>
            </a:r>
            <a:br>
              <a:rPr lang="ru-RU" b="1" dirty="0">
                <a:solidFill>
                  <a:srgbClr val="000000"/>
                </a:solidFill>
                <a:effectLst/>
                <a:latin typeface="Times New Roman" panose="02020603050405020304" pitchFamily="18" charset="0"/>
                <a:ea typeface="Times New Roman" panose="02020603050405020304" pitchFamily="18" charset="0"/>
              </a:rPr>
            </a:br>
            <a:r>
              <a:rPr lang="ru-RU" b="1" dirty="0">
                <a:solidFill>
                  <a:srgbClr val="000000"/>
                </a:solidFill>
                <a:effectLst/>
                <a:latin typeface="Times New Roman" panose="02020603050405020304" pitchFamily="18" charset="0"/>
                <a:ea typeface="Times New Roman" panose="02020603050405020304" pitchFamily="18" charset="0"/>
              </a:rPr>
              <a:t>X = </a:t>
            </a:r>
            <a:r>
              <a:rPr lang="ru-RU" b="1" dirty="0" err="1">
                <a:solidFill>
                  <a:srgbClr val="000000"/>
                </a:solidFill>
                <a:effectLst/>
                <a:latin typeface="Times New Roman" panose="02020603050405020304" pitchFamily="18" charset="0"/>
                <a:ea typeface="Times New Roman" panose="02020603050405020304" pitchFamily="18" charset="0"/>
              </a:rPr>
              <a:t>Y</a:t>
            </a:r>
            <a:r>
              <a:rPr lang="ru-RU" b="1" dirty="0">
                <a:solidFill>
                  <a:srgbClr val="000000"/>
                </a:solidFill>
                <a:effectLst/>
                <a:latin typeface="Times New Roman" panose="02020603050405020304" pitchFamily="18" charset="0"/>
                <a:ea typeface="Times New Roman" panose="02020603050405020304" pitchFamily="18" charset="0"/>
              </a:rPr>
              <a:t> +2</a:t>
            </a:r>
            <a:br>
              <a:rPr lang="ru-RU" b="1" dirty="0">
                <a:solidFill>
                  <a:srgbClr val="000000"/>
                </a:solidFill>
                <a:effectLst/>
                <a:latin typeface="Times New Roman" panose="02020603050405020304" pitchFamily="18" charset="0"/>
                <a:ea typeface="Times New Roman" panose="02020603050405020304" pitchFamily="18" charset="0"/>
              </a:rPr>
            </a:br>
            <a:r>
              <a:rPr lang="ru-RU" b="1" dirty="0" err="1">
                <a:solidFill>
                  <a:srgbClr val="000000"/>
                </a:solidFill>
                <a:effectLst/>
                <a:latin typeface="Times New Roman" panose="02020603050405020304" pitchFamily="18" charset="0"/>
                <a:ea typeface="Times New Roman" panose="02020603050405020304" pitchFamily="18" charset="0"/>
              </a:rPr>
              <a:t>Y</a:t>
            </a:r>
            <a:r>
              <a:rPr lang="ru-RU" b="1" dirty="0">
                <a:solidFill>
                  <a:srgbClr val="000000"/>
                </a:solidFill>
                <a:effectLst/>
                <a:latin typeface="Times New Roman" panose="02020603050405020304" pitchFamily="18" charset="0"/>
                <a:ea typeface="Times New Roman" panose="02020603050405020304" pitchFamily="18" charset="0"/>
              </a:rPr>
              <a:t> = X + </a:t>
            </a:r>
            <a:r>
              <a:rPr lang="ru-RU" b="1" dirty="0" err="1">
                <a:solidFill>
                  <a:srgbClr val="000000"/>
                </a:solidFill>
                <a:effectLst/>
                <a:latin typeface="Times New Roman" panose="02020603050405020304" pitchFamily="18" charset="0"/>
                <a:ea typeface="Times New Roman" panose="02020603050405020304" pitchFamily="18" charset="0"/>
              </a:rPr>
              <a:t>Y</a:t>
            </a:r>
            <a:br>
              <a:rPr lang="ru-RU" b="1" dirty="0">
                <a:solidFill>
                  <a:srgbClr val="000000"/>
                </a:solidFill>
                <a:effectLst/>
                <a:latin typeface="Times New Roman" panose="02020603050405020304" pitchFamily="18" charset="0"/>
                <a:ea typeface="Times New Roman" panose="02020603050405020304" pitchFamily="18" charset="0"/>
              </a:rPr>
            </a:br>
            <a:r>
              <a:rPr lang="ru-RU" b="1" u="sng" dirty="0">
                <a:solidFill>
                  <a:srgbClr val="000000"/>
                </a:solidFill>
                <a:effectLst/>
                <a:latin typeface="Times New Roman" panose="02020603050405020304" pitchFamily="18" charset="0"/>
                <a:ea typeface="Times New Roman" panose="02020603050405020304" pitchFamily="18" charset="0"/>
              </a:rPr>
              <a:t>вывод</a:t>
            </a:r>
            <a:r>
              <a:rPr lang="ru-RU" b="1" dirty="0">
                <a:solidFill>
                  <a:srgbClr val="000000"/>
                </a:solidFill>
                <a:effectLst/>
                <a:latin typeface="Times New Roman" panose="02020603050405020304" pitchFamily="18" charset="0"/>
                <a:ea typeface="Times New Roman" panose="02020603050405020304" pitchFamily="18" charset="0"/>
              </a:rPr>
              <a:t> </a:t>
            </a:r>
            <a:r>
              <a:rPr lang="ru-RU" b="1" dirty="0" err="1">
                <a:solidFill>
                  <a:srgbClr val="000000"/>
                </a:solidFill>
                <a:effectLst/>
                <a:latin typeface="Times New Roman" panose="02020603050405020304" pitchFamily="18" charset="0"/>
                <a:ea typeface="Times New Roman" panose="02020603050405020304" pitchFamily="18" charset="0"/>
              </a:rPr>
              <a:t>Y</a:t>
            </a:r>
            <a:br>
              <a:rPr lang="ru-RU" b="1" dirty="0">
                <a:solidFill>
                  <a:srgbClr val="000000"/>
                </a:solidFill>
                <a:effectLst/>
                <a:latin typeface="Times New Roman" panose="02020603050405020304" pitchFamily="18" charset="0"/>
                <a:ea typeface="Times New Roman" panose="02020603050405020304" pitchFamily="18" charset="0"/>
              </a:rPr>
            </a:br>
            <a:r>
              <a:rPr lang="ru-RU" dirty="0">
                <a:solidFill>
                  <a:srgbClr val="000000"/>
                </a:solidFill>
                <a:effectLst/>
                <a:latin typeface="Times New Roman" panose="02020603050405020304" pitchFamily="18" charset="0"/>
                <a:ea typeface="Times New Roman" panose="02020603050405020304" pitchFamily="18" charset="0"/>
              </a:rPr>
              <a:t>переменная </a:t>
            </a:r>
            <a:r>
              <a:rPr lang="ru-RU" dirty="0" err="1">
                <a:solidFill>
                  <a:srgbClr val="000000"/>
                </a:solidFill>
                <a:effectLst/>
                <a:latin typeface="Times New Roman" panose="02020603050405020304" pitchFamily="18" charset="0"/>
                <a:ea typeface="Times New Roman" panose="02020603050405020304" pitchFamily="18" charset="0"/>
              </a:rPr>
              <a:t>Y</a:t>
            </a:r>
            <a:r>
              <a:rPr lang="ru-RU" dirty="0">
                <a:solidFill>
                  <a:srgbClr val="000000"/>
                </a:solidFill>
                <a:effectLst/>
                <a:latin typeface="Times New Roman" panose="02020603050405020304" pitchFamily="18" charset="0"/>
                <a:ea typeface="Times New Roman" panose="02020603050405020304" pitchFamily="18" charset="0"/>
              </a:rPr>
              <a:t> приняла значение 10. Укажите число, которое являлось значением переменной X до начала работы алгоритма.</a:t>
            </a:r>
            <a:br>
              <a:rPr lang="ru-RU" dirty="0">
                <a:solidFill>
                  <a:srgbClr val="000000"/>
                </a:solidFill>
                <a:effectLst/>
                <a:latin typeface="Times"/>
                <a:ea typeface="Times New Roman" panose="02020603050405020304" pitchFamily="18" charset="0"/>
              </a:rPr>
            </a:br>
            <a:r>
              <a:rPr lang="ru-RU" dirty="0" err="1">
                <a:solidFill>
                  <a:srgbClr val="000000"/>
                </a:solidFill>
                <a:effectLst/>
                <a:latin typeface="Times"/>
                <a:ea typeface="Times New Roman" panose="02020603050405020304" pitchFamily="18" charset="0"/>
              </a:rPr>
              <a:t>a</a:t>
            </a:r>
            <a:r>
              <a:rPr lang="ru-RU" dirty="0">
                <a:solidFill>
                  <a:srgbClr val="000000"/>
                </a:solidFill>
                <a:effectLst/>
                <a:latin typeface="Times"/>
                <a:ea typeface="Times New Roman" panose="02020603050405020304" pitchFamily="18" charset="0"/>
              </a:rPr>
              <a:t>) </a:t>
            </a:r>
            <a:r>
              <a:rPr lang="ru-RU" dirty="0">
                <a:solidFill>
                  <a:srgbClr val="000000"/>
                </a:solidFill>
                <a:effectLst/>
                <a:latin typeface="Times New Roman" panose="02020603050405020304" pitchFamily="18" charset="0"/>
                <a:ea typeface="Times New Roman" panose="02020603050405020304" pitchFamily="18" charset="0"/>
              </a:rPr>
              <a:t>5</a:t>
            </a:r>
            <a:br>
              <a:rPr lang="ru-RU" dirty="0">
                <a:solidFill>
                  <a:srgbClr val="000000"/>
                </a:solidFill>
                <a:effectLst/>
                <a:latin typeface="Times"/>
                <a:ea typeface="Times New Roman" panose="02020603050405020304" pitchFamily="18" charset="0"/>
              </a:rPr>
            </a:br>
            <a:r>
              <a:rPr lang="ru-RU" dirty="0" err="1">
                <a:solidFill>
                  <a:srgbClr val="000000"/>
                </a:solidFill>
                <a:effectLst/>
                <a:latin typeface="Times"/>
                <a:ea typeface="Times New Roman" panose="02020603050405020304" pitchFamily="18" charset="0"/>
              </a:rPr>
              <a:t>b</a:t>
            </a:r>
            <a:r>
              <a:rPr lang="ru-RU" dirty="0">
                <a:solidFill>
                  <a:srgbClr val="000000"/>
                </a:solidFill>
                <a:effectLst/>
                <a:latin typeface="Times"/>
                <a:ea typeface="Times New Roman" panose="02020603050405020304" pitchFamily="18" charset="0"/>
              </a:rPr>
              <a:t>) </a:t>
            </a:r>
            <a:r>
              <a:rPr lang="ru-RU" dirty="0">
                <a:solidFill>
                  <a:srgbClr val="000000"/>
                </a:solidFill>
                <a:effectLst/>
                <a:latin typeface="Times New Roman" panose="02020603050405020304" pitchFamily="18" charset="0"/>
                <a:ea typeface="Times New Roman" panose="02020603050405020304" pitchFamily="18" charset="0"/>
              </a:rPr>
              <a:t>7</a:t>
            </a:r>
            <a:br>
              <a:rPr lang="ru-RU" dirty="0">
                <a:solidFill>
                  <a:srgbClr val="000000"/>
                </a:solidFill>
                <a:effectLst/>
                <a:latin typeface="Times"/>
                <a:ea typeface="Times New Roman" panose="02020603050405020304" pitchFamily="18" charset="0"/>
              </a:rPr>
            </a:br>
            <a:r>
              <a:rPr lang="ru-RU" dirty="0" err="1">
                <a:solidFill>
                  <a:srgbClr val="000000"/>
                </a:solidFill>
                <a:effectLst/>
                <a:latin typeface="Times"/>
                <a:ea typeface="Times New Roman" panose="02020603050405020304" pitchFamily="18" charset="0"/>
              </a:rPr>
              <a:t>c</a:t>
            </a:r>
            <a:r>
              <a:rPr lang="ru-RU" dirty="0">
                <a:solidFill>
                  <a:srgbClr val="000000"/>
                </a:solidFill>
                <a:effectLst/>
                <a:latin typeface="Times"/>
                <a:ea typeface="Times New Roman" panose="02020603050405020304" pitchFamily="18" charset="0"/>
              </a:rPr>
              <a:t>) </a:t>
            </a:r>
            <a:r>
              <a:rPr lang="ru-RU" dirty="0">
                <a:solidFill>
                  <a:srgbClr val="000000"/>
                </a:solidFill>
                <a:effectLst/>
                <a:latin typeface="Times New Roman" panose="02020603050405020304" pitchFamily="18" charset="0"/>
                <a:ea typeface="Times New Roman" panose="02020603050405020304" pitchFamily="18" charset="0"/>
              </a:rPr>
              <a:t>10</a:t>
            </a:r>
            <a:br>
              <a:rPr lang="ru-RU" dirty="0">
                <a:solidFill>
                  <a:srgbClr val="000000"/>
                </a:solidFill>
                <a:effectLst/>
                <a:latin typeface="Times"/>
                <a:ea typeface="Times New Roman" panose="02020603050405020304" pitchFamily="18" charset="0"/>
              </a:rPr>
            </a:br>
            <a:r>
              <a:rPr lang="ru-RU" dirty="0" err="1">
                <a:solidFill>
                  <a:srgbClr val="000000"/>
                </a:solidFill>
                <a:effectLst/>
                <a:latin typeface="Times"/>
                <a:ea typeface="Times New Roman" panose="02020603050405020304" pitchFamily="18" charset="0"/>
              </a:rPr>
              <a:t>d</a:t>
            </a:r>
            <a:r>
              <a:rPr lang="ru-RU" dirty="0">
                <a:solidFill>
                  <a:srgbClr val="000000"/>
                </a:solidFill>
                <a:effectLst/>
                <a:latin typeface="Times"/>
                <a:ea typeface="Times New Roman" panose="02020603050405020304" pitchFamily="18" charset="0"/>
              </a:rPr>
              <a:t>) </a:t>
            </a:r>
            <a:r>
              <a:rPr lang="ru-RU" dirty="0">
                <a:solidFill>
                  <a:srgbClr val="000000"/>
                </a:solidFill>
                <a:effectLst/>
                <a:latin typeface="Times New Roman" panose="02020603050405020304" pitchFamily="18" charset="0"/>
                <a:ea typeface="Times New Roman" panose="02020603050405020304" pitchFamily="18" charset="0"/>
              </a:rPr>
              <a:t>2</a:t>
            </a:r>
            <a:br>
              <a:rPr lang="ru-RU" dirty="0">
                <a:solidFill>
                  <a:srgbClr val="000000"/>
                </a:solidFill>
                <a:effectLst/>
                <a:latin typeface="Times"/>
                <a:ea typeface="Times New Roman" panose="02020603050405020304" pitchFamily="18" charset="0"/>
              </a:rPr>
            </a:br>
            <a:r>
              <a:rPr lang="ru-RU" dirty="0" err="1">
                <a:solidFill>
                  <a:srgbClr val="000000"/>
                </a:solidFill>
                <a:effectLst/>
                <a:latin typeface="Times"/>
                <a:ea typeface="Times New Roman" panose="02020603050405020304" pitchFamily="18" charset="0"/>
              </a:rPr>
              <a:t>e</a:t>
            </a:r>
            <a:r>
              <a:rPr lang="ru-RU" dirty="0">
                <a:solidFill>
                  <a:srgbClr val="000000"/>
                </a:solidFill>
                <a:effectLst/>
                <a:latin typeface="Times"/>
                <a:ea typeface="Times New Roman" panose="02020603050405020304" pitchFamily="18" charset="0"/>
              </a:rPr>
              <a:t>) </a:t>
            </a:r>
            <a:r>
              <a:rPr lang="ru-RU" dirty="0">
                <a:solidFill>
                  <a:srgbClr val="000000"/>
                </a:solidFill>
                <a:effectLst/>
                <a:latin typeface="Times New Roman" panose="02020603050405020304" pitchFamily="18" charset="0"/>
                <a:ea typeface="Times New Roman" panose="02020603050405020304" pitchFamily="18" charset="0"/>
              </a:rPr>
              <a:t>14</a:t>
            </a:r>
            <a:endParaRPr lang="ru-RU" dirty="0">
              <a:effectLst/>
              <a:latin typeface="Times New Roman" panose="02020603050405020304" pitchFamily="18" charset="0"/>
              <a:ea typeface="Times New Roman" panose="02020603050405020304" pitchFamily="18" charset="0"/>
            </a:endParaRPr>
          </a:p>
          <a:p>
            <a:r>
              <a:rPr lang="ru-RU" b="1" dirty="0">
                <a:solidFill>
                  <a:srgbClr val="000000"/>
                </a:solidFill>
                <a:effectLst/>
                <a:latin typeface="Times"/>
                <a:ea typeface="Times New Roman" panose="02020603050405020304" pitchFamily="18" charset="0"/>
              </a:rPr>
              <a:t>14. </a:t>
            </a:r>
            <a:r>
              <a:rPr lang="ru-RU" b="1" dirty="0">
                <a:solidFill>
                  <a:srgbClr val="000000"/>
                </a:solidFill>
                <a:effectLst/>
                <a:latin typeface="Times New Roman" panose="02020603050405020304" pitchFamily="18" charset="0"/>
                <a:ea typeface="Times New Roman" panose="02020603050405020304" pitchFamily="18" charset="0"/>
              </a:rPr>
              <a:t>В результате работы алгоритма</a:t>
            </a:r>
            <a:br>
              <a:rPr lang="ru-RU" b="1" dirty="0">
                <a:solidFill>
                  <a:srgbClr val="000000"/>
                </a:solidFill>
                <a:effectLst/>
                <a:latin typeface="Times New Roman" panose="02020603050405020304" pitchFamily="18" charset="0"/>
                <a:ea typeface="Times New Roman" panose="02020603050405020304" pitchFamily="18" charset="0"/>
              </a:rPr>
            </a:br>
            <a:r>
              <a:rPr lang="ru-RU" b="1" dirty="0" err="1">
                <a:solidFill>
                  <a:srgbClr val="000000"/>
                </a:solidFill>
                <a:effectLst/>
                <a:latin typeface="Times New Roman" panose="02020603050405020304" pitchFamily="18" charset="0"/>
                <a:ea typeface="Times New Roman" panose="02020603050405020304" pitchFamily="18" charset="0"/>
              </a:rPr>
              <a:t>Y</a:t>
            </a:r>
            <a:r>
              <a:rPr lang="ru-RU" b="1" dirty="0">
                <a:solidFill>
                  <a:srgbClr val="000000"/>
                </a:solidFill>
                <a:effectLst/>
                <a:latin typeface="Times New Roman" panose="02020603050405020304" pitchFamily="18" charset="0"/>
                <a:ea typeface="Times New Roman" panose="02020603050405020304" pitchFamily="18" charset="0"/>
              </a:rPr>
              <a:t> = X + 3</a:t>
            </a:r>
            <a:br>
              <a:rPr lang="ru-RU" b="1" dirty="0">
                <a:solidFill>
                  <a:srgbClr val="000000"/>
                </a:solidFill>
                <a:effectLst/>
                <a:latin typeface="Times New Roman" panose="02020603050405020304" pitchFamily="18" charset="0"/>
                <a:ea typeface="Times New Roman" panose="02020603050405020304" pitchFamily="18" charset="0"/>
              </a:rPr>
            </a:br>
            <a:r>
              <a:rPr lang="ru-RU" b="1" dirty="0">
                <a:solidFill>
                  <a:srgbClr val="000000"/>
                </a:solidFill>
                <a:effectLst/>
                <a:latin typeface="Times New Roman" panose="02020603050405020304" pitchFamily="18" charset="0"/>
                <a:ea typeface="Times New Roman" panose="02020603050405020304" pitchFamily="18" charset="0"/>
              </a:rPr>
              <a:t>X = 2 * </a:t>
            </a:r>
            <a:r>
              <a:rPr lang="ru-RU" b="1" dirty="0" err="1">
                <a:solidFill>
                  <a:srgbClr val="000000"/>
                </a:solidFill>
                <a:effectLst/>
                <a:latin typeface="Times New Roman" panose="02020603050405020304" pitchFamily="18" charset="0"/>
                <a:ea typeface="Times New Roman" panose="02020603050405020304" pitchFamily="18" charset="0"/>
              </a:rPr>
              <a:t>Y</a:t>
            </a:r>
            <a:br>
              <a:rPr lang="ru-RU" b="1" dirty="0">
                <a:solidFill>
                  <a:srgbClr val="000000"/>
                </a:solidFill>
                <a:effectLst/>
                <a:latin typeface="Times New Roman" panose="02020603050405020304" pitchFamily="18" charset="0"/>
                <a:ea typeface="Times New Roman" panose="02020603050405020304" pitchFamily="18" charset="0"/>
              </a:rPr>
            </a:br>
            <a:r>
              <a:rPr lang="ru-RU" b="1" dirty="0" err="1">
                <a:solidFill>
                  <a:srgbClr val="000000"/>
                </a:solidFill>
                <a:effectLst/>
                <a:latin typeface="Times New Roman" panose="02020603050405020304" pitchFamily="18" charset="0"/>
                <a:ea typeface="Times New Roman" panose="02020603050405020304" pitchFamily="18" charset="0"/>
              </a:rPr>
              <a:t>Y</a:t>
            </a:r>
            <a:r>
              <a:rPr lang="ru-RU" b="1" dirty="0">
                <a:solidFill>
                  <a:srgbClr val="000000"/>
                </a:solidFill>
                <a:effectLst/>
                <a:latin typeface="Times New Roman" panose="02020603050405020304" pitchFamily="18" charset="0"/>
                <a:ea typeface="Times New Roman" panose="02020603050405020304" pitchFamily="18" charset="0"/>
              </a:rPr>
              <a:t> = X + </a:t>
            </a:r>
            <a:r>
              <a:rPr lang="ru-RU" b="1" dirty="0" err="1">
                <a:solidFill>
                  <a:srgbClr val="000000"/>
                </a:solidFill>
                <a:effectLst/>
                <a:latin typeface="Times New Roman" panose="02020603050405020304" pitchFamily="18" charset="0"/>
                <a:ea typeface="Times New Roman" panose="02020603050405020304" pitchFamily="18" charset="0"/>
              </a:rPr>
              <a:t>Y</a:t>
            </a:r>
            <a:br>
              <a:rPr lang="ru-RU" b="1" dirty="0">
                <a:solidFill>
                  <a:srgbClr val="000000"/>
                </a:solidFill>
                <a:effectLst/>
                <a:latin typeface="Times New Roman" panose="02020603050405020304" pitchFamily="18" charset="0"/>
                <a:ea typeface="Times New Roman" panose="02020603050405020304" pitchFamily="18" charset="0"/>
              </a:rPr>
            </a:br>
            <a:r>
              <a:rPr lang="ru-RU" b="1" u="sng" dirty="0">
                <a:solidFill>
                  <a:srgbClr val="000000"/>
                </a:solidFill>
                <a:effectLst/>
                <a:latin typeface="Times New Roman" panose="02020603050405020304" pitchFamily="18" charset="0"/>
                <a:ea typeface="Times New Roman" panose="02020603050405020304" pitchFamily="18" charset="0"/>
              </a:rPr>
              <a:t>вывод</a:t>
            </a:r>
            <a:r>
              <a:rPr lang="ru-RU" b="1" dirty="0">
                <a:solidFill>
                  <a:srgbClr val="000000"/>
                </a:solidFill>
                <a:effectLst/>
                <a:latin typeface="Times New Roman" panose="02020603050405020304" pitchFamily="18" charset="0"/>
                <a:ea typeface="Times New Roman" panose="02020603050405020304" pitchFamily="18" charset="0"/>
              </a:rPr>
              <a:t> </a:t>
            </a:r>
            <a:r>
              <a:rPr lang="ru-RU" b="1" dirty="0" err="1">
                <a:solidFill>
                  <a:srgbClr val="000000"/>
                </a:solidFill>
                <a:effectLst/>
                <a:latin typeface="Times New Roman" panose="02020603050405020304" pitchFamily="18" charset="0"/>
                <a:ea typeface="Times New Roman" panose="02020603050405020304" pitchFamily="18" charset="0"/>
              </a:rPr>
              <a:t>Y</a:t>
            </a:r>
            <a:br>
              <a:rPr lang="ru-RU" b="1" dirty="0">
                <a:solidFill>
                  <a:srgbClr val="000000"/>
                </a:solidFill>
                <a:effectLst/>
                <a:latin typeface="Times New Roman" panose="02020603050405020304" pitchFamily="18" charset="0"/>
                <a:ea typeface="Times New Roman" panose="02020603050405020304" pitchFamily="18" charset="0"/>
              </a:rPr>
            </a:br>
            <a:r>
              <a:rPr lang="ru-RU" dirty="0">
                <a:solidFill>
                  <a:srgbClr val="000000"/>
                </a:solidFill>
                <a:effectLst/>
                <a:latin typeface="Times New Roman" panose="02020603050405020304" pitchFamily="18" charset="0"/>
                <a:ea typeface="Times New Roman" panose="02020603050405020304" pitchFamily="18" charset="0"/>
              </a:rPr>
              <a:t>переменная </a:t>
            </a:r>
            <a:r>
              <a:rPr lang="ru-RU" dirty="0" err="1">
                <a:solidFill>
                  <a:srgbClr val="000000"/>
                </a:solidFill>
                <a:effectLst/>
                <a:latin typeface="Times New Roman" panose="02020603050405020304" pitchFamily="18" charset="0"/>
                <a:ea typeface="Times New Roman" panose="02020603050405020304" pitchFamily="18" charset="0"/>
              </a:rPr>
              <a:t>Y</a:t>
            </a:r>
            <a:r>
              <a:rPr lang="ru-RU" dirty="0">
                <a:solidFill>
                  <a:srgbClr val="000000"/>
                </a:solidFill>
                <a:effectLst/>
                <a:latin typeface="Times New Roman" panose="02020603050405020304" pitchFamily="18" charset="0"/>
                <a:ea typeface="Times New Roman" panose="02020603050405020304" pitchFamily="18" charset="0"/>
              </a:rPr>
              <a:t> приняла значение 18. Укажите число, которое являлось значением переменной X до начала работы алгоритма.</a:t>
            </a:r>
            <a:br>
              <a:rPr lang="ru-RU" dirty="0">
                <a:solidFill>
                  <a:srgbClr val="000000"/>
                </a:solidFill>
                <a:effectLst/>
                <a:latin typeface="Times"/>
                <a:ea typeface="Times New Roman" panose="02020603050405020304" pitchFamily="18" charset="0"/>
              </a:rPr>
            </a:br>
            <a:r>
              <a:rPr lang="ru-RU" sz="1600" dirty="0" err="1">
                <a:solidFill>
                  <a:srgbClr val="000000"/>
                </a:solidFill>
                <a:effectLst/>
                <a:latin typeface="Times"/>
                <a:ea typeface="Times New Roman" panose="02020603050405020304" pitchFamily="18" charset="0"/>
              </a:rPr>
              <a:t>a</a:t>
            </a:r>
            <a:r>
              <a:rPr lang="ru-RU" sz="1600" dirty="0">
                <a:solidFill>
                  <a:srgbClr val="000000"/>
                </a:solidFill>
                <a:effectLst/>
                <a:latin typeface="Times"/>
                <a:ea typeface="Times New Roman" panose="02020603050405020304" pitchFamily="18" charset="0"/>
              </a:rPr>
              <a:t>) </a:t>
            </a:r>
            <a:r>
              <a:rPr lang="ru-RU" sz="1600" dirty="0">
                <a:solidFill>
                  <a:srgbClr val="000000"/>
                </a:solidFill>
                <a:effectLst/>
                <a:latin typeface="Times New Roman" panose="02020603050405020304" pitchFamily="18" charset="0"/>
                <a:ea typeface="Times New Roman" panose="02020603050405020304" pitchFamily="18" charset="0"/>
              </a:rPr>
              <a:t>3</a:t>
            </a:r>
            <a:br>
              <a:rPr lang="ru-RU" sz="1600" dirty="0">
                <a:solidFill>
                  <a:srgbClr val="000000"/>
                </a:solidFill>
                <a:effectLst/>
                <a:latin typeface="Times"/>
                <a:ea typeface="Times New Roman" panose="02020603050405020304" pitchFamily="18" charset="0"/>
              </a:rPr>
            </a:br>
            <a:r>
              <a:rPr lang="ru-RU" sz="1600" dirty="0" err="1">
                <a:solidFill>
                  <a:srgbClr val="000000"/>
                </a:solidFill>
                <a:effectLst/>
                <a:latin typeface="Times"/>
                <a:ea typeface="Times New Roman" panose="02020603050405020304" pitchFamily="18" charset="0"/>
              </a:rPr>
              <a:t>b</a:t>
            </a:r>
            <a:r>
              <a:rPr lang="ru-RU" sz="1600" dirty="0">
                <a:solidFill>
                  <a:srgbClr val="000000"/>
                </a:solidFill>
                <a:effectLst/>
                <a:latin typeface="Times"/>
                <a:ea typeface="Times New Roman" panose="02020603050405020304" pitchFamily="18" charset="0"/>
              </a:rPr>
              <a:t>) </a:t>
            </a:r>
            <a:r>
              <a:rPr lang="ru-RU" sz="1600" dirty="0">
                <a:solidFill>
                  <a:srgbClr val="000000"/>
                </a:solidFill>
                <a:effectLst/>
                <a:latin typeface="Times New Roman" panose="02020603050405020304" pitchFamily="18" charset="0"/>
                <a:ea typeface="Times New Roman" panose="02020603050405020304" pitchFamily="18" charset="0"/>
              </a:rPr>
              <a:t>7</a:t>
            </a:r>
            <a:br>
              <a:rPr lang="ru-RU" sz="1600" dirty="0">
                <a:solidFill>
                  <a:srgbClr val="000000"/>
                </a:solidFill>
                <a:effectLst/>
                <a:latin typeface="Times"/>
                <a:ea typeface="Times New Roman" panose="02020603050405020304" pitchFamily="18" charset="0"/>
              </a:rPr>
            </a:br>
            <a:r>
              <a:rPr lang="ru-RU" sz="1600" dirty="0" err="1">
                <a:solidFill>
                  <a:srgbClr val="000000"/>
                </a:solidFill>
                <a:effectLst/>
                <a:latin typeface="Times"/>
                <a:ea typeface="Times New Roman" panose="02020603050405020304" pitchFamily="18" charset="0"/>
              </a:rPr>
              <a:t>c</a:t>
            </a:r>
            <a:r>
              <a:rPr lang="ru-RU" sz="1600" dirty="0">
                <a:solidFill>
                  <a:srgbClr val="000000"/>
                </a:solidFill>
                <a:effectLst/>
                <a:latin typeface="Times"/>
                <a:ea typeface="Times New Roman" panose="02020603050405020304" pitchFamily="18" charset="0"/>
              </a:rPr>
              <a:t>) </a:t>
            </a:r>
            <a:r>
              <a:rPr lang="ru-RU" sz="1600" dirty="0">
                <a:solidFill>
                  <a:srgbClr val="000000"/>
                </a:solidFill>
                <a:effectLst/>
                <a:latin typeface="Times New Roman" panose="02020603050405020304" pitchFamily="18" charset="0"/>
                <a:ea typeface="Times New Roman" panose="02020603050405020304" pitchFamily="18" charset="0"/>
              </a:rPr>
              <a:t>5</a:t>
            </a:r>
            <a:br>
              <a:rPr lang="ru-RU" sz="1600" dirty="0">
                <a:solidFill>
                  <a:srgbClr val="000000"/>
                </a:solidFill>
                <a:effectLst/>
                <a:latin typeface="Times"/>
                <a:ea typeface="Times New Roman" panose="02020603050405020304" pitchFamily="18" charset="0"/>
              </a:rPr>
            </a:br>
            <a:r>
              <a:rPr lang="ru-RU" sz="1600" dirty="0" err="1">
                <a:solidFill>
                  <a:srgbClr val="000000"/>
                </a:solidFill>
                <a:effectLst/>
                <a:latin typeface="Times"/>
                <a:ea typeface="Times New Roman" panose="02020603050405020304" pitchFamily="18" charset="0"/>
              </a:rPr>
              <a:t>d</a:t>
            </a:r>
            <a:r>
              <a:rPr lang="ru-RU" sz="1600" dirty="0">
                <a:solidFill>
                  <a:srgbClr val="000000"/>
                </a:solidFill>
                <a:effectLst/>
                <a:latin typeface="Times"/>
                <a:ea typeface="Times New Roman" panose="02020603050405020304" pitchFamily="18" charset="0"/>
              </a:rPr>
              <a:t>) </a:t>
            </a:r>
            <a:r>
              <a:rPr lang="ru-RU" sz="1600" dirty="0">
                <a:solidFill>
                  <a:srgbClr val="000000"/>
                </a:solidFill>
                <a:effectLst/>
                <a:latin typeface="Times New Roman" panose="02020603050405020304" pitchFamily="18" charset="0"/>
                <a:ea typeface="Times New Roman" panose="02020603050405020304" pitchFamily="18" charset="0"/>
              </a:rPr>
              <a:t>10</a:t>
            </a:r>
            <a:br>
              <a:rPr lang="ru-RU" sz="1600" dirty="0">
                <a:solidFill>
                  <a:srgbClr val="000000"/>
                </a:solidFill>
                <a:effectLst/>
                <a:latin typeface="Times"/>
                <a:ea typeface="Times New Roman" panose="02020603050405020304" pitchFamily="18" charset="0"/>
              </a:rPr>
            </a:br>
            <a:r>
              <a:rPr lang="ru-RU" sz="1600" dirty="0" err="1">
                <a:solidFill>
                  <a:srgbClr val="000000"/>
                </a:solidFill>
                <a:effectLst/>
                <a:latin typeface="Times"/>
                <a:ea typeface="Times New Roman" panose="02020603050405020304" pitchFamily="18" charset="0"/>
              </a:rPr>
              <a:t>e</a:t>
            </a:r>
            <a:r>
              <a:rPr lang="ru-RU" sz="1600" dirty="0">
                <a:solidFill>
                  <a:srgbClr val="000000"/>
                </a:solidFill>
                <a:effectLst/>
                <a:latin typeface="Times"/>
                <a:ea typeface="Times New Roman" panose="02020603050405020304" pitchFamily="18" charset="0"/>
              </a:rPr>
              <a:t>) </a:t>
            </a:r>
            <a:r>
              <a:rPr lang="ru-RU" sz="1600" dirty="0">
                <a:solidFill>
                  <a:srgbClr val="000000"/>
                </a:solidFill>
                <a:effectLst/>
                <a:latin typeface="Times New Roman" panose="02020603050405020304" pitchFamily="18" charset="0"/>
                <a:ea typeface="Times New Roman" panose="02020603050405020304" pitchFamily="18" charset="0"/>
              </a:rPr>
              <a:t>14</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1069873"/>
      </p:ext>
    </p:extLst>
  </p:cSld>
  <p:clrMapOvr>
    <a:masterClrMapping/>
  </p:clrMapOvr>
  <mc:AlternateContent xmlns:mc="http://schemas.openxmlformats.org/markup-compatibility/2006" xmlns:p14="http://schemas.microsoft.com/office/powerpoint/2010/main">
    <mc:Choice Requires="p14">
      <p:transition spd="slow" p14:dur="2000" advTm="35927"/>
    </mc:Choice>
    <mc:Fallback xmlns="">
      <p:transition spd="slow" advTm="35927"/>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ea typeface="+mj-ea"/>
                <a:cs typeface="Times New Roman" panose="02020603050405020304" pitchFamily="18" charset="0"/>
              </a:rPr>
              <a:t>Тест</a:t>
            </a:r>
          </a:p>
        </p:txBody>
      </p:sp>
      <p:sp>
        <p:nvSpPr>
          <p:cNvPr id="5" name="TextBox 4">
            <a:extLst>
              <a:ext uri="{FF2B5EF4-FFF2-40B4-BE49-F238E27FC236}">
                <a16:creationId xmlns:a16="http://schemas.microsoft.com/office/drawing/2014/main" id="{BB582ECD-3310-B8C2-3348-C3808F99AD82}"/>
              </a:ext>
            </a:extLst>
          </p:cNvPr>
          <p:cNvSpPr txBox="1"/>
          <p:nvPr/>
        </p:nvSpPr>
        <p:spPr>
          <a:xfrm>
            <a:off x="107505" y="418356"/>
            <a:ext cx="9000836" cy="4524315"/>
          </a:xfrm>
          <a:prstGeom prst="rect">
            <a:avLst/>
          </a:prstGeom>
          <a:noFill/>
        </p:spPr>
        <p:txBody>
          <a:bodyPr wrap="square">
            <a:spAutoFit/>
          </a:bodyPr>
          <a:lstStyle/>
          <a:p>
            <a:r>
              <a:rPr lang="ru-RU" sz="2400" b="1" dirty="0">
                <a:solidFill>
                  <a:srgbClr val="000000"/>
                </a:solidFill>
                <a:effectLst/>
                <a:latin typeface="+mj-lt"/>
                <a:ea typeface="Times New Roman" panose="02020603050405020304" pitchFamily="18" charset="0"/>
              </a:rPr>
              <a:t>15. В результате работы алгоритма</a:t>
            </a:r>
            <a:br>
              <a:rPr lang="ru-RU" sz="2400" b="1" dirty="0">
                <a:solidFill>
                  <a:srgbClr val="000000"/>
                </a:solidFill>
                <a:effectLst/>
                <a:latin typeface="+mj-lt"/>
                <a:ea typeface="Times New Roman" panose="02020603050405020304" pitchFamily="18" charset="0"/>
              </a:rPr>
            </a:br>
            <a:r>
              <a:rPr lang="ru-RU" sz="2400" b="1" dirty="0" err="1">
                <a:solidFill>
                  <a:srgbClr val="000000"/>
                </a:solidFill>
                <a:effectLst/>
                <a:latin typeface="+mj-lt"/>
                <a:ea typeface="Times New Roman" panose="02020603050405020304" pitchFamily="18" charset="0"/>
              </a:rPr>
              <a:t>Y</a:t>
            </a:r>
            <a:r>
              <a:rPr lang="ru-RU" sz="2400" b="1" dirty="0">
                <a:solidFill>
                  <a:srgbClr val="000000"/>
                </a:solidFill>
                <a:effectLst/>
                <a:latin typeface="+mj-lt"/>
                <a:ea typeface="Times New Roman" panose="02020603050405020304" pitchFamily="18" charset="0"/>
              </a:rPr>
              <a:t> = X - 5</a:t>
            </a:r>
            <a:br>
              <a:rPr lang="ru-RU" sz="2400" b="1" dirty="0">
                <a:solidFill>
                  <a:srgbClr val="000000"/>
                </a:solidFill>
                <a:effectLst/>
                <a:latin typeface="+mj-lt"/>
                <a:ea typeface="Times New Roman" panose="02020603050405020304" pitchFamily="18" charset="0"/>
              </a:rPr>
            </a:br>
            <a:r>
              <a:rPr lang="ru-RU" sz="2400" b="1" dirty="0">
                <a:solidFill>
                  <a:srgbClr val="000000"/>
                </a:solidFill>
                <a:effectLst/>
                <a:latin typeface="+mj-lt"/>
                <a:ea typeface="Times New Roman" panose="02020603050405020304" pitchFamily="18" charset="0"/>
              </a:rPr>
              <a:t>X = 2 * (</a:t>
            </a:r>
            <a:r>
              <a:rPr lang="ru-RU" sz="2400" b="1" dirty="0" err="1">
                <a:solidFill>
                  <a:srgbClr val="000000"/>
                </a:solidFill>
                <a:effectLst/>
                <a:latin typeface="+mj-lt"/>
                <a:ea typeface="Times New Roman" panose="02020603050405020304" pitchFamily="18" charset="0"/>
              </a:rPr>
              <a:t>Y</a:t>
            </a:r>
            <a:r>
              <a:rPr lang="ru-RU" sz="2400" b="1" dirty="0">
                <a:solidFill>
                  <a:srgbClr val="000000"/>
                </a:solidFill>
                <a:effectLst/>
                <a:latin typeface="+mj-lt"/>
                <a:ea typeface="Times New Roman" panose="02020603050405020304" pitchFamily="18" charset="0"/>
              </a:rPr>
              <a:t> + 1)</a:t>
            </a:r>
            <a:br>
              <a:rPr lang="ru-RU" sz="2400" b="1" dirty="0">
                <a:solidFill>
                  <a:srgbClr val="000000"/>
                </a:solidFill>
                <a:effectLst/>
                <a:latin typeface="+mj-lt"/>
                <a:ea typeface="Times New Roman" panose="02020603050405020304" pitchFamily="18" charset="0"/>
              </a:rPr>
            </a:br>
            <a:r>
              <a:rPr lang="ru-RU" sz="2400" b="1" dirty="0" err="1">
                <a:solidFill>
                  <a:srgbClr val="000000"/>
                </a:solidFill>
                <a:effectLst/>
                <a:latin typeface="+mj-lt"/>
                <a:ea typeface="Times New Roman" panose="02020603050405020304" pitchFamily="18" charset="0"/>
              </a:rPr>
              <a:t>Y</a:t>
            </a:r>
            <a:r>
              <a:rPr lang="ru-RU" sz="2400" b="1" dirty="0">
                <a:solidFill>
                  <a:srgbClr val="000000"/>
                </a:solidFill>
                <a:effectLst/>
                <a:latin typeface="+mj-lt"/>
                <a:ea typeface="Times New Roman" panose="02020603050405020304" pitchFamily="18" charset="0"/>
              </a:rPr>
              <a:t> = X + </a:t>
            </a:r>
            <a:r>
              <a:rPr lang="ru-RU" sz="2400" b="1" dirty="0" err="1">
                <a:solidFill>
                  <a:srgbClr val="000000"/>
                </a:solidFill>
                <a:effectLst/>
                <a:latin typeface="+mj-lt"/>
                <a:ea typeface="Times New Roman" panose="02020603050405020304" pitchFamily="18" charset="0"/>
              </a:rPr>
              <a:t>Y</a:t>
            </a:r>
            <a:br>
              <a:rPr lang="ru-RU" sz="2400" b="1" dirty="0">
                <a:solidFill>
                  <a:srgbClr val="000000"/>
                </a:solidFill>
                <a:effectLst/>
                <a:latin typeface="+mj-lt"/>
                <a:ea typeface="Times New Roman" panose="02020603050405020304" pitchFamily="18" charset="0"/>
              </a:rPr>
            </a:br>
            <a:r>
              <a:rPr lang="ru-RU" sz="2400" b="1" u="sng" dirty="0">
                <a:solidFill>
                  <a:srgbClr val="000000"/>
                </a:solidFill>
                <a:effectLst/>
                <a:latin typeface="+mj-lt"/>
                <a:ea typeface="Times New Roman" panose="02020603050405020304" pitchFamily="18" charset="0"/>
              </a:rPr>
              <a:t>вывод</a:t>
            </a:r>
            <a:r>
              <a:rPr lang="ru-RU" sz="2400" b="1" dirty="0">
                <a:solidFill>
                  <a:srgbClr val="000000"/>
                </a:solidFill>
                <a:effectLst/>
                <a:latin typeface="+mj-lt"/>
                <a:ea typeface="Times New Roman" panose="02020603050405020304" pitchFamily="18" charset="0"/>
              </a:rPr>
              <a:t> </a:t>
            </a:r>
            <a:r>
              <a:rPr lang="ru-RU" sz="2400" b="1" dirty="0" err="1">
                <a:solidFill>
                  <a:srgbClr val="000000"/>
                </a:solidFill>
                <a:effectLst/>
                <a:latin typeface="+mj-lt"/>
                <a:ea typeface="Times New Roman" panose="02020603050405020304" pitchFamily="18" charset="0"/>
              </a:rPr>
              <a:t>Y</a:t>
            </a:r>
            <a:br>
              <a:rPr lang="ru-RU" sz="2400" b="1" dirty="0">
                <a:solidFill>
                  <a:srgbClr val="000000"/>
                </a:solidFill>
                <a:effectLst/>
                <a:latin typeface="+mj-lt"/>
                <a:ea typeface="Times New Roman" panose="02020603050405020304" pitchFamily="18" charset="0"/>
              </a:rPr>
            </a:br>
            <a:r>
              <a:rPr lang="ru-RU" sz="2400" dirty="0">
                <a:solidFill>
                  <a:srgbClr val="000000"/>
                </a:solidFill>
                <a:effectLst/>
                <a:latin typeface="+mj-lt"/>
                <a:ea typeface="Times New Roman" panose="02020603050405020304" pitchFamily="18" charset="0"/>
              </a:rPr>
              <a:t>переменная </a:t>
            </a:r>
            <a:r>
              <a:rPr lang="ru-RU" sz="2400" dirty="0" err="1">
                <a:solidFill>
                  <a:srgbClr val="000000"/>
                </a:solidFill>
                <a:effectLst/>
                <a:latin typeface="+mj-lt"/>
                <a:ea typeface="Times New Roman" panose="02020603050405020304" pitchFamily="18" charset="0"/>
              </a:rPr>
              <a:t>Y</a:t>
            </a:r>
            <a:r>
              <a:rPr lang="ru-RU" sz="2400" dirty="0">
                <a:solidFill>
                  <a:srgbClr val="000000"/>
                </a:solidFill>
                <a:effectLst/>
                <a:latin typeface="+mj-lt"/>
                <a:ea typeface="Times New Roman" panose="02020603050405020304" pitchFamily="18" charset="0"/>
              </a:rPr>
              <a:t> приняла значение 5. Укажите число, которое являлось значением переменной X до начала работы алгоритма.</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a</a:t>
            </a:r>
            <a:r>
              <a:rPr lang="ru-RU" sz="2400" dirty="0">
                <a:solidFill>
                  <a:srgbClr val="000000"/>
                </a:solidFill>
                <a:effectLst/>
                <a:latin typeface="+mj-lt"/>
                <a:ea typeface="Times New Roman" panose="02020603050405020304" pitchFamily="18" charset="0"/>
              </a:rPr>
              <a:t>) 6</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b</a:t>
            </a:r>
            <a:r>
              <a:rPr lang="ru-RU" sz="2400" dirty="0">
                <a:solidFill>
                  <a:srgbClr val="000000"/>
                </a:solidFill>
                <a:effectLst/>
                <a:latin typeface="+mj-lt"/>
                <a:ea typeface="Times New Roman" panose="02020603050405020304" pitchFamily="18" charset="0"/>
              </a:rPr>
              <a:t>) 7</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c</a:t>
            </a:r>
            <a:r>
              <a:rPr lang="ru-RU" sz="2400" dirty="0">
                <a:solidFill>
                  <a:srgbClr val="000000"/>
                </a:solidFill>
                <a:effectLst/>
                <a:latin typeface="+mj-lt"/>
                <a:ea typeface="Times New Roman" panose="02020603050405020304" pitchFamily="18" charset="0"/>
              </a:rPr>
              <a:t>) 5</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d</a:t>
            </a:r>
            <a:r>
              <a:rPr lang="ru-RU" sz="2400" dirty="0">
                <a:solidFill>
                  <a:srgbClr val="000000"/>
                </a:solidFill>
                <a:effectLst/>
                <a:latin typeface="+mj-lt"/>
                <a:ea typeface="Times New Roman" panose="02020603050405020304" pitchFamily="18" charset="0"/>
              </a:rPr>
              <a:t>) 2</a:t>
            </a:r>
            <a:br>
              <a:rPr lang="ru-RU" sz="2400" dirty="0">
                <a:solidFill>
                  <a:srgbClr val="000000"/>
                </a:solidFill>
                <a:effectLst/>
                <a:latin typeface="+mj-lt"/>
                <a:ea typeface="Times New Roman" panose="02020603050405020304" pitchFamily="18" charset="0"/>
              </a:rPr>
            </a:br>
            <a:r>
              <a:rPr lang="ru-RU" sz="2400" dirty="0" err="1">
                <a:solidFill>
                  <a:srgbClr val="000000"/>
                </a:solidFill>
                <a:effectLst/>
                <a:latin typeface="+mj-lt"/>
                <a:ea typeface="Times New Roman" panose="02020603050405020304" pitchFamily="18" charset="0"/>
              </a:rPr>
              <a:t>e</a:t>
            </a:r>
            <a:r>
              <a:rPr lang="ru-RU" sz="2400" dirty="0">
                <a:solidFill>
                  <a:srgbClr val="000000"/>
                </a:solidFill>
                <a:effectLst/>
                <a:latin typeface="+mj-lt"/>
                <a:ea typeface="Times New Roman" panose="02020603050405020304" pitchFamily="18" charset="0"/>
              </a:rPr>
              <a:t>) 14</a:t>
            </a:r>
            <a:endParaRPr lang="ru-RU"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2078567936"/>
      </p:ext>
    </p:extLst>
  </p:cSld>
  <p:clrMapOvr>
    <a:masterClrMapping/>
  </p:clrMapOvr>
  <mc:AlternateContent xmlns:mc="http://schemas.openxmlformats.org/markup-compatibility/2006" xmlns:p14="http://schemas.microsoft.com/office/powerpoint/2010/main">
    <mc:Choice Requires="p14">
      <p:transition spd="slow" p14:dur="2000" advTm="35927"/>
    </mc:Choice>
    <mc:Fallback xmlns="">
      <p:transition spd="slow" advTm="35927"/>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ea typeface="+mj-ea"/>
                <a:cs typeface="Times New Roman" panose="02020603050405020304" pitchFamily="18" charset="0"/>
              </a:rPr>
              <a:t>САМОСТОЯТЕЛЬНАЯ РАБОТА «АЛГОРИТМЫ»</a:t>
            </a:r>
          </a:p>
        </p:txBody>
      </p:sp>
      <p:sp>
        <p:nvSpPr>
          <p:cNvPr id="5" name="TextBox 4">
            <a:extLst>
              <a:ext uri="{FF2B5EF4-FFF2-40B4-BE49-F238E27FC236}">
                <a16:creationId xmlns:a16="http://schemas.microsoft.com/office/drawing/2014/main" id="{BB582ECD-3310-B8C2-3348-C3808F99AD82}"/>
              </a:ext>
            </a:extLst>
          </p:cNvPr>
          <p:cNvSpPr txBox="1"/>
          <p:nvPr/>
        </p:nvSpPr>
        <p:spPr>
          <a:xfrm>
            <a:off x="107505" y="418356"/>
            <a:ext cx="9000836" cy="6024726"/>
          </a:xfrm>
          <a:prstGeom prst="rect">
            <a:avLst/>
          </a:prstGeom>
          <a:noFill/>
        </p:spPr>
        <p:txBody>
          <a:bodyPr wrap="square">
            <a:spAutoFit/>
          </a:bodyPr>
          <a:lstStyle/>
          <a:p>
            <a:pPr marR="32385" algn="ctr">
              <a:spcBef>
                <a:spcPts val="1200"/>
              </a:spcBef>
            </a:pPr>
            <a:r>
              <a:rPr lang="ru-RU" sz="1800" b="1" dirty="0">
                <a:effectLst/>
                <a:latin typeface="Times New Roman" panose="02020603050405020304" pitchFamily="18" charset="0"/>
              </a:rPr>
              <a:t>Вариант 1</a:t>
            </a:r>
          </a:p>
          <a:p>
            <a:pPr marL="342900" lvl="0" indent="-342900" algn="just">
              <a:spcBef>
                <a:spcPts val="300"/>
              </a:spcBef>
              <a:spcAft>
                <a:spcPts val="300"/>
              </a:spcAft>
              <a:buFont typeface="+mj-lt"/>
              <a:buAutoNum type="arabicPeriod"/>
            </a:pPr>
            <a:r>
              <a:rPr lang="ru-RU" sz="1800" dirty="0">
                <a:effectLst/>
                <a:latin typeface="Times New Roman" panose="02020603050405020304" pitchFamily="18" charset="0"/>
                <a:ea typeface="Times New Roman" panose="02020603050405020304" pitchFamily="18" charset="0"/>
              </a:rPr>
              <a:t>Перечислите свойства алгоритма. Укажите отличие алгоритма от правила по выполнению каких-то действий. Сформулируйте понятие циклического алгоритма.</a:t>
            </a:r>
          </a:p>
          <a:p>
            <a:pPr marL="342900" lvl="0" indent="-342900" algn="just">
              <a:spcBef>
                <a:spcPts val="300"/>
              </a:spcBef>
              <a:spcAft>
                <a:spcPts val="300"/>
              </a:spcAft>
              <a:buFont typeface="+mj-lt"/>
              <a:buAutoNum type="arabicPeriod"/>
            </a:pPr>
            <a:r>
              <a:rPr lang="ru-RU" sz="1800" dirty="0">
                <a:effectLst/>
                <a:latin typeface="Times New Roman" panose="02020603050405020304" pitchFamily="18" charset="0"/>
                <a:ea typeface="Times New Roman" panose="02020603050405020304" pitchFamily="18" charset="0"/>
              </a:rPr>
              <a:t>Опишите в текстовой форме алгоритм построения описанной вокруг треугольника окружности.</a:t>
            </a:r>
          </a:p>
          <a:p>
            <a:pPr marL="342900" lvl="0" indent="-342900" algn="just">
              <a:spcBef>
                <a:spcPts val="300"/>
              </a:spcBef>
              <a:spcAft>
                <a:spcPts val="300"/>
              </a:spcAft>
              <a:buFont typeface="+mj-lt"/>
              <a:buAutoNum type="arabicPeriod"/>
            </a:pPr>
            <a:r>
              <a:rPr lang="ru-RU" sz="1800" dirty="0">
                <a:effectLst/>
                <a:latin typeface="Times New Roman" panose="02020603050405020304" pitchFamily="18" charset="0"/>
                <a:ea typeface="Times New Roman" panose="02020603050405020304" pitchFamily="18" charset="0"/>
              </a:rPr>
              <a:t>Имеются сосуды только на 7 и 10 литров. Надо набрать из реки 8 литров за минимальное число действий. Запишите решение этой задачи в виде подходящих команд, указав рядом с каждой командой количество воды в каждом сосуде (состояние) после её выполнения.</a:t>
            </a:r>
          </a:p>
          <a:p>
            <a:endParaRPr lang="ru-RU" sz="2400" dirty="0">
              <a:effectLst/>
              <a:latin typeface="+mj-lt"/>
              <a:ea typeface="Times New Roman" panose="02020603050405020304" pitchFamily="18" charset="0"/>
            </a:endParaRPr>
          </a:p>
          <a:p>
            <a:pPr algn="ctr">
              <a:spcBef>
                <a:spcPts val="1200"/>
              </a:spcBef>
            </a:pPr>
            <a:r>
              <a:rPr lang="ru-RU" sz="1800" b="1" dirty="0">
                <a:effectLst/>
                <a:latin typeface="Times New Roman" panose="02020603050405020304" pitchFamily="18" charset="0"/>
              </a:rPr>
              <a:t>Вариант 2</a:t>
            </a:r>
          </a:p>
          <a:p>
            <a:pPr marL="342900" lvl="0" indent="-342900" algn="just">
              <a:spcBef>
                <a:spcPts val="300"/>
              </a:spcBef>
              <a:spcAft>
                <a:spcPts val="300"/>
              </a:spcAft>
              <a:buFont typeface="+mj-lt"/>
              <a:buAutoNum type="arabicPeriod"/>
            </a:pPr>
            <a:r>
              <a:rPr lang="ru-RU" sz="1800" dirty="0">
                <a:effectLst/>
                <a:latin typeface="Times New Roman" panose="02020603050405020304" pitchFamily="18" charset="0"/>
                <a:ea typeface="Times New Roman" panose="02020603050405020304" pitchFamily="18" charset="0"/>
              </a:rPr>
              <a:t>Дайте определение алгоритма. Укажите отличие алгоритма от инструкции по пользованию чем-либо. Сформулируйте понятие ветвящегося алгоритма.</a:t>
            </a:r>
          </a:p>
          <a:p>
            <a:pPr marL="342900" lvl="0" indent="-342900" algn="just">
              <a:spcBef>
                <a:spcPts val="300"/>
              </a:spcBef>
              <a:spcAft>
                <a:spcPts val="300"/>
              </a:spcAft>
              <a:buFont typeface="+mj-lt"/>
              <a:buAutoNum type="arabicPeriod"/>
            </a:pPr>
            <a:r>
              <a:rPr lang="ru-RU" sz="1800" dirty="0">
                <a:effectLst/>
                <a:latin typeface="Times New Roman" panose="02020603050405020304" pitchFamily="18" charset="0"/>
                <a:ea typeface="Times New Roman" panose="02020603050405020304" pitchFamily="18" charset="0"/>
              </a:rPr>
              <a:t>Опишите в текстовой форме алгоритм построения вписанной в треугольник окружности.</a:t>
            </a:r>
          </a:p>
          <a:p>
            <a:pPr marL="342900" lvl="0" indent="-342900" algn="just">
              <a:spcBef>
                <a:spcPts val="300"/>
              </a:spcBef>
              <a:spcAft>
                <a:spcPts val="300"/>
              </a:spcAft>
              <a:buFont typeface="+mj-lt"/>
              <a:buAutoNum type="arabicPeriod"/>
            </a:pPr>
            <a:r>
              <a:rPr lang="ru-RU" sz="1800" dirty="0">
                <a:effectLst/>
                <a:latin typeface="Times New Roman" panose="02020603050405020304" pitchFamily="18" charset="0"/>
                <a:ea typeface="Times New Roman" panose="02020603050405020304" pitchFamily="18" charset="0"/>
              </a:rPr>
              <a:t>Имеются сосуды только на 4 и 9 литров. Надо набрать из реки 7 литров за минимальное число действий. Запишите алгоритм решения этой задачи в виде подходящих команд, указав рядом с каждой командой количество воды в каждом сосуде (состояние) после её выполнения.</a:t>
            </a:r>
          </a:p>
        </p:txBody>
      </p:sp>
    </p:spTree>
    <p:extLst>
      <p:ext uri="{BB962C8B-B14F-4D97-AF65-F5344CB8AC3E}">
        <p14:creationId xmlns:p14="http://schemas.microsoft.com/office/powerpoint/2010/main" val="807056565"/>
      </p:ext>
    </p:extLst>
  </p:cSld>
  <p:clrMapOvr>
    <a:masterClrMapping/>
  </p:clrMapOvr>
  <mc:AlternateContent xmlns:mc="http://schemas.openxmlformats.org/markup-compatibility/2006" xmlns:p14="http://schemas.microsoft.com/office/powerpoint/2010/main">
    <mc:Choice Requires="p14">
      <p:transition spd="slow" p14:dur="2000" advTm="35927"/>
    </mc:Choice>
    <mc:Fallback xmlns="">
      <p:transition spd="slow" advTm="35927"/>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0"/>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ea typeface="+mj-ea"/>
                <a:cs typeface="Times New Roman" panose="02020603050405020304" pitchFamily="18" charset="0"/>
              </a:rPr>
              <a:t>САМОСТОЯТЕЛЬНАЯ РАБОТА «СХЕМЫ АЛГОРИТМОВ»</a:t>
            </a:r>
          </a:p>
        </p:txBody>
      </p:sp>
      <p:pic>
        <p:nvPicPr>
          <p:cNvPr id="10" name="Рисунок 9">
            <a:extLst>
              <a:ext uri="{FF2B5EF4-FFF2-40B4-BE49-F238E27FC236}">
                <a16:creationId xmlns:a16="http://schemas.microsoft.com/office/drawing/2014/main" id="{B0106E89-2F1B-AB1C-58E0-5FDDE948E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839978"/>
            <a:ext cx="7772400" cy="4221844"/>
          </a:xfrm>
          <a:prstGeom prst="rect">
            <a:avLst/>
          </a:prstGeom>
        </p:spPr>
      </p:pic>
    </p:spTree>
    <p:extLst>
      <p:ext uri="{BB962C8B-B14F-4D97-AF65-F5344CB8AC3E}">
        <p14:creationId xmlns:p14="http://schemas.microsoft.com/office/powerpoint/2010/main" val="3086702177"/>
      </p:ext>
    </p:extLst>
  </p:cSld>
  <p:clrMapOvr>
    <a:masterClrMapping/>
  </p:clrMapOvr>
  <mc:AlternateContent xmlns:mc="http://schemas.openxmlformats.org/markup-compatibility/2006" xmlns:p14="http://schemas.microsoft.com/office/powerpoint/2010/main">
    <mc:Choice Requires="p14">
      <p:transition spd="slow" p14:dur="2000" advTm="35927"/>
    </mc:Choice>
    <mc:Fallback xmlns="">
      <p:transition spd="slow" advTm="35927"/>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2314" y="19595"/>
            <a:ext cx="738489" cy="836712"/>
          </a:xfrm>
          <a:prstGeom prst="rect">
            <a:avLst/>
          </a:prstGeom>
        </p:spPr>
      </p:pic>
      <p:sp>
        <p:nvSpPr>
          <p:cNvPr id="11" name="Заголовок 1"/>
          <p:cNvSpPr txBox="1">
            <a:spLocks/>
          </p:cNvSpPr>
          <p:nvPr/>
        </p:nvSpPr>
        <p:spPr>
          <a:xfrm>
            <a:off x="0" y="0"/>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ea typeface="+mj-ea"/>
                <a:cs typeface="Times New Roman" panose="02020603050405020304" pitchFamily="18" charset="0"/>
              </a:rPr>
              <a:t>Проверенный жизнью алгоритм «Как все починить»</a:t>
            </a:r>
          </a:p>
        </p:txBody>
      </p:sp>
      <p:sp>
        <p:nvSpPr>
          <p:cNvPr id="2" name="Rectangle 2">
            <a:extLst>
              <a:ext uri="{FF2B5EF4-FFF2-40B4-BE49-F238E27FC236}">
                <a16:creationId xmlns:a16="http://schemas.microsoft.com/office/drawing/2014/main" id="{19A83A9A-BE1A-1BBC-ED8D-399F2812E909}"/>
              </a:ext>
            </a:extLst>
          </p:cNvPr>
          <p:cNvSpPr>
            <a:spLocks noChangeArrowheads="1"/>
          </p:cNvSpPr>
          <p:nvPr/>
        </p:nvSpPr>
        <p:spPr bwMode="auto">
          <a:xfrm>
            <a:off x="755575" y="822085"/>
            <a:ext cx="97277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2049" name="Рисунок 1" descr="Смешная картинка &quot;Проверенный жизнью алгоритм &quot;Как всё починить&quot;. Юмор про технарей. Технические анекдоты в картинках.">
            <a:extLst>
              <a:ext uri="{FF2B5EF4-FFF2-40B4-BE49-F238E27FC236}">
                <a16:creationId xmlns:a16="http://schemas.microsoft.com/office/drawing/2014/main" id="{941B0456-81A1-DF2A-7F43-2264D394E18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55576" y="822086"/>
            <a:ext cx="7701562" cy="433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93967"/>
      </p:ext>
    </p:extLst>
  </p:cSld>
  <p:clrMapOvr>
    <a:masterClrMapping/>
  </p:clrMapOvr>
  <mc:AlternateContent xmlns:mc="http://schemas.openxmlformats.org/markup-compatibility/2006" xmlns:p14="http://schemas.microsoft.com/office/powerpoint/2010/main">
    <mc:Choice Requires="p14">
      <p:transition spd="slow" p14:dur="2000" advTm="35927"/>
    </mc:Choice>
    <mc:Fallback xmlns="">
      <p:transition spd="slow" advTm="35927"/>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Литература</a:t>
            </a:r>
          </a:p>
        </p:txBody>
      </p:sp>
      <p:sp>
        <p:nvSpPr>
          <p:cNvPr id="8" name="TextBox 7"/>
          <p:cNvSpPr txBox="1"/>
          <p:nvPr/>
        </p:nvSpPr>
        <p:spPr>
          <a:xfrm>
            <a:off x="406566" y="692696"/>
            <a:ext cx="8352928" cy="2185214"/>
          </a:xfrm>
          <a:prstGeom prst="rect">
            <a:avLst/>
          </a:prstGeom>
          <a:noFill/>
        </p:spPr>
        <p:txBody>
          <a:bodyPr wrap="square" rtlCol="0">
            <a:spAutoFit/>
          </a:bodyPr>
          <a:lstStyle/>
          <a:p>
            <a:pPr marL="457200" indent="-457200" fontAlgn="ctr">
              <a:buFont typeface="+mj-lt"/>
              <a:buAutoNum type="arabicPeriod"/>
            </a:pPr>
            <a:r>
              <a:rPr lang="ru-RU" sz="2400" dirty="0">
                <a:latin typeface="+mj-lt"/>
              </a:rPr>
              <a:t>Материалы из открытого университета </a:t>
            </a:r>
            <a:r>
              <a:rPr lang="en-US" sz="2400" dirty="0">
                <a:latin typeface="+mj-lt"/>
              </a:rPr>
              <a:t>INTUIT.RU</a:t>
            </a:r>
            <a:r>
              <a:rPr lang="ru-RU" sz="2400" dirty="0">
                <a:latin typeface="+mj-lt"/>
              </a:rPr>
              <a:t>: </a:t>
            </a:r>
            <a:r>
              <a:rPr lang="ru-RU" sz="2400" dirty="0">
                <a:latin typeface="+mj-lt"/>
                <a:hlinkClick r:id="rId3"/>
              </a:rPr>
              <a:t>Алгоритмизация. Введение в язык программирования С++</a:t>
            </a:r>
            <a:r>
              <a:rPr lang="ru-RU" sz="2400" dirty="0">
                <a:latin typeface="+mj-lt"/>
              </a:rPr>
              <a:t>  [</a:t>
            </a:r>
            <a:r>
              <a:rPr lang="ru-RU" sz="2400" dirty="0" err="1">
                <a:latin typeface="+mj-lt"/>
              </a:rPr>
              <a:t>Электронныи</a:t>
            </a:r>
            <a:r>
              <a:rPr lang="ru-RU" sz="2400" dirty="0">
                <a:latin typeface="+mj-lt"/>
              </a:rPr>
              <a:t>̆ ресурс]. Режим доступа: </a:t>
            </a:r>
            <a:r>
              <a:rPr lang="en-US" sz="2400" dirty="0">
                <a:latin typeface="+mj-lt"/>
                <a:hlinkClick r:id="rId3"/>
              </a:rPr>
              <a:t>https://www.intuit.ru/studies/courses/16740/1301/info</a:t>
            </a:r>
            <a:endParaRPr lang="ru-RU" sz="2400" dirty="0">
              <a:latin typeface="+mj-lt"/>
            </a:endParaRPr>
          </a:p>
          <a:p>
            <a:pPr marL="457200" indent="-457200" fontAlgn="ctr">
              <a:buFont typeface="+mj-lt"/>
              <a:buAutoNum type="arabicPeriod"/>
            </a:pPr>
            <a:r>
              <a:rPr lang="ru-RU" sz="2000" dirty="0">
                <a:hlinkClick r:id="rId4"/>
              </a:rPr>
              <a:t>ГОСТ 19.701-90. Схемы алгоритмов, программ, данных и систем. Условные обозначения и правила выполнения</a:t>
            </a:r>
            <a:endParaRPr lang="ru-RU" sz="2000" dirty="0">
              <a:latin typeface="+mj-lt"/>
            </a:endParaRPr>
          </a:p>
        </p:txBody>
      </p:sp>
    </p:spTree>
    <p:extLst>
      <p:ext uri="{BB962C8B-B14F-4D97-AF65-F5344CB8AC3E}">
        <p14:creationId xmlns:p14="http://schemas.microsoft.com/office/powerpoint/2010/main" val="1956572424"/>
      </p:ext>
    </p:extLst>
  </p:cSld>
  <p:clrMapOvr>
    <a:masterClrMapping/>
  </p:clrMapOvr>
  <mc:AlternateContent xmlns:mc="http://schemas.openxmlformats.org/markup-compatibility/2006" xmlns:p14="http://schemas.microsoft.com/office/powerpoint/2010/main">
    <mc:Choice Requires="p14">
      <p:transition spd="slow" p14:dur="2000" advTm="35927"/>
    </mc:Choice>
    <mc:Fallback xmlns="">
      <p:transition spd="slow" advTm="3592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Свойства алгоритма</a:t>
            </a:r>
          </a:p>
        </p:txBody>
      </p:sp>
      <p:sp>
        <p:nvSpPr>
          <p:cNvPr id="8" name="TextBox 7"/>
          <p:cNvSpPr txBox="1"/>
          <p:nvPr/>
        </p:nvSpPr>
        <p:spPr>
          <a:xfrm>
            <a:off x="323528" y="516971"/>
            <a:ext cx="8244408" cy="6046463"/>
          </a:xfrm>
          <a:prstGeom prst="rect">
            <a:avLst/>
          </a:prstGeom>
          <a:noFill/>
        </p:spPr>
        <p:txBody>
          <a:bodyPr wrap="square" rtlCol="0">
            <a:spAutoFit/>
          </a:bodyPr>
          <a:lstStyle/>
          <a:p>
            <a:pPr marL="342900" indent="-342900" algn="just">
              <a:lnSpc>
                <a:spcPct val="120000"/>
              </a:lnSpc>
              <a:spcAft>
                <a:spcPts val="0"/>
              </a:spcAft>
              <a:buFont typeface="+mj-lt"/>
              <a:buAutoNum type="arabicPeriod"/>
            </a:pPr>
            <a:r>
              <a:rPr lang="ru-RU" b="1" dirty="0">
                <a:latin typeface="Times New Roman" panose="02020603050405020304" pitchFamily="18" charset="0"/>
              </a:rPr>
              <a:t>Дискретность</a:t>
            </a:r>
            <a:r>
              <a:rPr lang="ru-RU" dirty="0">
                <a:latin typeface="Times New Roman" panose="02020603050405020304" pitchFamily="18" charset="0"/>
              </a:rPr>
              <a:t> (от лат. </a:t>
            </a:r>
            <a:r>
              <a:rPr lang="ru-RU" i="1" dirty="0" err="1">
                <a:latin typeface="Times New Roman" panose="02020603050405020304" pitchFamily="18" charset="0"/>
              </a:rPr>
              <a:t>discretus</a:t>
            </a:r>
            <a:r>
              <a:rPr lang="ru-RU" dirty="0">
                <a:latin typeface="Times New Roman" panose="02020603050405020304" pitchFamily="18" charset="0"/>
              </a:rPr>
              <a:t> — разделенный, прерывистый) – это возможность разбиения алгоритма на ряд отдельных законченных действий (шагов).</a:t>
            </a:r>
          </a:p>
          <a:p>
            <a:pPr marL="342900" indent="-342900" algn="just">
              <a:lnSpc>
                <a:spcPct val="120000"/>
              </a:lnSpc>
              <a:spcAft>
                <a:spcPts val="0"/>
              </a:spcAft>
              <a:buFont typeface="+mj-lt"/>
              <a:buAutoNum type="arabicPeriod"/>
            </a:pPr>
            <a:r>
              <a:rPr lang="ru-RU" b="1" dirty="0">
                <a:latin typeface="Times New Roman" panose="02020603050405020304" pitchFamily="18" charset="0"/>
              </a:rPr>
              <a:t>Детерминированность</a:t>
            </a:r>
            <a:r>
              <a:rPr lang="ru-RU" dirty="0">
                <a:latin typeface="Times New Roman" panose="02020603050405020304" pitchFamily="18" charset="0"/>
                <a:ea typeface="Times New Roman" panose="02020603050405020304" pitchFamily="18" charset="0"/>
              </a:rPr>
              <a:t> (от лат. </a:t>
            </a:r>
            <a:r>
              <a:rPr lang="ru-RU" i="1" dirty="0" err="1">
                <a:latin typeface="Times New Roman" panose="02020603050405020304" pitchFamily="18" charset="0"/>
                <a:ea typeface="Times New Roman" panose="02020603050405020304" pitchFamily="18" charset="0"/>
              </a:rPr>
              <a:t>determinate</a:t>
            </a:r>
            <a:r>
              <a:rPr lang="ru-RU" dirty="0">
                <a:latin typeface="Times New Roman" panose="02020603050405020304" pitchFamily="18" charset="0"/>
                <a:ea typeface="Times New Roman" panose="02020603050405020304" pitchFamily="18" charset="0"/>
              </a:rPr>
              <a:t> — определенность) - </a:t>
            </a:r>
            <a:r>
              <a:rPr lang="ru-RU" dirty="0">
                <a:solidFill>
                  <a:srgbClr val="000066"/>
                </a:solidFill>
                <a:latin typeface="Times New Roman" panose="02020603050405020304" pitchFamily="18" charset="0"/>
              </a:rPr>
              <a:t>алгоритм должен содержать набор точных и понятных указаний, не допускающих неоднозначного толкования. </a:t>
            </a:r>
          </a:p>
          <a:p>
            <a:pPr marL="342900" indent="-342900" algn="just">
              <a:lnSpc>
                <a:spcPct val="120000"/>
              </a:lnSpc>
              <a:spcAft>
                <a:spcPts val="0"/>
              </a:spcAft>
              <a:buFont typeface="+mj-lt"/>
              <a:buAutoNum type="arabicPeriod"/>
            </a:pPr>
            <a:r>
              <a:rPr lang="ru-RU" b="1" dirty="0">
                <a:latin typeface="Times New Roman" panose="02020603050405020304" pitchFamily="18" charset="0"/>
                <a:ea typeface="Times New Roman" panose="02020603050405020304" pitchFamily="18" charset="0"/>
              </a:rPr>
              <a:t>Конечность</a:t>
            </a:r>
            <a:r>
              <a:rPr lang="ru-RU" dirty="0">
                <a:latin typeface="Times New Roman" panose="02020603050405020304" pitchFamily="18" charset="0"/>
                <a:ea typeface="Times New Roman" panose="02020603050405020304" pitchFamily="18" charset="0"/>
              </a:rPr>
              <a:t> – каждое действие в отдельности и алгоритм в целом должны иметь возможность завершения.</a:t>
            </a:r>
          </a:p>
          <a:p>
            <a:pPr marL="342900" indent="-342900" algn="just">
              <a:lnSpc>
                <a:spcPct val="120000"/>
              </a:lnSpc>
              <a:buFont typeface="+mj-lt"/>
              <a:buAutoNum type="arabicPeriod"/>
            </a:pPr>
            <a:r>
              <a:rPr lang="ru-RU" b="1" dirty="0">
                <a:latin typeface="Times New Roman" panose="02020603050405020304" pitchFamily="18" charset="0"/>
                <a:ea typeface="Times New Roman" panose="02020603050405020304" pitchFamily="18" charset="0"/>
              </a:rPr>
              <a:t>Массовость</a:t>
            </a:r>
            <a:r>
              <a:rPr lang="ru-RU" dirty="0">
                <a:latin typeface="Times New Roman" panose="02020603050405020304" pitchFamily="18" charset="0"/>
                <a:ea typeface="Times New Roman" panose="02020603050405020304" pitchFamily="18" charset="0"/>
              </a:rPr>
              <a:t> – </a:t>
            </a:r>
            <a:r>
              <a:rPr lang="ru-RU" dirty="0">
                <a:latin typeface="Times New Roman" panose="02020603050405020304" pitchFamily="18" charset="0"/>
              </a:rPr>
              <a:t>возможности применения алгоритма к целому классу однотипных задач, различающихся значениями исходных данных.</a:t>
            </a:r>
            <a:endParaRPr lang="ru-RU" dirty="0">
              <a:latin typeface="Times New Roman" panose="02020603050405020304" pitchFamily="18" charset="0"/>
              <a:ea typeface="Times New Roman" panose="02020603050405020304" pitchFamily="18" charset="0"/>
            </a:endParaRPr>
          </a:p>
          <a:p>
            <a:pPr marL="342900" indent="-342900" algn="just">
              <a:lnSpc>
                <a:spcPct val="120000"/>
              </a:lnSpc>
              <a:spcAft>
                <a:spcPts val="0"/>
              </a:spcAft>
              <a:buFont typeface="+mj-lt"/>
              <a:buAutoNum type="arabicPeriod"/>
            </a:pPr>
            <a:r>
              <a:rPr lang="ru-RU" b="1" dirty="0">
                <a:latin typeface="Times New Roman" panose="02020603050405020304" pitchFamily="18" charset="0"/>
                <a:ea typeface="Times New Roman" panose="02020603050405020304" pitchFamily="18" charset="0"/>
              </a:rPr>
              <a:t>Результативность</a:t>
            </a:r>
            <a:r>
              <a:rPr lang="ru-RU" dirty="0">
                <a:latin typeface="Times New Roman" panose="02020603050405020304" pitchFamily="18" charset="0"/>
                <a:ea typeface="Times New Roman" panose="02020603050405020304" pitchFamily="18" charset="0"/>
              </a:rPr>
              <a:t> – </a:t>
            </a:r>
            <a:r>
              <a:rPr lang="ru-RU" dirty="0">
                <a:solidFill>
                  <a:srgbClr val="000066"/>
                </a:solidFill>
                <a:latin typeface="Times New Roman" panose="02020603050405020304" pitchFamily="18" charset="0"/>
              </a:rPr>
              <a:t>алгоритм должен давать конкретное конструктивное решение, а не указывать на возможность решения вообще. </a:t>
            </a:r>
            <a:endParaRPr lang="ru-RU" dirty="0">
              <a:latin typeface="Times New Roman" panose="02020603050405020304" pitchFamily="18" charset="0"/>
              <a:ea typeface="Times New Roman" panose="02020603050405020304" pitchFamily="18" charset="0"/>
            </a:endParaRPr>
          </a:p>
          <a:p>
            <a:pPr marL="342900" indent="-342900" algn="just">
              <a:lnSpc>
                <a:spcPct val="120000"/>
              </a:lnSpc>
              <a:spcAft>
                <a:spcPts val="0"/>
              </a:spcAft>
              <a:buFont typeface="+mj-lt"/>
              <a:buAutoNum type="arabicPeriod"/>
            </a:pPr>
            <a:r>
              <a:rPr lang="ru-RU" b="1" dirty="0">
                <a:latin typeface="Times New Roman" panose="02020603050405020304" pitchFamily="18" charset="0"/>
                <a:ea typeface="Times New Roman" panose="02020603050405020304" pitchFamily="18" charset="0"/>
              </a:rPr>
              <a:t>Достоверность</a:t>
            </a:r>
            <a:r>
              <a:rPr lang="ru-RU" dirty="0">
                <a:latin typeface="Times New Roman" panose="02020603050405020304" pitchFamily="18" charset="0"/>
                <a:ea typeface="Times New Roman" panose="02020603050405020304" pitchFamily="18" charset="0"/>
              </a:rPr>
              <a:t> – </a:t>
            </a:r>
            <a:r>
              <a:rPr lang="ru-RU" dirty="0">
                <a:solidFill>
                  <a:srgbClr val="000066"/>
                </a:solidFill>
                <a:latin typeface="Times New Roman" panose="02020603050405020304" pitchFamily="18" charset="0"/>
              </a:rPr>
              <a:t>алгоритм должен соответствовать сущности задачи и формировать верные, не допускающие неоднозначного толкования решения.</a:t>
            </a:r>
            <a:endParaRPr lang="ru-RU" dirty="0">
              <a:latin typeface="Times New Roman" panose="02020603050405020304" pitchFamily="18" charset="0"/>
              <a:ea typeface="Times New Roman" panose="02020603050405020304" pitchFamily="18" charset="0"/>
            </a:endParaRPr>
          </a:p>
          <a:p>
            <a:pPr marL="342900" indent="-342900" algn="just">
              <a:lnSpc>
                <a:spcPct val="120000"/>
              </a:lnSpc>
              <a:spcAft>
                <a:spcPts val="0"/>
              </a:spcAft>
              <a:buFont typeface="+mj-lt"/>
              <a:buAutoNum type="arabicPeriod"/>
            </a:pPr>
            <a:r>
              <a:rPr lang="ru-RU" b="1" dirty="0">
                <a:latin typeface="Times New Roman" panose="02020603050405020304" pitchFamily="18" charset="0"/>
                <a:ea typeface="Times New Roman" panose="02020603050405020304" pitchFamily="18" charset="0"/>
              </a:rPr>
              <a:t>Реалистичность</a:t>
            </a:r>
            <a:r>
              <a:rPr lang="ru-RU" dirty="0">
                <a:latin typeface="Times New Roman" panose="02020603050405020304" pitchFamily="18" charset="0"/>
                <a:ea typeface="Times New Roman" panose="02020603050405020304" pitchFamily="18" charset="0"/>
              </a:rPr>
              <a:t> – </a:t>
            </a:r>
            <a:r>
              <a:rPr lang="ru-RU" dirty="0">
                <a:solidFill>
                  <a:srgbClr val="000066"/>
                </a:solidFill>
                <a:latin typeface="Times New Roman" panose="02020603050405020304" pitchFamily="18" charset="0"/>
              </a:rPr>
              <a:t>возможность реализации алгоритма при заданных ограничениях: временных, программных, аппаратных, финансовых. </a:t>
            </a:r>
          </a:p>
          <a:p>
            <a:pPr marL="342900" indent="-342900" algn="just">
              <a:lnSpc>
                <a:spcPct val="120000"/>
              </a:lnSpc>
              <a:buFont typeface="+mj-lt"/>
              <a:buAutoNum type="arabicPeriod"/>
            </a:pPr>
            <a:r>
              <a:rPr lang="ru-RU" b="1" dirty="0">
                <a:solidFill>
                  <a:srgbClr val="000066"/>
                </a:solidFill>
                <a:latin typeface="Times New Roman" panose="02020603050405020304" pitchFamily="18" charset="0"/>
              </a:rPr>
              <a:t>Определенность</a:t>
            </a:r>
            <a:r>
              <a:rPr lang="ru-RU" dirty="0">
                <a:solidFill>
                  <a:srgbClr val="000066"/>
                </a:solidFill>
                <a:latin typeface="Times New Roman" panose="02020603050405020304" pitchFamily="18" charset="0"/>
              </a:rPr>
              <a:t> состоит в совпадении получаемых результатов независимо от пользователя и применяемых технических средств.</a:t>
            </a:r>
          </a:p>
        </p:txBody>
      </p:sp>
    </p:spTree>
    <p:extLst>
      <p:ext uri="{BB962C8B-B14F-4D97-AF65-F5344CB8AC3E}">
        <p14:creationId xmlns:p14="http://schemas.microsoft.com/office/powerpoint/2010/main" val="1516994786"/>
      </p:ext>
    </p:extLst>
  </p:cSld>
  <p:clrMapOvr>
    <a:masterClrMapping/>
  </p:clrMapOvr>
  <mc:AlternateContent xmlns:mc="http://schemas.openxmlformats.org/markup-compatibility/2006" xmlns:p14="http://schemas.microsoft.com/office/powerpoint/2010/main">
    <mc:Choice Requires="p14">
      <p:transition spd="slow" p14:dur="2000" advTm="134646"/>
    </mc:Choice>
    <mc:Fallback xmlns="">
      <p:transition spd="slow" advTm="13464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369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Примеры алгоритмов</a:t>
            </a:r>
          </a:p>
        </p:txBody>
      </p:sp>
      <p:sp>
        <p:nvSpPr>
          <p:cNvPr id="2" name="Прямоугольник 1"/>
          <p:cNvSpPr/>
          <p:nvPr/>
        </p:nvSpPr>
        <p:spPr>
          <a:xfrm>
            <a:off x="323528" y="548681"/>
            <a:ext cx="8046324" cy="5675528"/>
          </a:xfrm>
          <a:prstGeom prst="rect">
            <a:avLst/>
          </a:prstGeom>
        </p:spPr>
        <p:txBody>
          <a:bodyPr wrap="square">
            <a:spAutoFit/>
          </a:bodyPr>
          <a:lstStyle/>
          <a:p>
            <a:pPr indent="450215" algn="just">
              <a:lnSpc>
                <a:spcPct val="120000"/>
              </a:lnSpc>
              <a:spcAft>
                <a:spcPts val="0"/>
              </a:spcAft>
            </a:pPr>
            <a:r>
              <a:rPr lang="ru-RU" sz="1900" b="1" dirty="0">
                <a:latin typeface="Times New Roman" panose="02020603050405020304" pitchFamily="18" charset="0"/>
                <a:ea typeface="Times New Roman" panose="02020603050405020304" pitchFamily="18" charset="0"/>
              </a:rPr>
              <a:t>Основная цель алгоритмизации </a:t>
            </a:r>
            <a:r>
              <a:rPr lang="ru-RU" sz="1900" dirty="0">
                <a:latin typeface="Times New Roman" panose="02020603050405020304" pitchFamily="18" charset="0"/>
                <a:ea typeface="Times New Roman" panose="02020603050405020304" pitchFamily="18" charset="0"/>
              </a:rPr>
              <a:t>– составление алгоритмов для </a:t>
            </a:r>
            <a:r>
              <a:rPr lang="en-US" sz="1900" dirty="0">
                <a:latin typeface="Times New Roman" panose="02020603050405020304" pitchFamily="18" charset="0"/>
                <a:ea typeface="Times New Roman" panose="02020603050405020304" pitchFamily="18" charset="0"/>
              </a:rPr>
              <a:t> </a:t>
            </a:r>
            <a:r>
              <a:rPr lang="ru-RU" sz="1900" dirty="0">
                <a:latin typeface="Times New Roman" panose="02020603050405020304" pitchFamily="18" charset="0"/>
                <a:ea typeface="Times New Roman" panose="02020603050405020304" pitchFamily="18" charset="0"/>
              </a:rPr>
              <a:t>компьютера с дальнейшим решением задачи на нем.</a:t>
            </a:r>
          </a:p>
          <a:p>
            <a:pPr indent="450215" algn="just">
              <a:lnSpc>
                <a:spcPct val="120000"/>
              </a:lnSpc>
              <a:spcAft>
                <a:spcPts val="0"/>
              </a:spcAft>
            </a:pPr>
            <a:r>
              <a:rPr lang="ru-RU" sz="1900" i="1" dirty="0">
                <a:latin typeface="Times New Roman" panose="02020603050405020304" pitchFamily="18" charset="0"/>
                <a:ea typeface="Times New Roman" panose="02020603050405020304" pitchFamily="18" charset="0"/>
              </a:rPr>
              <a:t>Примеры алгоритмов</a:t>
            </a:r>
          </a:p>
          <a:p>
            <a:pPr marL="457200" indent="-457200" algn="just">
              <a:lnSpc>
                <a:spcPct val="120000"/>
              </a:lnSpc>
              <a:spcAft>
                <a:spcPts val="0"/>
              </a:spcAft>
              <a:buAutoNum type="arabicPeriod"/>
            </a:pPr>
            <a:r>
              <a:rPr lang="ru-RU" sz="1900" dirty="0">
                <a:latin typeface="Times New Roman" panose="02020603050405020304" pitchFamily="18" charset="0"/>
              </a:rPr>
              <a:t>Любой прибор, купленный в магазине, снабжается инструкцией по его использованию. Данная инструкция и является алгоритмом для правильной эксплуатации прибора.</a:t>
            </a:r>
          </a:p>
          <a:p>
            <a:pPr marL="457200" indent="-457200" algn="just">
              <a:lnSpc>
                <a:spcPct val="120000"/>
              </a:lnSpc>
              <a:spcAft>
                <a:spcPts val="0"/>
              </a:spcAft>
              <a:buAutoNum type="arabicPeriod" startAt="2"/>
            </a:pPr>
            <a:r>
              <a:rPr lang="ru-RU" sz="1900" dirty="0">
                <a:latin typeface="Times New Roman" panose="02020603050405020304" pitchFamily="18" charset="0"/>
                <a:ea typeface="Times New Roman" panose="02020603050405020304" pitchFamily="18" charset="0"/>
              </a:rPr>
              <a:t>Каждый шофер должен знать правила дорожного движения. Правила </a:t>
            </a:r>
            <a:r>
              <a:rPr lang="ru-RU" sz="1900" dirty="0">
                <a:latin typeface="Times New Roman" panose="02020603050405020304" pitchFamily="18" charset="0"/>
              </a:rPr>
              <a:t>дорожного</a:t>
            </a:r>
            <a:r>
              <a:rPr lang="ru-RU" sz="1900" dirty="0">
                <a:latin typeface="Times New Roman" panose="02020603050405020304" pitchFamily="18" charset="0"/>
                <a:ea typeface="Times New Roman" panose="02020603050405020304" pitchFamily="18" charset="0"/>
              </a:rPr>
              <a:t> движения однозначно регламентируют поведение каждого участника движения. Зная эти правила, шофер должен действовать по определенному алгоритму.</a:t>
            </a:r>
          </a:p>
          <a:p>
            <a:pPr marL="457200" indent="-457200" algn="just">
              <a:lnSpc>
                <a:spcPct val="120000"/>
              </a:lnSpc>
              <a:spcAft>
                <a:spcPts val="0"/>
              </a:spcAft>
              <a:buAutoNum type="arabicPeriod" startAt="2"/>
            </a:pPr>
            <a:r>
              <a:rPr lang="ru-RU" sz="1900" dirty="0">
                <a:latin typeface="Times New Roman" panose="02020603050405020304" pitchFamily="18" charset="0"/>
              </a:rPr>
              <a:t>Массовый выпуск автомобилей стал возможен только тогда, когда был придуман порядок сборки машины на конвейере. Определенный порядок сборки автомобилей – это набор действий, в результате которых получается автомобиль, то есть алгоритм сборки.</a:t>
            </a:r>
          </a:p>
          <a:p>
            <a:pPr marL="457200" indent="-457200" algn="just">
              <a:lnSpc>
                <a:spcPct val="120000"/>
              </a:lnSpc>
              <a:spcAft>
                <a:spcPts val="0"/>
              </a:spcAft>
              <a:buAutoNum type="arabicPeriod" startAt="2"/>
            </a:pPr>
            <a:r>
              <a:rPr lang="ru-RU" sz="1900" dirty="0">
                <a:latin typeface="Times New Roman" panose="02020603050405020304" pitchFamily="18" charset="0"/>
              </a:rPr>
              <a:t>Любой рецепт приготовления кулинарного блюда является алгоритмом.</a:t>
            </a:r>
          </a:p>
          <a:p>
            <a:pPr marL="457200" indent="-457200" algn="just">
              <a:lnSpc>
                <a:spcPct val="120000"/>
              </a:lnSpc>
              <a:spcAft>
                <a:spcPts val="0"/>
              </a:spcAft>
              <a:buAutoNum type="arabicPeriod" startAt="2"/>
            </a:pPr>
            <a:r>
              <a:rPr lang="ru-RU" sz="1900" dirty="0">
                <a:latin typeface="Times New Roman" panose="02020603050405020304" pitchFamily="18" charset="0"/>
              </a:rPr>
              <a:t>Выкройка платья является алгоритмом.</a:t>
            </a:r>
          </a:p>
        </p:txBody>
      </p:sp>
    </p:spTree>
    <p:extLst>
      <p:ext uri="{BB962C8B-B14F-4D97-AF65-F5344CB8AC3E}">
        <p14:creationId xmlns:p14="http://schemas.microsoft.com/office/powerpoint/2010/main" val="1969955075"/>
      </p:ext>
    </p:extLst>
  </p:cSld>
  <p:clrMapOvr>
    <a:masterClrMapping/>
  </p:clrMapOvr>
  <mc:AlternateContent xmlns:mc="http://schemas.openxmlformats.org/markup-compatibility/2006" xmlns:p14="http://schemas.microsoft.com/office/powerpoint/2010/main">
    <mc:Choice Requires="p14">
      <p:transition spd="slow" p14:dur="2000" advTm="58127"/>
    </mc:Choice>
    <mc:Fallback xmlns="">
      <p:transition spd="slow" advTm="5812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369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последовательности действий, не являющейся алгоритмом</a:t>
            </a:r>
          </a:p>
        </p:txBody>
      </p:sp>
      <p:sp>
        <p:nvSpPr>
          <p:cNvPr id="2" name="Прямоугольник 1"/>
          <p:cNvSpPr/>
          <p:nvPr/>
        </p:nvSpPr>
        <p:spPr>
          <a:xfrm>
            <a:off x="323528" y="548681"/>
            <a:ext cx="8046324" cy="5969391"/>
          </a:xfrm>
          <a:prstGeom prst="rect">
            <a:avLst/>
          </a:prstGeom>
        </p:spPr>
        <p:txBody>
          <a:bodyPr wrap="square">
            <a:spAutoFit/>
          </a:bodyPr>
          <a:lstStyle/>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А вот пример последовательности действий, которая НЕ ЯВЛЯЕТСЯ АЛГОРИТМОМ.</a:t>
            </a:r>
          </a:p>
          <a:p>
            <a:pPr indent="450215" algn="just">
              <a:lnSpc>
                <a:spcPct val="120000"/>
              </a:lnSpc>
              <a:spcAft>
                <a:spcPts val="0"/>
              </a:spcAft>
            </a:pPr>
            <a:endParaRPr lang="ru-RU" sz="2000" b="1" dirty="0">
              <a:latin typeface="Times New Roman" panose="02020603050405020304" pitchFamily="18" charset="0"/>
              <a:ea typeface="Times New Roman" panose="02020603050405020304" pitchFamily="18" charset="0"/>
            </a:endParaRPr>
          </a:p>
          <a:p>
            <a:pPr indent="450215" algn="just">
              <a:lnSpc>
                <a:spcPct val="120000"/>
              </a:lnSpc>
              <a:spcAft>
                <a:spcPts val="0"/>
              </a:spcAft>
            </a:pPr>
            <a:r>
              <a:rPr lang="ru-RU" sz="2000" b="1" dirty="0">
                <a:latin typeface="Times New Roman" panose="02020603050405020304" pitchFamily="18" charset="0"/>
                <a:ea typeface="Times New Roman" panose="02020603050405020304" pitchFamily="18" charset="0"/>
              </a:rPr>
              <a:t>Задание. </a:t>
            </a:r>
            <a:r>
              <a:rPr lang="ru-RU" sz="2000" dirty="0">
                <a:latin typeface="Times New Roman" panose="02020603050405020304" pitchFamily="18" charset="0"/>
                <a:ea typeface="Times New Roman" panose="02020603050405020304" pitchFamily="18" charset="0"/>
              </a:rPr>
              <a:t>Получить наибольшее положительное число, не превосходящее единицу.</a:t>
            </a:r>
          </a:p>
          <a:p>
            <a:pPr indent="450215" algn="just">
              <a:lnSpc>
                <a:spcPct val="120000"/>
              </a:lnSpc>
              <a:spcAft>
                <a:spcPts val="0"/>
              </a:spcAft>
            </a:pPr>
            <a:r>
              <a:rPr lang="ru-RU" sz="2000" b="1" dirty="0">
                <a:effectLst/>
                <a:latin typeface="Times New Roman" panose="02020603050405020304" pitchFamily="18" charset="0"/>
                <a:ea typeface="Times New Roman" panose="02020603050405020304" pitchFamily="18" charset="0"/>
              </a:rPr>
              <a:t>Решение</a:t>
            </a:r>
            <a:r>
              <a:rPr lang="ru-RU" sz="2000" dirty="0">
                <a:effectLst/>
                <a:latin typeface="Times New Roman" panose="02020603050405020304" pitchFamily="18" charset="0"/>
                <a:ea typeface="Times New Roman" panose="02020603050405020304" pitchFamily="18" charset="0"/>
              </a:rPr>
              <a:t>. 1) Напишем число 0,9.</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	          2) Припишем справа 9, получим 0,99.</a:t>
            </a:r>
          </a:p>
          <a:p>
            <a:pPr indent="450215" algn="just">
              <a:lnSpc>
                <a:spcPct val="120000"/>
              </a:lnSpc>
            </a:pPr>
            <a:r>
              <a:rPr lang="ru-RU" sz="2000" dirty="0">
                <a:latin typeface="Times New Roman" panose="02020603050405020304" pitchFamily="18" charset="0"/>
                <a:ea typeface="Times New Roman" panose="02020603050405020304" pitchFamily="18" charset="0"/>
              </a:rPr>
              <a:t>    	          3) Припишем справа 9, получим 0,999.</a:t>
            </a:r>
          </a:p>
          <a:p>
            <a:pPr indent="450215" algn="just">
              <a:lnSpc>
                <a:spcPct val="120000"/>
              </a:lnSpc>
            </a:pPr>
            <a:r>
              <a:rPr lang="ru-RU" sz="2000" dirty="0">
                <a:latin typeface="Times New Roman" panose="02020603050405020304" pitchFamily="18" charset="0"/>
                <a:ea typeface="Times New Roman" panose="02020603050405020304" pitchFamily="18" charset="0"/>
              </a:rPr>
              <a:t>	          4) Припишем справа 9, получим 0,9999.</a:t>
            </a:r>
          </a:p>
          <a:p>
            <a:pPr indent="450215" algn="just">
              <a:lnSpc>
                <a:spcPct val="120000"/>
              </a:lnSpc>
            </a:pPr>
            <a:r>
              <a:rPr lang="ru-RU" sz="2000" dirty="0">
                <a:latin typeface="Times New Roman" panose="02020603050405020304" pitchFamily="18" charset="0"/>
                <a:ea typeface="Times New Roman" panose="02020603050405020304" pitchFamily="18" charset="0"/>
              </a:rPr>
              <a:t>		……………..........................................</a:t>
            </a:r>
          </a:p>
          <a:p>
            <a:pPr indent="450215" algn="just">
              <a:lnSpc>
                <a:spcPct val="120000"/>
              </a:lnSpc>
            </a:pPr>
            <a:r>
              <a:rPr lang="ru-RU" sz="2000" dirty="0">
                <a:latin typeface="Times New Roman" panose="02020603050405020304" pitchFamily="18" charset="0"/>
                <a:ea typeface="Times New Roman" panose="02020603050405020304" pitchFamily="18" charset="0"/>
              </a:rPr>
              <a:t>Вы можете продолжать это интересное занятие до потери пульса, но описанная процедура алгоритмом не является в силу некорректно поставленной задачи: максимального числа, не превосходящего единицу, просто не существует! Описанная последовательность действий не приведет к получению результата, а значит она не обладает одним из свойств алгоритма – результативностью.</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9481570"/>
      </p:ext>
    </p:extLst>
  </p:cSld>
  <p:clrMapOvr>
    <a:masterClrMapping/>
  </p:clrMapOvr>
  <mc:AlternateContent xmlns:mc="http://schemas.openxmlformats.org/markup-compatibility/2006" xmlns:p14="http://schemas.microsoft.com/office/powerpoint/2010/main">
    <mc:Choice Requires="p14">
      <p:transition spd="slow" p14:dur="2000" advTm="58127"/>
    </mc:Choice>
    <mc:Fallback xmlns="">
      <p:transition spd="slow" advTm="5812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369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Задание алгоритма</a:t>
            </a:r>
          </a:p>
        </p:txBody>
      </p:sp>
      <p:sp>
        <p:nvSpPr>
          <p:cNvPr id="2" name="Прямоугольник 1"/>
          <p:cNvSpPr/>
          <p:nvPr/>
        </p:nvSpPr>
        <p:spPr>
          <a:xfrm>
            <a:off x="323528" y="548681"/>
            <a:ext cx="8046324" cy="5565947"/>
          </a:xfrm>
          <a:prstGeom prst="rect">
            <a:avLst/>
          </a:prstGeom>
        </p:spPr>
        <p:txBody>
          <a:bodyPr wrap="square">
            <a:spAutoFit/>
          </a:bodyPr>
          <a:lstStyle/>
          <a:p>
            <a:pPr marL="420624" indent="-384048" eaLnBrk="1" fontAlgn="auto" hangingPunct="1">
              <a:lnSpc>
                <a:spcPct val="150000"/>
              </a:lnSpc>
              <a:spcAft>
                <a:spcPts val="0"/>
              </a:spcAft>
              <a:buClr>
                <a:schemeClr val="accent1">
                  <a:lumMod val="60000"/>
                  <a:lumOff val="40000"/>
                </a:schemeClr>
              </a:buClr>
              <a:buNone/>
              <a:defRPr/>
            </a:pPr>
            <a:r>
              <a:rPr lang="ru-RU" sz="2400" dirty="0">
                <a:latin typeface="+mj-lt"/>
              </a:rPr>
              <a:t>Для задания алгоритма необходимо описать следующие его элементы:</a:t>
            </a:r>
          </a:p>
          <a:p>
            <a:pPr marL="420624" indent="-384048" eaLnBrk="1" fontAlgn="auto" hangingPunct="1">
              <a:lnSpc>
                <a:spcPct val="150000"/>
              </a:lnSpc>
              <a:spcAft>
                <a:spcPts val="0"/>
              </a:spcAft>
              <a:buClr>
                <a:schemeClr val="accent1">
                  <a:lumMod val="60000"/>
                  <a:lumOff val="40000"/>
                </a:schemeClr>
              </a:buClr>
              <a:buFont typeface="Wingdings 2"/>
              <a:buChar char=""/>
              <a:defRPr/>
            </a:pPr>
            <a:r>
              <a:rPr lang="ru-RU" sz="2400" dirty="0">
                <a:latin typeface="+mj-lt"/>
              </a:rPr>
              <a:t>набор объектов, составляющих совокупность возможных исходных данных, промежуточных и конечных результатов; </a:t>
            </a:r>
          </a:p>
          <a:p>
            <a:pPr marL="420624" indent="-384048" eaLnBrk="1" fontAlgn="auto" hangingPunct="1">
              <a:lnSpc>
                <a:spcPct val="150000"/>
              </a:lnSpc>
              <a:spcAft>
                <a:spcPts val="0"/>
              </a:spcAft>
              <a:buClr>
                <a:schemeClr val="accent1">
                  <a:lumMod val="60000"/>
                  <a:lumOff val="40000"/>
                </a:schemeClr>
              </a:buClr>
              <a:buFont typeface="Wingdings 2"/>
              <a:buChar char=""/>
              <a:defRPr/>
            </a:pPr>
            <a:r>
              <a:rPr lang="ru-RU" sz="2400" dirty="0">
                <a:latin typeface="+mj-lt"/>
              </a:rPr>
              <a:t>правило начала; </a:t>
            </a:r>
          </a:p>
          <a:p>
            <a:pPr marL="420624" indent="-384048" eaLnBrk="1" fontAlgn="auto" hangingPunct="1">
              <a:lnSpc>
                <a:spcPct val="150000"/>
              </a:lnSpc>
              <a:spcAft>
                <a:spcPts val="0"/>
              </a:spcAft>
              <a:buClr>
                <a:schemeClr val="accent1">
                  <a:lumMod val="60000"/>
                  <a:lumOff val="40000"/>
                </a:schemeClr>
              </a:buClr>
              <a:buFont typeface="Wingdings 2"/>
              <a:buChar char=""/>
              <a:defRPr/>
            </a:pPr>
            <a:r>
              <a:rPr lang="ru-RU" sz="2400" dirty="0">
                <a:latin typeface="+mj-lt"/>
              </a:rPr>
              <a:t>правило непосредственной переработки информации (описание последовательности действий); </a:t>
            </a:r>
          </a:p>
          <a:p>
            <a:pPr marL="420624" indent="-384048" eaLnBrk="1" fontAlgn="auto" hangingPunct="1">
              <a:lnSpc>
                <a:spcPct val="150000"/>
              </a:lnSpc>
              <a:spcAft>
                <a:spcPts val="0"/>
              </a:spcAft>
              <a:buClr>
                <a:schemeClr val="accent1">
                  <a:lumMod val="60000"/>
                  <a:lumOff val="40000"/>
                </a:schemeClr>
              </a:buClr>
              <a:buFont typeface="Wingdings 2"/>
              <a:buChar char=""/>
              <a:defRPr/>
            </a:pPr>
            <a:r>
              <a:rPr lang="ru-RU" sz="2400" dirty="0">
                <a:latin typeface="+mj-lt"/>
              </a:rPr>
              <a:t>правило окончания; </a:t>
            </a:r>
          </a:p>
          <a:p>
            <a:pPr marL="420624" indent="-384048" eaLnBrk="1" fontAlgn="auto" hangingPunct="1">
              <a:lnSpc>
                <a:spcPct val="150000"/>
              </a:lnSpc>
              <a:spcAft>
                <a:spcPts val="0"/>
              </a:spcAft>
              <a:buClr>
                <a:schemeClr val="accent1">
                  <a:lumMod val="60000"/>
                  <a:lumOff val="40000"/>
                </a:schemeClr>
              </a:buClr>
              <a:buFont typeface="Wingdings 2"/>
              <a:buChar char=""/>
              <a:defRPr/>
            </a:pPr>
            <a:r>
              <a:rPr lang="ru-RU" sz="2400" dirty="0">
                <a:latin typeface="+mj-lt"/>
              </a:rPr>
              <a:t>правило извлечения результатов.</a:t>
            </a:r>
            <a:endParaRPr lang="ru-RU"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2326675976"/>
      </p:ext>
    </p:extLst>
  </p:cSld>
  <p:clrMapOvr>
    <a:masterClrMapping/>
  </p:clrMapOvr>
  <mc:AlternateContent xmlns:mc="http://schemas.openxmlformats.org/markup-compatibility/2006" xmlns:p14="http://schemas.microsoft.com/office/powerpoint/2010/main">
    <mc:Choice Requires="p14">
      <p:transition spd="slow" p14:dur="2000" advTm="58127"/>
    </mc:Choice>
    <mc:Fallback xmlns="">
      <p:transition spd="slow" advTm="5812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Способы задания алгоритмов</a:t>
            </a:r>
          </a:p>
        </p:txBody>
      </p:sp>
      <p:sp>
        <p:nvSpPr>
          <p:cNvPr id="8" name="TextBox 7"/>
          <p:cNvSpPr txBox="1"/>
          <p:nvPr/>
        </p:nvSpPr>
        <p:spPr>
          <a:xfrm>
            <a:off x="251520" y="620688"/>
            <a:ext cx="8352928" cy="5815246"/>
          </a:xfrm>
          <a:prstGeom prst="rect">
            <a:avLst/>
          </a:prstGeom>
          <a:noFill/>
        </p:spPr>
        <p:txBody>
          <a:bodyPr wrap="square" rtlCol="0">
            <a:spAutoFit/>
          </a:bodyPr>
          <a:lstStyle/>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Существует несколько способов задания и записи алгоритмов. На практике наиболее распространены следующие </a:t>
            </a:r>
            <a:r>
              <a:rPr lang="ru-RU" sz="2400" b="1" dirty="0">
                <a:latin typeface="Times New Roman" panose="02020603050405020304" pitchFamily="18" charset="0"/>
                <a:ea typeface="Times New Roman" panose="02020603050405020304" pitchFamily="18" charset="0"/>
              </a:rPr>
              <a:t>формы представления алгоритмов</a:t>
            </a:r>
            <a:r>
              <a:rPr lang="ru-RU" sz="2400" dirty="0">
                <a:latin typeface="Times New Roman" panose="02020603050405020304" pitchFamily="18" charset="0"/>
                <a:ea typeface="Times New Roman" panose="02020603050405020304" pitchFamily="18" charset="0"/>
              </a:rPr>
              <a:t>:</a:t>
            </a:r>
          </a:p>
          <a:p>
            <a:pPr marL="342900" indent="-342900" algn="just">
              <a:lnSpc>
                <a:spcPct val="120000"/>
              </a:lnSpc>
              <a:spcAft>
                <a:spcPts val="0"/>
              </a:spcAft>
              <a:buFont typeface="Arial" panose="020B0604020202020204" pitchFamily="34" charset="0"/>
              <a:buChar char="•"/>
            </a:pPr>
            <a:r>
              <a:rPr lang="ru-RU" sz="2400" dirty="0">
                <a:latin typeface="Times New Roman" panose="02020603050405020304" pitchFamily="18" charset="0"/>
                <a:ea typeface="Times New Roman" panose="02020603050405020304" pitchFamily="18" charset="0"/>
              </a:rPr>
              <a:t>словесная (</a:t>
            </a:r>
            <a:r>
              <a:rPr lang="ru-RU" sz="2400" dirty="0">
                <a:solidFill>
                  <a:srgbClr val="000066"/>
                </a:solidFill>
                <a:latin typeface="Times New Roman" panose="02020603050405020304" pitchFamily="18" charset="0"/>
              </a:rPr>
              <a:t>содержит последовательные этапы алгоритма и описывается в произвольной форме </a:t>
            </a:r>
            <a:r>
              <a:rPr lang="ru-RU" sz="2400" dirty="0">
                <a:latin typeface="Times New Roman" panose="02020603050405020304" pitchFamily="18" charset="0"/>
                <a:ea typeface="Times New Roman" panose="02020603050405020304" pitchFamily="18" charset="0"/>
              </a:rPr>
              <a:t>на естественном языке);</a:t>
            </a:r>
          </a:p>
          <a:p>
            <a:pPr marL="342900" indent="-342900" algn="just">
              <a:lnSpc>
                <a:spcPct val="120000"/>
              </a:lnSpc>
              <a:spcAft>
                <a:spcPts val="0"/>
              </a:spcAft>
              <a:buFont typeface="Arial" panose="020B0604020202020204" pitchFamily="34" charset="0"/>
              <a:buChar char="•"/>
            </a:pPr>
            <a:r>
              <a:rPr lang="ru-RU" sz="2400" dirty="0">
                <a:latin typeface="Times New Roman" panose="02020603050405020304" pitchFamily="18" charset="0"/>
                <a:ea typeface="Times New Roman" panose="02020603050405020304" pitchFamily="18" charset="0"/>
              </a:rPr>
              <a:t>формульная (</a:t>
            </a:r>
            <a:r>
              <a:rPr lang="ru-RU" sz="2400" dirty="0">
                <a:solidFill>
                  <a:srgbClr val="000066"/>
                </a:solidFill>
                <a:latin typeface="Times New Roman" panose="02020603050405020304" pitchFamily="18" charset="0"/>
              </a:rPr>
              <a:t>основана на строго формализованном аналитическом задании необходимых для исполнения действий)</a:t>
            </a:r>
            <a:r>
              <a:rPr lang="ru-RU" sz="2400" dirty="0">
                <a:latin typeface="Times New Roman" panose="02020603050405020304" pitchFamily="18" charset="0"/>
                <a:ea typeface="Times New Roman" panose="02020603050405020304" pitchFamily="18" charset="0"/>
              </a:rPr>
              <a:t>;</a:t>
            </a:r>
          </a:p>
          <a:p>
            <a:pPr marL="342900" indent="-342900" algn="just">
              <a:lnSpc>
                <a:spcPct val="120000"/>
              </a:lnSpc>
              <a:spcAft>
                <a:spcPts val="0"/>
              </a:spcAft>
              <a:buFont typeface="Arial" panose="020B0604020202020204" pitchFamily="34" charset="0"/>
              <a:buChar char="•"/>
            </a:pPr>
            <a:r>
              <a:rPr lang="ru-RU" sz="2400" dirty="0">
                <a:latin typeface="Times New Roman" panose="02020603050405020304" pitchFamily="18" charset="0"/>
                <a:ea typeface="Times New Roman" panose="02020603050405020304" pitchFamily="18" charset="0"/>
              </a:rPr>
              <a:t>табличная (</a:t>
            </a:r>
            <a:r>
              <a:rPr lang="ru-RU" sz="2400" dirty="0">
                <a:solidFill>
                  <a:srgbClr val="000066"/>
                </a:solidFill>
                <a:latin typeface="Times New Roman" panose="02020603050405020304" pitchFamily="18" charset="0"/>
              </a:rPr>
              <a:t>подразумевает отображение алгоритма в виде таблиц, использующих алгебру логики для задания подлежащих исполнению взаимных связей между ячейками таблицы)</a:t>
            </a:r>
            <a:r>
              <a:rPr lang="ru-RU" sz="2400" dirty="0">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1641983"/>
      </p:ext>
    </p:extLst>
  </p:cSld>
  <p:clrMapOvr>
    <a:masterClrMapping/>
  </p:clrMapOvr>
  <mc:AlternateContent xmlns:mc="http://schemas.openxmlformats.org/markup-compatibility/2006" xmlns:p14="http://schemas.microsoft.com/office/powerpoint/2010/main">
    <mc:Choice Requires="p14">
      <p:transition spd="slow" p14:dur="2000" advTm="65347"/>
    </mc:Choice>
    <mc:Fallback xmlns="">
      <p:transition spd="slow" advTm="6534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Способы задания алгоритмов</a:t>
            </a:r>
          </a:p>
        </p:txBody>
      </p:sp>
      <p:sp>
        <p:nvSpPr>
          <p:cNvPr id="8" name="TextBox 7"/>
          <p:cNvSpPr txBox="1"/>
          <p:nvPr/>
        </p:nvSpPr>
        <p:spPr>
          <a:xfrm>
            <a:off x="179512" y="418356"/>
            <a:ext cx="8352928" cy="5815246"/>
          </a:xfrm>
          <a:prstGeom prst="rect">
            <a:avLst/>
          </a:prstGeom>
          <a:noFill/>
        </p:spPr>
        <p:txBody>
          <a:bodyPr wrap="square" rtlCol="0">
            <a:spAutoFit/>
          </a:bodyPr>
          <a:lstStyle/>
          <a:p>
            <a:pPr marL="342900" indent="-342900" algn="just">
              <a:lnSpc>
                <a:spcPct val="120000"/>
              </a:lnSpc>
              <a:spcAft>
                <a:spcPts val="0"/>
              </a:spcAft>
              <a:buFont typeface="Arial" panose="020B0604020202020204" pitchFamily="34" charset="0"/>
              <a:buChar char="•"/>
            </a:pPr>
            <a:r>
              <a:rPr lang="ru-RU" sz="2400" dirty="0">
                <a:latin typeface="Times New Roman" panose="02020603050405020304" pitchFamily="18" charset="0"/>
                <a:ea typeface="Times New Roman" panose="02020603050405020304" pitchFamily="18" charset="0"/>
              </a:rPr>
              <a:t>псевдокоды (полуформализованные описания алгоритмов на условном алгоритмическом языке, включающие в себя как элементы языка программирования, так и фразы естественного языка, общепринятые математические обозначения и др.), например, школьный алгоритмический язык для Кумира;</a:t>
            </a:r>
          </a:p>
          <a:p>
            <a:pPr marL="342900" indent="-342900" algn="just">
              <a:lnSpc>
                <a:spcPct val="120000"/>
              </a:lnSpc>
              <a:spcAft>
                <a:spcPts val="0"/>
              </a:spcAft>
              <a:buFont typeface="Arial" panose="020B0604020202020204" pitchFamily="34" charset="0"/>
              <a:buChar char="•"/>
            </a:pPr>
            <a:r>
              <a:rPr lang="ru-RU" sz="2400" b="1" dirty="0">
                <a:latin typeface="Times New Roman" panose="02020603050405020304" pitchFamily="18" charset="0"/>
                <a:ea typeface="Times New Roman" panose="02020603050405020304" pitchFamily="18" charset="0"/>
              </a:rPr>
              <a:t>графическая (</a:t>
            </a:r>
            <a:r>
              <a:rPr lang="ru-RU" sz="2400" b="1" dirty="0">
                <a:solidFill>
                  <a:srgbClr val="000066"/>
                </a:solidFill>
                <a:latin typeface="Times New Roman" panose="02020603050405020304" pitchFamily="18" charset="0"/>
              </a:rPr>
              <a:t>отображение алгоритмов в виде блок-схем — самый распространенный способ</a:t>
            </a:r>
            <a:r>
              <a:rPr lang="ru-RU" sz="2400" b="1" dirty="0">
                <a:latin typeface="Times New Roman" panose="02020603050405020304" pitchFamily="18" charset="0"/>
                <a:ea typeface="Times New Roman" panose="02020603050405020304" pitchFamily="18" charset="0"/>
              </a:rPr>
              <a:t>);</a:t>
            </a:r>
          </a:p>
          <a:p>
            <a:pPr marL="342900" indent="-342900" algn="just">
              <a:lnSpc>
                <a:spcPct val="120000"/>
              </a:lnSpc>
              <a:buFont typeface="Arial" panose="020B0604020202020204" pitchFamily="34" charset="0"/>
              <a:buChar char="•"/>
            </a:pPr>
            <a:r>
              <a:rPr lang="ru-RU" sz="2400" dirty="0">
                <a:latin typeface="Times New Roman" panose="02020603050405020304" pitchFamily="18" charset="0"/>
                <a:ea typeface="Times New Roman" panose="02020603050405020304" pitchFamily="18" charset="0"/>
              </a:rPr>
              <a:t>программная (тексты на языках программирования – код программы). </a:t>
            </a:r>
          </a:p>
          <a:p>
            <a:pPr marL="342900" indent="-342900" algn="just">
              <a:lnSpc>
                <a:spcPct val="120000"/>
              </a:lnSpc>
              <a:buFont typeface="Arial" panose="020B0604020202020204" pitchFamily="34" charset="0"/>
              <a:buChar char="•"/>
            </a:pPr>
            <a:endParaRPr lang="ru-RU" sz="2400" dirty="0">
              <a:latin typeface="Times New Roman" panose="02020603050405020304" pitchFamily="18" charset="0"/>
              <a:ea typeface="Times New Roman" panose="02020603050405020304" pitchFamily="18" charset="0"/>
            </a:endParaRPr>
          </a:p>
          <a:p>
            <a:pPr algn="ctr">
              <a:lnSpc>
                <a:spcPct val="120000"/>
              </a:lnSpc>
            </a:pPr>
            <a:r>
              <a:rPr lang="ru-RU" sz="2400" b="1" dirty="0">
                <a:latin typeface="Times New Roman" panose="02020603050405020304" pitchFamily="18" charset="0"/>
                <a:ea typeface="Times New Roman" panose="02020603050405020304" pitchFamily="18" charset="0"/>
              </a:rPr>
              <a:t>Алгоритм, записанный на языке машины, есть программа решения задачи.</a:t>
            </a:r>
          </a:p>
        </p:txBody>
      </p:sp>
    </p:spTree>
    <p:extLst>
      <p:ext uri="{BB962C8B-B14F-4D97-AF65-F5344CB8AC3E}">
        <p14:creationId xmlns:p14="http://schemas.microsoft.com/office/powerpoint/2010/main" val="1038561646"/>
      </p:ext>
    </p:extLst>
  </p:cSld>
  <p:clrMapOvr>
    <a:masterClrMapping/>
  </p:clrMapOvr>
  <mc:AlternateContent xmlns:mc="http://schemas.openxmlformats.org/markup-compatibility/2006" xmlns:p14="http://schemas.microsoft.com/office/powerpoint/2010/main">
    <mc:Choice Requires="p14">
      <p:transition spd="slow" p14:dur="2000" advTm="65347"/>
    </mc:Choice>
    <mc:Fallback xmlns="">
      <p:transition spd="slow" advTm="6534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Словесный способ записи алгоритмов</a:t>
            </a:r>
          </a:p>
        </p:txBody>
      </p:sp>
      <p:sp>
        <p:nvSpPr>
          <p:cNvPr id="8" name="TextBox 7"/>
          <p:cNvSpPr txBox="1"/>
          <p:nvPr/>
        </p:nvSpPr>
        <p:spPr>
          <a:xfrm>
            <a:off x="179512" y="764704"/>
            <a:ext cx="8352928" cy="5230727"/>
          </a:xfrm>
          <a:prstGeom prst="rect">
            <a:avLst/>
          </a:prstGeom>
          <a:noFill/>
        </p:spPr>
        <p:txBody>
          <a:bodyPr wrap="square" rtlCol="0">
            <a:spAutoFit/>
          </a:bodyPr>
          <a:lstStyle/>
          <a:p>
            <a:pPr indent="450215" algn="just">
              <a:lnSpc>
                <a:spcPct val="120000"/>
              </a:lnSpc>
              <a:spcAft>
                <a:spcPts val="0"/>
              </a:spcAft>
            </a:pPr>
            <a:r>
              <a:rPr lang="ru-RU" sz="2000" b="1" i="1" dirty="0">
                <a:latin typeface="Times New Roman" panose="02020603050405020304" pitchFamily="18" charset="0"/>
                <a:ea typeface="Times New Roman" panose="02020603050405020304" pitchFamily="18" charset="0"/>
              </a:rPr>
              <a:t>Пример. </a:t>
            </a:r>
            <a:r>
              <a:rPr lang="ru-RU" sz="2000" dirty="0">
                <a:latin typeface="Times New Roman" panose="02020603050405020304" pitchFamily="18" charset="0"/>
                <a:ea typeface="Times New Roman" panose="02020603050405020304" pitchFamily="18" charset="0"/>
              </a:rPr>
              <a:t>Рассмотрим вариант записи алгоритмов на примере следующей задачи. </a:t>
            </a:r>
            <a:r>
              <a:rPr lang="ru-RU" sz="2000" b="1" dirty="0">
                <a:latin typeface="Times New Roman" panose="02020603050405020304" pitchFamily="18" charset="0"/>
                <a:ea typeface="Times New Roman" panose="02020603050405020304" pitchFamily="18" charset="0"/>
              </a:rPr>
              <a:t>Требуется найти частное двух чисел.</a:t>
            </a:r>
          </a:p>
          <a:p>
            <a:pPr indent="450215" algn="just">
              <a:lnSpc>
                <a:spcPct val="120000"/>
              </a:lnSpc>
              <a:spcAft>
                <a:spcPts val="0"/>
              </a:spcAft>
            </a:pPr>
            <a:r>
              <a:rPr lang="ru-RU" sz="2000" b="1" dirty="0">
                <a:latin typeface="Times New Roman" panose="02020603050405020304" pitchFamily="18" charset="0"/>
                <a:ea typeface="Times New Roman" panose="02020603050405020304" pitchFamily="18" charset="0"/>
              </a:rPr>
              <a:t>Словесный способ </a:t>
            </a:r>
            <a:r>
              <a:rPr lang="ru-RU" sz="2000" dirty="0">
                <a:latin typeface="Times New Roman" panose="02020603050405020304" pitchFamily="18" charset="0"/>
                <a:ea typeface="Times New Roman" panose="02020603050405020304" pitchFamily="18" charset="0"/>
              </a:rPr>
              <a:t>записи алгоритмов представляет собой описание последовательных этапов обработки данных. Алгоритм задается в произвольном изложении на естественном языке. Ответ при этом получает человек, который выполняет команды согласно словесной записи.</a:t>
            </a:r>
          </a:p>
          <a:p>
            <a:pPr indent="450215" algn="just">
              <a:lnSpc>
                <a:spcPct val="120000"/>
              </a:lnSpc>
              <a:spcAft>
                <a:spcPts val="0"/>
              </a:spcAft>
            </a:pPr>
            <a:r>
              <a:rPr lang="ru-RU" sz="2000" i="1" dirty="0">
                <a:latin typeface="Times New Roman" panose="02020603050405020304" pitchFamily="18" charset="0"/>
                <a:ea typeface="Times New Roman" panose="02020603050405020304" pitchFamily="18" charset="0"/>
              </a:rPr>
              <a:t>Пример словесной записи.</a:t>
            </a:r>
            <a:endParaRPr lang="ru-RU" sz="2000" dirty="0">
              <a:latin typeface="Times New Roman" panose="02020603050405020304" pitchFamily="18" charset="0"/>
              <a:ea typeface="Times New Roman" panose="02020603050405020304" pitchFamily="18" charset="0"/>
            </a:endParaRP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Задать два числа, являющиеся делимым и делителем</a:t>
            </a:r>
            <a:r>
              <a:rPr lang="en-US" sz="2000" dirty="0">
                <a:latin typeface="Times New Roman" panose="02020603050405020304" pitchFamily="18" charset="0"/>
                <a:ea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endParaRP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Проверить, равняется ли делитель нулю</a:t>
            </a:r>
            <a:r>
              <a:rPr lang="en-US" sz="2000" dirty="0">
                <a:latin typeface="Times New Roman" panose="02020603050405020304" pitchFamily="18" charset="0"/>
                <a:ea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endParaRP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Если делитель не равен нулю, то найти частное, записать его в ответ</a:t>
            </a:r>
            <a:r>
              <a:rPr lang="en-US" sz="2000" dirty="0">
                <a:latin typeface="Times New Roman" panose="02020603050405020304" pitchFamily="18" charset="0"/>
                <a:ea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endParaRP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Если делитель равен нулю, то в ответ записать «нет решения».</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Словесный способ не имеет широкого распространения, так как такие описания строго не формализуемы, страдают многословностью записей и допускают неоднозначность толкования отдельных предписаний.</a:t>
            </a:r>
          </a:p>
        </p:txBody>
      </p:sp>
    </p:spTree>
    <p:extLst>
      <p:ext uri="{BB962C8B-B14F-4D97-AF65-F5344CB8AC3E}">
        <p14:creationId xmlns:p14="http://schemas.microsoft.com/office/powerpoint/2010/main" val="3288544806"/>
      </p:ext>
    </p:extLst>
  </p:cSld>
  <p:clrMapOvr>
    <a:masterClrMapping/>
  </p:clrMapOvr>
  <mc:AlternateContent xmlns:mc="http://schemas.openxmlformats.org/markup-compatibility/2006" xmlns:p14="http://schemas.microsoft.com/office/powerpoint/2010/main">
    <mc:Choice Requires="p14">
      <p:transition spd="slow" p14:dur="2000" advTm="74200"/>
    </mc:Choice>
    <mc:Fallback xmlns="">
      <p:transition spd="slow" advTm="742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Графический способ записи алгоритмов</a:t>
            </a:r>
          </a:p>
        </p:txBody>
      </p:sp>
      <p:sp>
        <p:nvSpPr>
          <p:cNvPr id="8" name="TextBox 7"/>
          <p:cNvSpPr txBox="1"/>
          <p:nvPr/>
        </p:nvSpPr>
        <p:spPr>
          <a:xfrm>
            <a:off x="386168" y="1044886"/>
            <a:ext cx="8352928" cy="5359159"/>
          </a:xfrm>
          <a:prstGeom prst="rect">
            <a:avLst/>
          </a:prstGeom>
          <a:noFill/>
        </p:spPr>
        <p:txBody>
          <a:bodyPr wrap="square" rtlCol="0">
            <a:spAutoFit/>
          </a:bodyPr>
          <a:lstStyle/>
          <a:p>
            <a:pPr indent="450215" algn="just">
              <a:lnSpc>
                <a:spcPct val="120000"/>
              </a:lnSpc>
              <a:spcAft>
                <a:spcPts val="0"/>
              </a:spcAft>
            </a:pPr>
            <a:r>
              <a:rPr lang="ru-RU" sz="3200" dirty="0">
                <a:latin typeface="Times New Roman" panose="02020603050405020304" pitchFamily="18" charset="0"/>
                <a:ea typeface="Times New Roman" panose="02020603050405020304" pitchFamily="18" charset="0"/>
              </a:rPr>
              <a:t>Графическая реализация алгоритма представляет собой </a:t>
            </a:r>
            <a:r>
              <a:rPr lang="ru-RU" sz="3200" b="1" dirty="0">
                <a:latin typeface="Times New Roman" panose="02020603050405020304" pitchFamily="18" charset="0"/>
                <a:ea typeface="Times New Roman" panose="02020603050405020304" pitchFamily="18" charset="0"/>
              </a:rPr>
              <a:t>блок-схему</a:t>
            </a:r>
            <a:r>
              <a:rPr lang="ru-RU" sz="3200" dirty="0">
                <a:latin typeface="Times New Roman" panose="02020603050405020304" pitchFamily="18" charset="0"/>
                <a:ea typeface="Times New Roman" panose="02020603050405020304" pitchFamily="18" charset="0"/>
              </a:rPr>
              <a:t> (схему алгоритма). Блок-схема состоит из блоков определенной формы, соединенных линиями потока со стрелками. Ответ при этом получает человек, который выполняет команды согласно блок-схеме. Более подробно о блок-схемах будет рассказано сегодня же, но чуть позже.</a:t>
            </a:r>
          </a:p>
        </p:txBody>
      </p:sp>
    </p:spTree>
    <p:extLst>
      <p:ext uri="{BB962C8B-B14F-4D97-AF65-F5344CB8AC3E}">
        <p14:creationId xmlns:p14="http://schemas.microsoft.com/office/powerpoint/2010/main" val="1713538163"/>
      </p:ext>
    </p:extLst>
  </p:cSld>
  <p:clrMapOvr>
    <a:masterClrMapping/>
  </p:clrMapOvr>
  <mc:AlternateContent xmlns:mc="http://schemas.openxmlformats.org/markup-compatibility/2006" xmlns:p14="http://schemas.microsoft.com/office/powerpoint/2010/main">
    <mc:Choice Requires="p14">
      <p:transition spd="slow" p14:dur="2000" advTm="18386"/>
    </mc:Choice>
    <mc:Fallback xmlns="">
      <p:transition spd="slow" advTm="1838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9512" y="692696"/>
            <a:ext cx="8352928" cy="3210944"/>
          </a:xfrm>
          <a:prstGeom prst="rect">
            <a:avLst/>
          </a:prstGeom>
          <a:noFill/>
        </p:spPr>
        <p:txBody>
          <a:bodyPr wrap="square" rtlCol="0">
            <a:spAutoFit/>
          </a:bodyPr>
          <a:lstStyle/>
          <a:p>
            <a:pPr indent="450215" algn="ctr">
              <a:lnSpc>
                <a:spcPct val="150000"/>
              </a:lnSpc>
              <a:spcAft>
                <a:spcPts val="0"/>
              </a:spcAft>
            </a:pPr>
            <a:r>
              <a:rPr lang="ru-RU" sz="7200" dirty="0"/>
              <a:t>АННОТАЦИЯ ДИСЦИПЛИНЫ</a:t>
            </a:r>
          </a:p>
        </p:txBody>
      </p:sp>
    </p:spTree>
    <p:extLst>
      <p:ext uri="{BB962C8B-B14F-4D97-AF65-F5344CB8AC3E}">
        <p14:creationId xmlns:p14="http://schemas.microsoft.com/office/powerpoint/2010/main" val="1420572027"/>
      </p:ext>
    </p:extLst>
  </p:cSld>
  <p:clrMapOvr>
    <a:masterClrMapping/>
  </p:clrMapOvr>
  <mc:AlternateContent xmlns:mc="http://schemas.openxmlformats.org/markup-compatibility/2006" xmlns:p14="http://schemas.microsoft.com/office/powerpoint/2010/main">
    <mc:Choice Requires="p14">
      <p:transition spd="slow" p14:dur="2000" advTm="72512"/>
    </mc:Choice>
    <mc:Fallback xmlns="">
      <p:transition spd="slow" advTm="7251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Программный способ записи алгоритма</a:t>
            </a:r>
          </a:p>
        </p:txBody>
      </p:sp>
      <p:sp>
        <p:nvSpPr>
          <p:cNvPr id="8" name="TextBox 7"/>
          <p:cNvSpPr txBox="1"/>
          <p:nvPr/>
        </p:nvSpPr>
        <p:spPr>
          <a:xfrm>
            <a:off x="418080" y="908720"/>
            <a:ext cx="8352928" cy="5011949"/>
          </a:xfrm>
          <a:prstGeom prst="rect">
            <a:avLst/>
          </a:prstGeom>
          <a:noFill/>
        </p:spPr>
        <p:txBody>
          <a:bodyPr wrap="square" rtlCol="0">
            <a:spAutoFit/>
          </a:bodyPr>
          <a:lstStyle/>
          <a:p>
            <a:pPr indent="450215" algn="just">
              <a:lnSpc>
                <a:spcPct val="150000"/>
              </a:lnSpc>
              <a:spcAft>
                <a:spcPts val="0"/>
              </a:spcAft>
            </a:pPr>
            <a:r>
              <a:rPr lang="ru-RU" sz="2400" dirty="0">
                <a:latin typeface="Times New Roman" panose="02020603050405020304" pitchFamily="18" charset="0"/>
                <a:ea typeface="Times New Roman" panose="02020603050405020304" pitchFamily="18" charset="0"/>
              </a:rPr>
              <a:t>Программная реализация алгоритма – это компьютерная программа, написанная на каком-либо алгоритмическом языке программирования, например, С++, </a:t>
            </a:r>
            <a:r>
              <a:rPr lang="ru-RU" sz="2400" dirty="0" err="1">
                <a:latin typeface="Times New Roman" panose="02020603050405020304" pitchFamily="18" charset="0"/>
                <a:ea typeface="Times New Roman" panose="02020603050405020304" pitchFamily="18" charset="0"/>
              </a:rPr>
              <a:t>Pascal</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Basic</a:t>
            </a:r>
            <a:r>
              <a:rPr lang="ru-RU" sz="2400" dirty="0">
                <a:latin typeface="Times New Roman" panose="02020603050405020304" pitchFamily="18" charset="0"/>
                <a:ea typeface="Times New Roman" panose="02020603050405020304" pitchFamily="18" charset="0"/>
              </a:rPr>
              <a:t> и т.д. </a:t>
            </a:r>
          </a:p>
          <a:p>
            <a:pPr indent="450215" algn="just">
              <a:lnSpc>
                <a:spcPct val="150000"/>
              </a:lnSpc>
              <a:spcAft>
                <a:spcPts val="0"/>
              </a:spcAft>
            </a:pPr>
            <a:r>
              <a:rPr lang="ru-RU" sz="2400" dirty="0">
                <a:latin typeface="Times New Roman" panose="02020603050405020304" pitchFamily="18" charset="0"/>
                <a:ea typeface="Times New Roman" panose="02020603050405020304" pitchFamily="18" charset="0"/>
              </a:rPr>
              <a:t>Программа состоит из команд определенного языка программирования. Отметим, что одна и та же блок-схема может быть реализована на разных языках программирования. Ответ при этом получает </a:t>
            </a:r>
            <a:r>
              <a:rPr lang="ru-RU" sz="2400" dirty="0" err="1">
                <a:latin typeface="Times New Roman" panose="02020603050405020304" pitchFamily="18" charset="0"/>
                <a:ea typeface="Times New Roman" panose="02020603050405020304" pitchFamily="18" charset="0"/>
              </a:rPr>
              <a:t>когмпьютер</a:t>
            </a:r>
            <a:r>
              <a:rPr lang="ru-RU" sz="2400" dirty="0">
                <a:latin typeface="Times New Roman" panose="02020603050405020304" pitchFamily="18" charset="0"/>
                <a:ea typeface="Times New Roman" panose="02020603050405020304" pitchFamily="18" charset="0"/>
              </a:rPr>
              <a:t>, а не человек. Более подробно о составлении программ на языке программирования С++ мы поговорим в следующем разделе.</a:t>
            </a:r>
          </a:p>
        </p:txBody>
      </p:sp>
    </p:spTree>
    <p:extLst>
      <p:ext uri="{BB962C8B-B14F-4D97-AF65-F5344CB8AC3E}">
        <p14:creationId xmlns:p14="http://schemas.microsoft.com/office/powerpoint/2010/main" val="3398239383"/>
      </p:ext>
    </p:extLst>
  </p:cSld>
  <p:clrMapOvr>
    <a:masterClrMapping/>
  </p:clrMapOvr>
  <mc:AlternateContent xmlns:mc="http://schemas.openxmlformats.org/markup-compatibility/2006" xmlns:p14="http://schemas.microsoft.com/office/powerpoint/2010/main">
    <mc:Choice Requires="p14">
      <p:transition spd="slow" p14:dur="2000" advTm="46622"/>
    </mc:Choice>
    <mc:Fallback xmlns="">
      <p:transition spd="slow" advTm="4662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Виды алгоритмов</a:t>
            </a:r>
          </a:p>
        </p:txBody>
      </p:sp>
      <p:sp>
        <p:nvSpPr>
          <p:cNvPr id="8" name="TextBox 7"/>
          <p:cNvSpPr txBox="1"/>
          <p:nvPr/>
        </p:nvSpPr>
        <p:spPr>
          <a:xfrm>
            <a:off x="1043571" y="1671209"/>
            <a:ext cx="7478129" cy="2862322"/>
          </a:xfrm>
          <a:prstGeom prst="rect">
            <a:avLst/>
          </a:prstGeom>
          <a:noFill/>
        </p:spPr>
        <p:txBody>
          <a:bodyPr wrap="square" rtlCol="0">
            <a:spAutoFit/>
          </a:bodyPr>
          <a:lstStyle/>
          <a:p>
            <a:r>
              <a:rPr lang="ru-RU" sz="3600" dirty="0">
                <a:latin typeface="+mj-lt"/>
              </a:rPr>
              <a:t>Различают три основных вида алгоритмов:</a:t>
            </a:r>
          </a:p>
          <a:p>
            <a:r>
              <a:rPr lang="ru-RU" sz="3600" dirty="0">
                <a:latin typeface="+mj-lt"/>
              </a:rPr>
              <a:t>1)	линейный алгоритм,</a:t>
            </a:r>
          </a:p>
          <a:p>
            <a:r>
              <a:rPr lang="ru-RU" sz="3600" dirty="0">
                <a:latin typeface="+mj-lt"/>
              </a:rPr>
              <a:t>2)	разветвляющийся алгоритм,</a:t>
            </a:r>
          </a:p>
          <a:p>
            <a:r>
              <a:rPr lang="ru-RU" sz="3600" dirty="0">
                <a:latin typeface="+mj-lt"/>
              </a:rPr>
              <a:t>3)	циклический алгоритм.</a:t>
            </a:r>
          </a:p>
        </p:txBody>
      </p:sp>
    </p:spTree>
    <p:extLst>
      <p:ext uri="{BB962C8B-B14F-4D97-AF65-F5344CB8AC3E}">
        <p14:creationId xmlns:p14="http://schemas.microsoft.com/office/powerpoint/2010/main" val="3420776383"/>
      </p:ext>
    </p:extLst>
  </p:cSld>
  <p:clrMapOvr>
    <a:masterClrMapping/>
  </p:clrMapOvr>
  <mc:AlternateContent xmlns:mc="http://schemas.openxmlformats.org/markup-compatibility/2006" xmlns:p14="http://schemas.microsoft.com/office/powerpoint/2010/main">
    <mc:Choice Requires="p14">
      <p:transition spd="slow" p14:dur="2000" advTm="11183"/>
    </mc:Choice>
    <mc:Fallback xmlns="">
      <p:transition spd="slow" advTm="1118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Линейный алгоритм</a:t>
            </a:r>
          </a:p>
        </p:txBody>
      </p:sp>
      <p:sp>
        <p:nvSpPr>
          <p:cNvPr id="8" name="TextBox 7"/>
          <p:cNvSpPr txBox="1"/>
          <p:nvPr/>
        </p:nvSpPr>
        <p:spPr>
          <a:xfrm>
            <a:off x="323528" y="548680"/>
            <a:ext cx="8496944" cy="6338723"/>
          </a:xfrm>
          <a:prstGeom prst="rect">
            <a:avLst/>
          </a:prstGeom>
          <a:noFill/>
        </p:spPr>
        <p:txBody>
          <a:bodyPr wrap="square" rtlCol="0">
            <a:spAutoFit/>
          </a:bodyPr>
          <a:lstStyle/>
          <a:p>
            <a:pPr indent="450215" algn="just">
              <a:lnSpc>
                <a:spcPct val="120000"/>
              </a:lnSpc>
            </a:pPr>
            <a:r>
              <a:rPr lang="ru-RU" sz="2400" b="1" dirty="0">
                <a:latin typeface="Times New Roman" panose="02020603050405020304" pitchFamily="18" charset="0"/>
                <a:ea typeface="Times New Roman" panose="02020603050405020304" pitchFamily="18" charset="0"/>
              </a:rPr>
              <a:t>Линейный алгоритм</a:t>
            </a:r>
            <a:r>
              <a:rPr lang="ru-RU" sz="2400" dirty="0">
                <a:latin typeface="Times New Roman" panose="02020603050405020304" pitchFamily="18" charset="0"/>
                <a:ea typeface="Times New Roman" panose="02020603050405020304" pitchFamily="18" charset="0"/>
              </a:rPr>
              <a:t> – это алгоритм, в котором действия выполняются однократно и строго последовательно. </a:t>
            </a:r>
            <a:r>
              <a:rPr lang="ru-RU" altLang="ru-RU" sz="2400" dirty="0">
                <a:latin typeface="Times New Roman" panose="02020603050405020304" pitchFamily="18" charset="0"/>
              </a:rPr>
              <a:t>Каждая операция является самостоятельной, независимой от каких-либо условий. На схеме блоки, отображающие эти операции, располагаются в линейной последовательности.</a:t>
            </a:r>
          </a:p>
          <a:p>
            <a:pPr indent="450215" algn="just">
              <a:lnSpc>
                <a:spcPct val="120000"/>
              </a:lnSpc>
              <a:spcAft>
                <a:spcPts val="0"/>
              </a:spcAft>
            </a:pPr>
            <a:r>
              <a:rPr lang="ru-RU" sz="2000" b="1" i="1" dirty="0">
                <a:latin typeface="Times New Roman" panose="02020603050405020304" pitchFamily="18" charset="0"/>
                <a:ea typeface="Times New Roman" panose="02020603050405020304" pitchFamily="18" charset="0"/>
              </a:rPr>
              <a:t>Пример.</a:t>
            </a:r>
            <a:r>
              <a:rPr lang="ru-RU" sz="2000" dirty="0">
                <a:latin typeface="Times New Roman" panose="02020603050405020304" pitchFamily="18" charset="0"/>
                <a:ea typeface="Times New Roman" panose="02020603050405020304" pitchFamily="18" charset="0"/>
              </a:rPr>
              <a:t> Опишем простой </a:t>
            </a:r>
            <a:r>
              <a:rPr lang="ru-RU" sz="2000" i="1" dirty="0">
                <a:latin typeface="Times New Roman" panose="02020603050405020304" pitchFamily="18" charset="0"/>
                <a:ea typeface="Times New Roman" panose="02020603050405020304" pitchFamily="18" charset="0"/>
              </a:rPr>
              <a:t>пример</a:t>
            </a:r>
            <a:r>
              <a:rPr lang="ru-RU" sz="2000" dirty="0">
                <a:latin typeface="Times New Roman" panose="02020603050405020304" pitchFamily="18" charset="0"/>
                <a:ea typeface="Times New Roman" panose="02020603050405020304" pitchFamily="18" charset="0"/>
              </a:rPr>
              <a:t> реализации линейного алгоритма – путь из университета домой на рейсовом автобусе.</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Словесный способ записи данного алгоритма:</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1)	выйти из университета на остановку;</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2)	подождать нужный автобус;</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3)	сесть на нужный автобус;</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4)	оплатить проезд;</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5)	выйти на требуемой остановке;</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6)	дойти до дома.</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Очевидно, что данный пример относится к линейному алгоритму, т.к. все действия следуют одно за другим, без условий и повторений.</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7979072"/>
      </p:ext>
    </p:extLst>
  </p:cSld>
  <p:clrMapOvr>
    <a:masterClrMapping/>
  </p:clrMapOvr>
  <mc:AlternateContent xmlns:mc="http://schemas.openxmlformats.org/markup-compatibility/2006" xmlns:p14="http://schemas.microsoft.com/office/powerpoint/2010/main">
    <mc:Choice Requires="p14">
      <p:transition spd="slow" p14:dur="2000" advTm="43991"/>
    </mc:Choice>
    <mc:Fallback xmlns="">
      <p:transition spd="slow" advTm="4399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Разветвляющийся алгоритм</a:t>
            </a:r>
          </a:p>
        </p:txBody>
      </p:sp>
      <p:sp>
        <p:nvSpPr>
          <p:cNvPr id="8" name="TextBox 7"/>
          <p:cNvSpPr txBox="1"/>
          <p:nvPr/>
        </p:nvSpPr>
        <p:spPr>
          <a:xfrm>
            <a:off x="215900" y="418356"/>
            <a:ext cx="8928100" cy="5946308"/>
          </a:xfrm>
          <a:prstGeom prst="rect">
            <a:avLst/>
          </a:prstGeom>
          <a:noFill/>
        </p:spPr>
        <p:txBody>
          <a:bodyPr wrap="square" rtlCol="0">
            <a:spAutoFit/>
          </a:bodyPr>
          <a:lstStyle/>
          <a:p>
            <a:pPr marL="420624" indent="-384048" eaLnBrk="1" fontAlgn="auto" hangingPunct="1">
              <a:lnSpc>
                <a:spcPct val="150000"/>
              </a:lnSpc>
              <a:spcAft>
                <a:spcPts val="0"/>
              </a:spcAft>
              <a:buClr>
                <a:schemeClr val="accent1">
                  <a:lumMod val="60000"/>
                  <a:lumOff val="40000"/>
                </a:schemeClr>
              </a:buClr>
              <a:buNone/>
              <a:defRPr/>
            </a:pPr>
            <a:r>
              <a:rPr lang="ru-RU" sz="2400" b="1" dirty="0">
                <a:latin typeface="+mj-lt"/>
              </a:rPr>
              <a:t>Разветвляющийся алгоритм</a:t>
            </a:r>
            <a:r>
              <a:rPr lang="ru-RU" sz="2400" dirty="0">
                <a:latin typeface="+mj-lt"/>
              </a:rPr>
              <a:t> – это алгоритм, в котором в зависимости от условия выполняется либо одна, либо другая последовательность действий.</a:t>
            </a:r>
            <a:r>
              <a:rPr lang="ru-RU" altLang="ru-RU" sz="2400" dirty="0">
                <a:latin typeface="+mj-lt"/>
              </a:rPr>
              <a:t> Каждое отдельное направление алгоритма обработки данных является отдельной ветвью вычислений. </a:t>
            </a:r>
            <a:r>
              <a:rPr lang="ru-RU" sz="2400" dirty="0">
                <a:latin typeface="+mj-lt"/>
              </a:rPr>
              <a:t>Направление ветвления выбирается логической проверкой, в результате которой возможны два ответа: </a:t>
            </a:r>
          </a:p>
          <a:p>
            <a:pPr marL="379476" indent="-342900" eaLnBrk="1" fontAlgn="auto" hangingPunct="1">
              <a:spcAft>
                <a:spcPts val="0"/>
              </a:spcAft>
              <a:buClr>
                <a:schemeClr val="accent1">
                  <a:lumMod val="60000"/>
                  <a:lumOff val="40000"/>
                </a:schemeClr>
              </a:buClr>
              <a:buFont typeface="Arial" panose="020B0604020202020204" pitchFamily="34" charset="0"/>
              <a:buChar char="•"/>
              <a:defRPr/>
            </a:pPr>
            <a:r>
              <a:rPr lang="ru-RU" sz="2400" dirty="0">
                <a:latin typeface="+mj-lt"/>
              </a:rPr>
              <a:t>«да» — условие выполнено  </a:t>
            </a:r>
          </a:p>
          <a:p>
            <a:pPr marL="379476" indent="-342900" eaLnBrk="1" fontAlgn="auto" hangingPunct="1">
              <a:spcAft>
                <a:spcPts val="0"/>
              </a:spcAft>
              <a:buClr>
                <a:schemeClr val="accent1">
                  <a:lumMod val="60000"/>
                  <a:lumOff val="40000"/>
                </a:schemeClr>
              </a:buClr>
              <a:buFont typeface="Arial" panose="020B0604020202020204" pitchFamily="34" charset="0"/>
              <a:buChar char="•"/>
              <a:defRPr/>
            </a:pPr>
            <a:r>
              <a:rPr lang="ru-RU" sz="2400" dirty="0">
                <a:latin typeface="+mj-lt"/>
              </a:rPr>
              <a:t>«нет» — условие не выполнено. </a:t>
            </a:r>
          </a:p>
          <a:p>
            <a:pPr indent="457200">
              <a:lnSpc>
                <a:spcPct val="150000"/>
              </a:lnSpc>
            </a:pPr>
            <a:r>
              <a:rPr lang="ru-RU" sz="2000" b="1" i="1" dirty="0">
                <a:latin typeface="+mj-lt"/>
              </a:rPr>
              <a:t>Пример.</a:t>
            </a:r>
            <a:r>
              <a:rPr lang="ru-RU" sz="2000" dirty="0">
                <a:latin typeface="+mj-lt"/>
              </a:rPr>
              <a:t> Опишем простой </a:t>
            </a:r>
            <a:r>
              <a:rPr lang="ru-RU" sz="2000" i="1" dirty="0">
                <a:latin typeface="+mj-lt"/>
              </a:rPr>
              <a:t>пример</a:t>
            </a:r>
            <a:r>
              <a:rPr lang="ru-RU" sz="2000" dirty="0">
                <a:latin typeface="+mj-lt"/>
              </a:rPr>
              <a:t> реализации  разветвляющегося алгоритма – если на улице идет дождь, то необходимо взять зонт, иначе не брать зонт с собой. Приведенный ранее пример нахождения частного двух чисел также относится к разветвляющемуся алгоритму.</a:t>
            </a:r>
          </a:p>
        </p:txBody>
      </p:sp>
    </p:spTree>
    <p:extLst>
      <p:ext uri="{BB962C8B-B14F-4D97-AF65-F5344CB8AC3E}">
        <p14:creationId xmlns:p14="http://schemas.microsoft.com/office/powerpoint/2010/main" val="1703913078"/>
      </p:ext>
    </p:extLst>
  </p:cSld>
  <p:clrMapOvr>
    <a:masterClrMapping/>
  </p:clrMapOvr>
  <mc:AlternateContent xmlns:mc="http://schemas.openxmlformats.org/markup-compatibility/2006" xmlns:p14="http://schemas.microsoft.com/office/powerpoint/2010/main">
    <mc:Choice Requires="p14">
      <p:transition spd="slow" p14:dur="2000" advTm="45771"/>
    </mc:Choice>
    <mc:Fallback xmlns="">
      <p:transition spd="slow" advTm="4577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64" y="-5316"/>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Циклический алгоритм</a:t>
            </a:r>
          </a:p>
        </p:txBody>
      </p:sp>
      <p:sp>
        <p:nvSpPr>
          <p:cNvPr id="8" name="TextBox 7"/>
          <p:cNvSpPr txBox="1"/>
          <p:nvPr/>
        </p:nvSpPr>
        <p:spPr>
          <a:xfrm>
            <a:off x="418080" y="908720"/>
            <a:ext cx="8352928" cy="5217839"/>
          </a:xfrm>
          <a:prstGeom prst="rect">
            <a:avLst/>
          </a:prstGeom>
          <a:noFill/>
        </p:spPr>
        <p:txBody>
          <a:bodyPr wrap="square" rtlCol="0">
            <a:spAutoFit/>
          </a:bodyPr>
          <a:lstStyle/>
          <a:p>
            <a:pPr indent="450215" algn="just">
              <a:lnSpc>
                <a:spcPct val="120000"/>
              </a:lnSpc>
              <a:spcAft>
                <a:spcPts val="0"/>
              </a:spcAft>
            </a:pPr>
            <a:r>
              <a:rPr lang="ru-RU" sz="2800" b="1" dirty="0">
                <a:latin typeface="Times New Roman" panose="02020603050405020304" pitchFamily="18" charset="0"/>
                <a:ea typeface="Times New Roman" panose="02020603050405020304" pitchFamily="18" charset="0"/>
              </a:rPr>
              <a:t>Циклический алгоритм</a:t>
            </a:r>
            <a:r>
              <a:rPr lang="ru-RU" sz="2800" dirty="0">
                <a:latin typeface="Times New Roman" panose="02020603050405020304" pitchFamily="18" charset="0"/>
                <a:ea typeface="Times New Roman" panose="02020603050405020304" pitchFamily="18" charset="0"/>
              </a:rPr>
              <a:t> – это алгоритм, команды которого повторяются некое количество раз подряд.</a:t>
            </a:r>
          </a:p>
          <a:p>
            <a:pPr indent="450215" algn="just">
              <a:lnSpc>
                <a:spcPct val="120000"/>
              </a:lnSpc>
            </a:pPr>
            <a:r>
              <a:rPr lang="ru-RU" altLang="ru-RU" sz="2800" b="1" dirty="0">
                <a:latin typeface="Times New Roman" panose="02020603050405020304" pitchFamily="18" charset="0"/>
              </a:rPr>
              <a:t>Цикл</a:t>
            </a:r>
            <a:r>
              <a:rPr lang="ru-RU" altLang="ru-RU" sz="2800" dirty="0">
                <a:latin typeface="Times New Roman" panose="02020603050405020304" pitchFamily="18" charset="0"/>
              </a:rPr>
              <a:t> — это многократно повторяемый участок алгоритма.</a:t>
            </a:r>
            <a:endParaRPr lang="ru-RU" sz="2800" dirty="0">
              <a:latin typeface="Times New Roman" panose="02020603050405020304" pitchFamily="18" charset="0"/>
              <a:ea typeface="Times New Roman" panose="02020603050405020304" pitchFamily="18" charset="0"/>
            </a:endParaRPr>
          </a:p>
          <a:p>
            <a:pPr indent="450215" algn="just">
              <a:lnSpc>
                <a:spcPct val="120000"/>
              </a:lnSpc>
              <a:spcAft>
                <a:spcPts val="0"/>
              </a:spcAft>
            </a:pPr>
            <a:r>
              <a:rPr lang="ru-RU" sz="2800" dirty="0">
                <a:latin typeface="Times New Roman" panose="02020603050405020304" pitchFamily="18" charset="0"/>
                <a:ea typeface="Times New Roman" panose="02020603050405020304" pitchFamily="18" charset="0"/>
              </a:rPr>
              <a:t>Самый простой пример реализации циклического алгоритма – при чтении книги будут повторяться одни и те же действия: прочитать страницу, перелистнуть и т.д.</a:t>
            </a:r>
          </a:p>
          <a:p>
            <a:pPr indent="450215" algn="just">
              <a:lnSpc>
                <a:spcPct val="120000"/>
              </a:lnSpc>
              <a:spcAft>
                <a:spcPts val="0"/>
              </a:spcAft>
            </a:pPr>
            <a:r>
              <a:rPr lang="ru-RU" sz="2800" dirty="0">
                <a:latin typeface="Times New Roman" panose="02020603050405020304" pitchFamily="18" charset="0"/>
                <a:ea typeface="Times New Roman" panose="02020603050405020304" pitchFamily="18" charset="0"/>
              </a:rPr>
              <a:t>Более подробно о линейном, разветвляющемся и циклическом алгоритмах поговорим чуть позже.</a:t>
            </a:r>
            <a:endParaRPr lang="ru-RU" sz="2000" i="1" dirty="0">
              <a:latin typeface="+mj-lt"/>
              <a:cs typeface="Times New Roman" panose="02020603050405020304" pitchFamily="18" charset="0"/>
            </a:endParaRPr>
          </a:p>
        </p:txBody>
      </p:sp>
    </p:spTree>
    <p:extLst>
      <p:ext uri="{BB962C8B-B14F-4D97-AF65-F5344CB8AC3E}">
        <p14:creationId xmlns:p14="http://schemas.microsoft.com/office/powerpoint/2010/main" val="3628199603"/>
      </p:ext>
    </p:extLst>
  </p:cSld>
  <p:clrMapOvr>
    <a:masterClrMapping/>
  </p:clrMapOvr>
  <mc:AlternateContent xmlns:mc="http://schemas.openxmlformats.org/markup-compatibility/2006" xmlns:p14="http://schemas.microsoft.com/office/powerpoint/2010/main">
    <mc:Choice Requires="p14">
      <p:transition spd="slow" p14:dur="2000" advTm="24236"/>
    </mc:Choice>
    <mc:Fallback xmlns="">
      <p:transition spd="slow" advTm="2423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64" y="-5316"/>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Этапы организации цикла</a:t>
            </a:r>
          </a:p>
        </p:txBody>
      </p:sp>
      <p:sp>
        <p:nvSpPr>
          <p:cNvPr id="8" name="TextBox 7"/>
          <p:cNvSpPr txBox="1"/>
          <p:nvPr/>
        </p:nvSpPr>
        <p:spPr>
          <a:xfrm>
            <a:off x="418080" y="908720"/>
            <a:ext cx="8352928" cy="4978735"/>
          </a:xfrm>
          <a:prstGeom prst="rect">
            <a:avLst/>
          </a:prstGeom>
          <a:noFill/>
        </p:spPr>
        <p:txBody>
          <a:bodyPr wrap="square" rtlCol="0">
            <a:spAutoFit/>
          </a:bodyPr>
          <a:lstStyle/>
          <a:p>
            <a:pPr algn="ctr" eaLnBrk="1" hangingPunct="1">
              <a:lnSpc>
                <a:spcPct val="150000"/>
              </a:lnSpc>
            </a:pPr>
            <a:r>
              <a:rPr lang="ru-RU" altLang="ru-RU" sz="3600" b="1" dirty="0">
                <a:latin typeface="+mj-lt"/>
              </a:rPr>
              <a:t>Этапы организации цикла</a:t>
            </a:r>
          </a:p>
          <a:p>
            <a:pPr marL="742950" indent="-742950" eaLnBrk="1" hangingPunct="1">
              <a:lnSpc>
                <a:spcPct val="150000"/>
              </a:lnSpc>
              <a:buFont typeface="+mj-lt"/>
              <a:buAutoNum type="arabicPeriod"/>
            </a:pPr>
            <a:r>
              <a:rPr lang="ru-RU" altLang="ru-RU" sz="3600" dirty="0">
                <a:latin typeface="+mj-lt"/>
              </a:rPr>
              <a:t>Подготовка (инициализация) цикла.</a:t>
            </a:r>
          </a:p>
          <a:p>
            <a:pPr marL="742950" indent="-742950" eaLnBrk="1" hangingPunct="1">
              <a:lnSpc>
                <a:spcPct val="150000"/>
              </a:lnSpc>
              <a:buFont typeface="+mj-lt"/>
              <a:buAutoNum type="arabicPeriod"/>
            </a:pPr>
            <a:r>
              <a:rPr lang="ru-RU" altLang="ru-RU" sz="3600" dirty="0">
                <a:latin typeface="+mj-lt"/>
              </a:rPr>
              <a:t>Выполнение вычислений цикла (тело цикла).</a:t>
            </a:r>
          </a:p>
          <a:p>
            <a:pPr marL="742950" indent="-742950" eaLnBrk="1" hangingPunct="1">
              <a:lnSpc>
                <a:spcPct val="150000"/>
              </a:lnSpc>
              <a:buFont typeface="+mj-lt"/>
              <a:buAutoNum type="arabicPeriod"/>
            </a:pPr>
            <a:r>
              <a:rPr lang="ru-RU" altLang="ru-RU" sz="3600" dirty="0">
                <a:latin typeface="+mj-lt"/>
              </a:rPr>
              <a:t>Модификация параметров.</a:t>
            </a:r>
          </a:p>
          <a:p>
            <a:pPr marL="742950" indent="-742950" eaLnBrk="1" hangingPunct="1">
              <a:lnSpc>
                <a:spcPct val="150000"/>
              </a:lnSpc>
              <a:buFont typeface="+mj-lt"/>
              <a:buAutoNum type="arabicPeriod"/>
            </a:pPr>
            <a:r>
              <a:rPr lang="ru-RU" altLang="ru-RU" sz="3600" dirty="0">
                <a:latin typeface="+mj-lt"/>
              </a:rPr>
              <a:t>Проверка условия окончания цикла.</a:t>
            </a:r>
          </a:p>
        </p:txBody>
      </p:sp>
    </p:spTree>
    <p:extLst>
      <p:ext uri="{BB962C8B-B14F-4D97-AF65-F5344CB8AC3E}">
        <p14:creationId xmlns:p14="http://schemas.microsoft.com/office/powerpoint/2010/main" val="3402876063"/>
      </p:ext>
    </p:extLst>
  </p:cSld>
  <p:clrMapOvr>
    <a:masterClrMapping/>
  </p:clrMapOvr>
  <mc:AlternateContent xmlns:mc="http://schemas.openxmlformats.org/markup-compatibility/2006" xmlns:p14="http://schemas.microsoft.com/office/powerpoint/2010/main">
    <mc:Choice Requires="p14">
      <p:transition spd="slow" p14:dur="2000" advTm="24236"/>
    </mc:Choice>
    <mc:Fallback xmlns="">
      <p:transition spd="slow" advTm="2423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64" y="-5316"/>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Виды циклов</a:t>
            </a:r>
          </a:p>
        </p:txBody>
      </p:sp>
      <p:sp>
        <p:nvSpPr>
          <p:cNvPr id="8" name="TextBox 7"/>
          <p:cNvSpPr txBox="1"/>
          <p:nvPr/>
        </p:nvSpPr>
        <p:spPr>
          <a:xfrm>
            <a:off x="418080" y="908720"/>
            <a:ext cx="8352928" cy="5185522"/>
          </a:xfrm>
          <a:prstGeom prst="rect">
            <a:avLst/>
          </a:prstGeom>
          <a:noFill/>
        </p:spPr>
        <p:txBody>
          <a:bodyPr wrap="square" rtlCol="0">
            <a:spAutoFit/>
          </a:bodyPr>
          <a:lstStyle/>
          <a:p>
            <a:pPr eaLnBrk="1" hangingPunct="1">
              <a:lnSpc>
                <a:spcPct val="150000"/>
              </a:lnSpc>
            </a:pPr>
            <a:r>
              <a:rPr lang="ru-RU" altLang="ru-RU" sz="2800" dirty="0">
                <a:latin typeface="+mj-lt"/>
              </a:rPr>
              <a:t>Цикл называется </a:t>
            </a:r>
            <a:r>
              <a:rPr lang="ru-RU" altLang="ru-RU" sz="2800" b="1" i="1" u="sng" dirty="0">
                <a:latin typeface="+mj-lt"/>
              </a:rPr>
              <a:t>детерминированным</a:t>
            </a:r>
            <a:r>
              <a:rPr lang="ru-RU" altLang="ru-RU" sz="2800" b="1" i="1" dirty="0">
                <a:latin typeface="+mj-lt"/>
              </a:rPr>
              <a:t>, </a:t>
            </a:r>
            <a:r>
              <a:rPr lang="ru-RU" altLang="ru-RU" sz="2800" dirty="0">
                <a:latin typeface="+mj-lt"/>
              </a:rPr>
              <a:t>если число повторений тела цикла заранее известно или определено. </a:t>
            </a:r>
          </a:p>
          <a:p>
            <a:pPr eaLnBrk="1" hangingPunct="1">
              <a:lnSpc>
                <a:spcPct val="150000"/>
              </a:lnSpc>
            </a:pPr>
            <a:endParaRPr lang="ru-RU" altLang="ru-RU" sz="2800" dirty="0">
              <a:latin typeface="+mj-lt"/>
            </a:endParaRPr>
          </a:p>
          <a:p>
            <a:pPr eaLnBrk="1" hangingPunct="1">
              <a:lnSpc>
                <a:spcPct val="150000"/>
              </a:lnSpc>
            </a:pPr>
            <a:r>
              <a:rPr lang="ru-RU" altLang="ru-RU" sz="2800" dirty="0">
                <a:latin typeface="+mj-lt"/>
              </a:rPr>
              <a:t>Цикл называется </a:t>
            </a:r>
            <a:r>
              <a:rPr lang="ru-RU" altLang="ru-RU" sz="2800" b="1" i="1" u="sng" dirty="0">
                <a:latin typeface="+mj-lt"/>
              </a:rPr>
              <a:t>итерационным</a:t>
            </a:r>
            <a:r>
              <a:rPr lang="ru-RU" altLang="ru-RU" sz="2800" b="1" i="1" dirty="0">
                <a:latin typeface="+mj-lt"/>
              </a:rPr>
              <a:t>, </a:t>
            </a:r>
            <a:r>
              <a:rPr lang="ru-RU" altLang="ru-RU" sz="2800" dirty="0">
                <a:latin typeface="+mj-lt"/>
              </a:rPr>
              <a:t>если число повторений тела цикла заранее неизвестно, а зависит от значений некоторых переменных, участвующих в вычислениях.</a:t>
            </a:r>
          </a:p>
        </p:txBody>
      </p:sp>
    </p:spTree>
    <p:extLst>
      <p:ext uri="{BB962C8B-B14F-4D97-AF65-F5344CB8AC3E}">
        <p14:creationId xmlns:p14="http://schemas.microsoft.com/office/powerpoint/2010/main" val="1328372014"/>
      </p:ext>
    </p:extLst>
  </p:cSld>
  <p:clrMapOvr>
    <a:masterClrMapping/>
  </p:clrMapOvr>
  <mc:AlternateContent xmlns:mc="http://schemas.openxmlformats.org/markup-compatibility/2006" xmlns:p14="http://schemas.microsoft.com/office/powerpoint/2010/main">
    <mc:Choice Requires="p14">
      <p:transition spd="slow" p14:dur="2000" advTm="24236"/>
    </mc:Choice>
    <mc:Fallback xmlns="">
      <p:transition spd="slow" advTm="2423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64" y="-5316"/>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Структурные схемы алгоритмов</a:t>
            </a:r>
          </a:p>
        </p:txBody>
      </p:sp>
      <p:sp>
        <p:nvSpPr>
          <p:cNvPr id="8" name="TextBox 7"/>
          <p:cNvSpPr txBox="1"/>
          <p:nvPr/>
        </p:nvSpPr>
        <p:spPr>
          <a:xfrm>
            <a:off x="418080" y="908720"/>
            <a:ext cx="8352928" cy="4539191"/>
          </a:xfrm>
          <a:prstGeom prst="rect">
            <a:avLst/>
          </a:prstGeom>
          <a:noFill/>
        </p:spPr>
        <p:txBody>
          <a:bodyPr wrap="square" rtlCol="0">
            <a:spAutoFit/>
          </a:bodyPr>
          <a:lstStyle/>
          <a:p>
            <a:pPr eaLnBrk="1" hangingPunct="1">
              <a:lnSpc>
                <a:spcPct val="150000"/>
              </a:lnSpc>
            </a:pPr>
            <a:r>
              <a:rPr lang="ru-RU" altLang="ru-RU" sz="2800" dirty="0">
                <a:latin typeface="+mj-lt"/>
              </a:rPr>
              <a:t>Любой вычислительный процесс может быть представлен как комбинация элементарных алгоритмических структур:</a:t>
            </a:r>
          </a:p>
          <a:p>
            <a:pPr marL="457200" indent="-457200" eaLnBrk="1" hangingPunct="1">
              <a:lnSpc>
                <a:spcPct val="150000"/>
              </a:lnSpc>
              <a:buFont typeface="Arial" panose="020B0604020202020204" pitchFamily="34" charset="0"/>
              <a:buChar char="•"/>
            </a:pPr>
            <a:r>
              <a:rPr lang="ru-RU" altLang="ru-RU" sz="2800" dirty="0">
                <a:latin typeface="+mj-lt"/>
              </a:rPr>
              <a:t>последовательность двух или более операций; </a:t>
            </a:r>
          </a:p>
          <a:p>
            <a:pPr marL="457200" indent="-457200" eaLnBrk="1" hangingPunct="1">
              <a:lnSpc>
                <a:spcPct val="150000"/>
              </a:lnSpc>
              <a:buFont typeface="Arial" panose="020B0604020202020204" pitchFamily="34" charset="0"/>
              <a:buChar char="•"/>
            </a:pPr>
            <a:r>
              <a:rPr lang="ru-RU" altLang="ru-RU" sz="2800" dirty="0">
                <a:latin typeface="+mj-lt"/>
              </a:rPr>
              <a:t>выбор направления; </a:t>
            </a:r>
          </a:p>
          <a:p>
            <a:pPr marL="457200" indent="-457200" eaLnBrk="1" hangingPunct="1">
              <a:lnSpc>
                <a:spcPct val="150000"/>
              </a:lnSpc>
              <a:buFont typeface="Arial" panose="020B0604020202020204" pitchFamily="34" charset="0"/>
              <a:buChar char="•"/>
            </a:pPr>
            <a:r>
              <a:rPr lang="ru-RU" altLang="ru-RU" sz="2800" dirty="0">
                <a:latin typeface="+mj-lt"/>
              </a:rPr>
              <a:t>повторение.</a:t>
            </a:r>
          </a:p>
          <a:p>
            <a:pPr eaLnBrk="1" hangingPunct="1">
              <a:lnSpc>
                <a:spcPct val="150000"/>
              </a:lnSpc>
            </a:pPr>
            <a:endParaRPr lang="ru-RU" altLang="ru-RU" sz="2800" dirty="0">
              <a:latin typeface="+mj-lt"/>
            </a:endParaRPr>
          </a:p>
        </p:txBody>
      </p:sp>
    </p:spTree>
    <p:extLst>
      <p:ext uri="{BB962C8B-B14F-4D97-AF65-F5344CB8AC3E}">
        <p14:creationId xmlns:p14="http://schemas.microsoft.com/office/powerpoint/2010/main" val="1945800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4236"/>
    </mc:Choice>
    <mc:Fallback xmlns="">
      <p:transition spd="slow" advTm="2423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Промежуточные итоги</a:t>
            </a:r>
          </a:p>
        </p:txBody>
      </p:sp>
      <p:sp>
        <p:nvSpPr>
          <p:cNvPr id="8" name="TextBox 7"/>
          <p:cNvSpPr txBox="1"/>
          <p:nvPr/>
        </p:nvSpPr>
        <p:spPr>
          <a:xfrm>
            <a:off x="364319" y="836712"/>
            <a:ext cx="8352928" cy="4183709"/>
          </a:xfrm>
          <a:prstGeom prst="rect">
            <a:avLst/>
          </a:prstGeom>
          <a:noFill/>
        </p:spPr>
        <p:txBody>
          <a:bodyPr wrap="square" rtlCol="0">
            <a:spAutoFit/>
          </a:bodyPr>
          <a:lstStyle/>
          <a:p>
            <a:pPr indent="450215" algn="just">
              <a:lnSpc>
                <a:spcPct val="120000"/>
              </a:lnSpc>
              <a:spcAft>
                <a:spcPts val="0"/>
              </a:spcAft>
            </a:pPr>
            <a:r>
              <a:rPr lang="ru-RU" sz="2800" dirty="0">
                <a:latin typeface="Times New Roman" panose="02020603050405020304" pitchFamily="18" charset="0"/>
                <a:ea typeface="Times New Roman" panose="02020603050405020304" pitchFamily="18" charset="0"/>
              </a:rPr>
              <a:t>Любая задача может быть разбита на элементарные действия. Для любой математической задачи или ситуации из жизни можно составить алгоритм решения. Алгоритм может быть описан словесно, псевдокодом, графически или </a:t>
            </a:r>
            <a:r>
              <a:rPr lang="ru-RU" sz="2800" dirty="0" err="1">
                <a:latin typeface="Times New Roman" panose="02020603050405020304" pitchFamily="18" charset="0"/>
                <a:ea typeface="Times New Roman" panose="02020603050405020304" pitchFamily="18" charset="0"/>
              </a:rPr>
              <a:t>программно</a:t>
            </a:r>
            <a:r>
              <a:rPr lang="ru-RU" sz="2800" dirty="0">
                <a:latin typeface="Times New Roman" panose="02020603050405020304" pitchFamily="18" charset="0"/>
                <a:ea typeface="Times New Roman" panose="02020603050405020304" pitchFamily="18" charset="0"/>
              </a:rPr>
              <a:t>. Задача всегда решается с помощью базовых типов алгоритма – линейного, разветвляющегося или циклического.</a:t>
            </a:r>
          </a:p>
        </p:txBody>
      </p:sp>
    </p:spTree>
    <p:extLst>
      <p:ext uri="{BB962C8B-B14F-4D97-AF65-F5344CB8AC3E}">
        <p14:creationId xmlns:p14="http://schemas.microsoft.com/office/powerpoint/2010/main" val="1570080341"/>
      </p:ext>
    </p:extLst>
  </p:cSld>
  <p:clrMapOvr>
    <a:masterClrMapping/>
  </p:clrMapOvr>
  <mc:AlternateContent xmlns:mc="http://schemas.openxmlformats.org/markup-compatibility/2006" xmlns:p14="http://schemas.microsoft.com/office/powerpoint/2010/main">
    <mc:Choice Requires="p14">
      <p:transition spd="slow" p14:dur="2000" advTm="132783"/>
    </mc:Choice>
    <mc:Fallback xmlns="">
      <p:transition spd="slow" advTm="13278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Вопросы</a:t>
            </a:r>
          </a:p>
        </p:txBody>
      </p:sp>
      <p:sp>
        <p:nvSpPr>
          <p:cNvPr id="8" name="TextBox 7"/>
          <p:cNvSpPr txBox="1"/>
          <p:nvPr/>
        </p:nvSpPr>
        <p:spPr>
          <a:xfrm>
            <a:off x="575172" y="1484784"/>
            <a:ext cx="8352928" cy="3666645"/>
          </a:xfrm>
          <a:prstGeom prst="rect">
            <a:avLst/>
          </a:prstGeom>
          <a:noFill/>
        </p:spPr>
        <p:txBody>
          <a:bodyPr wrap="square" rtlCol="0">
            <a:spAutoFit/>
          </a:bodyPr>
          <a:lstStyle/>
          <a:p>
            <a:pPr indent="450215" algn="just">
              <a:lnSpc>
                <a:spcPct val="120000"/>
              </a:lnSpc>
              <a:spcAft>
                <a:spcPts val="0"/>
              </a:spcAft>
            </a:pPr>
            <a:endParaRPr lang="ru-RU" sz="2800" b="1" dirty="0">
              <a:latin typeface="Times New Roman" panose="02020603050405020304" pitchFamily="18" charset="0"/>
              <a:ea typeface="Times New Roman" panose="02020603050405020304" pitchFamily="18" charset="0"/>
            </a:endParaRPr>
          </a:p>
          <a:p>
            <a:pPr marL="514350" indent="-514350" algn="just">
              <a:lnSpc>
                <a:spcPct val="120000"/>
              </a:lnSpc>
              <a:spcAft>
                <a:spcPts val="0"/>
              </a:spcAft>
              <a:buFont typeface="+mj-lt"/>
              <a:buAutoNum type="arabicPeriod"/>
            </a:pPr>
            <a:r>
              <a:rPr lang="ru-RU" sz="2800" dirty="0">
                <a:latin typeface="Times New Roman" panose="02020603050405020304" pitchFamily="18" charset="0"/>
                <a:ea typeface="Times New Roman" panose="02020603050405020304" pitchFamily="18" charset="0"/>
              </a:rPr>
              <a:t>Что такое алгоритм?</a:t>
            </a:r>
          </a:p>
          <a:p>
            <a:pPr marL="514350" indent="-514350" algn="just">
              <a:lnSpc>
                <a:spcPct val="120000"/>
              </a:lnSpc>
              <a:spcAft>
                <a:spcPts val="0"/>
              </a:spcAft>
              <a:buFont typeface="+mj-lt"/>
              <a:buAutoNum type="arabicPeriod"/>
            </a:pPr>
            <a:r>
              <a:rPr lang="ru-RU" sz="2800" dirty="0">
                <a:latin typeface="Times New Roman" panose="02020603050405020304" pitchFamily="18" charset="0"/>
                <a:ea typeface="Times New Roman" panose="02020603050405020304" pitchFamily="18" charset="0"/>
              </a:rPr>
              <a:t>В чем состоит задача алгоритмизации?</a:t>
            </a:r>
          </a:p>
          <a:p>
            <a:pPr marL="514350" indent="-514350" algn="just">
              <a:lnSpc>
                <a:spcPct val="120000"/>
              </a:lnSpc>
              <a:spcAft>
                <a:spcPts val="0"/>
              </a:spcAft>
              <a:buFont typeface="+mj-lt"/>
              <a:buAutoNum type="arabicPeriod"/>
            </a:pPr>
            <a:r>
              <a:rPr lang="ru-RU" sz="2800" dirty="0">
                <a:latin typeface="Times New Roman" panose="02020603050405020304" pitchFamily="18" charset="0"/>
                <a:ea typeface="Times New Roman" panose="02020603050405020304" pitchFamily="18" charset="0"/>
              </a:rPr>
              <a:t>Какими свойствами обладает алгоритм?</a:t>
            </a:r>
          </a:p>
          <a:p>
            <a:pPr marL="514350" indent="-514350" algn="just">
              <a:lnSpc>
                <a:spcPct val="120000"/>
              </a:lnSpc>
              <a:spcAft>
                <a:spcPts val="0"/>
              </a:spcAft>
              <a:buFont typeface="+mj-lt"/>
              <a:buAutoNum type="arabicPeriod"/>
            </a:pPr>
            <a:r>
              <a:rPr lang="ru-RU" sz="2800" dirty="0">
                <a:latin typeface="Times New Roman" panose="02020603050405020304" pitchFamily="18" charset="0"/>
                <a:ea typeface="Times New Roman" panose="02020603050405020304" pitchFamily="18" charset="0"/>
              </a:rPr>
              <a:t>Какие виды алгоритма бывают?</a:t>
            </a:r>
          </a:p>
          <a:p>
            <a:pPr marL="514350" indent="-514350" algn="just">
              <a:lnSpc>
                <a:spcPct val="120000"/>
              </a:lnSpc>
              <a:spcAft>
                <a:spcPts val="0"/>
              </a:spcAft>
              <a:buFont typeface="+mj-lt"/>
              <a:buAutoNum type="arabicPeriod"/>
            </a:pPr>
            <a:r>
              <a:rPr lang="ru-RU" sz="2800" dirty="0">
                <a:latin typeface="Times New Roman" panose="02020603050405020304" pitchFamily="18" charset="0"/>
                <a:ea typeface="Times New Roman" panose="02020603050405020304" pitchFamily="18" charset="0"/>
              </a:rPr>
              <a:t>Зачем на </a:t>
            </a:r>
            <a:r>
              <a:rPr lang="ru-RU" sz="2800" dirty="0" err="1">
                <a:latin typeface="Times New Roman" panose="02020603050405020304" pitchFamily="18" charset="0"/>
                <a:ea typeface="Times New Roman" panose="02020603050405020304" pitchFamily="18" charset="0"/>
              </a:rPr>
              <a:t>непрограммистских</a:t>
            </a:r>
            <a:r>
              <a:rPr lang="ru-RU" sz="2800" dirty="0">
                <a:latin typeface="Times New Roman" panose="02020603050405020304" pitchFamily="18" charset="0"/>
                <a:ea typeface="Times New Roman" panose="02020603050405020304" pitchFamily="18" charset="0"/>
              </a:rPr>
              <a:t> специальностях в вузах изучается программирование?</a:t>
            </a:r>
          </a:p>
        </p:txBody>
      </p:sp>
    </p:spTree>
    <p:extLst>
      <p:ext uri="{BB962C8B-B14F-4D97-AF65-F5344CB8AC3E}">
        <p14:creationId xmlns:p14="http://schemas.microsoft.com/office/powerpoint/2010/main" val="1298621732"/>
      </p:ext>
    </p:extLst>
  </p:cSld>
  <p:clrMapOvr>
    <a:masterClrMapping/>
  </p:clrMapOvr>
  <mc:AlternateContent xmlns:mc="http://schemas.openxmlformats.org/markup-compatibility/2006" xmlns:p14="http://schemas.microsoft.com/office/powerpoint/2010/main">
    <mc:Choice Requires="p14">
      <p:transition spd="slow" p14:dur="2000" advTm="132783"/>
    </mc:Choice>
    <mc:Fallback xmlns="">
      <p:transition spd="slow" advTm="13278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КАФЕДРА ПРОМЫШЛЕННОЙ ИНФОРМАТИКИ</a:t>
            </a:r>
          </a:p>
        </p:txBody>
      </p:sp>
      <p:sp>
        <p:nvSpPr>
          <p:cNvPr id="5" name="Заголовок 1">
            <a:extLst>
              <a:ext uri="{FF2B5EF4-FFF2-40B4-BE49-F238E27FC236}">
                <a16:creationId xmlns:a16="http://schemas.microsoft.com/office/drawing/2014/main" id="{920CAA2B-9507-204F-B54E-89EBC8FB9E57}"/>
              </a:ext>
            </a:extLst>
          </p:cNvPr>
          <p:cNvSpPr txBox="1">
            <a:spLocks/>
          </p:cNvSpPr>
          <p:nvPr/>
        </p:nvSpPr>
        <p:spPr>
          <a:xfrm>
            <a:off x="251521" y="471726"/>
            <a:ext cx="8864614" cy="612562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ru-RU" sz="2000" b="1" dirty="0">
                <a:solidFill>
                  <a:srgbClr val="000066"/>
                </a:solidFill>
                <a:latin typeface="Times New Roman" panose="02020603050405020304" pitchFamily="18" charset="0"/>
                <a:ea typeface="+mn-ea"/>
                <a:cs typeface="+mn-cs"/>
              </a:rPr>
              <a:t>Информатика</a:t>
            </a:r>
          </a:p>
          <a:p>
            <a:pPr>
              <a:defRPr/>
            </a:pPr>
            <a:r>
              <a:rPr lang="ru-RU" sz="2000" dirty="0">
                <a:solidFill>
                  <a:srgbClr val="000066"/>
                </a:solidFill>
                <a:latin typeface="Times New Roman" panose="02020603050405020304" pitchFamily="18" charset="0"/>
                <a:ea typeface="+mn-ea"/>
                <a:cs typeface="+mn-cs"/>
              </a:rPr>
              <a:t>Для студентов 1 курса бакалавриата</a:t>
            </a:r>
          </a:p>
          <a:p>
            <a:pPr>
              <a:defRPr/>
            </a:pPr>
            <a:r>
              <a:rPr lang="ru-RU" sz="2000" dirty="0">
                <a:solidFill>
                  <a:srgbClr val="000066"/>
                </a:solidFill>
                <a:latin typeface="Times New Roman" panose="02020603050405020304" pitchFamily="18" charset="0"/>
                <a:ea typeface="+mn-ea"/>
                <a:cs typeface="+mn-cs"/>
              </a:rPr>
              <a:t>Института искусственного интеллекта и </a:t>
            </a:r>
            <a:r>
              <a:rPr lang="ru-RU" sz="2000" dirty="0">
                <a:solidFill>
                  <a:srgbClr val="000066"/>
                </a:solidFill>
                <a:latin typeface="Times New Roman" panose="02020603050405020304" pitchFamily="18" charset="0"/>
              </a:rPr>
              <a:t>и</a:t>
            </a:r>
          </a:p>
          <a:p>
            <a:pPr>
              <a:defRPr/>
            </a:pPr>
            <a:r>
              <a:rPr lang="ru-RU" sz="2000" dirty="0">
                <a:solidFill>
                  <a:srgbClr val="000066"/>
                </a:solidFill>
                <a:latin typeface="Times New Roman" panose="02020603050405020304" pitchFamily="18" charset="0"/>
              </a:rPr>
              <a:t>Института информационных технологий</a:t>
            </a:r>
          </a:p>
          <a:p>
            <a:pPr algn="l">
              <a:defRPr/>
            </a:pPr>
            <a:r>
              <a:rPr lang="ru-RU" sz="2000" dirty="0">
                <a:solidFill>
                  <a:srgbClr val="000066"/>
                </a:solidFill>
                <a:latin typeface="Times New Roman" panose="02020603050405020304" pitchFamily="18" charset="0"/>
              </a:rPr>
              <a:t>Лекции – 16 часов</a:t>
            </a:r>
          </a:p>
          <a:p>
            <a:pPr algn="l">
              <a:defRPr/>
            </a:pPr>
            <a:r>
              <a:rPr lang="ru-RU" sz="2000" dirty="0">
                <a:solidFill>
                  <a:srgbClr val="000066"/>
                </a:solidFill>
                <a:latin typeface="Times New Roman" panose="02020603050405020304" pitchFamily="18" charset="0"/>
              </a:rPr>
              <a:t>Практика – 64 часа</a:t>
            </a:r>
          </a:p>
          <a:p>
            <a:pPr algn="l">
              <a:defRPr/>
            </a:pPr>
            <a:r>
              <a:rPr lang="ru-RU" sz="2000" dirty="0">
                <a:solidFill>
                  <a:srgbClr val="000066"/>
                </a:solidFill>
                <a:latin typeface="Times New Roman" panose="02020603050405020304" pitchFamily="18" charset="0"/>
              </a:rPr>
              <a:t>Экзамен</a:t>
            </a:r>
          </a:p>
          <a:p>
            <a:pPr algn="l">
              <a:defRPr/>
            </a:pPr>
            <a:endParaRPr lang="ru-RU" sz="2000" dirty="0">
              <a:solidFill>
                <a:srgbClr val="000066"/>
              </a:solidFill>
              <a:latin typeface="Times New Roman" panose="02020603050405020304" pitchFamily="18" charset="0"/>
            </a:endParaRPr>
          </a:p>
          <a:p>
            <a:pPr algn="l">
              <a:defRPr/>
            </a:pPr>
            <a:r>
              <a:rPr lang="ru-RU" sz="2000" dirty="0">
                <a:solidFill>
                  <a:srgbClr val="000066"/>
                </a:solidFill>
                <a:latin typeface="Times New Roman" panose="02020603050405020304" pitchFamily="18" charset="0"/>
              </a:rPr>
              <a:t>Пособия и задания на весь семестр можно скачать с сайта </a:t>
            </a:r>
            <a:r>
              <a:rPr lang="es-419" sz="2000" b="0" i="0" dirty="0">
                <a:solidFill>
                  <a:srgbClr val="000000"/>
                </a:solidFill>
                <a:effectLst/>
                <a:latin typeface="-apple-system"/>
              </a:rPr>
              <a:t> </a:t>
            </a:r>
            <a:r>
              <a:rPr lang="es-419" sz="2000" b="0" i="0" u="sng" dirty="0">
                <a:effectLst/>
                <a:latin typeface="-apple-system"/>
                <a:hlinkClick r:id="rId4"/>
              </a:rPr>
              <a:t>https://lizok.ucoz.net</a:t>
            </a:r>
            <a:r>
              <a:rPr lang="ru-RU" sz="2000" b="0" i="0" u="sng" dirty="0">
                <a:effectLst/>
                <a:latin typeface="-apple-system"/>
              </a:rPr>
              <a:t>.</a:t>
            </a:r>
            <a:r>
              <a:rPr lang="ru-RU" sz="2000" b="0" i="0" dirty="0">
                <a:effectLst/>
                <a:latin typeface="-apple-system"/>
              </a:rPr>
              <a:t> </a:t>
            </a:r>
            <a:r>
              <a:rPr lang="ru-RU" sz="2000" b="0" i="0" dirty="0">
                <a:solidFill>
                  <a:srgbClr val="000066"/>
                </a:solidFill>
                <a:effectLst/>
                <a:latin typeface="Times New Roman" panose="02020603050405020304" pitchFamily="18" charset="0"/>
              </a:rPr>
              <a:t> </a:t>
            </a:r>
            <a:r>
              <a:rPr lang="ru-RU" sz="2000" dirty="0">
                <a:solidFill>
                  <a:srgbClr val="000066"/>
                </a:solidFill>
                <a:latin typeface="Times New Roman" panose="02020603050405020304" pitchFamily="18" charset="0"/>
              </a:rPr>
              <a:t>На СДО эти материалы тоже есть.</a:t>
            </a:r>
          </a:p>
          <a:p>
            <a:pPr algn="l">
              <a:defRPr/>
            </a:pPr>
            <a:r>
              <a:rPr lang="ru-RU" sz="2000" dirty="0">
                <a:solidFill>
                  <a:srgbClr val="000066"/>
                </a:solidFill>
                <a:latin typeface="Times New Roman" panose="02020603050405020304" pitchFamily="18" charset="0"/>
              </a:rPr>
              <a:t>Для желающих ускоренно двигаться вперед существует Клуб программистов. Этот, как называют его студенты, «Каширский» клуб работает уже много лет и дает возможность вам и мне развиваться как программистам. Для участия в заседаниях клуба нужно войти в среду </a:t>
            </a:r>
            <a:r>
              <a:rPr lang="en-US" sz="2000" dirty="0" err="1">
                <a:solidFill>
                  <a:srgbClr val="000066"/>
                </a:solidFill>
                <a:latin typeface="Times New Roman" panose="02020603050405020304" pitchFamily="18" charset="0"/>
              </a:rPr>
              <a:t>FreeConferenceCall.com</a:t>
            </a:r>
            <a:r>
              <a:rPr lang="en-US" sz="2000" dirty="0">
                <a:solidFill>
                  <a:srgbClr val="000066"/>
                </a:solidFill>
                <a:latin typeface="Times New Roman" panose="02020603050405020304" pitchFamily="18" charset="0"/>
              </a:rPr>
              <a:t>. </a:t>
            </a:r>
            <a:endParaRPr lang="ru-RU" sz="2000" dirty="0">
              <a:solidFill>
                <a:srgbClr val="000066"/>
              </a:solidFill>
              <a:latin typeface="Times New Roman" panose="02020603050405020304" pitchFamily="18" charset="0"/>
            </a:endParaRPr>
          </a:p>
          <a:p>
            <a:pPr algn="l">
              <a:defRPr/>
            </a:pPr>
            <a:r>
              <a:rPr lang="en-US" sz="2000" dirty="0">
                <a:solidFill>
                  <a:srgbClr val="000066"/>
                </a:solidFill>
                <a:latin typeface="Times New Roman" panose="02020603050405020304" pitchFamily="18" charset="0"/>
              </a:rPr>
              <a:t>ID </a:t>
            </a:r>
            <a:r>
              <a:rPr lang="ru-RU" sz="2000" dirty="0">
                <a:solidFill>
                  <a:srgbClr val="000066"/>
                </a:solidFill>
                <a:latin typeface="Times New Roman" panose="02020603050405020304" pitchFamily="18" charset="0"/>
              </a:rPr>
              <a:t>для подключения </a:t>
            </a:r>
            <a:r>
              <a:rPr lang="en-US" sz="2000" dirty="0" err="1">
                <a:solidFill>
                  <a:srgbClr val="000066"/>
                </a:solidFill>
                <a:latin typeface="Times New Roman" panose="02020603050405020304" pitchFamily="18" charset="0"/>
              </a:rPr>
              <a:t>lizakashirskaya</a:t>
            </a:r>
            <a:r>
              <a:rPr lang="ru-RU" sz="2000" dirty="0">
                <a:solidFill>
                  <a:srgbClr val="000066"/>
                </a:solidFill>
                <a:latin typeface="Times New Roman" panose="02020603050405020304" pitchFamily="18" charset="0"/>
              </a:rPr>
              <a:t>.</a:t>
            </a:r>
          </a:p>
          <a:p>
            <a:pPr algn="l">
              <a:defRPr/>
            </a:pPr>
            <a:r>
              <a:rPr lang="ru-RU" sz="2000" b="1" dirty="0">
                <a:solidFill>
                  <a:srgbClr val="000066"/>
                </a:solidFill>
                <a:latin typeface="Times New Roman" panose="02020603050405020304" pitchFamily="18" charset="0"/>
              </a:rPr>
              <a:t>Первое заседание состоится 24 сентября, в среду, в 19:40. Подключайтесь!</a:t>
            </a:r>
          </a:p>
          <a:p>
            <a:pPr algn="l">
              <a:defRPr/>
            </a:pPr>
            <a:r>
              <a:rPr lang="ru-RU" sz="2000" dirty="0">
                <a:solidFill>
                  <a:srgbClr val="000066"/>
                </a:solidFill>
                <a:latin typeface="Times New Roman" panose="02020603050405020304" pitchFamily="18" charset="0"/>
              </a:rPr>
              <a:t>Материалы прошлых заседаний можно посмотреть по ссылке </a:t>
            </a:r>
            <a:r>
              <a:rPr lang="es-419" sz="2000" dirty="0">
                <a:solidFill>
                  <a:srgbClr val="000066"/>
                </a:solidFill>
                <a:latin typeface="Times New Roman" panose="02020603050405020304" pitchFamily="18" charset="0"/>
                <a:hlinkClick r:id="rId5"/>
              </a:rPr>
              <a:t>https://cloud.mail.ru/public/5eoB</a:t>
            </a:r>
            <a:r>
              <a:rPr lang="es-419" sz="2000">
                <a:solidFill>
                  <a:srgbClr val="000066"/>
                </a:solidFill>
                <a:latin typeface="Times New Roman" panose="02020603050405020304" pitchFamily="18" charset="0"/>
                <a:hlinkClick r:id="rId5"/>
              </a:rPr>
              <a:t>/Qz7iNzehG</a:t>
            </a:r>
            <a:endParaRPr lang="ru-RU" sz="2000" dirty="0">
              <a:solidFill>
                <a:srgbClr val="000066"/>
              </a:solidFill>
              <a:latin typeface="Times New Roman" panose="02020603050405020304" pitchFamily="18" charset="0"/>
            </a:endParaRPr>
          </a:p>
          <a:p>
            <a:pPr algn="l">
              <a:defRPr/>
            </a:pPr>
            <a:r>
              <a:rPr lang="ru-RU" sz="2000" dirty="0">
                <a:solidFill>
                  <a:srgbClr val="000066"/>
                </a:solidFill>
                <a:latin typeface="Times New Roman" panose="02020603050405020304" pitchFamily="18" charset="0"/>
              </a:rPr>
              <a:t>Чат Клуба в </a:t>
            </a:r>
            <a:r>
              <a:rPr lang="en-US" sz="2000" dirty="0">
                <a:solidFill>
                  <a:srgbClr val="000066"/>
                </a:solidFill>
                <a:latin typeface="Times New Roman" panose="02020603050405020304" pitchFamily="18" charset="0"/>
              </a:rPr>
              <a:t>Telegram </a:t>
            </a:r>
            <a:r>
              <a:rPr lang="en-US" sz="2000" dirty="0">
                <a:solidFill>
                  <a:srgbClr val="000066"/>
                </a:solidFill>
                <a:latin typeface="Times New Roman" panose="02020603050405020304" pitchFamily="18" charset="0"/>
                <a:hlinkClick r:id="rId6"/>
              </a:rPr>
              <a:t>https://t.me/+m3XTCFpYPjY1OGRi</a:t>
            </a:r>
            <a:endParaRPr lang="ru-RU" sz="2000" dirty="0">
              <a:solidFill>
                <a:srgbClr val="000066"/>
              </a:solidFill>
              <a:latin typeface="Times New Roman" panose="02020603050405020304" pitchFamily="18" charset="0"/>
            </a:endParaRPr>
          </a:p>
          <a:p>
            <a:pPr algn="l">
              <a:defRPr/>
            </a:pPr>
            <a:endParaRPr lang="ru-RU" sz="2000" dirty="0">
              <a:solidFill>
                <a:srgbClr val="000066"/>
              </a:solidFill>
              <a:latin typeface="Times New Roman" panose="02020603050405020304" pitchFamily="18" charset="0"/>
            </a:endParaRPr>
          </a:p>
          <a:p>
            <a:pPr algn="l">
              <a:defRPr/>
            </a:pPr>
            <a:endParaRPr lang="ru-RU" sz="2000" dirty="0">
              <a:solidFill>
                <a:srgbClr val="000066"/>
              </a:solidFill>
              <a:latin typeface="Times New Roman" panose="02020603050405020304" pitchFamily="18" charset="0"/>
            </a:endParaRPr>
          </a:p>
        </p:txBody>
      </p:sp>
    </p:spTree>
    <p:extLst>
      <p:ext uri="{BB962C8B-B14F-4D97-AF65-F5344CB8AC3E}">
        <p14:creationId xmlns:p14="http://schemas.microsoft.com/office/powerpoint/2010/main" val="475188469"/>
      </p:ext>
    </p:extLst>
  </p:cSld>
  <p:clrMapOvr>
    <a:masterClrMapping/>
  </p:clrMapOvr>
  <mc:AlternateContent xmlns:mc="http://schemas.openxmlformats.org/markup-compatibility/2006" xmlns:p14="http://schemas.microsoft.com/office/powerpoint/2010/main">
    <mc:Choice Requires="p14">
      <p:transition spd="slow" p14:dur="2000" advTm="72512"/>
    </mc:Choice>
    <mc:Fallback xmlns="">
      <p:transition spd="slow" advTm="7251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64" y="-5316"/>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ТЕСТ. ОПЕРАТОРЫ</a:t>
            </a:r>
          </a:p>
        </p:txBody>
      </p:sp>
      <p:sp>
        <p:nvSpPr>
          <p:cNvPr id="6" name="TextBox 5">
            <a:extLst>
              <a:ext uri="{FF2B5EF4-FFF2-40B4-BE49-F238E27FC236}">
                <a16:creationId xmlns:a16="http://schemas.microsoft.com/office/drawing/2014/main" id="{D0E7B831-CE7E-D93E-2823-B0DEF44F94A0}"/>
              </a:ext>
            </a:extLst>
          </p:cNvPr>
          <p:cNvSpPr txBox="1"/>
          <p:nvPr/>
        </p:nvSpPr>
        <p:spPr>
          <a:xfrm>
            <a:off x="323527" y="609328"/>
            <a:ext cx="8784813" cy="5940088"/>
          </a:xfrm>
          <a:prstGeom prst="rect">
            <a:avLst/>
          </a:prstGeom>
          <a:noFill/>
        </p:spPr>
        <p:txBody>
          <a:bodyPr wrap="square">
            <a:spAutoFit/>
          </a:bodyPr>
          <a:lstStyle/>
          <a:p>
            <a:r>
              <a:rPr lang="ru-RU" sz="2000" b="1" dirty="0">
                <a:solidFill>
                  <a:srgbClr val="000000"/>
                </a:solidFill>
                <a:effectLst/>
                <a:latin typeface="+mj-lt"/>
                <a:ea typeface="Times New Roman" panose="02020603050405020304" pitchFamily="18" charset="0"/>
              </a:rPr>
              <a:t>Операторы циклов и ветвления</a:t>
            </a:r>
          </a:p>
          <a:p>
            <a:endParaRPr lang="ru-RU" sz="2000" dirty="0">
              <a:effectLst/>
              <a:latin typeface="+mj-lt"/>
              <a:ea typeface="Times New Roman" panose="02020603050405020304" pitchFamily="18" charset="0"/>
            </a:endParaRPr>
          </a:p>
          <a:p>
            <a:r>
              <a:rPr lang="ru-RU" sz="2000" b="1" dirty="0">
                <a:solidFill>
                  <a:srgbClr val="000000"/>
                </a:solidFill>
                <a:effectLst/>
                <a:latin typeface="+mj-lt"/>
                <a:ea typeface="Times New Roman" panose="02020603050405020304" pitchFamily="18" charset="0"/>
              </a:rPr>
              <a:t>1. Укажите, сколько раз выполнится цикл в алгоритме</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a</a:t>
            </a:r>
            <a:r>
              <a:rPr lang="ru-RU" sz="2000" i="1" dirty="0">
                <a:solidFill>
                  <a:srgbClr val="000000"/>
                </a:solidFill>
                <a:effectLst/>
                <a:latin typeface="+mj-lt"/>
                <a:ea typeface="Times New Roman" panose="02020603050405020304" pitchFamily="18" charset="0"/>
              </a:rPr>
              <a:t>=</a:t>
            </a:r>
            <a:r>
              <a:rPr lang="ru-RU" sz="2000" dirty="0">
                <a:solidFill>
                  <a:srgbClr val="000000"/>
                </a:solidFill>
                <a:effectLst/>
                <a:latin typeface="+mj-lt"/>
                <a:ea typeface="Times New Roman" panose="02020603050405020304" pitchFamily="18" charset="0"/>
              </a:rPr>
              <a:t>3</a:t>
            </a:r>
            <a:r>
              <a:rPr lang="ru-RU" sz="2000" i="1" dirty="0">
                <a:solidFill>
                  <a:srgbClr val="000000"/>
                </a:solidFill>
                <a:effectLst/>
                <a:latin typeface="+mj-lt"/>
                <a:ea typeface="Times New Roman" panose="02020603050405020304" pitchFamily="18" charset="0"/>
              </a:rPr>
              <a:t>; </a:t>
            </a:r>
            <a:r>
              <a:rPr lang="ru-RU" sz="2000" i="1" dirty="0" err="1">
                <a:solidFill>
                  <a:srgbClr val="000000"/>
                </a:solidFill>
                <a:effectLst/>
                <a:latin typeface="+mj-lt"/>
                <a:ea typeface="Times New Roman" panose="02020603050405020304" pitchFamily="18" charset="0"/>
              </a:rPr>
              <a:t>b</a:t>
            </a:r>
            <a:r>
              <a:rPr lang="ru-RU" sz="2000" i="1" dirty="0">
                <a:solidFill>
                  <a:srgbClr val="000000"/>
                </a:solidFill>
                <a:effectLst/>
                <a:latin typeface="+mj-lt"/>
                <a:ea typeface="Times New Roman" panose="02020603050405020304" pitchFamily="18" charset="0"/>
              </a:rPr>
              <a:t>=</a:t>
            </a:r>
            <a:r>
              <a:rPr lang="ru-RU" sz="2000" dirty="0">
                <a:solidFill>
                  <a:srgbClr val="000000"/>
                </a:solidFill>
                <a:effectLst/>
                <a:latin typeface="+mj-lt"/>
                <a:ea typeface="Times New Roman" panose="02020603050405020304" pitchFamily="18" charset="0"/>
              </a:rPr>
              <a:t>7</a:t>
            </a:r>
            <a:r>
              <a:rPr lang="ru-RU" sz="2000" i="1" dirty="0">
                <a:solidFill>
                  <a:srgbClr val="000000"/>
                </a:solidFill>
                <a:effectLst/>
                <a:latin typeface="+mj-lt"/>
                <a:ea typeface="Times New Roman" panose="02020603050405020304" pitchFamily="18" charset="0"/>
              </a:rPr>
              <a:t>;</a:t>
            </a:r>
            <a:br>
              <a:rPr lang="ru-RU" sz="2000" i="1" dirty="0">
                <a:solidFill>
                  <a:srgbClr val="000000"/>
                </a:solidFill>
                <a:effectLst/>
                <a:latin typeface="+mj-lt"/>
                <a:ea typeface="Times New Roman" panose="02020603050405020304" pitchFamily="18" charset="0"/>
              </a:rPr>
            </a:br>
            <a:r>
              <a:rPr lang="ru-RU" sz="2000" i="1" dirty="0">
                <a:solidFill>
                  <a:srgbClr val="000000"/>
                </a:solidFill>
                <a:effectLst/>
                <a:latin typeface="+mj-lt"/>
                <a:ea typeface="Times New Roman" panose="02020603050405020304" pitchFamily="18" charset="0"/>
              </a:rPr>
              <a:t>пока (</a:t>
            </a:r>
            <a:r>
              <a:rPr lang="ru-RU" sz="2000" i="1" dirty="0" err="1">
                <a:solidFill>
                  <a:srgbClr val="000000"/>
                </a:solidFill>
                <a:effectLst/>
                <a:latin typeface="+mj-lt"/>
                <a:ea typeface="Times New Roman" panose="02020603050405020304" pitchFamily="18" charset="0"/>
              </a:rPr>
              <a:t>a</a:t>
            </a:r>
            <a:r>
              <a:rPr lang="ru-RU" sz="2000" i="1" dirty="0">
                <a:solidFill>
                  <a:srgbClr val="000000"/>
                </a:solidFill>
                <a:effectLst/>
                <a:latin typeface="+mj-lt"/>
                <a:ea typeface="Times New Roman" panose="02020603050405020304" pitchFamily="18" charset="0"/>
              </a:rPr>
              <a:t> / </a:t>
            </a:r>
            <a:r>
              <a:rPr lang="ru-RU" sz="2000" dirty="0">
                <a:solidFill>
                  <a:srgbClr val="000000"/>
                </a:solidFill>
                <a:effectLst/>
                <a:latin typeface="+mj-lt"/>
                <a:ea typeface="Times New Roman" panose="02020603050405020304" pitchFamily="18" charset="0"/>
              </a:rPr>
              <a:t>2</a:t>
            </a:r>
            <a:r>
              <a:rPr lang="ru-RU" sz="2000" i="1" dirty="0">
                <a:solidFill>
                  <a:srgbClr val="000000"/>
                </a:solidFill>
                <a:effectLst/>
                <a:latin typeface="+mj-lt"/>
                <a:ea typeface="Times New Roman" panose="02020603050405020304" pitchFamily="18" charset="0"/>
              </a:rPr>
              <a:t>) ≤ (</a:t>
            </a:r>
            <a:r>
              <a:rPr lang="ru-RU" sz="2000" i="1" dirty="0" err="1">
                <a:solidFill>
                  <a:srgbClr val="000000"/>
                </a:solidFill>
                <a:effectLst/>
                <a:latin typeface="+mj-lt"/>
                <a:ea typeface="Times New Roman" panose="02020603050405020304" pitchFamily="18" charset="0"/>
              </a:rPr>
              <a:t>b</a:t>
            </a:r>
            <a:r>
              <a:rPr lang="ru-RU" sz="2000" i="1" dirty="0">
                <a:solidFill>
                  <a:srgbClr val="000000"/>
                </a:solidFill>
                <a:effectLst/>
                <a:latin typeface="+mj-lt"/>
                <a:ea typeface="Times New Roman" panose="02020603050405020304" pitchFamily="18" charset="0"/>
              </a:rPr>
              <a:t> / </a:t>
            </a:r>
            <a:r>
              <a:rPr lang="ru-RU" sz="2000" dirty="0">
                <a:solidFill>
                  <a:srgbClr val="000000"/>
                </a:solidFill>
                <a:effectLst/>
                <a:latin typeface="+mj-lt"/>
                <a:ea typeface="Times New Roman" panose="02020603050405020304" pitchFamily="18" charset="0"/>
              </a:rPr>
              <a:t>3</a:t>
            </a:r>
            <a:r>
              <a:rPr lang="ru-RU" sz="2000" i="1" dirty="0">
                <a:solidFill>
                  <a:srgbClr val="000000"/>
                </a:solidFill>
                <a:effectLst/>
                <a:latin typeface="+mj-lt"/>
                <a:ea typeface="Times New Roman" panose="02020603050405020304" pitchFamily="18" charset="0"/>
              </a:rPr>
              <a:t>)</a:t>
            </a:r>
            <a:br>
              <a:rPr lang="ru-RU" sz="2000" i="1" dirty="0">
                <a:solidFill>
                  <a:srgbClr val="000000"/>
                </a:solidFill>
                <a:effectLst/>
                <a:latin typeface="+mj-lt"/>
                <a:ea typeface="Times New Roman" panose="02020603050405020304" pitchFamily="18" charset="0"/>
              </a:rPr>
            </a:br>
            <a:r>
              <a:rPr lang="ru-RU" sz="2000" i="1" dirty="0">
                <a:solidFill>
                  <a:srgbClr val="000000"/>
                </a:solidFill>
                <a:effectLst/>
                <a:latin typeface="+mj-lt"/>
                <a:ea typeface="Times New Roman" panose="02020603050405020304" pitchFamily="18" charset="0"/>
              </a:rPr>
              <a:t>  </a:t>
            </a:r>
            <a:r>
              <a:rPr lang="ru-RU" sz="2000" i="1" dirty="0" err="1">
                <a:solidFill>
                  <a:srgbClr val="000000"/>
                </a:solidFill>
                <a:effectLst/>
                <a:latin typeface="+mj-lt"/>
                <a:ea typeface="Times New Roman" panose="02020603050405020304" pitchFamily="18" charset="0"/>
              </a:rPr>
              <a:t>a</a:t>
            </a:r>
            <a:r>
              <a:rPr lang="ru-RU" sz="2000" i="1" dirty="0">
                <a:solidFill>
                  <a:srgbClr val="000000"/>
                </a:solidFill>
                <a:effectLst/>
                <a:latin typeface="+mj-lt"/>
                <a:ea typeface="Times New Roman" panose="02020603050405020304" pitchFamily="18" charset="0"/>
              </a:rPr>
              <a:t>:=a+</a:t>
            </a:r>
            <a:r>
              <a:rPr lang="ru-RU" sz="2000" dirty="0">
                <a:solidFill>
                  <a:srgbClr val="000000"/>
                </a:solidFill>
                <a:effectLst/>
                <a:latin typeface="+mj-lt"/>
                <a:ea typeface="Times New Roman" panose="02020603050405020304" pitchFamily="18" charset="0"/>
              </a:rPr>
              <a:t>2</a:t>
            </a:r>
            <a:r>
              <a:rPr lang="ru-RU" sz="2000" i="1" dirty="0">
                <a:solidFill>
                  <a:srgbClr val="000000"/>
                </a:solidFill>
                <a:effectLst/>
                <a:latin typeface="+mj-lt"/>
                <a:ea typeface="Times New Roman" panose="02020603050405020304" pitchFamily="18" charset="0"/>
              </a:rPr>
              <a:t>;</a:t>
            </a:r>
            <a:br>
              <a:rPr lang="ru-RU" sz="2000" i="1" dirty="0">
                <a:solidFill>
                  <a:srgbClr val="000000"/>
                </a:solidFill>
                <a:effectLst/>
                <a:latin typeface="+mj-lt"/>
                <a:ea typeface="Times New Roman" panose="02020603050405020304" pitchFamily="18" charset="0"/>
              </a:rPr>
            </a:br>
            <a:r>
              <a:rPr lang="ru-RU" sz="2000" i="1" dirty="0">
                <a:solidFill>
                  <a:srgbClr val="000000"/>
                </a:solidFill>
                <a:effectLst/>
                <a:latin typeface="+mj-lt"/>
                <a:ea typeface="Times New Roman" panose="02020603050405020304" pitchFamily="18" charset="0"/>
              </a:rPr>
              <a:t>  </a:t>
            </a:r>
            <a:r>
              <a:rPr lang="ru-RU" sz="2000" i="1" dirty="0" err="1">
                <a:solidFill>
                  <a:srgbClr val="000000"/>
                </a:solidFill>
                <a:effectLst/>
                <a:latin typeface="+mj-lt"/>
                <a:ea typeface="Times New Roman" panose="02020603050405020304" pitchFamily="18" charset="0"/>
              </a:rPr>
              <a:t>b</a:t>
            </a:r>
            <a:r>
              <a:rPr lang="ru-RU" sz="2000" i="1" dirty="0">
                <a:solidFill>
                  <a:srgbClr val="000000"/>
                </a:solidFill>
                <a:effectLst/>
                <a:latin typeface="+mj-lt"/>
                <a:ea typeface="Times New Roman" panose="02020603050405020304" pitchFamily="18" charset="0"/>
              </a:rPr>
              <a:t>:=b+</a:t>
            </a:r>
            <a:r>
              <a:rPr lang="ru-RU" sz="2000" dirty="0">
                <a:solidFill>
                  <a:srgbClr val="000000"/>
                </a:solidFill>
                <a:effectLst/>
                <a:latin typeface="+mj-lt"/>
                <a:ea typeface="Times New Roman" panose="02020603050405020304" pitchFamily="18" charset="0"/>
              </a:rPr>
              <a:t>3</a:t>
            </a:r>
            <a:r>
              <a:rPr lang="ru-RU" sz="2000" i="1" dirty="0">
                <a:solidFill>
                  <a:srgbClr val="000000"/>
                </a:solidFill>
                <a:effectLst/>
                <a:latin typeface="+mj-lt"/>
                <a:ea typeface="Times New Roman" panose="02020603050405020304" pitchFamily="18" charset="0"/>
              </a:rPr>
              <a:t>;</a:t>
            </a:r>
            <a:br>
              <a:rPr lang="ru-RU" sz="2000" i="1"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a</a:t>
            </a:r>
            <a:r>
              <a:rPr lang="ru-RU" sz="2000" dirty="0">
                <a:solidFill>
                  <a:srgbClr val="000000"/>
                </a:solidFill>
                <a:effectLst/>
                <a:latin typeface="+mj-lt"/>
                <a:ea typeface="Times New Roman" panose="02020603050405020304" pitchFamily="18" charset="0"/>
              </a:rPr>
              <a:t>) бесконечное число раз</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b</a:t>
            </a:r>
            <a:r>
              <a:rPr lang="ru-RU" sz="2000" dirty="0">
                <a:solidFill>
                  <a:srgbClr val="000000"/>
                </a:solidFill>
                <a:effectLst/>
                <a:latin typeface="+mj-lt"/>
                <a:ea typeface="Times New Roman" panose="02020603050405020304" pitchFamily="18" charset="0"/>
              </a:rPr>
              <a:t>) 10</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c</a:t>
            </a:r>
            <a:r>
              <a:rPr lang="ru-RU" sz="2000" dirty="0">
                <a:solidFill>
                  <a:srgbClr val="000000"/>
                </a:solidFill>
                <a:effectLst/>
                <a:latin typeface="+mj-lt"/>
                <a:ea typeface="Times New Roman" panose="02020603050405020304" pitchFamily="18" charset="0"/>
              </a:rPr>
              <a:t>) 100</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d</a:t>
            </a:r>
            <a:r>
              <a:rPr lang="ru-RU" sz="2000" dirty="0">
                <a:solidFill>
                  <a:srgbClr val="000000"/>
                </a:solidFill>
                <a:effectLst/>
                <a:latin typeface="+mj-lt"/>
                <a:ea typeface="Times New Roman" panose="02020603050405020304" pitchFamily="18" charset="0"/>
              </a:rPr>
              <a:t>) 1000</a:t>
            </a:r>
            <a:endParaRPr lang="ru-RU" sz="2000" dirty="0">
              <a:effectLst/>
              <a:latin typeface="+mj-lt"/>
              <a:ea typeface="Times New Roman" panose="02020603050405020304" pitchFamily="18" charset="0"/>
            </a:endParaRPr>
          </a:p>
          <a:p>
            <a:endParaRPr lang="ru-RU" sz="2000" dirty="0">
              <a:solidFill>
                <a:srgbClr val="000000"/>
              </a:solidFill>
              <a:effectLst/>
              <a:latin typeface="+mj-lt"/>
              <a:ea typeface="Times New Roman" panose="02020603050405020304" pitchFamily="18" charset="0"/>
            </a:endParaRPr>
          </a:p>
          <a:p>
            <a:r>
              <a:rPr lang="ru-RU" sz="2000" b="1" dirty="0">
                <a:solidFill>
                  <a:srgbClr val="000000"/>
                </a:solidFill>
                <a:effectLst/>
                <a:latin typeface="+mj-lt"/>
                <a:ea typeface="Times New Roman" panose="02020603050405020304" pitchFamily="18" charset="0"/>
              </a:rPr>
              <a:t>2. Утверждение «Оператор в теле цикла будет выполнен хотя бы один раз» относится к циклу…</a:t>
            </a:r>
            <a:br>
              <a:rPr lang="ru-RU" sz="2000" b="1"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a</a:t>
            </a:r>
            <a:r>
              <a:rPr lang="ru-RU" sz="2000" dirty="0">
                <a:solidFill>
                  <a:srgbClr val="000000"/>
                </a:solidFill>
                <a:effectLst/>
                <a:latin typeface="+mj-lt"/>
                <a:ea typeface="Times New Roman" panose="02020603050405020304" pitchFamily="18" charset="0"/>
              </a:rPr>
              <a:t>) с постусловием</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b</a:t>
            </a:r>
            <a:r>
              <a:rPr lang="ru-RU" sz="2000" dirty="0">
                <a:solidFill>
                  <a:srgbClr val="000000"/>
                </a:solidFill>
                <a:effectLst/>
                <a:latin typeface="+mj-lt"/>
                <a:ea typeface="Times New Roman" panose="02020603050405020304" pitchFamily="18" charset="0"/>
              </a:rPr>
              <a:t>) со счетчиком</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c</a:t>
            </a:r>
            <a:r>
              <a:rPr lang="ru-RU" sz="2000" dirty="0">
                <a:solidFill>
                  <a:srgbClr val="000000"/>
                </a:solidFill>
                <a:effectLst/>
                <a:latin typeface="+mj-lt"/>
                <a:ea typeface="Times New Roman" panose="02020603050405020304" pitchFamily="18" charset="0"/>
              </a:rPr>
              <a:t>) с предусловием</a:t>
            </a:r>
            <a:br>
              <a:rPr lang="ru-RU" sz="2000" dirty="0">
                <a:solidFill>
                  <a:srgbClr val="000000"/>
                </a:solidFill>
                <a:effectLst/>
                <a:latin typeface="+mj-lt"/>
                <a:ea typeface="Times New Roman" panose="02020603050405020304" pitchFamily="18" charset="0"/>
              </a:rPr>
            </a:br>
            <a:r>
              <a:rPr lang="ru-RU" sz="2000" dirty="0" err="1">
                <a:solidFill>
                  <a:srgbClr val="000000"/>
                </a:solidFill>
                <a:effectLst/>
                <a:latin typeface="+mj-lt"/>
                <a:ea typeface="Times New Roman" panose="02020603050405020304" pitchFamily="18" charset="0"/>
              </a:rPr>
              <a:t>d</a:t>
            </a:r>
            <a:r>
              <a:rPr lang="ru-RU" sz="2000" dirty="0">
                <a:solidFill>
                  <a:srgbClr val="000000"/>
                </a:solidFill>
                <a:effectLst/>
                <a:latin typeface="+mj-lt"/>
                <a:ea typeface="Times New Roman" panose="02020603050405020304" pitchFamily="18" charset="0"/>
              </a:rPr>
              <a:t>) с ветвлением счетчика</a:t>
            </a:r>
          </a:p>
          <a:p>
            <a:r>
              <a:rPr lang="en-US" sz="2000" dirty="0">
                <a:solidFill>
                  <a:srgbClr val="000000"/>
                </a:solidFill>
                <a:latin typeface="+mj-lt"/>
              </a:rPr>
              <a:t>e</a:t>
            </a:r>
            <a:r>
              <a:rPr lang="ru-RU" sz="2000" dirty="0">
                <a:solidFill>
                  <a:srgbClr val="000000"/>
                </a:solidFill>
                <a:latin typeface="+mj-lt"/>
              </a:rPr>
              <a:t>) циклу с убыванием значения счетчика </a:t>
            </a:r>
          </a:p>
        </p:txBody>
      </p:sp>
    </p:spTree>
    <p:extLst>
      <p:ext uri="{BB962C8B-B14F-4D97-AF65-F5344CB8AC3E}">
        <p14:creationId xmlns:p14="http://schemas.microsoft.com/office/powerpoint/2010/main" val="3031804783"/>
      </p:ext>
    </p:extLst>
  </p:cSld>
  <p:clrMapOvr>
    <a:masterClrMapping/>
  </p:clrMapOvr>
  <mc:AlternateContent xmlns:mc="http://schemas.openxmlformats.org/markup-compatibility/2006" xmlns:p14="http://schemas.microsoft.com/office/powerpoint/2010/main">
    <mc:Choice Requires="p14">
      <p:transition spd="slow" p14:dur="2000" advTm="24236"/>
    </mc:Choice>
    <mc:Fallback xmlns="">
      <p:transition spd="slow" advTm="2423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64" y="-5316"/>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Тест. Операторы</a:t>
            </a:r>
          </a:p>
        </p:txBody>
      </p:sp>
      <p:sp>
        <p:nvSpPr>
          <p:cNvPr id="6" name="TextBox 5">
            <a:extLst>
              <a:ext uri="{FF2B5EF4-FFF2-40B4-BE49-F238E27FC236}">
                <a16:creationId xmlns:a16="http://schemas.microsoft.com/office/drawing/2014/main" id="{D0E7B831-CE7E-D93E-2823-B0DEF44F94A0}"/>
              </a:ext>
            </a:extLst>
          </p:cNvPr>
          <p:cNvSpPr txBox="1"/>
          <p:nvPr/>
        </p:nvSpPr>
        <p:spPr>
          <a:xfrm>
            <a:off x="323527" y="609328"/>
            <a:ext cx="8784813" cy="4801314"/>
          </a:xfrm>
          <a:prstGeom prst="rect">
            <a:avLst/>
          </a:prstGeom>
          <a:noFill/>
        </p:spPr>
        <p:txBody>
          <a:bodyPr wrap="square">
            <a:spAutoFit/>
          </a:bodyPr>
          <a:lstStyle/>
          <a:p>
            <a:r>
              <a:rPr lang="ru-RU" sz="1800" b="1" dirty="0">
                <a:solidFill>
                  <a:srgbClr val="000000"/>
                </a:solidFill>
                <a:effectLst/>
                <a:latin typeface="Times"/>
                <a:ea typeface="Times New Roman" panose="02020603050405020304" pitchFamily="18" charset="0"/>
              </a:rPr>
              <a:t>3. </a:t>
            </a:r>
            <a:r>
              <a:rPr lang="ru-RU" sz="1800" b="1" dirty="0">
                <a:solidFill>
                  <a:srgbClr val="000000"/>
                </a:solidFill>
                <a:effectLst/>
                <a:latin typeface="Times New Roman" panose="02020603050405020304" pitchFamily="18" charset="0"/>
                <a:ea typeface="Times New Roman" panose="02020603050405020304" pitchFamily="18" charset="0"/>
              </a:rPr>
              <a:t>Ветвление обязательно должно содержать …</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a</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условие и оператор, выполняемый  в случае истинности условия</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b</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оператор, выполняемый  в случае истинности условия и оператор, выполняемый в случае ложности условия</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c</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оператор, выполняемый в случае ложности условия</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d</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только условие</a:t>
            </a:r>
          </a:p>
          <a:p>
            <a:endParaRPr lang="ru-RU" sz="18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a:ea typeface="Times New Roman" panose="02020603050405020304" pitchFamily="18" charset="0"/>
              </a:rPr>
              <a:t>4. </a:t>
            </a:r>
            <a:r>
              <a:rPr lang="ru-RU" sz="1800" b="1" dirty="0">
                <a:solidFill>
                  <a:srgbClr val="000000"/>
                </a:solidFill>
                <a:effectLst/>
                <a:latin typeface="Times New Roman" panose="02020603050405020304" pitchFamily="18" charset="0"/>
                <a:ea typeface="Times New Roman" panose="02020603050405020304" pitchFamily="18" charset="0"/>
              </a:rPr>
              <a:t>Задан фрагмент алгоритма:</a:t>
            </a:r>
            <a:br>
              <a:rPr lang="ru-RU" sz="1800" b="1" dirty="0">
                <a:solidFill>
                  <a:srgbClr val="000000"/>
                </a:solidFill>
                <a:effectLst/>
                <a:latin typeface="Times New Roman" panose="02020603050405020304" pitchFamily="18" charset="0"/>
                <a:ea typeface="Times New Roman" panose="02020603050405020304" pitchFamily="18" charset="0"/>
              </a:rPr>
            </a:br>
            <a:r>
              <a:rPr lang="ru-RU" sz="1800" i="1" dirty="0">
                <a:solidFill>
                  <a:srgbClr val="000000"/>
                </a:solidFill>
                <a:effectLst/>
                <a:latin typeface="Times New Roman" panose="02020603050405020304" pitchFamily="18" charset="0"/>
                <a:ea typeface="Times New Roman" panose="02020603050405020304" pitchFamily="18" charset="0"/>
              </a:rPr>
              <a:t>если </a:t>
            </a:r>
            <a:r>
              <a:rPr lang="ru-RU" sz="1800" i="1" dirty="0" err="1">
                <a:solidFill>
                  <a:srgbClr val="000000"/>
                </a:solidFill>
                <a:effectLst/>
                <a:latin typeface="Times New Roman" panose="02020603050405020304" pitchFamily="18" charset="0"/>
                <a:ea typeface="Times New Roman" panose="02020603050405020304" pitchFamily="18" charset="0"/>
              </a:rPr>
              <a:t>a</a:t>
            </a:r>
            <a:r>
              <a:rPr lang="ru-RU" sz="1800" i="1" dirty="0">
                <a:solidFill>
                  <a:srgbClr val="000000"/>
                </a:solidFill>
                <a:effectLst/>
                <a:latin typeface="Times New Roman" panose="02020603050405020304" pitchFamily="18" charset="0"/>
                <a:ea typeface="Times New Roman" panose="02020603050405020304" pitchFamily="18" charset="0"/>
              </a:rPr>
              <a:t>&lt;</a:t>
            </a:r>
            <a:r>
              <a:rPr lang="ru-RU" sz="1800" i="1" dirty="0" err="1">
                <a:solidFill>
                  <a:srgbClr val="000000"/>
                </a:solidFill>
                <a:effectLst/>
                <a:latin typeface="Times New Roman" panose="02020603050405020304" pitchFamily="18" charset="0"/>
                <a:ea typeface="Times New Roman" panose="02020603050405020304" pitchFamily="18" charset="0"/>
              </a:rPr>
              <a:t>b</a:t>
            </a:r>
            <a:r>
              <a:rPr lang="ru-RU" sz="1800" i="1" dirty="0">
                <a:solidFill>
                  <a:srgbClr val="000000"/>
                </a:solidFill>
                <a:effectLst/>
                <a:latin typeface="Times New Roman" panose="02020603050405020304" pitchFamily="18" charset="0"/>
                <a:ea typeface="Times New Roman" panose="02020603050405020304" pitchFamily="18" charset="0"/>
              </a:rPr>
              <a:t>, то с=</a:t>
            </a:r>
            <a:r>
              <a:rPr lang="ru-RU" sz="1800" i="1" dirty="0" err="1">
                <a:solidFill>
                  <a:srgbClr val="000000"/>
                </a:solidFill>
                <a:effectLst/>
                <a:latin typeface="Times New Roman" panose="02020603050405020304" pitchFamily="18" charset="0"/>
                <a:ea typeface="Times New Roman" panose="02020603050405020304" pitchFamily="18" charset="0"/>
              </a:rPr>
              <a:t>b-a</a:t>
            </a:r>
            <a:r>
              <a:rPr lang="ru-RU" sz="1800" i="1" dirty="0">
                <a:solidFill>
                  <a:srgbClr val="000000"/>
                </a:solidFill>
                <a:effectLst/>
                <a:latin typeface="Times New Roman" panose="02020603050405020304" pitchFamily="18" charset="0"/>
                <a:ea typeface="Times New Roman" panose="02020603050405020304" pitchFamily="18" charset="0"/>
              </a:rPr>
              <a:t>, иначе </a:t>
            </a:r>
            <a:r>
              <a:rPr lang="ru-RU" sz="1800" i="1" dirty="0" err="1">
                <a:solidFill>
                  <a:srgbClr val="000000"/>
                </a:solidFill>
                <a:effectLst/>
                <a:latin typeface="Times New Roman" panose="02020603050405020304" pitchFamily="18" charset="0"/>
                <a:ea typeface="Times New Roman" panose="02020603050405020304" pitchFamily="18" charset="0"/>
              </a:rPr>
              <a:t>c</a:t>
            </a:r>
            <a:r>
              <a:rPr lang="ru-RU" sz="1800" i="1" dirty="0">
                <a:solidFill>
                  <a:srgbClr val="000000"/>
                </a:solidFill>
                <a:effectLst/>
                <a:latin typeface="Times New Roman" panose="02020603050405020304" pitchFamily="18" charset="0"/>
                <a:ea typeface="Times New Roman" panose="02020603050405020304" pitchFamily="18" charset="0"/>
              </a:rPr>
              <a:t>=2*(</a:t>
            </a:r>
            <a:r>
              <a:rPr lang="ru-RU" sz="1800" i="1" dirty="0" err="1">
                <a:solidFill>
                  <a:srgbClr val="000000"/>
                </a:solidFill>
                <a:effectLst/>
                <a:latin typeface="Times New Roman" panose="02020603050405020304" pitchFamily="18" charset="0"/>
                <a:ea typeface="Times New Roman" panose="02020603050405020304" pitchFamily="18" charset="0"/>
              </a:rPr>
              <a:t>a-b</a:t>
            </a:r>
            <a:r>
              <a:rPr lang="ru-RU" sz="1800" i="1" dirty="0">
                <a:solidFill>
                  <a:srgbClr val="000000"/>
                </a:solidFill>
                <a:effectLst/>
                <a:latin typeface="Times New Roman" panose="02020603050405020304" pitchFamily="18" charset="0"/>
                <a:ea typeface="Times New Roman" panose="02020603050405020304" pitchFamily="18" charset="0"/>
              </a:rPr>
              <a:t>)</a:t>
            </a:r>
            <a:br>
              <a:rPr lang="ru-RU" sz="1800" i="1" dirty="0">
                <a:solidFill>
                  <a:srgbClr val="000000"/>
                </a:solidFill>
                <a:effectLst/>
                <a:latin typeface="Times New Roman" panose="02020603050405020304" pitchFamily="18" charset="0"/>
                <a:ea typeface="Times New Roman" panose="02020603050405020304" pitchFamily="18" charset="0"/>
              </a:rPr>
            </a:br>
            <a:r>
              <a:rPr lang="ru-RU" sz="1800" i="1" dirty="0" err="1">
                <a:solidFill>
                  <a:srgbClr val="000000"/>
                </a:solidFill>
                <a:effectLst/>
                <a:latin typeface="Times New Roman" panose="02020603050405020304" pitchFamily="18" charset="0"/>
                <a:ea typeface="Times New Roman" panose="02020603050405020304" pitchFamily="18" charset="0"/>
              </a:rPr>
              <a:t>d</a:t>
            </a:r>
            <a:r>
              <a:rPr lang="ru-RU" sz="1800" i="1" dirty="0">
                <a:solidFill>
                  <a:srgbClr val="000000"/>
                </a:solidFill>
                <a:effectLst/>
                <a:latin typeface="Times New Roman" panose="02020603050405020304" pitchFamily="18" charset="0"/>
                <a:ea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rPr>
              <a:t>0</a:t>
            </a:r>
            <a:br>
              <a:rPr lang="ru-RU" sz="1800" i="1" dirty="0">
                <a:solidFill>
                  <a:srgbClr val="000000"/>
                </a:solidFill>
                <a:effectLst/>
                <a:latin typeface="Times New Roman" panose="02020603050405020304" pitchFamily="18" charset="0"/>
                <a:ea typeface="Times New Roman" panose="02020603050405020304" pitchFamily="18" charset="0"/>
              </a:rPr>
            </a:br>
            <a:r>
              <a:rPr lang="ru-RU" sz="1800" i="1" dirty="0">
                <a:solidFill>
                  <a:srgbClr val="000000"/>
                </a:solidFill>
                <a:effectLst/>
                <a:latin typeface="Times New Roman" panose="02020603050405020304" pitchFamily="18" charset="0"/>
                <a:ea typeface="Times New Roman" panose="02020603050405020304" pitchFamily="18" charset="0"/>
              </a:rPr>
              <a:t>пока </a:t>
            </a:r>
            <a:r>
              <a:rPr lang="ru-RU" sz="1800" i="1" dirty="0" err="1">
                <a:solidFill>
                  <a:srgbClr val="000000"/>
                </a:solidFill>
                <a:effectLst/>
                <a:latin typeface="Times New Roman" panose="02020603050405020304" pitchFamily="18" charset="0"/>
                <a:ea typeface="Times New Roman" panose="02020603050405020304" pitchFamily="18" charset="0"/>
              </a:rPr>
              <a:t>c</a:t>
            </a:r>
            <a:r>
              <a:rPr lang="ru-RU" sz="1800" i="1" dirty="0">
                <a:solidFill>
                  <a:srgbClr val="000000"/>
                </a:solidFill>
                <a:effectLst/>
                <a:latin typeface="Times New Roman" panose="02020603050405020304" pitchFamily="18" charset="0"/>
                <a:ea typeface="Times New Roman" panose="02020603050405020304" pitchFamily="18" charset="0"/>
              </a:rPr>
              <a:t>&gt;</a:t>
            </a:r>
            <a:r>
              <a:rPr lang="ru-RU" sz="1800" i="1" dirty="0" err="1">
                <a:solidFill>
                  <a:srgbClr val="000000"/>
                </a:solidFill>
                <a:effectLst/>
                <a:latin typeface="Times New Roman" panose="02020603050405020304" pitchFamily="18" charset="0"/>
                <a:ea typeface="Times New Roman" panose="02020603050405020304" pitchFamily="18" charset="0"/>
              </a:rPr>
              <a:t>a</a:t>
            </a:r>
            <a:r>
              <a:rPr lang="ru-RU" sz="1800" i="1" dirty="0">
                <a:solidFill>
                  <a:srgbClr val="000000"/>
                </a:solidFill>
                <a:effectLst/>
                <a:latin typeface="Times New Roman" panose="02020603050405020304" pitchFamily="18" charset="0"/>
                <a:ea typeface="Times New Roman" panose="02020603050405020304" pitchFamily="18" charset="0"/>
              </a:rPr>
              <a:t> выполнить действия </a:t>
            </a:r>
            <a:r>
              <a:rPr lang="ru-RU" sz="1800" i="1" dirty="0" err="1">
                <a:solidFill>
                  <a:srgbClr val="000000"/>
                </a:solidFill>
                <a:effectLst/>
                <a:latin typeface="Times New Roman" panose="02020603050405020304" pitchFamily="18" charset="0"/>
                <a:ea typeface="Times New Roman" panose="02020603050405020304" pitchFamily="18" charset="0"/>
              </a:rPr>
              <a:t>d</a:t>
            </a:r>
            <a:r>
              <a:rPr lang="ru-RU" sz="1800" i="1" dirty="0">
                <a:solidFill>
                  <a:srgbClr val="000000"/>
                </a:solidFill>
                <a:effectLst/>
                <a:latin typeface="Times New Roman" panose="02020603050405020304" pitchFamily="18" charset="0"/>
                <a:ea typeface="Times New Roman" panose="02020603050405020304" pitchFamily="18" charset="0"/>
              </a:rPr>
              <a:t>=d+</a:t>
            </a:r>
            <a:r>
              <a:rPr lang="ru-RU" sz="1800" dirty="0">
                <a:solidFill>
                  <a:srgbClr val="000000"/>
                </a:solidFill>
                <a:effectLst/>
                <a:latin typeface="Times New Roman" panose="02020603050405020304" pitchFamily="18" charset="0"/>
                <a:ea typeface="Times New Roman" panose="02020603050405020304" pitchFamily="18" charset="0"/>
              </a:rPr>
              <a:t>1</a:t>
            </a:r>
            <a:r>
              <a:rPr lang="ru-RU" sz="1800" i="1" dirty="0">
                <a:solidFill>
                  <a:srgbClr val="000000"/>
                </a:solidFill>
                <a:effectLst/>
                <a:latin typeface="Times New Roman" panose="02020603050405020304" pitchFamily="18" charset="0"/>
                <a:ea typeface="Times New Roman" panose="02020603050405020304" pitchFamily="18" charset="0"/>
              </a:rPr>
              <a:t>, с=с-</a:t>
            </a:r>
            <a:r>
              <a:rPr lang="ru-RU" sz="1800" dirty="0">
                <a:solidFill>
                  <a:srgbClr val="000000"/>
                </a:solidFill>
                <a:effectLst/>
                <a:latin typeface="Times New Roman" panose="02020603050405020304" pitchFamily="18" charset="0"/>
                <a:ea typeface="Times New Roman" panose="02020603050405020304" pitchFamily="18" charset="0"/>
              </a:rPr>
              <a:t>1</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В результате выполнения данного алгоритма с начальными значениями </a:t>
            </a:r>
            <a:r>
              <a:rPr lang="ru-RU" sz="1800" i="1" dirty="0" err="1">
                <a:solidFill>
                  <a:srgbClr val="000000"/>
                </a:solidFill>
                <a:effectLst/>
                <a:latin typeface="Times New Roman" panose="02020603050405020304" pitchFamily="18" charset="0"/>
                <a:ea typeface="Times New Roman" panose="02020603050405020304" pitchFamily="18" charset="0"/>
              </a:rPr>
              <a:t>a</a:t>
            </a:r>
            <a:r>
              <a:rPr lang="ru-RU" sz="1800" i="1" dirty="0">
                <a:solidFill>
                  <a:srgbClr val="000000"/>
                </a:solidFill>
                <a:effectLst/>
                <a:latin typeface="Times New Roman" panose="02020603050405020304" pitchFamily="18" charset="0"/>
                <a:ea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rPr>
              <a:t>8</a:t>
            </a:r>
            <a:r>
              <a:rPr lang="ru-RU" sz="1800" i="1" dirty="0">
                <a:solidFill>
                  <a:srgbClr val="000000"/>
                </a:solidFill>
                <a:effectLst/>
                <a:latin typeface="Times New Roman" panose="02020603050405020304" pitchFamily="18" charset="0"/>
                <a:ea typeface="Times New Roman" panose="02020603050405020304" pitchFamily="18" charset="0"/>
              </a:rPr>
              <a:t>, </a:t>
            </a:r>
            <a:r>
              <a:rPr lang="ru-RU" sz="1800" i="1" dirty="0" err="1">
                <a:solidFill>
                  <a:srgbClr val="000000"/>
                </a:solidFill>
                <a:effectLst/>
                <a:latin typeface="Times New Roman" panose="02020603050405020304" pitchFamily="18" charset="0"/>
                <a:ea typeface="Times New Roman" panose="02020603050405020304" pitchFamily="18" charset="0"/>
              </a:rPr>
              <a:t>b</a:t>
            </a:r>
            <a:r>
              <a:rPr lang="ru-RU" sz="1800" i="1" dirty="0">
                <a:solidFill>
                  <a:srgbClr val="000000"/>
                </a:solidFill>
                <a:effectLst/>
                <a:latin typeface="Times New Roman" panose="02020603050405020304" pitchFamily="18" charset="0"/>
                <a:ea typeface="Times New Roman" panose="02020603050405020304" pitchFamily="18" charset="0"/>
              </a:rPr>
              <a:t>=3</a:t>
            </a:r>
            <a:r>
              <a:rPr lang="ru-RU" sz="1800" dirty="0">
                <a:solidFill>
                  <a:srgbClr val="000000"/>
                </a:solidFill>
                <a:effectLst/>
                <a:latin typeface="Times New Roman" panose="02020603050405020304" pitchFamily="18" charset="0"/>
                <a:ea typeface="Times New Roman" panose="02020603050405020304" pitchFamily="18" charset="0"/>
              </a:rPr>
              <a:t>, переменные </a:t>
            </a:r>
            <a:r>
              <a:rPr lang="ru-RU" sz="1800" i="1" dirty="0" err="1">
                <a:solidFill>
                  <a:srgbClr val="000000"/>
                </a:solidFill>
                <a:effectLst/>
                <a:latin typeface="Times New Roman" panose="02020603050405020304" pitchFamily="18" charset="0"/>
                <a:ea typeface="Times New Roman" panose="02020603050405020304" pitchFamily="18" charset="0"/>
              </a:rPr>
              <a:t>c</a:t>
            </a:r>
            <a:r>
              <a:rPr lang="ru-RU" sz="1800" dirty="0">
                <a:solidFill>
                  <a:srgbClr val="000000"/>
                </a:solidFill>
                <a:effectLst/>
                <a:latin typeface="Times New Roman" panose="02020603050405020304" pitchFamily="18" charset="0"/>
                <a:ea typeface="Times New Roman" panose="02020603050405020304" pitchFamily="18" charset="0"/>
              </a:rPr>
              <a:t> и </a:t>
            </a:r>
            <a:r>
              <a:rPr lang="ru-RU" sz="1800" i="1" dirty="0" err="1">
                <a:solidFill>
                  <a:srgbClr val="000000"/>
                </a:solidFill>
                <a:effectLst/>
                <a:latin typeface="Times New Roman" panose="02020603050405020304" pitchFamily="18" charset="0"/>
                <a:ea typeface="Times New Roman" panose="02020603050405020304" pitchFamily="18" charset="0"/>
              </a:rPr>
              <a:t>d</a:t>
            </a:r>
            <a:r>
              <a:rPr lang="ru-RU" sz="1800" i="1" dirty="0">
                <a:solidFill>
                  <a:srgbClr val="000000"/>
                </a:solidFill>
                <a:effectLst/>
                <a:latin typeface="Times New Roman" panose="02020603050405020304" pitchFamily="18" charset="0"/>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примут значения</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a</a:t>
            </a:r>
            <a:r>
              <a:rPr lang="ru-RU" sz="1800" dirty="0">
                <a:solidFill>
                  <a:srgbClr val="000000"/>
                </a:solidFill>
                <a:effectLst/>
                <a:latin typeface="Times"/>
                <a:ea typeface="Times New Roman" panose="02020603050405020304" pitchFamily="18" charset="0"/>
              </a:rPr>
              <a:t>) </a:t>
            </a:r>
            <a:r>
              <a:rPr lang="ru-RU" sz="1800" i="1" dirty="0" err="1">
                <a:solidFill>
                  <a:srgbClr val="000000"/>
                </a:solidFill>
                <a:effectLst/>
                <a:latin typeface="Times New Roman" panose="02020603050405020304" pitchFamily="18" charset="0"/>
                <a:ea typeface="Times New Roman" panose="02020603050405020304" pitchFamily="18" charset="0"/>
              </a:rPr>
              <a:t>c</a:t>
            </a:r>
            <a:r>
              <a:rPr lang="ru-RU" sz="1800" i="1" dirty="0">
                <a:solidFill>
                  <a:srgbClr val="000000"/>
                </a:solidFill>
                <a:effectLst/>
                <a:latin typeface="Times New Roman" panose="02020603050405020304" pitchFamily="18" charset="0"/>
                <a:ea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rPr>
              <a:t>8</a:t>
            </a:r>
            <a:r>
              <a:rPr lang="ru-RU" sz="1800" i="1" dirty="0">
                <a:solidFill>
                  <a:srgbClr val="000000"/>
                </a:solidFill>
                <a:effectLst/>
                <a:latin typeface="Times New Roman" panose="02020603050405020304" pitchFamily="18" charset="0"/>
                <a:ea typeface="Times New Roman" panose="02020603050405020304" pitchFamily="18" charset="0"/>
              </a:rPr>
              <a:t>, </a:t>
            </a:r>
            <a:r>
              <a:rPr lang="ru-RU" sz="1800" i="1" dirty="0" err="1">
                <a:solidFill>
                  <a:srgbClr val="000000"/>
                </a:solidFill>
                <a:effectLst/>
                <a:latin typeface="Times New Roman" panose="02020603050405020304" pitchFamily="18" charset="0"/>
                <a:ea typeface="Times New Roman" panose="02020603050405020304" pitchFamily="18" charset="0"/>
              </a:rPr>
              <a:t>d</a:t>
            </a:r>
            <a:r>
              <a:rPr lang="ru-RU" sz="1800" i="1" dirty="0">
                <a:solidFill>
                  <a:srgbClr val="000000"/>
                </a:solidFill>
                <a:effectLst/>
                <a:latin typeface="Times New Roman" panose="02020603050405020304" pitchFamily="18" charset="0"/>
                <a:ea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rPr>
              <a:t>2</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b</a:t>
            </a:r>
            <a:r>
              <a:rPr lang="ru-RU" sz="1800" dirty="0">
                <a:solidFill>
                  <a:srgbClr val="000000"/>
                </a:solidFill>
                <a:effectLst/>
                <a:latin typeface="Times"/>
                <a:ea typeface="Times New Roman" panose="02020603050405020304" pitchFamily="18" charset="0"/>
              </a:rPr>
              <a:t>) </a:t>
            </a:r>
            <a:r>
              <a:rPr lang="ru-RU" sz="1800" i="1" dirty="0" err="1">
                <a:solidFill>
                  <a:srgbClr val="000000"/>
                </a:solidFill>
                <a:effectLst/>
                <a:latin typeface="Times New Roman" panose="02020603050405020304" pitchFamily="18" charset="0"/>
                <a:ea typeface="Times New Roman" panose="02020603050405020304" pitchFamily="18" charset="0"/>
              </a:rPr>
              <a:t>c</a:t>
            </a:r>
            <a:r>
              <a:rPr lang="ru-RU" sz="1800" i="1" dirty="0">
                <a:solidFill>
                  <a:srgbClr val="000000"/>
                </a:solidFill>
                <a:effectLst/>
                <a:latin typeface="Times New Roman" panose="02020603050405020304" pitchFamily="18" charset="0"/>
                <a:ea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rPr>
              <a:t>5</a:t>
            </a:r>
            <a:r>
              <a:rPr lang="ru-RU" sz="1800" i="1" dirty="0">
                <a:solidFill>
                  <a:srgbClr val="000000"/>
                </a:solidFill>
                <a:effectLst/>
                <a:latin typeface="Times New Roman" panose="02020603050405020304" pitchFamily="18" charset="0"/>
                <a:ea typeface="Times New Roman" panose="02020603050405020304" pitchFamily="18" charset="0"/>
              </a:rPr>
              <a:t>, </a:t>
            </a:r>
            <a:r>
              <a:rPr lang="ru-RU" sz="1800" i="1" dirty="0" err="1">
                <a:solidFill>
                  <a:srgbClr val="000000"/>
                </a:solidFill>
                <a:effectLst/>
                <a:latin typeface="Times New Roman" panose="02020603050405020304" pitchFamily="18" charset="0"/>
                <a:ea typeface="Times New Roman" panose="02020603050405020304" pitchFamily="18" charset="0"/>
              </a:rPr>
              <a:t>d</a:t>
            </a:r>
            <a:r>
              <a:rPr lang="ru-RU" sz="1800" i="1" dirty="0">
                <a:solidFill>
                  <a:srgbClr val="000000"/>
                </a:solidFill>
                <a:effectLst/>
                <a:latin typeface="Times New Roman" panose="02020603050405020304" pitchFamily="18" charset="0"/>
                <a:ea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rPr>
              <a:t>1</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c</a:t>
            </a:r>
            <a:r>
              <a:rPr lang="ru-RU" sz="1800" dirty="0">
                <a:solidFill>
                  <a:srgbClr val="000000"/>
                </a:solidFill>
                <a:effectLst/>
                <a:latin typeface="Times"/>
                <a:ea typeface="Times New Roman" panose="02020603050405020304" pitchFamily="18" charset="0"/>
              </a:rPr>
              <a:t>) </a:t>
            </a:r>
            <a:r>
              <a:rPr lang="ru-RU" sz="1800" i="1" dirty="0" err="1">
                <a:solidFill>
                  <a:srgbClr val="000000"/>
                </a:solidFill>
                <a:effectLst/>
                <a:latin typeface="Times New Roman" panose="02020603050405020304" pitchFamily="18" charset="0"/>
                <a:ea typeface="Times New Roman" panose="02020603050405020304" pitchFamily="18" charset="0"/>
              </a:rPr>
              <a:t>c</a:t>
            </a:r>
            <a:r>
              <a:rPr lang="ru-RU" sz="1800" i="1" dirty="0">
                <a:solidFill>
                  <a:srgbClr val="000000"/>
                </a:solidFill>
                <a:effectLst/>
                <a:latin typeface="Times New Roman" panose="02020603050405020304" pitchFamily="18" charset="0"/>
                <a:ea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rPr>
              <a:t>5</a:t>
            </a:r>
            <a:r>
              <a:rPr lang="ru-RU" sz="1800" i="1" dirty="0">
                <a:solidFill>
                  <a:srgbClr val="000000"/>
                </a:solidFill>
                <a:effectLst/>
                <a:latin typeface="Times New Roman" panose="02020603050405020304" pitchFamily="18" charset="0"/>
                <a:ea typeface="Times New Roman" panose="02020603050405020304" pitchFamily="18" charset="0"/>
              </a:rPr>
              <a:t>, </a:t>
            </a:r>
            <a:r>
              <a:rPr lang="ru-RU" sz="1800" i="1" dirty="0" err="1">
                <a:solidFill>
                  <a:srgbClr val="000000"/>
                </a:solidFill>
                <a:effectLst/>
                <a:latin typeface="Times New Roman" panose="02020603050405020304" pitchFamily="18" charset="0"/>
                <a:ea typeface="Times New Roman" panose="02020603050405020304" pitchFamily="18" charset="0"/>
              </a:rPr>
              <a:t>d</a:t>
            </a:r>
            <a:r>
              <a:rPr lang="ru-RU" sz="1800" i="1" dirty="0">
                <a:solidFill>
                  <a:srgbClr val="000000"/>
                </a:solidFill>
                <a:effectLst/>
                <a:latin typeface="Times New Roman" panose="02020603050405020304" pitchFamily="18" charset="0"/>
                <a:ea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rPr>
              <a:t>0</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d</a:t>
            </a:r>
            <a:r>
              <a:rPr lang="ru-RU" sz="1800" dirty="0">
                <a:solidFill>
                  <a:srgbClr val="000000"/>
                </a:solidFill>
                <a:effectLst/>
                <a:latin typeface="Times"/>
                <a:ea typeface="Times New Roman" panose="02020603050405020304" pitchFamily="18" charset="0"/>
              </a:rPr>
              <a:t>) </a:t>
            </a:r>
            <a:r>
              <a:rPr lang="ru-RU" sz="1800" i="1" dirty="0" err="1">
                <a:solidFill>
                  <a:srgbClr val="000000"/>
                </a:solidFill>
                <a:effectLst/>
                <a:latin typeface="Times New Roman" panose="02020603050405020304" pitchFamily="18" charset="0"/>
                <a:ea typeface="Times New Roman" panose="02020603050405020304" pitchFamily="18" charset="0"/>
              </a:rPr>
              <a:t>c</a:t>
            </a:r>
            <a:r>
              <a:rPr lang="ru-RU" sz="1800" i="1" dirty="0">
                <a:solidFill>
                  <a:srgbClr val="000000"/>
                </a:solidFill>
                <a:effectLst/>
                <a:latin typeface="Times New Roman" panose="02020603050405020304" pitchFamily="18" charset="0"/>
                <a:ea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rPr>
              <a:t>10</a:t>
            </a:r>
            <a:r>
              <a:rPr lang="ru-RU" sz="1800" i="1" dirty="0">
                <a:solidFill>
                  <a:srgbClr val="000000"/>
                </a:solidFill>
                <a:effectLst/>
                <a:latin typeface="Times New Roman" panose="02020603050405020304" pitchFamily="18" charset="0"/>
                <a:ea typeface="Times New Roman" panose="02020603050405020304" pitchFamily="18" charset="0"/>
              </a:rPr>
              <a:t>, </a:t>
            </a:r>
            <a:r>
              <a:rPr lang="ru-RU" sz="1800" i="1" dirty="0" err="1">
                <a:solidFill>
                  <a:srgbClr val="000000"/>
                </a:solidFill>
                <a:effectLst/>
                <a:latin typeface="Times New Roman" panose="02020603050405020304" pitchFamily="18" charset="0"/>
                <a:ea typeface="Times New Roman" panose="02020603050405020304" pitchFamily="18" charset="0"/>
              </a:rPr>
              <a:t>d</a:t>
            </a:r>
            <a:r>
              <a:rPr lang="ru-RU" sz="1800" i="1" dirty="0">
                <a:solidFill>
                  <a:srgbClr val="000000"/>
                </a:solidFill>
                <a:effectLst/>
                <a:latin typeface="Times New Roman" panose="02020603050405020304" pitchFamily="18" charset="0"/>
                <a:ea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rPr>
              <a:t>1</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6759056"/>
      </p:ext>
    </p:extLst>
  </p:cSld>
  <p:clrMapOvr>
    <a:masterClrMapping/>
  </p:clrMapOvr>
  <mc:AlternateContent xmlns:mc="http://schemas.openxmlformats.org/markup-compatibility/2006" xmlns:p14="http://schemas.microsoft.com/office/powerpoint/2010/main">
    <mc:Choice Requires="p14">
      <p:transition spd="slow" p14:dur="2000" advTm="24236"/>
    </mc:Choice>
    <mc:Fallback xmlns="">
      <p:transition spd="slow" advTm="2423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64" y="-5316"/>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Тест. Операторы</a:t>
            </a:r>
          </a:p>
        </p:txBody>
      </p:sp>
      <p:sp>
        <p:nvSpPr>
          <p:cNvPr id="6" name="TextBox 5">
            <a:extLst>
              <a:ext uri="{FF2B5EF4-FFF2-40B4-BE49-F238E27FC236}">
                <a16:creationId xmlns:a16="http://schemas.microsoft.com/office/drawing/2014/main" id="{D0E7B831-CE7E-D93E-2823-B0DEF44F94A0}"/>
              </a:ext>
            </a:extLst>
          </p:cNvPr>
          <p:cNvSpPr txBox="1"/>
          <p:nvPr/>
        </p:nvSpPr>
        <p:spPr>
          <a:xfrm>
            <a:off x="323527" y="609328"/>
            <a:ext cx="8784813" cy="3970318"/>
          </a:xfrm>
          <a:prstGeom prst="rect">
            <a:avLst/>
          </a:prstGeom>
          <a:noFill/>
        </p:spPr>
        <p:txBody>
          <a:bodyPr wrap="square">
            <a:spAutoFit/>
          </a:bodyPr>
          <a:lstStyle/>
          <a:p>
            <a:r>
              <a:rPr lang="ru-RU" sz="1800" b="1" dirty="0">
                <a:solidFill>
                  <a:srgbClr val="000000"/>
                </a:solidFill>
                <a:effectLst/>
                <a:latin typeface="Times"/>
                <a:ea typeface="Times New Roman" panose="02020603050405020304" pitchFamily="18" charset="0"/>
              </a:rPr>
              <a:t>5. </a:t>
            </a:r>
            <a:r>
              <a:rPr lang="ru-RU" sz="1800" b="1" dirty="0">
                <a:solidFill>
                  <a:srgbClr val="000000"/>
                </a:solidFill>
                <a:effectLst/>
                <a:latin typeface="Times New Roman" panose="02020603050405020304" pitchFamily="18" charset="0"/>
                <a:ea typeface="Times New Roman" panose="02020603050405020304" pitchFamily="18" charset="0"/>
              </a:rPr>
              <a:t>Оператор, имеющий формат записи</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   если &lt; выражение &gt; то &lt;операторы&gt;  иначе&lt;операторы &gt;</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называется оператором …</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a</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условным</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b</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переходным</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c</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циклическим</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d</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безусловным</a:t>
            </a:r>
            <a:endParaRPr lang="ru-RU" sz="1800" dirty="0">
              <a:effectLst/>
              <a:latin typeface="Times New Roman" panose="02020603050405020304" pitchFamily="18" charset="0"/>
              <a:ea typeface="Times New Roman" panose="02020603050405020304" pitchFamily="18" charset="0"/>
            </a:endParaRPr>
          </a:p>
          <a:p>
            <a:endParaRPr lang="ru-RU" sz="1800" dirty="0">
              <a:solidFill>
                <a:srgbClr val="000000"/>
              </a:solidFill>
              <a:effectLst/>
              <a:latin typeface="Times"/>
              <a:ea typeface="Times New Roman" panose="02020603050405020304" pitchFamily="18" charset="0"/>
            </a:endParaRPr>
          </a:p>
          <a:p>
            <a:r>
              <a:rPr lang="ru-RU" sz="1800" b="1" dirty="0">
                <a:solidFill>
                  <a:srgbClr val="000000"/>
                </a:solidFill>
                <a:effectLst/>
                <a:latin typeface="Times"/>
                <a:ea typeface="Times New Roman" panose="02020603050405020304" pitchFamily="18" charset="0"/>
              </a:rPr>
              <a:t>6. </a:t>
            </a:r>
            <a:r>
              <a:rPr lang="ru-RU" sz="1800" b="1" dirty="0">
                <a:solidFill>
                  <a:srgbClr val="000000"/>
                </a:solidFill>
                <a:effectLst/>
                <a:latin typeface="Times New Roman" panose="02020603050405020304" pitchFamily="18" charset="0"/>
                <a:ea typeface="Times New Roman" panose="02020603050405020304" pitchFamily="18" charset="0"/>
              </a:rPr>
              <a:t>Оператор, заставляющий выполняться входящие в его состав так называемые внутренние операторы, называется оператором…</a:t>
            </a:r>
            <a:br>
              <a:rPr lang="ru-RU" sz="1800" b="1"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a</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цикла</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b</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ветвления</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c</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условного перехода</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d</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выбора</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9624142"/>
      </p:ext>
    </p:extLst>
  </p:cSld>
  <p:clrMapOvr>
    <a:masterClrMapping/>
  </p:clrMapOvr>
  <mc:AlternateContent xmlns:mc="http://schemas.openxmlformats.org/markup-compatibility/2006" xmlns:p14="http://schemas.microsoft.com/office/powerpoint/2010/main">
    <mc:Choice Requires="p14">
      <p:transition spd="slow" p14:dur="2000" advTm="24236"/>
    </mc:Choice>
    <mc:Fallback xmlns="">
      <p:transition spd="slow" advTm="2423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64" y="-5316"/>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Тест. Операторы</a:t>
            </a:r>
          </a:p>
        </p:txBody>
      </p:sp>
      <p:sp>
        <p:nvSpPr>
          <p:cNvPr id="6" name="TextBox 5">
            <a:extLst>
              <a:ext uri="{FF2B5EF4-FFF2-40B4-BE49-F238E27FC236}">
                <a16:creationId xmlns:a16="http://schemas.microsoft.com/office/drawing/2014/main" id="{D0E7B831-CE7E-D93E-2823-B0DEF44F94A0}"/>
              </a:ext>
            </a:extLst>
          </p:cNvPr>
          <p:cNvSpPr txBox="1"/>
          <p:nvPr/>
        </p:nvSpPr>
        <p:spPr>
          <a:xfrm>
            <a:off x="323527" y="609328"/>
            <a:ext cx="8784813" cy="5355312"/>
          </a:xfrm>
          <a:prstGeom prst="rect">
            <a:avLst/>
          </a:prstGeom>
          <a:noFill/>
        </p:spPr>
        <p:txBody>
          <a:bodyPr wrap="square">
            <a:spAutoFit/>
          </a:bodyPr>
          <a:lstStyle/>
          <a:p>
            <a:r>
              <a:rPr lang="ru-RU" sz="1800" b="1" dirty="0">
                <a:solidFill>
                  <a:srgbClr val="000000"/>
                </a:solidFill>
                <a:effectLst/>
                <a:latin typeface="Times"/>
                <a:ea typeface="Times New Roman" panose="02020603050405020304" pitchFamily="18" charset="0"/>
              </a:rPr>
              <a:t>7. </a:t>
            </a:r>
            <a:r>
              <a:rPr lang="ru-RU" sz="1800" b="1" dirty="0">
                <a:solidFill>
                  <a:srgbClr val="000000"/>
                </a:solidFill>
                <a:effectLst/>
                <a:latin typeface="Times New Roman" panose="02020603050405020304" pitchFamily="18" charset="0"/>
                <a:ea typeface="Times New Roman" panose="02020603050405020304" pitchFamily="18" charset="0"/>
              </a:rPr>
              <a:t>Элементами оператора ветвления являются…</a:t>
            </a:r>
            <a:br>
              <a:rPr lang="ru-RU" sz="1800" b="1"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а) условие</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б) переход по условию</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в) интерпретация</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г) повторение</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a</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а, б</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b</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в, г</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c</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а, г</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d</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б, г</a:t>
            </a:r>
          </a:p>
          <a:p>
            <a:endParaRPr lang="ru-RU" sz="18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a:ea typeface="Times New Roman" panose="02020603050405020304" pitchFamily="18" charset="0"/>
              </a:rPr>
              <a:t>8. </a:t>
            </a:r>
            <a:r>
              <a:rPr lang="ru-RU" sz="1800" b="1" dirty="0">
                <a:solidFill>
                  <a:srgbClr val="000000"/>
                </a:solidFill>
                <a:effectLst/>
                <a:latin typeface="Times New Roman" panose="02020603050405020304" pitchFamily="18" charset="0"/>
                <a:ea typeface="Times New Roman" panose="02020603050405020304" pitchFamily="18" charset="0"/>
              </a:rPr>
              <a:t>Элементами оператора ветвления являются…</a:t>
            </a:r>
            <a:br>
              <a:rPr lang="ru-RU" sz="1800" b="1"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а) интерпретация</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б) повторение</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в) условие</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г) переход по условию</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a</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в, г</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b</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а, г</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c</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б, г</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d</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а, б</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5456216"/>
      </p:ext>
    </p:extLst>
  </p:cSld>
  <p:clrMapOvr>
    <a:masterClrMapping/>
  </p:clrMapOvr>
  <mc:AlternateContent xmlns:mc="http://schemas.openxmlformats.org/markup-compatibility/2006" xmlns:p14="http://schemas.microsoft.com/office/powerpoint/2010/main">
    <mc:Choice Requires="p14">
      <p:transition spd="slow" p14:dur="2000" advTm="24236"/>
    </mc:Choice>
    <mc:Fallback xmlns="">
      <p:transition spd="slow" advTm="2423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64" y="-5316"/>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Тест. Операторы</a:t>
            </a:r>
          </a:p>
        </p:txBody>
      </p:sp>
      <p:sp>
        <p:nvSpPr>
          <p:cNvPr id="6" name="TextBox 5">
            <a:extLst>
              <a:ext uri="{FF2B5EF4-FFF2-40B4-BE49-F238E27FC236}">
                <a16:creationId xmlns:a16="http://schemas.microsoft.com/office/drawing/2014/main" id="{D0E7B831-CE7E-D93E-2823-B0DEF44F94A0}"/>
              </a:ext>
            </a:extLst>
          </p:cNvPr>
          <p:cNvSpPr txBox="1"/>
          <p:nvPr/>
        </p:nvSpPr>
        <p:spPr>
          <a:xfrm>
            <a:off x="323527" y="609328"/>
            <a:ext cx="8784813" cy="2308324"/>
          </a:xfrm>
          <a:prstGeom prst="rect">
            <a:avLst/>
          </a:prstGeom>
          <a:noFill/>
        </p:spPr>
        <p:txBody>
          <a:bodyPr wrap="square">
            <a:spAutoFit/>
          </a:bodyPr>
          <a:lstStyle/>
          <a:p>
            <a:r>
              <a:rPr lang="en-US" sz="2400" b="1" dirty="0">
                <a:solidFill>
                  <a:srgbClr val="000000"/>
                </a:solidFill>
                <a:latin typeface="Times"/>
                <a:ea typeface="Times New Roman" panose="02020603050405020304" pitchFamily="18" charset="0"/>
              </a:rPr>
              <a:t>9</a:t>
            </a:r>
            <a:r>
              <a:rPr lang="ru-RU" sz="2400" b="1" dirty="0">
                <a:solidFill>
                  <a:srgbClr val="000000"/>
                </a:solidFill>
                <a:effectLst/>
                <a:latin typeface="Times"/>
                <a:ea typeface="Times New Roman" panose="02020603050405020304" pitchFamily="18" charset="0"/>
              </a:rPr>
              <a:t>. </a:t>
            </a:r>
            <a:r>
              <a:rPr lang="ru-RU" sz="2400" b="1" dirty="0">
                <a:solidFill>
                  <a:srgbClr val="000000"/>
                </a:solidFill>
                <a:effectLst/>
                <a:latin typeface="Times New Roman" panose="02020603050405020304" pitchFamily="18" charset="0"/>
                <a:ea typeface="Times New Roman" panose="02020603050405020304" pitchFamily="18" charset="0"/>
              </a:rPr>
              <a:t>Описанием цикла с предусловием является следующее выражение:</a:t>
            </a:r>
            <a:endParaRPr lang="en-US" sz="2400" b="1" dirty="0">
              <a:solidFill>
                <a:srgbClr val="000000"/>
              </a:solidFill>
              <a:effectLst/>
              <a:latin typeface="Times New Roman" panose="02020603050405020304" pitchFamily="18" charset="0"/>
              <a:ea typeface="Times New Roman" panose="02020603050405020304" pitchFamily="18" charset="0"/>
            </a:endParaRPr>
          </a:p>
          <a:p>
            <a:r>
              <a:rPr lang="ru-RU" sz="2400" dirty="0" err="1">
                <a:solidFill>
                  <a:srgbClr val="000000"/>
                </a:solidFill>
                <a:effectLst/>
                <a:latin typeface="Times"/>
                <a:ea typeface="Times New Roman" panose="02020603050405020304" pitchFamily="18" charset="0"/>
              </a:rPr>
              <a:t>a</a:t>
            </a:r>
            <a:r>
              <a:rPr lang="ru-RU" sz="2400" dirty="0">
                <a:solidFill>
                  <a:srgbClr val="000000"/>
                </a:solidFill>
                <a:effectLst/>
                <a:latin typeface="Times"/>
                <a:ea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пока условие истинно выполнять оператор</a:t>
            </a:r>
            <a:br>
              <a:rPr lang="ru-RU" sz="2400" dirty="0">
                <a:solidFill>
                  <a:srgbClr val="000000"/>
                </a:solidFill>
                <a:effectLst/>
                <a:latin typeface="Times"/>
                <a:ea typeface="Times New Roman" panose="02020603050405020304" pitchFamily="18" charset="0"/>
              </a:rPr>
            </a:br>
            <a:r>
              <a:rPr lang="ru-RU" sz="2400" dirty="0" err="1">
                <a:solidFill>
                  <a:srgbClr val="000000"/>
                </a:solidFill>
                <a:effectLst/>
                <a:latin typeface="Times"/>
                <a:ea typeface="Times New Roman" panose="02020603050405020304" pitchFamily="18" charset="0"/>
              </a:rPr>
              <a:t>b</a:t>
            </a:r>
            <a:r>
              <a:rPr lang="ru-RU" sz="2400" dirty="0">
                <a:solidFill>
                  <a:srgbClr val="000000"/>
                </a:solidFill>
                <a:effectLst/>
                <a:latin typeface="Times"/>
                <a:ea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если условие истинно выполнять оператор, иначе остановиться</a:t>
            </a:r>
            <a:br>
              <a:rPr lang="ru-RU" sz="2400" dirty="0">
                <a:solidFill>
                  <a:srgbClr val="000000"/>
                </a:solidFill>
                <a:effectLst/>
                <a:latin typeface="Times"/>
                <a:ea typeface="Times New Roman" panose="02020603050405020304" pitchFamily="18" charset="0"/>
              </a:rPr>
            </a:br>
            <a:r>
              <a:rPr lang="ru-RU" sz="2400" dirty="0" err="1">
                <a:solidFill>
                  <a:srgbClr val="000000"/>
                </a:solidFill>
                <a:effectLst/>
                <a:latin typeface="Times"/>
                <a:ea typeface="Times New Roman" panose="02020603050405020304" pitchFamily="18" charset="0"/>
              </a:rPr>
              <a:t>c</a:t>
            </a:r>
            <a:r>
              <a:rPr lang="ru-RU" sz="2400" dirty="0">
                <a:solidFill>
                  <a:srgbClr val="000000"/>
                </a:solidFill>
                <a:effectLst/>
                <a:latin typeface="Times"/>
                <a:ea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выполнять оператор пока условие ложно</a:t>
            </a:r>
            <a:br>
              <a:rPr lang="ru-RU" sz="2400" dirty="0">
                <a:solidFill>
                  <a:srgbClr val="000000"/>
                </a:solidFill>
                <a:effectLst/>
                <a:latin typeface="Times"/>
                <a:ea typeface="Times New Roman" panose="02020603050405020304" pitchFamily="18" charset="0"/>
              </a:rPr>
            </a:br>
            <a:r>
              <a:rPr lang="ru-RU" sz="2400" dirty="0" err="1">
                <a:solidFill>
                  <a:srgbClr val="000000"/>
                </a:solidFill>
                <a:effectLst/>
                <a:latin typeface="Times"/>
                <a:ea typeface="Times New Roman" panose="02020603050405020304" pitchFamily="18" charset="0"/>
              </a:rPr>
              <a:t>d</a:t>
            </a:r>
            <a:r>
              <a:rPr lang="ru-RU" sz="2400" dirty="0">
                <a:solidFill>
                  <a:srgbClr val="000000"/>
                </a:solidFill>
                <a:effectLst/>
                <a:latin typeface="Times"/>
                <a:ea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выполнить оператор заданное число раз</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9406183"/>
      </p:ext>
    </p:extLst>
  </p:cSld>
  <p:clrMapOvr>
    <a:masterClrMapping/>
  </p:clrMapOvr>
  <mc:AlternateContent xmlns:mc="http://schemas.openxmlformats.org/markup-compatibility/2006" xmlns:p14="http://schemas.microsoft.com/office/powerpoint/2010/main">
    <mc:Choice Requires="p14">
      <p:transition spd="slow" p14:dur="2000" advTm="24236"/>
    </mc:Choice>
    <mc:Fallback xmlns="">
      <p:transition spd="slow" advTm="2423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Упражнения</a:t>
            </a:r>
          </a:p>
        </p:txBody>
      </p:sp>
      <p:sp>
        <p:nvSpPr>
          <p:cNvPr id="8" name="TextBox 7"/>
          <p:cNvSpPr txBox="1"/>
          <p:nvPr/>
        </p:nvSpPr>
        <p:spPr>
          <a:xfrm>
            <a:off x="467544" y="620688"/>
            <a:ext cx="8352928" cy="5734903"/>
          </a:xfrm>
          <a:prstGeom prst="rect">
            <a:avLst/>
          </a:prstGeom>
          <a:noFill/>
        </p:spPr>
        <p:txBody>
          <a:bodyPr wrap="square" rtlCol="0">
            <a:spAutoFit/>
          </a:bodyPr>
          <a:lstStyle/>
          <a:p>
            <a:pPr indent="450215" algn="just">
              <a:lnSpc>
                <a:spcPct val="120000"/>
              </a:lnSpc>
              <a:spcAft>
                <a:spcPts val="0"/>
              </a:spcAft>
            </a:pPr>
            <a:r>
              <a:rPr lang="ru-RU" sz="2800" dirty="0">
                <a:latin typeface="Times New Roman" panose="02020603050405020304" pitchFamily="18" charset="0"/>
                <a:ea typeface="Times New Roman" panose="02020603050405020304" pitchFamily="18" charset="0"/>
              </a:rPr>
              <a:t>1.	Составьте алгоритмы по походу в магазин за яблоками. Используйте линейный и разветвляющийся алгоритмы. Реализуйте их словесно.</a:t>
            </a:r>
          </a:p>
          <a:p>
            <a:pPr indent="450215" algn="just">
              <a:lnSpc>
                <a:spcPct val="120000"/>
              </a:lnSpc>
              <a:spcAft>
                <a:spcPts val="0"/>
              </a:spcAft>
            </a:pPr>
            <a:r>
              <a:rPr lang="ru-RU" sz="2800" dirty="0">
                <a:latin typeface="Times New Roman" panose="02020603050405020304" pitchFamily="18" charset="0"/>
                <a:ea typeface="Times New Roman" panose="02020603050405020304" pitchFamily="18" charset="0"/>
              </a:rPr>
              <a:t>2. Составьте алгоритм приготовления яичницы. Учтите, что в холодильнике может и не оказаться ингредиентов.</a:t>
            </a:r>
          </a:p>
          <a:p>
            <a:pPr indent="450215" algn="just">
              <a:lnSpc>
                <a:spcPct val="120000"/>
              </a:lnSpc>
              <a:spcAft>
                <a:spcPts val="0"/>
              </a:spcAft>
            </a:pPr>
            <a:r>
              <a:rPr lang="ru-RU" sz="2800" dirty="0">
                <a:latin typeface="Times New Roman" panose="02020603050405020304" pitchFamily="18" charset="0"/>
                <a:ea typeface="Times New Roman" panose="02020603050405020304" pitchFamily="18" charset="0"/>
              </a:rPr>
              <a:t>3.	Составьте алгоритм по нахождению корней квадратного уравнения через дискриминант. Используйте разветвляющийся алгоритм. Реализуйте его псевдокодом.</a:t>
            </a:r>
          </a:p>
        </p:txBody>
      </p:sp>
    </p:spTree>
    <p:extLst>
      <p:ext uri="{BB962C8B-B14F-4D97-AF65-F5344CB8AC3E}">
        <p14:creationId xmlns:p14="http://schemas.microsoft.com/office/powerpoint/2010/main" val="1859738543"/>
      </p:ext>
    </p:extLst>
  </p:cSld>
  <p:clrMapOvr>
    <a:masterClrMapping/>
  </p:clrMapOvr>
  <mc:AlternateContent xmlns:mc="http://schemas.openxmlformats.org/markup-compatibility/2006" xmlns:p14="http://schemas.microsoft.com/office/powerpoint/2010/main">
    <mc:Choice Requires="p14">
      <p:transition spd="slow" p14:dur="2000" advTm="132783"/>
    </mc:Choice>
    <mc:Fallback xmlns="">
      <p:transition spd="slow" advTm="13278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Понятие блок-схемы алгоритма</a:t>
            </a:r>
          </a:p>
        </p:txBody>
      </p:sp>
      <p:sp>
        <p:nvSpPr>
          <p:cNvPr id="8" name="TextBox 7"/>
          <p:cNvSpPr txBox="1"/>
          <p:nvPr/>
        </p:nvSpPr>
        <p:spPr>
          <a:xfrm>
            <a:off x="386168" y="548680"/>
            <a:ext cx="8352928" cy="6150851"/>
          </a:xfrm>
          <a:prstGeom prst="rect">
            <a:avLst/>
          </a:prstGeom>
          <a:noFill/>
        </p:spPr>
        <p:txBody>
          <a:bodyPr wrap="square" rtlCol="0">
            <a:spAutoFit/>
          </a:bodyPr>
          <a:lstStyle/>
          <a:p>
            <a:pPr indent="450215" algn="just">
              <a:lnSpc>
                <a:spcPct val="120000"/>
              </a:lnSpc>
              <a:spcAft>
                <a:spcPts val="0"/>
              </a:spcAft>
            </a:pPr>
            <a:r>
              <a:rPr lang="ru-RU" sz="2200" b="1" dirty="0">
                <a:latin typeface="Times New Roman" panose="02020603050405020304" pitchFamily="18" charset="0"/>
                <a:ea typeface="Times New Roman" panose="02020603050405020304" pitchFamily="18" charset="0"/>
              </a:rPr>
              <a:t>Блок-схема</a:t>
            </a:r>
            <a:r>
              <a:rPr lang="ru-RU" sz="2200" dirty="0">
                <a:latin typeface="Times New Roman" panose="02020603050405020304" pitchFamily="18" charset="0"/>
                <a:ea typeface="Times New Roman" panose="02020603050405020304" pitchFamily="18" charset="0"/>
              </a:rPr>
              <a:t> – это графическая реализация алгоритма.</a:t>
            </a:r>
          </a:p>
          <a:p>
            <a:pPr indent="450215" algn="just">
              <a:lnSpc>
                <a:spcPct val="120000"/>
              </a:lnSpc>
              <a:spcAft>
                <a:spcPts val="0"/>
              </a:spcAft>
            </a:pPr>
            <a:r>
              <a:rPr lang="ru-RU" sz="2200" dirty="0">
                <a:latin typeface="Times New Roman" panose="02020603050405020304" pitchFamily="18" charset="0"/>
                <a:ea typeface="Times New Roman" panose="02020603050405020304" pitchFamily="18" charset="0"/>
              </a:rPr>
              <a:t>Блок-схема (схема алгоритма) представляет собой удобный и наглядный способ записи алгоритма.</a:t>
            </a:r>
          </a:p>
          <a:p>
            <a:pPr indent="450215" algn="just">
              <a:lnSpc>
                <a:spcPct val="120000"/>
              </a:lnSpc>
              <a:spcAft>
                <a:spcPts val="0"/>
              </a:spcAft>
            </a:pPr>
            <a:r>
              <a:rPr lang="ru-RU" sz="2200" dirty="0">
                <a:latin typeface="Times New Roman" panose="02020603050405020304" pitchFamily="18" charset="0"/>
                <a:ea typeface="Times New Roman" panose="02020603050405020304" pitchFamily="18" charset="0"/>
              </a:rPr>
              <a:t>Блок-схема состоит из функциональных блоков разной формы, связанных между собой стрелками. В каждом блоке описывается одно или несколько действий. Основные виды блоков представлены в таблицах через один слайд.</a:t>
            </a:r>
          </a:p>
          <a:p>
            <a:pPr indent="450215" algn="just">
              <a:lnSpc>
                <a:spcPct val="120000"/>
              </a:lnSpc>
              <a:spcAft>
                <a:spcPts val="0"/>
              </a:spcAft>
            </a:pPr>
            <a:r>
              <a:rPr lang="ru-RU" sz="2200" dirty="0">
                <a:latin typeface="Times New Roman" panose="02020603050405020304" pitchFamily="18" charset="0"/>
                <a:ea typeface="Times New Roman" panose="02020603050405020304" pitchFamily="18" charset="0"/>
              </a:rPr>
              <a:t>Любая команда алгоритма записывается в блок-схеме в виде графического элемента – блока, и дополняется словесным описанием. Блоки в блок-схемах соединяются линиями потока информации. Направление потока информации указывается стрелкой. В случае потока информации сверху вниз и слева направо стрелку ставить не обязательно. Блоки в блок-схеме имеют только один вход и один выход (за исключением логического блока – блока с условием).</a:t>
            </a:r>
            <a:endParaRPr lang="ru-RU"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5851744"/>
      </p:ext>
    </p:extLst>
  </p:cSld>
  <p:clrMapOvr>
    <a:masterClrMapping/>
  </p:clrMapOvr>
  <mc:AlternateContent xmlns:mc="http://schemas.openxmlformats.org/markup-compatibility/2006" xmlns:p14="http://schemas.microsoft.com/office/powerpoint/2010/main">
    <mc:Choice Requires="p14">
      <p:transition spd="slow" p14:dur="2000" advTm="27961"/>
    </mc:Choice>
    <mc:Fallback xmlns="">
      <p:transition spd="slow" advTm="27961"/>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Стандарты на изображение блок-схем</a:t>
            </a:r>
          </a:p>
        </p:txBody>
      </p:sp>
      <p:sp>
        <p:nvSpPr>
          <p:cNvPr id="8" name="TextBox 7"/>
          <p:cNvSpPr txBox="1"/>
          <p:nvPr/>
        </p:nvSpPr>
        <p:spPr>
          <a:xfrm>
            <a:off x="386168" y="548680"/>
            <a:ext cx="8352928" cy="4618124"/>
          </a:xfrm>
          <a:prstGeom prst="rect">
            <a:avLst/>
          </a:prstGeom>
          <a:noFill/>
        </p:spPr>
        <p:txBody>
          <a:bodyPr wrap="square" rtlCol="0">
            <a:spAutoFit/>
          </a:bodyPr>
          <a:lstStyle/>
          <a:p>
            <a:r>
              <a:rPr lang="ru-RU" i="1" dirty="0"/>
              <a:t> Далее приводятся разные маркировки одного и того же стандарта.</a:t>
            </a:r>
          </a:p>
          <a:p>
            <a:endParaRPr lang="ru-RU" dirty="0">
              <a:hlinkClick r:id="rId3"/>
            </a:endParaRPr>
          </a:p>
          <a:p>
            <a:r>
              <a:rPr lang="ru-RU" dirty="0">
                <a:hlinkClick r:id="rId3"/>
              </a:rPr>
              <a:t>ГОСТ 19.701-90. Схемы алгоритмов, программ, данных и систем. Условные обозначения и правила выполнения</a:t>
            </a:r>
            <a:endParaRPr lang="ru-RU" dirty="0"/>
          </a:p>
          <a:p>
            <a:endParaRPr lang="ru-RU" dirty="0"/>
          </a:p>
          <a:p>
            <a:r>
              <a:rPr lang="ru-RU" dirty="0"/>
              <a:t>Международный стандарт </a:t>
            </a:r>
            <a:r>
              <a:rPr lang="es-419" b="1" dirty="0"/>
              <a:t>ISO 5807:1985</a:t>
            </a:r>
            <a:r>
              <a:rPr lang="es-419" dirty="0"/>
              <a:t>.</a:t>
            </a:r>
            <a:endParaRPr lang="ru-RU" dirty="0"/>
          </a:p>
          <a:p>
            <a:endParaRPr lang="ru-RU" dirty="0"/>
          </a:p>
          <a:p>
            <a:r>
              <a:rPr lang="ru-RU" i="1" dirty="0"/>
              <a:t>ГОСТ 19.701–90 (ИСО 5807–85) «Единая система программной документа­ции».</a:t>
            </a:r>
          </a:p>
          <a:p>
            <a:endParaRPr lang="ru-RU" i="1" dirty="0"/>
          </a:p>
          <a:p>
            <a:endParaRPr lang="ru-RU" i="1" dirty="0"/>
          </a:p>
          <a:p>
            <a:r>
              <a:rPr lang="ru-RU" i="1" dirty="0"/>
              <a:t>Еще материалы:</a:t>
            </a:r>
          </a:p>
          <a:p>
            <a:r>
              <a:rPr lang="en-US" dirty="0">
                <a:hlinkClick r:id="rId3"/>
              </a:rPr>
              <a:t>http://cert.obninsk.ru/gost/282/282.html</a:t>
            </a:r>
            <a:endParaRPr lang="ru-RU" dirty="0"/>
          </a:p>
          <a:p>
            <a:r>
              <a:rPr lang="en-US" dirty="0">
                <a:hlinkClick r:id="rId4"/>
              </a:rPr>
              <a:t>https://prog-cpp.ru/block-schema/</a:t>
            </a:r>
            <a:endParaRPr lang="ru-RU" dirty="0"/>
          </a:p>
          <a:p>
            <a:r>
              <a:rPr lang="en-US" dirty="0">
                <a:hlinkClick r:id="rId5"/>
              </a:rPr>
              <a:t>https://sites.google.com/site/anisimovkhv/learning/pris/lecture/tema8/tema8_2</a:t>
            </a:r>
            <a:endParaRPr lang="ru-RU" dirty="0"/>
          </a:p>
          <a:p>
            <a:pPr indent="450215" algn="just">
              <a:lnSpc>
                <a:spcPct val="120000"/>
              </a:lnSpc>
              <a:spcAft>
                <a:spcPts val="0"/>
              </a:spcAft>
            </a:pPr>
            <a:endParaRPr lang="ru-RU"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4719282"/>
      </p:ext>
    </p:extLst>
  </p:cSld>
  <p:clrMapOvr>
    <a:masterClrMapping/>
  </p:clrMapOvr>
  <mc:AlternateContent xmlns:mc="http://schemas.openxmlformats.org/markup-compatibility/2006" xmlns:p14="http://schemas.microsoft.com/office/powerpoint/2010/main">
    <mc:Choice Requires="p14">
      <p:transition spd="slow" p14:dur="2000" advTm="27961"/>
    </mc:Choice>
    <mc:Fallback xmlns="">
      <p:transition spd="slow" advTm="2796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0"/>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Элементы блок-схем</a:t>
            </a:r>
          </a:p>
        </p:txBody>
      </p:sp>
      <p:pic>
        <p:nvPicPr>
          <p:cNvPr id="7" name="Рисунок 6">
            <a:extLst>
              <a:ext uri="{FF2B5EF4-FFF2-40B4-BE49-F238E27FC236}">
                <a16:creationId xmlns:a16="http://schemas.microsoft.com/office/drawing/2014/main" id="{1EE1AC19-3DC2-8C4D-9D01-0C3386C13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260" y="404662"/>
            <a:ext cx="2267675" cy="6453337"/>
          </a:xfrm>
          <a:prstGeom prst="rect">
            <a:avLst/>
          </a:prstGeom>
        </p:spPr>
      </p:pic>
    </p:spTree>
    <p:extLst>
      <p:ext uri="{BB962C8B-B14F-4D97-AF65-F5344CB8AC3E}">
        <p14:creationId xmlns:p14="http://schemas.microsoft.com/office/powerpoint/2010/main" val="138456184"/>
      </p:ext>
    </p:extLst>
  </p:cSld>
  <p:clrMapOvr>
    <a:masterClrMapping/>
  </p:clrMapOvr>
  <mc:AlternateContent xmlns:mc="http://schemas.openxmlformats.org/markup-compatibility/2006" xmlns:p14="http://schemas.microsoft.com/office/powerpoint/2010/main">
    <mc:Choice Requires="p14">
      <p:transition spd="slow" p14:dur="2000" advTm="79558"/>
    </mc:Choice>
    <mc:Fallback xmlns="">
      <p:transition spd="slow" advTm="79558"/>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0"/>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Основные элементы блок-схем</a:t>
            </a:r>
          </a:p>
        </p:txBody>
      </p:sp>
      <p:pic>
        <p:nvPicPr>
          <p:cNvPr id="2050" name="Picture 2" descr="https://poznayka.org/baza1/511379599455.files/image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54842"/>
            <a:ext cx="3933825"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49568"/>
      </p:ext>
    </p:extLst>
  </p:cSld>
  <p:clrMapOvr>
    <a:masterClrMapping/>
  </p:clrMapOvr>
  <mc:AlternateContent xmlns:mc="http://schemas.openxmlformats.org/markup-compatibility/2006" xmlns:p14="http://schemas.microsoft.com/office/powerpoint/2010/main">
    <mc:Choice Requires="p14">
      <p:transition spd="slow" p14:dur="2000" advTm="79558"/>
    </mc:Choice>
    <mc:Fallback xmlns="">
      <p:transition spd="slow" advTm="795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Примерное содержание курса (будет изменяться в процессе)</a:t>
            </a:r>
          </a:p>
        </p:txBody>
      </p:sp>
      <p:sp>
        <p:nvSpPr>
          <p:cNvPr id="5" name="Заголовок 1">
            <a:extLst>
              <a:ext uri="{FF2B5EF4-FFF2-40B4-BE49-F238E27FC236}">
                <a16:creationId xmlns:a16="http://schemas.microsoft.com/office/drawing/2014/main" id="{920CAA2B-9507-204F-B54E-89EBC8FB9E57}"/>
              </a:ext>
            </a:extLst>
          </p:cNvPr>
          <p:cNvSpPr txBox="1">
            <a:spLocks/>
          </p:cNvSpPr>
          <p:nvPr/>
        </p:nvSpPr>
        <p:spPr>
          <a:xfrm>
            <a:off x="719572" y="471726"/>
            <a:ext cx="7704856" cy="39604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457200" indent="-457200" algn="l">
              <a:buFont typeface="+mj-lt"/>
              <a:buAutoNum type="arabicPeriod"/>
              <a:defRPr/>
            </a:pPr>
            <a:r>
              <a:rPr lang="ru-RU" sz="1800" dirty="0">
                <a:solidFill>
                  <a:srgbClr val="000066"/>
                </a:solidFill>
                <a:latin typeface="Times New Roman" panose="02020603050405020304" pitchFamily="18" charset="0"/>
              </a:rPr>
              <a:t>Алгоритм и его особенности</a:t>
            </a:r>
          </a:p>
          <a:p>
            <a:pPr marL="457200" indent="-457200" algn="l">
              <a:buFont typeface="+mj-lt"/>
              <a:buAutoNum type="arabicPeriod"/>
              <a:defRPr/>
            </a:pPr>
            <a:r>
              <a:rPr lang="ru-RU" sz="1800" dirty="0">
                <a:solidFill>
                  <a:srgbClr val="000066"/>
                </a:solidFill>
                <a:latin typeface="Times New Roman" panose="02020603050405020304" pitchFamily="18" charset="0"/>
              </a:rPr>
              <a:t>Блок-схемы алгоритмов</a:t>
            </a:r>
          </a:p>
          <a:p>
            <a:pPr marL="457200" indent="-457200" algn="l">
              <a:buFont typeface="+mj-lt"/>
              <a:buAutoNum type="arabicPeriod"/>
              <a:defRPr/>
            </a:pPr>
            <a:r>
              <a:rPr lang="ru-RU" sz="1800" dirty="0">
                <a:solidFill>
                  <a:srgbClr val="000066"/>
                </a:solidFill>
                <a:latin typeface="Times New Roman" panose="02020603050405020304" pitchFamily="18" charset="0"/>
              </a:rPr>
              <a:t>Алгоритмические языки</a:t>
            </a:r>
          </a:p>
          <a:p>
            <a:pPr marL="457200" indent="-457200" algn="l">
              <a:buFont typeface="+mj-lt"/>
              <a:buAutoNum type="arabicPeriod"/>
              <a:defRPr/>
            </a:pPr>
            <a:r>
              <a:rPr lang="ru-RU" sz="1800" dirty="0">
                <a:solidFill>
                  <a:srgbClr val="000066"/>
                </a:solidFill>
                <a:latin typeface="Times New Roman" panose="02020603050405020304" pitchFamily="18" charset="0"/>
              </a:rPr>
              <a:t>Трансляторы</a:t>
            </a:r>
          </a:p>
          <a:p>
            <a:pPr marL="457200" indent="-457200" algn="l">
              <a:buFont typeface="+mj-lt"/>
              <a:buAutoNum type="arabicPeriod"/>
              <a:defRPr/>
            </a:pPr>
            <a:r>
              <a:rPr lang="ru-RU" sz="1800" dirty="0">
                <a:solidFill>
                  <a:srgbClr val="000066"/>
                </a:solidFill>
                <a:latin typeface="Times New Roman" panose="02020603050405020304" pitchFamily="18" charset="0"/>
              </a:rPr>
              <a:t>Команда машинной программы и ее характеристики</a:t>
            </a:r>
          </a:p>
          <a:p>
            <a:pPr marL="457200" indent="-457200" algn="l">
              <a:buFont typeface="+mj-lt"/>
              <a:buAutoNum type="arabicPeriod"/>
              <a:defRPr/>
            </a:pPr>
            <a:r>
              <a:rPr lang="ru-RU" sz="1800" dirty="0">
                <a:solidFill>
                  <a:srgbClr val="000066"/>
                </a:solidFill>
                <a:latin typeface="Times New Roman" panose="02020603050405020304" pitchFamily="18" charset="0"/>
              </a:rPr>
              <a:t>Режимы работы компьютера</a:t>
            </a:r>
          </a:p>
          <a:p>
            <a:pPr marL="457200" indent="-457200" algn="l">
              <a:buFont typeface="+mj-lt"/>
              <a:buAutoNum type="arabicPeriod"/>
              <a:defRPr/>
            </a:pPr>
            <a:r>
              <a:rPr lang="ru-RU" sz="1800" dirty="0">
                <a:solidFill>
                  <a:srgbClr val="000066"/>
                </a:solidFill>
                <a:latin typeface="Times New Roman" panose="02020603050405020304" pitchFamily="18" charset="0"/>
              </a:rPr>
              <a:t>Программное обеспечение</a:t>
            </a:r>
          </a:p>
          <a:p>
            <a:pPr marL="457200" indent="-457200" algn="l">
              <a:buFont typeface="+mj-lt"/>
              <a:buAutoNum type="arabicPeriod"/>
              <a:defRPr/>
            </a:pPr>
            <a:r>
              <a:rPr lang="ru-RU" sz="1800" dirty="0">
                <a:solidFill>
                  <a:srgbClr val="000066"/>
                </a:solidFill>
                <a:latin typeface="Times New Roman" panose="02020603050405020304" pitchFamily="18" charset="0"/>
              </a:rPr>
              <a:t>Язык </a:t>
            </a:r>
            <a:r>
              <a:rPr lang="en-US" sz="1800" dirty="0">
                <a:solidFill>
                  <a:srgbClr val="000066"/>
                </a:solidFill>
                <a:latin typeface="Times New Roman" panose="02020603050405020304" pitchFamily="18" charset="0"/>
              </a:rPr>
              <a:t>C++</a:t>
            </a:r>
            <a:endParaRPr lang="ru-RU" sz="1800" dirty="0">
              <a:solidFill>
                <a:srgbClr val="000066"/>
              </a:solidFill>
              <a:latin typeface="Times New Roman" panose="02020603050405020304" pitchFamily="18" charset="0"/>
            </a:endParaRPr>
          </a:p>
          <a:p>
            <a:pPr marL="457200" indent="-457200" algn="l">
              <a:buFont typeface="+mj-lt"/>
              <a:buAutoNum type="arabicPeriod"/>
              <a:defRPr/>
            </a:pPr>
            <a:r>
              <a:rPr lang="ru-RU" sz="1800" dirty="0">
                <a:solidFill>
                  <a:srgbClr val="000066"/>
                </a:solidFill>
                <a:latin typeface="Times New Roman" panose="02020603050405020304" pitchFamily="18" charset="0"/>
              </a:rPr>
              <a:t>Синтаксис языка </a:t>
            </a:r>
            <a:r>
              <a:rPr lang="en-US" sz="1800" dirty="0">
                <a:solidFill>
                  <a:srgbClr val="000066"/>
                </a:solidFill>
                <a:latin typeface="Times New Roman" panose="02020603050405020304" pitchFamily="18" charset="0"/>
              </a:rPr>
              <a:t>C++</a:t>
            </a:r>
            <a:endParaRPr lang="ru-RU" sz="1800" dirty="0">
              <a:solidFill>
                <a:srgbClr val="000066"/>
              </a:solidFill>
              <a:latin typeface="Times New Roman" panose="02020603050405020304" pitchFamily="18" charset="0"/>
            </a:endParaRPr>
          </a:p>
          <a:p>
            <a:pPr marL="457200" indent="-457200" algn="l">
              <a:buFont typeface="+mj-lt"/>
              <a:buAutoNum type="arabicPeriod"/>
              <a:defRPr/>
            </a:pPr>
            <a:r>
              <a:rPr lang="ru-RU" sz="1800" dirty="0">
                <a:solidFill>
                  <a:srgbClr val="000066"/>
                </a:solidFill>
                <a:latin typeface="Times New Roman" panose="02020603050405020304" pitchFamily="18" charset="0"/>
              </a:rPr>
              <a:t>Структура программы для </a:t>
            </a:r>
            <a:r>
              <a:rPr lang="ru-RU" sz="1800" dirty="0" err="1">
                <a:solidFill>
                  <a:srgbClr val="000066"/>
                </a:solidFill>
                <a:latin typeface="Times New Roman" panose="02020603050405020304" pitchFamily="18" charset="0"/>
              </a:rPr>
              <a:t>Microsoft</a:t>
            </a:r>
            <a:r>
              <a:rPr lang="ru-RU" sz="1800" dirty="0">
                <a:solidFill>
                  <a:srgbClr val="000066"/>
                </a:solidFill>
                <a:latin typeface="Times New Roman" panose="02020603050405020304" pitchFamily="18" charset="0"/>
              </a:rPr>
              <a:t> </a:t>
            </a:r>
            <a:r>
              <a:rPr lang="ru-RU" sz="1800" dirty="0" err="1">
                <a:solidFill>
                  <a:srgbClr val="000066"/>
                </a:solidFill>
                <a:latin typeface="Times New Roman" panose="02020603050405020304" pitchFamily="18" charset="0"/>
              </a:rPr>
              <a:t>Visual</a:t>
            </a:r>
            <a:r>
              <a:rPr lang="ru-RU" sz="1800" dirty="0">
                <a:solidFill>
                  <a:srgbClr val="000066"/>
                </a:solidFill>
                <a:latin typeface="Times New Roman" panose="02020603050405020304" pitchFamily="18" charset="0"/>
              </a:rPr>
              <a:t> </a:t>
            </a:r>
            <a:r>
              <a:rPr lang="ru-RU" sz="1800" dirty="0" err="1">
                <a:solidFill>
                  <a:srgbClr val="000066"/>
                </a:solidFill>
                <a:latin typeface="Times New Roman" panose="02020603050405020304" pitchFamily="18" charset="0"/>
              </a:rPr>
              <a:t>Studio</a:t>
            </a:r>
            <a:endParaRPr lang="ru-RU" sz="1800" dirty="0">
              <a:solidFill>
                <a:srgbClr val="000066"/>
              </a:solidFill>
              <a:latin typeface="Times New Roman" panose="02020603050405020304" pitchFamily="18" charset="0"/>
            </a:endParaRPr>
          </a:p>
          <a:p>
            <a:pPr marL="457200" indent="-457200" algn="l">
              <a:buFont typeface="+mj-lt"/>
              <a:buAutoNum type="arabicPeriod"/>
              <a:defRPr/>
            </a:pPr>
            <a:r>
              <a:rPr lang="ru-RU" sz="1800" dirty="0">
                <a:solidFill>
                  <a:srgbClr val="000066"/>
                </a:solidFill>
                <a:latin typeface="Times New Roman" panose="02020603050405020304" pitchFamily="18" charset="0"/>
              </a:rPr>
              <a:t>Операции в </a:t>
            </a:r>
            <a:r>
              <a:rPr lang="en-US" sz="1800" dirty="0">
                <a:solidFill>
                  <a:srgbClr val="000066"/>
                </a:solidFill>
                <a:latin typeface="Times New Roman" panose="02020603050405020304" pitchFamily="18" charset="0"/>
              </a:rPr>
              <a:t>C++</a:t>
            </a:r>
            <a:endParaRPr lang="ru-RU" sz="1800" dirty="0">
              <a:solidFill>
                <a:srgbClr val="000066"/>
              </a:solidFill>
              <a:latin typeface="Times New Roman" panose="02020603050405020304" pitchFamily="18" charset="0"/>
            </a:endParaRPr>
          </a:p>
          <a:p>
            <a:pPr marL="457200" indent="-457200" algn="l">
              <a:buFont typeface="+mj-lt"/>
              <a:buAutoNum type="arabicPeriod"/>
              <a:defRPr/>
            </a:pPr>
            <a:r>
              <a:rPr lang="ru-RU" sz="1800" dirty="0">
                <a:solidFill>
                  <a:srgbClr val="000066"/>
                </a:solidFill>
                <a:latin typeface="Times New Roman" panose="02020603050405020304" pitchFamily="18" charset="0"/>
              </a:rPr>
              <a:t>Комбинированные операторы</a:t>
            </a:r>
          </a:p>
          <a:p>
            <a:pPr algn="l">
              <a:defRPr/>
            </a:pPr>
            <a:r>
              <a:rPr lang="ru-RU" sz="1800" dirty="0">
                <a:solidFill>
                  <a:srgbClr val="000066"/>
                </a:solidFill>
                <a:latin typeface="Times New Roman" panose="02020603050405020304" pitchFamily="18" charset="0"/>
              </a:rPr>
              <a:t>13. Простая программа на С++</a:t>
            </a:r>
          </a:p>
          <a:p>
            <a:pPr algn="l">
              <a:defRPr/>
            </a:pPr>
            <a:r>
              <a:rPr lang="ru-RU" sz="1800" dirty="0">
                <a:solidFill>
                  <a:srgbClr val="000066"/>
                </a:solidFill>
                <a:latin typeface="Times New Roman" panose="02020603050405020304" pitchFamily="18" charset="0"/>
              </a:rPr>
              <a:t>14. Переменные и типы данных в С++</a:t>
            </a:r>
          </a:p>
          <a:p>
            <a:pPr algn="l">
              <a:defRPr/>
            </a:pPr>
            <a:r>
              <a:rPr lang="ru-RU" sz="1800" dirty="0">
                <a:solidFill>
                  <a:srgbClr val="000066"/>
                </a:solidFill>
                <a:latin typeface="Times New Roman" panose="02020603050405020304" pitchFamily="18" charset="0"/>
              </a:rPr>
              <a:t>15. Ветвления в С++</a:t>
            </a:r>
          </a:p>
          <a:p>
            <a:pPr algn="l">
              <a:defRPr/>
            </a:pPr>
            <a:r>
              <a:rPr lang="ru-RU" sz="1800" dirty="0">
                <a:solidFill>
                  <a:srgbClr val="000066"/>
                </a:solidFill>
                <a:latin typeface="Times New Roman" panose="02020603050405020304" pitchFamily="18" charset="0"/>
              </a:rPr>
              <a:t>16. Циклы в С++</a:t>
            </a:r>
          </a:p>
          <a:p>
            <a:pPr algn="l">
              <a:defRPr/>
            </a:pPr>
            <a:r>
              <a:rPr lang="ru-RU" sz="1800" dirty="0">
                <a:solidFill>
                  <a:srgbClr val="000066"/>
                </a:solidFill>
                <a:latin typeface="Times New Roman" panose="02020603050405020304" pitchFamily="18" charset="0"/>
              </a:rPr>
              <a:t>17. Массивы в С++</a:t>
            </a:r>
          </a:p>
          <a:p>
            <a:pPr algn="l">
              <a:defRPr/>
            </a:pPr>
            <a:r>
              <a:rPr lang="ru-RU" sz="1800" dirty="0">
                <a:solidFill>
                  <a:srgbClr val="000066"/>
                </a:solidFill>
                <a:latin typeface="Times New Roman" panose="02020603050405020304" pitchFamily="18" charset="0"/>
              </a:rPr>
              <a:t>18. Функции в С++</a:t>
            </a:r>
          </a:p>
          <a:p>
            <a:pPr algn="l">
              <a:defRPr/>
            </a:pPr>
            <a:r>
              <a:rPr lang="ru-RU" sz="1800" dirty="0">
                <a:solidFill>
                  <a:srgbClr val="000066"/>
                </a:solidFill>
                <a:latin typeface="Times New Roman" panose="02020603050405020304" pitchFamily="18" charset="0"/>
              </a:rPr>
              <a:t>19. Указатели в С++</a:t>
            </a:r>
          </a:p>
          <a:p>
            <a:pPr algn="l">
              <a:defRPr/>
            </a:pPr>
            <a:r>
              <a:rPr lang="ru-RU" sz="1800" dirty="0">
                <a:solidFill>
                  <a:srgbClr val="000066"/>
                </a:solidFill>
                <a:latin typeface="Times New Roman" panose="02020603050405020304" pitchFamily="18" charset="0"/>
              </a:rPr>
              <a:t>20. Динамические массивы в С++</a:t>
            </a:r>
          </a:p>
          <a:p>
            <a:pPr algn="l">
              <a:defRPr/>
            </a:pPr>
            <a:r>
              <a:rPr lang="ru-RU" sz="1800" dirty="0">
                <a:solidFill>
                  <a:srgbClr val="000066"/>
                </a:solidFill>
                <a:latin typeface="Times New Roman" panose="02020603050405020304" pitchFamily="18" charset="0"/>
              </a:rPr>
              <a:t>21. Параметры командной строки.</a:t>
            </a:r>
          </a:p>
        </p:txBody>
      </p:sp>
    </p:spTree>
    <p:extLst>
      <p:ext uri="{BB962C8B-B14F-4D97-AF65-F5344CB8AC3E}">
        <p14:creationId xmlns:p14="http://schemas.microsoft.com/office/powerpoint/2010/main" val="3353649000"/>
      </p:ext>
    </p:extLst>
  </p:cSld>
  <p:clrMapOvr>
    <a:masterClrMapping/>
  </p:clrMapOvr>
  <mc:AlternateContent xmlns:mc="http://schemas.openxmlformats.org/markup-compatibility/2006" xmlns:p14="http://schemas.microsoft.com/office/powerpoint/2010/main">
    <mc:Choice Requires="p14">
      <p:transition spd="slow" p14:dur="2000" advTm="72512"/>
    </mc:Choice>
    <mc:Fallback xmlns="">
      <p:transition spd="slow" advTm="7251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Размеры блоков</a:t>
            </a:r>
          </a:p>
        </p:txBody>
      </p:sp>
      <p:sp>
        <p:nvSpPr>
          <p:cNvPr id="8" name="TextBox 7"/>
          <p:cNvSpPr txBox="1"/>
          <p:nvPr/>
        </p:nvSpPr>
        <p:spPr>
          <a:xfrm>
            <a:off x="467544" y="836712"/>
            <a:ext cx="8352928" cy="4457952"/>
          </a:xfrm>
          <a:prstGeom prst="rect">
            <a:avLst/>
          </a:prstGeom>
          <a:noFill/>
        </p:spPr>
        <p:txBody>
          <a:bodyPr wrap="square" rtlCol="0">
            <a:spAutoFit/>
          </a:bodyPr>
          <a:lstStyle/>
          <a:p>
            <a:pPr indent="450215" algn="just">
              <a:lnSpc>
                <a:spcPct val="150000"/>
              </a:lnSpc>
            </a:pPr>
            <a:r>
              <a:rPr lang="ru-RU" altLang="ru-RU" sz="2400" dirty="0">
                <a:latin typeface="+mj-lt"/>
              </a:rPr>
              <a:t>Большая часть блоков по построению условно вписана в прямоугольник со сторонами </a:t>
            </a:r>
            <a:r>
              <a:rPr lang="ru-RU" altLang="ru-RU" sz="2400" i="1" dirty="0">
                <a:latin typeface="+mj-lt"/>
              </a:rPr>
              <a:t>а </a:t>
            </a:r>
            <a:r>
              <a:rPr lang="ru-RU" altLang="ru-RU" sz="2400" dirty="0">
                <a:latin typeface="+mj-lt"/>
              </a:rPr>
              <a:t>и</a:t>
            </a:r>
            <a:r>
              <a:rPr lang="ru-RU" altLang="ru-RU" sz="2400" i="1" dirty="0">
                <a:latin typeface="+mj-lt"/>
              </a:rPr>
              <a:t> </a:t>
            </a:r>
            <a:r>
              <a:rPr lang="ru-RU" altLang="ru-RU" sz="2400" i="1" dirty="0" err="1">
                <a:latin typeface="+mj-lt"/>
              </a:rPr>
              <a:t>b</a:t>
            </a:r>
            <a:r>
              <a:rPr lang="ru-RU" altLang="ru-RU" sz="2400" i="1" dirty="0">
                <a:latin typeface="+mj-lt"/>
              </a:rPr>
              <a:t>. </a:t>
            </a:r>
          </a:p>
          <a:p>
            <a:pPr indent="450215" algn="just">
              <a:lnSpc>
                <a:spcPct val="150000"/>
              </a:lnSpc>
            </a:pPr>
            <a:r>
              <a:rPr lang="ru-RU" altLang="ru-RU" sz="2400" dirty="0">
                <a:latin typeface="+mj-lt"/>
              </a:rPr>
              <a:t>Минимальное значение </a:t>
            </a:r>
            <a:r>
              <a:rPr lang="ru-RU" altLang="ru-RU" sz="2400" b="1" i="1" dirty="0">
                <a:latin typeface="+mj-lt"/>
              </a:rPr>
              <a:t>а </a:t>
            </a:r>
            <a:r>
              <a:rPr lang="ru-RU" altLang="ru-RU" sz="2400" b="1" dirty="0">
                <a:latin typeface="+mj-lt"/>
              </a:rPr>
              <a:t>= 10 мм</a:t>
            </a:r>
            <a:r>
              <a:rPr lang="ru-RU" altLang="ru-RU" sz="2400" dirty="0">
                <a:latin typeface="+mj-lt"/>
              </a:rPr>
              <a:t>, увеличение </a:t>
            </a:r>
            <a:r>
              <a:rPr lang="ru-RU" altLang="ru-RU" sz="2400" i="1" dirty="0">
                <a:latin typeface="+mj-lt"/>
              </a:rPr>
              <a:t>а </a:t>
            </a:r>
            <a:r>
              <a:rPr lang="ru-RU" altLang="ru-RU" sz="2400" dirty="0">
                <a:latin typeface="+mj-lt"/>
              </a:rPr>
              <a:t>производится на число, кратное </a:t>
            </a:r>
            <a:r>
              <a:rPr lang="ru-RU" altLang="ru-RU" sz="2400" b="1" dirty="0">
                <a:latin typeface="+mj-lt"/>
              </a:rPr>
              <a:t>5 мм</a:t>
            </a:r>
            <a:r>
              <a:rPr lang="ru-RU" altLang="ru-RU" sz="2400" dirty="0">
                <a:latin typeface="+mj-lt"/>
              </a:rPr>
              <a:t>. </a:t>
            </a:r>
          </a:p>
          <a:p>
            <a:pPr indent="450215" algn="just">
              <a:lnSpc>
                <a:spcPct val="150000"/>
              </a:lnSpc>
            </a:pPr>
            <a:r>
              <a:rPr lang="ru-RU" altLang="ru-RU" sz="2400" dirty="0">
                <a:latin typeface="+mj-lt"/>
              </a:rPr>
              <a:t>Размер </a:t>
            </a:r>
            <a:r>
              <a:rPr lang="ru-RU" altLang="ru-RU" sz="2400" b="1" dirty="0" err="1">
                <a:latin typeface="+mj-lt"/>
              </a:rPr>
              <a:t>b</a:t>
            </a:r>
            <a:r>
              <a:rPr lang="ru-RU" altLang="ru-RU" sz="2400" b="1" dirty="0">
                <a:latin typeface="+mj-lt"/>
              </a:rPr>
              <a:t>=1,5 </a:t>
            </a:r>
            <a:r>
              <a:rPr lang="ru-RU" altLang="ru-RU" sz="2400" b="1" dirty="0" err="1">
                <a:latin typeface="+mj-lt"/>
              </a:rPr>
              <a:t>a</a:t>
            </a:r>
            <a:r>
              <a:rPr lang="ru-RU" altLang="ru-RU" sz="2400" dirty="0">
                <a:latin typeface="+mj-lt"/>
              </a:rPr>
              <a:t>. </a:t>
            </a:r>
          </a:p>
          <a:p>
            <a:pPr indent="450215" algn="just">
              <a:lnSpc>
                <a:spcPct val="150000"/>
              </a:lnSpc>
            </a:pPr>
            <a:r>
              <a:rPr lang="ru-RU" altLang="ru-RU" sz="2400" dirty="0">
                <a:latin typeface="+mj-lt"/>
              </a:rPr>
              <a:t>В пределах одной схемы рекомендуется изображать блоки одинаковых размеров. </a:t>
            </a:r>
          </a:p>
          <a:p>
            <a:pPr indent="450215" algn="just">
              <a:lnSpc>
                <a:spcPct val="150000"/>
              </a:lnSpc>
            </a:pPr>
            <a:r>
              <a:rPr lang="ru-RU" altLang="ru-RU" sz="2400" dirty="0">
                <a:latin typeface="+mj-lt"/>
              </a:rPr>
              <a:t>Все блоки нумеруются. </a:t>
            </a:r>
          </a:p>
        </p:txBody>
      </p:sp>
    </p:spTree>
    <p:extLst>
      <p:ext uri="{BB962C8B-B14F-4D97-AF65-F5344CB8AC3E}">
        <p14:creationId xmlns:p14="http://schemas.microsoft.com/office/powerpoint/2010/main" val="950974743"/>
      </p:ext>
    </p:extLst>
  </p:cSld>
  <p:clrMapOvr>
    <a:masterClrMapping/>
  </p:clrMapOvr>
  <mc:AlternateContent xmlns:mc="http://schemas.openxmlformats.org/markup-compatibility/2006" xmlns:p14="http://schemas.microsoft.com/office/powerpoint/2010/main">
    <mc:Choice Requires="p14">
      <p:transition spd="slow" p14:dur="2000" advTm="86651"/>
    </mc:Choice>
    <mc:Fallback xmlns="">
      <p:transition spd="slow" advTm="8665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Описание блоков</a:t>
            </a:r>
          </a:p>
        </p:txBody>
      </p:sp>
      <p:sp>
        <p:nvSpPr>
          <p:cNvPr id="8" name="TextBox 7"/>
          <p:cNvSpPr txBox="1"/>
          <p:nvPr/>
        </p:nvSpPr>
        <p:spPr>
          <a:xfrm>
            <a:off x="467544" y="836712"/>
            <a:ext cx="8352928" cy="4893647"/>
          </a:xfrm>
          <a:prstGeom prst="rect">
            <a:avLst/>
          </a:prstGeom>
          <a:noFill/>
        </p:spPr>
        <p:txBody>
          <a:bodyPr wrap="square" rtlCol="0">
            <a:spAutoFit/>
          </a:bodyPr>
          <a:lstStyle/>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Блок начала блок-схемы имеет один выход и не имеет входов, блок конца блок-схемы имеет один вход и не имеет выходов. Блок условия – единственный блок, имеющий два выхода, т.к. соответствует разветвляющемуся алгоритму. На одном выходе указывается «да», на другом – «нет». Все остальные блоки имеют один вход и один выход. Блок выполнения действия может содержать присвоение значения переменной (например, "</a:t>
            </a:r>
            <a:r>
              <a:rPr lang="en-US" sz="2000" i="1" dirty="0">
                <a:latin typeface="Times New Roman" panose="02020603050405020304" pitchFamily="18" charset="0"/>
                <a:ea typeface="Times New Roman" panose="02020603050405020304" pitchFamily="18" charset="0"/>
              </a:rPr>
              <a:t>x</a:t>
            </a:r>
            <a:r>
              <a:rPr lang="ru-RU" sz="2000" i="1" dirty="0">
                <a:latin typeface="Times New Roman" panose="02020603050405020304" pitchFamily="18" charset="0"/>
                <a:ea typeface="Times New Roman" panose="02020603050405020304" pitchFamily="18" charset="0"/>
              </a:rPr>
              <a:t> = </a:t>
            </a:r>
            <a:r>
              <a:rPr lang="ru-RU" sz="2000" dirty="0">
                <a:latin typeface="Times New Roman" panose="02020603050405020304" pitchFamily="18" charset="0"/>
                <a:ea typeface="Times New Roman" panose="02020603050405020304" pitchFamily="18" charset="0"/>
              </a:rPr>
              <a:t>5") или вычисление (например, "</a:t>
            </a:r>
            <a:r>
              <a:rPr lang="en-US" sz="2000" i="1" dirty="0">
                <a:latin typeface="Times New Roman" panose="02020603050405020304" pitchFamily="18" charset="0"/>
                <a:ea typeface="Times New Roman" panose="02020603050405020304" pitchFamily="18" charset="0"/>
              </a:rPr>
              <a:t>y</a:t>
            </a:r>
            <a:r>
              <a:rPr lang="ru-RU" sz="2000" i="1" dirty="0">
                <a:latin typeface="Times New Roman" panose="02020603050405020304" pitchFamily="18" charset="0"/>
                <a:ea typeface="Times New Roman" panose="02020603050405020304" pitchFamily="18" charset="0"/>
              </a:rPr>
              <a:t> = </a:t>
            </a:r>
            <a:r>
              <a:rPr lang="en-US" sz="2000" i="1" dirty="0">
                <a:latin typeface="Times New Roman" panose="02020603050405020304" pitchFamily="18" charset="0"/>
                <a:ea typeface="Times New Roman" panose="02020603050405020304" pitchFamily="18" charset="0"/>
              </a:rPr>
              <a:t>x</a:t>
            </a:r>
            <a:r>
              <a:rPr lang="ru-RU" sz="2000" i="1" dirty="0">
                <a:latin typeface="Times New Roman" panose="02020603050405020304" pitchFamily="18" charset="0"/>
                <a:ea typeface="Times New Roman" panose="02020603050405020304" pitchFamily="18" charset="0"/>
              </a:rPr>
              <a:t>-</a:t>
            </a:r>
            <a:r>
              <a:rPr lang="ru-RU" sz="2000" dirty="0">
                <a:latin typeface="Times New Roman" panose="02020603050405020304" pitchFamily="18" charset="0"/>
                <a:ea typeface="Times New Roman" panose="02020603050405020304" pitchFamily="18" charset="0"/>
              </a:rPr>
              <a:t>4").</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Математические выражения и логические высказывания должны быть описаны математическим языком, т.к. блок-схема не должна иметь привязки к какому-то определенному языку программирования. Одна и также блок-схема может быть реализована в программах на разных языках программирования. К примеру, функция в блок-схеме будет выглядеть таким образом: </a:t>
            </a:r>
            <a:r>
              <a:rPr lang="en-US" sz="2000" i="1" dirty="0">
                <a:latin typeface="Times New Roman" panose="02020603050405020304" pitchFamily="18" charset="0"/>
                <a:ea typeface="Times New Roman" panose="02020603050405020304" pitchFamily="18" charset="0"/>
              </a:rPr>
              <a:t>y</a:t>
            </a:r>
            <a:r>
              <a:rPr lang="ru-RU" sz="2000" i="1" dirty="0">
                <a:latin typeface="Times New Roman" panose="02020603050405020304" pitchFamily="18" charset="0"/>
                <a:ea typeface="Times New Roman" panose="02020603050405020304" pitchFamily="18" charset="0"/>
              </a:rPr>
              <a:t> = </a:t>
            </a:r>
            <a:r>
              <a:rPr lang="en-US" sz="2000" i="1" dirty="0">
                <a:latin typeface="Times New Roman" panose="02020603050405020304" pitchFamily="18" charset="0"/>
                <a:ea typeface="Times New Roman" panose="02020603050405020304" pitchFamily="18" charset="0"/>
              </a:rPr>
              <a:t>x</a:t>
            </a:r>
            <a:r>
              <a:rPr lang="ru-RU" sz="2000" baseline="30000" dirty="0">
                <a:latin typeface="Times New Roman" panose="02020603050405020304" pitchFamily="18" charset="0"/>
                <a:ea typeface="Times New Roman" panose="02020603050405020304" pitchFamily="18" charset="0"/>
              </a:rPr>
              <a:t>2</a:t>
            </a:r>
            <a:r>
              <a:rPr lang="ru-RU" sz="2000" i="1" dirty="0">
                <a:latin typeface="Times New Roman" panose="02020603050405020304" pitchFamily="18" charset="0"/>
                <a:ea typeface="Times New Roman" panose="02020603050405020304" pitchFamily="18" charset="0"/>
              </a:rPr>
              <a:t>,</a:t>
            </a:r>
            <a:r>
              <a:rPr lang="ru-RU" sz="2000" dirty="0">
                <a:latin typeface="Times New Roman" panose="02020603050405020304" pitchFamily="18" charset="0"/>
                <a:ea typeface="Times New Roman" panose="02020603050405020304" pitchFamily="18" charset="0"/>
              </a:rPr>
              <a:t> а не таким образом</a:t>
            </a:r>
            <a:r>
              <a:rPr lang="ru-RU" sz="2000" i="1" dirty="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y</a:t>
            </a:r>
            <a:r>
              <a:rPr lang="ru-RU" sz="2000" i="1" dirty="0">
                <a:latin typeface="Times New Roman" panose="02020603050405020304" pitchFamily="18" charset="0"/>
                <a:ea typeface="Times New Roman" panose="02020603050405020304" pitchFamily="18" charset="0"/>
              </a:rPr>
              <a:t> = </a:t>
            </a:r>
            <a:r>
              <a:rPr lang="en-US" sz="2000" i="1" dirty="0">
                <a:latin typeface="Times New Roman" panose="02020603050405020304" pitchFamily="18" charset="0"/>
                <a:ea typeface="Times New Roman" panose="02020603050405020304" pitchFamily="18" charset="0"/>
              </a:rPr>
              <a:t>x</a:t>
            </a:r>
            <a:r>
              <a:rPr lang="ru-RU" sz="2000" i="1" dirty="0">
                <a:latin typeface="Times New Roman" panose="02020603050405020304" pitchFamily="18" charset="0"/>
                <a:ea typeface="Times New Roman" panose="02020603050405020304" pitchFamily="18" charset="0"/>
              </a:rPr>
              <a:t>^</a:t>
            </a:r>
            <a:r>
              <a:rPr lang="ru-RU" sz="2000" dirty="0">
                <a:latin typeface="Times New Roman" panose="02020603050405020304" pitchFamily="18" charset="0"/>
                <a:ea typeface="Times New Roman" panose="02020603050405020304" pitchFamily="18" charset="0"/>
              </a:rPr>
              <a:t>2.</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3057729"/>
      </p:ext>
    </p:extLst>
  </p:cSld>
  <p:clrMapOvr>
    <a:masterClrMapping/>
  </p:clrMapOvr>
  <mc:AlternateContent xmlns:mc="http://schemas.openxmlformats.org/markup-compatibility/2006" xmlns:p14="http://schemas.microsoft.com/office/powerpoint/2010/main">
    <mc:Choice Requires="p14">
      <p:transition spd="slow" p14:dur="2000" advTm="86651"/>
    </mc:Choice>
    <mc:Fallback xmlns="">
      <p:transition spd="slow" advTm="86651"/>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Описание блоков</a:t>
            </a:r>
          </a:p>
        </p:txBody>
      </p:sp>
      <p:sp>
        <p:nvSpPr>
          <p:cNvPr id="8" name="TextBox 7"/>
          <p:cNvSpPr txBox="1"/>
          <p:nvPr/>
        </p:nvSpPr>
        <p:spPr>
          <a:xfrm>
            <a:off x="386168" y="980728"/>
            <a:ext cx="8352928" cy="4801314"/>
          </a:xfrm>
          <a:prstGeom prst="rect">
            <a:avLst/>
          </a:prstGeom>
          <a:noFill/>
        </p:spPr>
        <p:txBody>
          <a:bodyPr wrap="square" rtlCol="0">
            <a:spAutoFit/>
          </a:bodyPr>
          <a:lstStyle/>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Все три вида алгоритмов реализуются в блок-схеме названными выше типами блоков. К примеру, в линейном алгоритме могут присутствовать все блоки, кроме блока условия. В разветвляющемся и циклическом алгоритмах могут быть использованы все названные виды блоков, но обязательным является блок условия. Внутри блока условия записывается условие, про которое можно однозначно ответить, истинно оно или ложно. Если условие истинно, то выполняются действия, соответствующие стрелке «да», иначе - стрелке «нет».</a:t>
            </a:r>
          </a:p>
          <a:p>
            <a:endParaRPr lang="ru-RU" dirty="0">
              <a:latin typeface="+mj-lt"/>
            </a:endParaRPr>
          </a:p>
        </p:txBody>
      </p:sp>
    </p:spTree>
    <p:extLst>
      <p:ext uri="{BB962C8B-B14F-4D97-AF65-F5344CB8AC3E}">
        <p14:creationId xmlns:p14="http://schemas.microsoft.com/office/powerpoint/2010/main" val="4219600128"/>
      </p:ext>
    </p:extLst>
  </p:cSld>
  <p:clrMapOvr>
    <a:masterClrMapping/>
  </p:clrMapOvr>
  <mc:AlternateContent xmlns:mc="http://schemas.openxmlformats.org/markup-compatibility/2006" xmlns:p14="http://schemas.microsoft.com/office/powerpoint/2010/main">
    <mc:Choice Requires="p14">
      <p:transition spd="slow" p14:dur="2000" advTm="50242"/>
    </mc:Choice>
    <mc:Fallback xmlns="">
      <p:transition spd="slow" advTm="50242"/>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Нужны ли блок-схемы?</a:t>
            </a:r>
          </a:p>
        </p:txBody>
      </p:sp>
      <p:sp>
        <p:nvSpPr>
          <p:cNvPr id="8" name="TextBox 7"/>
          <p:cNvSpPr txBox="1"/>
          <p:nvPr/>
        </p:nvSpPr>
        <p:spPr>
          <a:xfrm>
            <a:off x="386168" y="809255"/>
            <a:ext cx="8352928" cy="5575244"/>
          </a:xfrm>
          <a:prstGeom prst="rect">
            <a:avLst/>
          </a:prstGeom>
          <a:noFill/>
        </p:spPr>
        <p:txBody>
          <a:bodyPr wrap="square" rtlCol="0">
            <a:spAutoFit/>
          </a:bodyPr>
          <a:lstStyle/>
          <a:p>
            <a:pPr indent="457200" fontAlgn="base">
              <a:lnSpc>
                <a:spcPct val="150000"/>
              </a:lnSpc>
            </a:pPr>
            <a:r>
              <a:rPr lang="ru-RU" sz="2000" dirty="0"/>
              <a:t>Частные конторы никакие блок-схемы не используют, в </a:t>
            </a:r>
            <a:r>
              <a:rPr lang="ru-RU" sz="2000" dirty="0">
                <a:hlinkClick r:id="rId4" tooltip="Алгоритмы"/>
              </a:rPr>
              <a:t>книжках по алгоритмам</a:t>
            </a:r>
            <a:r>
              <a:rPr lang="ru-RU" sz="2000" dirty="0"/>
              <a:t> вместо них применяют словесное описание. Возможно блок-схемы применяют на государственных предприятиях, которые должны оформлять документацию согласно требованиям </a:t>
            </a:r>
            <a:r>
              <a:rPr lang="ru-RU" sz="2000" i="1" dirty="0"/>
              <a:t>ЕСПД</a:t>
            </a:r>
            <a:r>
              <a:rPr lang="ru-RU" sz="2000" dirty="0"/>
              <a:t>, но есть сомнения — даже для регистрации программы в Государственном реестре программ для ЭВМ никаких блок-схем не требуется.</a:t>
            </a:r>
          </a:p>
          <a:p>
            <a:pPr indent="457200" fontAlgn="base">
              <a:lnSpc>
                <a:spcPct val="150000"/>
              </a:lnSpc>
            </a:pPr>
            <a:r>
              <a:rPr lang="ru-RU" sz="2000" dirty="0"/>
              <a:t>Тем не менее, рисовать блок-схемы заставляют школьников (примеры из учебников ГОСТ не соответствуют) — выносят вопросы на государственные экзамены (ГИА и ЕГЭ), студентов — перед защитой диплом сдается на </a:t>
            </a:r>
            <a:r>
              <a:rPr lang="ru-RU" sz="2000" dirty="0" err="1"/>
              <a:t>нормоконтроль</a:t>
            </a:r>
            <a:r>
              <a:rPr lang="ru-RU" sz="2000" dirty="0"/>
              <a:t>, где проверяется соответствие схем стандартам.</a:t>
            </a:r>
          </a:p>
        </p:txBody>
      </p:sp>
    </p:spTree>
    <p:extLst>
      <p:ext uri="{BB962C8B-B14F-4D97-AF65-F5344CB8AC3E}">
        <p14:creationId xmlns:p14="http://schemas.microsoft.com/office/powerpoint/2010/main" val="16415278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0242"/>
    </mc:Choice>
    <mc:Fallback xmlns="">
      <p:transition spd="slow" advTm="5024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Нужны ли блок-схемы?</a:t>
            </a:r>
          </a:p>
        </p:txBody>
      </p:sp>
      <p:sp>
        <p:nvSpPr>
          <p:cNvPr id="8" name="TextBox 7"/>
          <p:cNvSpPr txBox="1"/>
          <p:nvPr/>
        </p:nvSpPr>
        <p:spPr>
          <a:xfrm>
            <a:off x="107505" y="418356"/>
            <a:ext cx="9000836" cy="6498574"/>
          </a:xfrm>
          <a:prstGeom prst="rect">
            <a:avLst/>
          </a:prstGeom>
          <a:noFill/>
        </p:spPr>
        <p:txBody>
          <a:bodyPr wrap="square" rtlCol="0">
            <a:spAutoFit/>
          </a:bodyPr>
          <a:lstStyle/>
          <a:p>
            <a:pPr indent="457200" fontAlgn="base">
              <a:lnSpc>
                <a:spcPct val="150000"/>
              </a:lnSpc>
            </a:pPr>
            <a:r>
              <a:rPr lang="ru-RU" sz="2000" dirty="0"/>
              <a:t>Разработка блок-схем выполняется на этапах проектирования и документирования, согласно каскадной модели разработки ПО, которая сейчас почти не применяется, т.к. сопровождается большими рисками, связанными с ошибками на этапах проектирования.</a:t>
            </a:r>
          </a:p>
          <a:p>
            <a:pPr indent="457200" fontAlgn="base">
              <a:lnSpc>
                <a:spcPct val="150000"/>
              </a:lnSpc>
            </a:pPr>
            <a:r>
              <a:rPr lang="ru-RU" sz="2000" dirty="0"/>
              <a:t>Появляются подозрения, что система образования прогнила и отстала лет на 20, однако аналогичная проблема наблюдается и за рубежом. Международный стандарт </a:t>
            </a:r>
            <a:r>
              <a:rPr lang="es-419" sz="2000" i="1" dirty="0"/>
              <a:t>ISO 5807:1985</a:t>
            </a:r>
            <a:r>
              <a:rPr lang="es-419" sz="2000" dirty="0"/>
              <a:t> </a:t>
            </a:r>
            <a:r>
              <a:rPr lang="ru-RU" sz="2000" dirty="0"/>
              <a:t>мало чем отличается от</a:t>
            </a:r>
            <a:r>
              <a:rPr lang="ru-RU" sz="2000" i="1" dirty="0"/>
              <a:t> ГОСТ 19.701-90</a:t>
            </a:r>
            <a:r>
              <a:rPr lang="ru-RU" sz="2000" dirty="0"/>
              <a:t>, более нового стандарта за рубежом нет. Производится множество программ для выполнения этих самых схем — </a:t>
            </a:r>
            <a:r>
              <a:rPr lang="es-419" sz="2000" dirty="0"/>
              <a:t>Dia, MS Visio, yEd,</a:t>
            </a:r>
            <a:r>
              <a:rPr lang="ru-RU" sz="2000" dirty="0"/>
              <a:t> </a:t>
            </a:r>
            <a:r>
              <a:rPr lang="es-419" sz="2000" b="1" dirty="0"/>
              <a:t>Diagram Designer 1.23.6</a:t>
            </a:r>
            <a:r>
              <a:rPr lang="ru-RU" sz="2000" b="1" dirty="0"/>
              <a:t> </a:t>
            </a:r>
            <a:r>
              <a:rPr lang="ru-RU" sz="2000" dirty="0"/>
              <a:t>(очень хороший построитель, автоматически генерирующий программный код по блок-схеме), а значит списывать их в утиль не собираются. Вместо блок-схем иногда применяют диаграммы деятельности </a:t>
            </a:r>
            <a:r>
              <a:rPr lang="es-419" sz="2000" i="1" dirty="0"/>
              <a:t>UML</a:t>
            </a:r>
            <a:r>
              <a:rPr lang="es-419" sz="2000" dirty="0"/>
              <a:t>, </a:t>
            </a:r>
            <a:r>
              <a:rPr lang="ru-RU" sz="2000" dirty="0"/>
              <a:t>однако удобнее они оказываются разве что при изображении параллельных алгоритмов.</a:t>
            </a:r>
          </a:p>
        </p:txBody>
      </p:sp>
    </p:spTree>
    <p:extLst>
      <p:ext uri="{BB962C8B-B14F-4D97-AF65-F5344CB8AC3E}">
        <p14:creationId xmlns:p14="http://schemas.microsoft.com/office/powerpoint/2010/main" val="3138488683"/>
      </p:ext>
    </p:extLst>
  </p:cSld>
  <p:clrMapOvr>
    <a:masterClrMapping/>
  </p:clrMapOvr>
  <mc:AlternateContent xmlns:mc="http://schemas.openxmlformats.org/markup-compatibility/2006" xmlns:p14="http://schemas.microsoft.com/office/powerpoint/2010/main">
    <mc:Choice Requires="p14">
      <p:transition spd="slow" p14:dur="2000" advTm="50242"/>
    </mc:Choice>
    <mc:Fallback xmlns="">
      <p:transition spd="slow" advTm="5024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Нужны ли блок-схемы?</a:t>
            </a:r>
          </a:p>
        </p:txBody>
      </p:sp>
      <p:sp>
        <p:nvSpPr>
          <p:cNvPr id="8" name="TextBox 7"/>
          <p:cNvSpPr txBox="1"/>
          <p:nvPr/>
        </p:nvSpPr>
        <p:spPr>
          <a:xfrm>
            <a:off x="367694" y="418356"/>
            <a:ext cx="8560406" cy="6273449"/>
          </a:xfrm>
          <a:prstGeom prst="rect">
            <a:avLst/>
          </a:prstGeom>
          <a:noFill/>
        </p:spPr>
        <p:txBody>
          <a:bodyPr wrap="square" rtlCol="0">
            <a:spAutoFit/>
          </a:bodyPr>
          <a:lstStyle/>
          <a:p>
            <a:pPr indent="457200" fontAlgn="base">
              <a:lnSpc>
                <a:spcPct val="150000"/>
              </a:lnSpc>
            </a:pPr>
            <a:r>
              <a:rPr lang="ru-RU" dirty="0"/>
              <a:t>Периодически поднимается вопрос о том, что ни </a:t>
            </a:r>
            <a:r>
              <a:rPr lang="ru-RU" i="1" dirty="0"/>
              <a:t>блок-схемы</a:t>
            </a:r>
            <a:r>
              <a:rPr lang="ru-RU" dirty="0"/>
              <a:t>, ни </a:t>
            </a:r>
            <a:r>
              <a:rPr lang="es-419" i="1" dirty="0"/>
              <a:t>UML</a:t>
            </a:r>
            <a:r>
              <a:rPr lang="es-419" dirty="0"/>
              <a:t> </a:t>
            </a:r>
            <a:r>
              <a:rPr lang="ru-RU" dirty="0"/>
              <a:t>не нужны, да и документация тоже не нужна. Об этом твердят программисты, придерживающиеся методологии</a:t>
            </a:r>
            <a:r>
              <a:rPr lang="ru-RU" i="1" dirty="0"/>
              <a:t> экстремального программирования (</a:t>
            </a:r>
            <a:r>
              <a:rPr lang="es-419" i="1" dirty="0"/>
              <a:t>XP)</a:t>
            </a:r>
            <a:r>
              <a:rPr lang="es-419" dirty="0"/>
              <a:t>, </a:t>
            </a:r>
            <a:r>
              <a:rPr lang="ru-RU" dirty="0"/>
              <a:t>ходя даже в их кругу нет единого мнения.</a:t>
            </a:r>
          </a:p>
          <a:p>
            <a:pPr indent="457200" fontAlgn="base">
              <a:lnSpc>
                <a:spcPct val="150000"/>
              </a:lnSpc>
            </a:pPr>
            <a:r>
              <a:rPr lang="ru-RU" dirty="0"/>
              <a:t>В ряде случаев, программирование невозможно без рисования блок-схем, т.к. это один процесс — существуют </a:t>
            </a:r>
            <a:r>
              <a:rPr lang="ru-RU" i="1" dirty="0"/>
              <a:t>визуальные языки программирования,</a:t>
            </a:r>
            <a:r>
              <a:rPr lang="ru-RU" dirty="0"/>
              <a:t> такие как </a:t>
            </a:r>
            <a:r>
              <a:rPr lang="ru-RU" i="1" dirty="0"/>
              <a:t>ДРАКОН</a:t>
            </a:r>
            <a:r>
              <a:rPr lang="ru-RU" dirty="0"/>
              <a:t>, кроме того, блок-схемы используются для верификации алгоритмов (формального доказательства их корректности).</a:t>
            </a:r>
          </a:p>
          <a:p>
            <a:pPr indent="457200" fontAlgn="base">
              <a:lnSpc>
                <a:spcPct val="150000"/>
              </a:lnSpc>
            </a:pPr>
            <a:r>
              <a:rPr lang="ru-RU" dirty="0"/>
              <a:t>В общем, единого мнения нет. Очевидно, есть области, в которых без чего-то типа блок-схем обойтись нельзя, но более гибкой альтернативы нет. Для формальной верификации необходимо рисовать подробные блок-схемы, но для проектирования и документирования такие схемы не нужны — я считаю разумным утверждение экстремальных программистов о том, что </a:t>
            </a:r>
            <a:r>
              <a:rPr lang="ru-RU" i="1" dirty="0"/>
              <a:t>нужно рисовать лишь те схемы, которые помогают в работе</a:t>
            </a:r>
            <a:r>
              <a:rPr lang="ru-RU" dirty="0"/>
              <a:t>.</a:t>
            </a:r>
          </a:p>
        </p:txBody>
      </p:sp>
    </p:spTree>
    <p:extLst>
      <p:ext uri="{BB962C8B-B14F-4D97-AF65-F5344CB8AC3E}">
        <p14:creationId xmlns:p14="http://schemas.microsoft.com/office/powerpoint/2010/main" val="1665954407"/>
      </p:ext>
    </p:extLst>
  </p:cSld>
  <p:clrMapOvr>
    <a:masterClrMapping/>
  </p:clrMapOvr>
  <mc:AlternateContent xmlns:mc="http://schemas.openxmlformats.org/markup-compatibility/2006" xmlns:p14="http://schemas.microsoft.com/office/powerpoint/2010/main">
    <mc:Choice Requires="p14">
      <p:transition spd="slow" p14:dur="2000" advTm="50242"/>
    </mc:Choice>
    <mc:Fallback xmlns="">
      <p:transition spd="slow" advTm="5024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Линейный алгоритм</a:t>
            </a:r>
          </a:p>
        </p:txBody>
      </p:sp>
      <p:sp>
        <p:nvSpPr>
          <p:cNvPr id="8" name="TextBox 7"/>
          <p:cNvSpPr txBox="1"/>
          <p:nvPr/>
        </p:nvSpPr>
        <p:spPr>
          <a:xfrm>
            <a:off x="386168" y="980728"/>
            <a:ext cx="8352928" cy="4801314"/>
          </a:xfrm>
          <a:prstGeom prst="rect">
            <a:avLst/>
          </a:prstGeom>
          <a:noFill/>
        </p:spPr>
        <p:txBody>
          <a:bodyPr wrap="square" rtlCol="0">
            <a:spAutoFit/>
          </a:bodyPr>
          <a:lstStyle/>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Приведем простейшие примеры, соответствующие линейному алгоритму.</a:t>
            </a:r>
          </a:p>
          <a:p>
            <a:pPr indent="450215" algn="just">
              <a:lnSpc>
                <a:spcPct val="120000"/>
              </a:lnSpc>
              <a:spcAft>
                <a:spcPts val="0"/>
              </a:spcAft>
            </a:pPr>
            <a:r>
              <a:rPr lang="ru-RU" sz="2400" b="1" i="1" dirty="0">
                <a:latin typeface="Times New Roman" panose="02020603050405020304" pitchFamily="18" charset="0"/>
                <a:ea typeface="Times New Roman" panose="02020603050405020304" pitchFamily="18" charset="0"/>
              </a:rPr>
              <a:t>Пример</a:t>
            </a:r>
            <a:r>
              <a:rPr lang="ru-RU" sz="2400" b="1" dirty="0">
                <a:latin typeface="Times New Roman" panose="02020603050405020304" pitchFamily="18" charset="0"/>
                <a:ea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rPr>
              <a:t>Вася хочет позвонить Пете по городскому телефону. Необходимо составить блок-схему, описывающую порядок действий Васи.</a:t>
            </a:r>
          </a:p>
          <a:p>
            <a:pPr indent="450215" algn="just">
              <a:lnSpc>
                <a:spcPct val="120000"/>
              </a:lnSpc>
              <a:spcAft>
                <a:spcPts val="0"/>
              </a:spcAft>
            </a:pPr>
            <a:r>
              <a:rPr lang="ru-RU" sz="2400" i="1" dirty="0">
                <a:latin typeface="Times New Roman" panose="02020603050405020304" pitchFamily="18" charset="0"/>
                <a:ea typeface="Times New Roman" panose="02020603050405020304" pitchFamily="18" charset="0"/>
              </a:rPr>
              <a:t>Решение.</a:t>
            </a:r>
            <a:r>
              <a:rPr lang="ru-RU" sz="2400" dirty="0">
                <a:latin typeface="Times New Roman" panose="02020603050405020304" pitchFamily="18" charset="0"/>
                <a:ea typeface="Times New Roman" panose="02020603050405020304" pitchFamily="18" charset="0"/>
              </a:rPr>
              <a:t> Чтобы позвонить по городскому телефону, нужно знать номер Пети. Значит, сначала надо найти номер телефона Пети, набрать его и поговорить с Петей. На этом цель Васи (поговорить с Петей по телефону) будет достигнута. Результат блок схемы представлен на рисунке.</a:t>
            </a:r>
          </a:p>
          <a:p>
            <a:endParaRPr lang="ru-RU" dirty="0">
              <a:latin typeface="+mj-lt"/>
            </a:endParaRPr>
          </a:p>
        </p:txBody>
      </p:sp>
    </p:spTree>
    <p:extLst>
      <p:ext uri="{BB962C8B-B14F-4D97-AF65-F5344CB8AC3E}">
        <p14:creationId xmlns:p14="http://schemas.microsoft.com/office/powerpoint/2010/main" val="102451088"/>
      </p:ext>
    </p:extLst>
  </p:cSld>
  <p:clrMapOvr>
    <a:masterClrMapping/>
  </p:clrMapOvr>
  <mc:AlternateContent xmlns:mc="http://schemas.openxmlformats.org/markup-compatibility/2006" xmlns:p14="http://schemas.microsoft.com/office/powerpoint/2010/main">
    <mc:Choice Requires="p14">
      <p:transition spd="slow" p14:dur="2000" advTm="47803"/>
    </mc:Choice>
    <mc:Fallback xmlns="">
      <p:transition spd="slow" advTm="4780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ru-RU" sz="1600" b="1" dirty="0">
                <a:solidFill>
                  <a:prstClr val="white"/>
                </a:solidFill>
                <a:latin typeface="Times New Roman" panose="02020603050405020304" pitchFamily="18" charset="0"/>
                <a:ea typeface="+mn-ea"/>
                <a:cs typeface="Times New Roman" panose="02020603050405020304" pitchFamily="18" charset="0"/>
              </a:rPr>
              <a:t>Графическая реализация линейного алгоритма</a:t>
            </a:r>
          </a:p>
        </p:txBody>
      </p:sp>
      <p:pic>
        <p:nvPicPr>
          <p:cNvPr id="5" name="Рисунок 4" descr="Блок-схема для примера 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620688"/>
            <a:ext cx="3384376" cy="5040560"/>
          </a:xfrm>
          <a:prstGeom prst="rect">
            <a:avLst/>
          </a:prstGeom>
          <a:noFill/>
          <a:ln>
            <a:noFill/>
          </a:ln>
        </p:spPr>
      </p:pic>
    </p:spTree>
    <p:extLst>
      <p:ext uri="{BB962C8B-B14F-4D97-AF65-F5344CB8AC3E}">
        <p14:creationId xmlns:p14="http://schemas.microsoft.com/office/powerpoint/2010/main" val="2741678866"/>
      </p:ext>
    </p:extLst>
  </p:cSld>
  <p:clrMapOvr>
    <a:masterClrMapping/>
  </p:clrMapOvr>
  <mc:AlternateContent xmlns:mc="http://schemas.openxmlformats.org/markup-compatibility/2006" xmlns:p14="http://schemas.microsoft.com/office/powerpoint/2010/main">
    <mc:Choice Requires="p14">
      <p:transition spd="slow" p14:dur="2000" advTm="7326"/>
    </mc:Choice>
    <mc:Fallback xmlns="">
      <p:transition spd="slow" advTm="7326"/>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ru-RU" sz="1600" b="1" dirty="0">
                <a:solidFill>
                  <a:prstClr val="white"/>
                </a:solidFill>
                <a:latin typeface="Times New Roman" panose="02020603050405020304" pitchFamily="18" charset="0"/>
                <a:cs typeface="Times New Roman" panose="02020603050405020304" pitchFamily="18" charset="0"/>
              </a:rPr>
              <a:t>Пример линейного алгоритма</a:t>
            </a:r>
          </a:p>
        </p:txBody>
      </p:sp>
      <p:sp>
        <p:nvSpPr>
          <p:cNvPr id="8" name="TextBox 7"/>
          <p:cNvSpPr txBox="1"/>
          <p:nvPr/>
        </p:nvSpPr>
        <p:spPr>
          <a:xfrm>
            <a:off x="386168" y="980728"/>
            <a:ext cx="8352928" cy="4228850"/>
          </a:xfrm>
          <a:prstGeom prst="rect">
            <a:avLst/>
          </a:prstGeom>
          <a:noFill/>
        </p:spPr>
        <p:txBody>
          <a:bodyPr wrap="square" rtlCol="0">
            <a:spAutoFit/>
          </a:bodyPr>
          <a:lstStyle/>
          <a:p>
            <a:pPr indent="450215" algn="just">
              <a:lnSpc>
                <a:spcPct val="120000"/>
              </a:lnSpc>
              <a:spcAft>
                <a:spcPts val="0"/>
              </a:spcAft>
            </a:pPr>
            <a:r>
              <a:rPr lang="ru-RU" sz="2800" b="1" i="1" dirty="0">
                <a:latin typeface="Times New Roman" panose="02020603050405020304" pitchFamily="18" charset="0"/>
                <a:ea typeface="Times New Roman" panose="02020603050405020304" pitchFamily="18" charset="0"/>
              </a:rPr>
              <a:t>Пример</a:t>
            </a:r>
            <a:r>
              <a:rPr lang="ru-RU" sz="2800" b="1" dirty="0">
                <a:latin typeface="Times New Roman" panose="02020603050405020304" pitchFamily="18" charset="0"/>
                <a:ea typeface="Times New Roman" panose="02020603050405020304" pitchFamily="18" charset="0"/>
              </a:rPr>
              <a:t>. </a:t>
            </a:r>
            <a:r>
              <a:rPr lang="ru-RU" sz="2800" dirty="0">
                <a:latin typeface="Times New Roman" panose="02020603050405020304" pitchFamily="18" charset="0"/>
                <a:ea typeface="Times New Roman" panose="02020603050405020304" pitchFamily="18" charset="0"/>
              </a:rPr>
              <a:t>Ученику требуется купить учебник. Составить блок-схему, описывающую порядок действий ученика.</a:t>
            </a:r>
          </a:p>
          <a:p>
            <a:pPr indent="450215" algn="just">
              <a:lnSpc>
                <a:spcPct val="120000"/>
              </a:lnSpc>
              <a:spcAft>
                <a:spcPts val="0"/>
              </a:spcAft>
            </a:pPr>
            <a:r>
              <a:rPr lang="ru-RU" sz="2800" i="1" dirty="0">
                <a:latin typeface="Times New Roman" panose="02020603050405020304" pitchFamily="18" charset="0"/>
                <a:ea typeface="Times New Roman" panose="02020603050405020304" pitchFamily="18" charset="0"/>
              </a:rPr>
              <a:t>Решение</a:t>
            </a:r>
            <a:r>
              <a:rPr lang="ru-RU" sz="2800" dirty="0">
                <a:latin typeface="Times New Roman" panose="02020603050405020304" pitchFamily="18" charset="0"/>
                <a:ea typeface="Times New Roman" panose="02020603050405020304" pitchFamily="18" charset="0"/>
              </a:rPr>
              <a:t>. Сначала ученику нужно взять деньги, потом прийти в книжный магазин и заплатить за учебник. На этом цель (покупка учебника) будет достигнута. Результат блок схемы представлен на рисунке.</a:t>
            </a:r>
          </a:p>
        </p:txBody>
      </p:sp>
    </p:spTree>
    <p:extLst>
      <p:ext uri="{BB962C8B-B14F-4D97-AF65-F5344CB8AC3E}">
        <p14:creationId xmlns:p14="http://schemas.microsoft.com/office/powerpoint/2010/main" val="2867488873"/>
      </p:ext>
    </p:extLst>
  </p:cSld>
  <p:clrMapOvr>
    <a:masterClrMapping/>
  </p:clrMapOvr>
  <mc:AlternateContent xmlns:mc="http://schemas.openxmlformats.org/markup-compatibility/2006" xmlns:p14="http://schemas.microsoft.com/office/powerpoint/2010/main">
    <mc:Choice Requires="p14">
      <p:transition spd="slow" p14:dur="2000" advTm="21527"/>
    </mc:Choice>
    <mc:Fallback xmlns="">
      <p:transition spd="slow" advTm="21527"/>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ru-RU" sz="1600" b="1" dirty="0">
                <a:solidFill>
                  <a:prstClr val="white"/>
                </a:solidFill>
                <a:latin typeface="Times New Roman" panose="02020603050405020304" pitchFamily="18" charset="0"/>
                <a:cs typeface="Times New Roman" panose="02020603050405020304" pitchFamily="18" charset="0"/>
              </a:rPr>
              <a:t>Графическая реализация линейного алгоритма</a:t>
            </a:r>
          </a:p>
        </p:txBody>
      </p:sp>
      <p:pic>
        <p:nvPicPr>
          <p:cNvPr id="5" name="Рисунок 4" descr="Блок-схема для примера 2"/>
          <p:cNvPicPr/>
          <p:nvPr/>
        </p:nvPicPr>
        <p:blipFill>
          <a:blip r:embed="rId3">
            <a:extLst>
              <a:ext uri="{28A0092B-C50C-407E-A947-70E740481C1C}">
                <a14:useLocalDpi xmlns:a14="http://schemas.microsoft.com/office/drawing/2010/main" val="0"/>
              </a:ext>
            </a:extLst>
          </a:blip>
          <a:srcRect/>
          <a:stretch>
            <a:fillRect/>
          </a:stretch>
        </p:blipFill>
        <p:spPr bwMode="auto">
          <a:xfrm>
            <a:off x="3347864" y="836712"/>
            <a:ext cx="2808312" cy="4824536"/>
          </a:xfrm>
          <a:prstGeom prst="rect">
            <a:avLst/>
          </a:prstGeom>
          <a:noFill/>
          <a:ln>
            <a:noFill/>
          </a:ln>
        </p:spPr>
      </p:pic>
    </p:spTree>
    <p:extLst>
      <p:ext uri="{BB962C8B-B14F-4D97-AF65-F5344CB8AC3E}">
        <p14:creationId xmlns:p14="http://schemas.microsoft.com/office/powerpoint/2010/main" val="3755356622"/>
      </p:ext>
    </p:extLst>
  </p:cSld>
  <p:clrMapOvr>
    <a:masterClrMapping/>
  </p:clrMapOvr>
  <mc:AlternateContent xmlns:mc="http://schemas.openxmlformats.org/markup-compatibility/2006" xmlns:p14="http://schemas.microsoft.com/office/powerpoint/2010/main">
    <mc:Choice Requires="p14">
      <p:transition spd="slow" p14:dur="2000" advTm="13491"/>
    </mc:Choice>
    <mc:Fallback xmlns="">
      <p:transition spd="slow" advTm="134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ТЕСТ – проверка школьных знаний</a:t>
            </a:r>
          </a:p>
        </p:txBody>
      </p:sp>
      <p:sp>
        <p:nvSpPr>
          <p:cNvPr id="8" name="TextBox 7"/>
          <p:cNvSpPr txBox="1"/>
          <p:nvPr/>
        </p:nvSpPr>
        <p:spPr>
          <a:xfrm>
            <a:off x="251520" y="500025"/>
            <a:ext cx="8352928" cy="456472"/>
          </a:xfrm>
          <a:prstGeom prst="rect">
            <a:avLst/>
          </a:prstGeom>
          <a:noFill/>
        </p:spPr>
        <p:txBody>
          <a:bodyPr wrap="square" rtlCol="0">
            <a:spAutoFit/>
          </a:bodyPr>
          <a:lstStyle/>
          <a:p>
            <a:pPr indent="450215" algn="just">
              <a:lnSpc>
                <a:spcPct val="150000"/>
              </a:lnSpc>
              <a:spcAft>
                <a:spcPts val="0"/>
              </a:spcAft>
            </a:pPr>
            <a:endParaRPr lang="ru-RU" dirty="0"/>
          </a:p>
        </p:txBody>
      </p:sp>
      <p:sp>
        <p:nvSpPr>
          <p:cNvPr id="3" name="TextBox 2">
            <a:extLst>
              <a:ext uri="{FF2B5EF4-FFF2-40B4-BE49-F238E27FC236}">
                <a16:creationId xmlns:a16="http://schemas.microsoft.com/office/drawing/2014/main" id="{071510FF-DCEB-8492-366A-A9CDB478938D}"/>
              </a:ext>
            </a:extLst>
          </p:cNvPr>
          <p:cNvSpPr txBox="1"/>
          <p:nvPr/>
        </p:nvSpPr>
        <p:spPr>
          <a:xfrm>
            <a:off x="107504" y="532498"/>
            <a:ext cx="8640960" cy="6124754"/>
          </a:xfrm>
          <a:prstGeom prst="rect">
            <a:avLst/>
          </a:prstGeom>
          <a:noFill/>
        </p:spPr>
        <p:txBody>
          <a:bodyPr wrap="square">
            <a:spAutoFit/>
          </a:bodyPr>
          <a:lstStyle/>
          <a:p>
            <a:r>
              <a:rPr lang="ru-RU" sz="1800" b="1" dirty="0">
                <a:solidFill>
                  <a:srgbClr val="000000"/>
                </a:solidFill>
                <a:effectLst/>
                <a:latin typeface="Times"/>
                <a:ea typeface="Times New Roman" panose="02020603050405020304" pitchFamily="18" charset="0"/>
              </a:rPr>
              <a:t>Информатика. Предмет информатики. Основные задачи информатики</a:t>
            </a:r>
          </a:p>
          <a:p>
            <a:endParaRPr lang="ru-RU" sz="16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a:ea typeface="Times New Roman" panose="02020603050405020304" pitchFamily="18" charset="0"/>
              </a:rPr>
              <a:t>1. </a:t>
            </a:r>
            <a:r>
              <a:rPr lang="ru-RU" sz="1800" b="1" dirty="0">
                <a:solidFill>
                  <a:srgbClr val="000000"/>
                </a:solidFill>
                <a:effectLst/>
                <a:latin typeface="Times New Roman" panose="02020603050405020304" pitchFamily="18" charset="0"/>
                <a:ea typeface="Times New Roman" panose="02020603050405020304" pitchFamily="18" charset="0"/>
              </a:rPr>
              <a:t>Научная информатика - это…</a:t>
            </a:r>
            <a:br>
              <a:rPr lang="ru-RU" sz="1800" b="1"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a</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информатика, изучающая структуру и общие свойства научной информации, а так же закономерности всех процессов научной коммуникации</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b</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информатика, изучающая основу научной информации, а так же закономерности событий научной деятельности</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c</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информатика, объясняющая закономерности появления научной информации, и условия  осуществления деятельности в научной коммуникации</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d</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прикладная математика</a:t>
            </a:r>
          </a:p>
          <a:p>
            <a:endParaRPr lang="ru-RU" dirty="0">
              <a:solidFill>
                <a:srgbClr val="000000"/>
              </a:solidFill>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a:ea typeface="Times New Roman" panose="02020603050405020304" pitchFamily="18" charset="0"/>
              </a:rPr>
              <a:t>2. </a:t>
            </a:r>
            <a:r>
              <a:rPr lang="ru-RU" sz="1800" b="1" dirty="0">
                <a:solidFill>
                  <a:srgbClr val="000000"/>
                </a:solidFill>
                <a:effectLst/>
                <a:latin typeface="Times New Roman" panose="02020603050405020304" pitchFamily="18" charset="0"/>
                <a:ea typeface="Times New Roman" panose="02020603050405020304" pitchFamily="18" charset="0"/>
              </a:rPr>
              <a:t>Прикладная информатика объединяет:</a:t>
            </a:r>
            <a:br>
              <a:rPr lang="ru-RU" sz="1800" b="1"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a</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информатику, вычислительную технику и автоматизацию</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b</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информатику, математику и физику</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c</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информатику, теорию машиностроения и теорию вероятности</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d</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информатику, вычислительную математику, искусственный интеллект</a:t>
            </a:r>
            <a:endParaRPr lang="ru-RU" sz="1800" dirty="0">
              <a:effectLst/>
              <a:latin typeface="Times New Roman" panose="02020603050405020304" pitchFamily="18" charset="0"/>
              <a:ea typeface="Times New Roman" panose="02020603050405020304" pitchFamily="18" charset="0"/>
            </a:endParaRPr>
          </a:p>
          <a:p>
            <a:endParaRPr lang="ru-RU" sz="16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a:ea typeface="Times New Roman" panose="02020603050405020304" pitchFamily="18" charset="0"/>
              </a:rPr>
              <a:t>3. </a:t>
            </a:r>
            <a:r>
              <a:rPr lang="ru-RU" sz="1800" b="1" dirty="0">
                <a:solidFill>
                  <a:srgbClr val="000000"/>
                </a:solidFill>
                <a:effectLst/>
                <a:latin typeface="Times New Roman" panose="02020603050405020304" pitchFamily="18" charset="0"/>
                <a:ea typeface="Times New Roman" panose="02020603050405020304" pitchFamily="18" charset="0"/>
              </a:rPr>
              <a:t>Составляющими информатики являются</a:t>
            </a:r>
            <a:br>
              <a:rPr lang="ru-RU" sz="1800" b="1"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a</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технические (аппаратные) и программные средства</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b</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технические средства и программные приложения</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c</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средства ввода/вывода информации и офисные программные средства</a:t>
            </a:r>
            <a:br>
              <a:rPr lang="ru-RU" sz="1800" dirty="0">
                <a:solidFill>
                  <a:srgbClr val="000000"/>
                </a:solidFill>
                <a:effectLst/>
                <a:latin typeface="Times"/>
                <a:ea typeface="Times New Roman" panose="02020603050405020304" pitchFamily="18" charset="0"/>
              </a:rPr>
            </a:br>
            <a:r>
              <a:rPr lang="ru-RU" sz="1800" dirty="0" err="1">
                <a:solidFill>
                  <a:srgbClr val="000000"/>
                </a:solidFill>
                <a:effectLst/>
                <a:latin typeface="Times"/>
                <a:ea typeface="Times New Roman" panose="02020603050405020304" pitchFamily="18" charset="0"/>
              </a:rPr>
              <a:t>d</a:t>
            </a:r>
            <a:r>
              <a:rPr lang="ru-RU" sz="1800" dirty="0">
                <a:solidFill>
                  <a:srgbClr val="000000"/>
                </a:solidFill>
                <a:effectLst/>
                <a:latin typeface="Time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информационные системы и коммуникации</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6624434"/>
      </p:ext>
    </p:extLst>
  </p:cSld>
  <p:clrMapOvr>
    <a:masterClrMapping/>
  </p:clrMapOvr>
  <mc:AlternateContent xmlns:mc="http://schemas.openxmlformats.org/markup-compatibility/2006" xmlns:p14="http://schemas.microsoft.com/office/powerpoint/2010/main">
    <mc:Choice Requires="p14">
      <p:transition spd="slow" p14:dur="2000" advTm="72512"/>
    </mc:Choice>
    <mc:Fallback xmlns="">
      <p:transition spd="slow" advTm="7251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ru-RU" sz="1600" b="1" dirty="0">
                <a:solidFill>
                  <a:prstClr val="white"/>
                </a:solidFill>
                <a:latin typeface="Times New Roman" panose="02020603050405020304" pitchFamily="18" charset="0"/>
                <a:cs typeface="Times New Roman" panose="02020603050405020304" pitchFamily="18" charset="0"/>
              </a:rPr>
              <a:t>Пример линейного алгоритма</a:t>
            </a:r>
          </a:p>
        </p:txBody>
      </p:sp>
      <p:sp>
        <p:nvSpPr>
          <p:cNvPr id="8" name="TextBox 7"/>
          <p:cNvSpPr txBox="1"/>
          <p:nvPr/>
        </p:nvSpPr>
        <p:spPr>
          <a:xfrm>
            <a:off x="386168" y="980728"/>
            <a:ext cx="8352928" cy="4928850"/>
          </a:xfrm>
          <a:prstGeom prst="rect">
            <a:avLst/>
          </a:prstGeom>
          <a:noFill/>
        </p:spPr>
        <p:txBody>
          <a:bodyPr wrap="square" rtlCol="0">
            <a:spAutoFit/>
          </a:bodyPr>
          <a:lstStyle/>
          <a:p>
            <a:pPr indent="450215" algn="just">
              <a:lnSpc>
                <a:spcPct val="120000"/>
              </a:lnSpc>
              <a:spcAft>
                <a:spcPts val="0"/>
              </a:spcAft>
            </a:pPr>
            <a:r>
              <a:rPr lang="ru-RU" sz="2400" b="1" i="1" dirty="0">
                <a:latin typeface="Times New Roman" panose="02020603050405020304" pitchFamily="18" charset="0"/>
                <a:ea typeface="Times New Roman" panose="02020603050405020304" pitchFamily="18" charset="0"/>
              </a:rPr>
              <a:t>Пример</a:t>
            </a:r>
            <a:r>
              <a:rPr lang="ru-RU" sz="2400" b="1" dirty="0">
                <a:latin typeface="Times New Roman" panose="02020603050405020304" pitchFamily="18" charset="0"/>
                <a:ea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rPr>
              <a:t>Даны числа </a:t>
            </a:r>
            <a:r>
              <a:rPr lang="en-US" sz="2400" i="1" dirty="0">
                <a:latin typeface="Times New Roman" panose="02020603050405020304" pitchFamily="18" charset="0"/>
                <a:ea typeface="Times New Roman" panose="02020603050405020304" pitchFamily="18" charset="0"/>
              </a:rPr>
              <a:t>a</a:t>
            </a:r>
            <a:r>
              <a:rPr lang="ru-RU" sz="2400" i="1" dirty="0">
                <a:latin typeface="Times New Roman" panose="02020603050405020304" pitchFamily="18" charset="0"/>
                <a:ea typeface="Times New Roman" panose="02020603050405020304" pitchFamily="18" charset="0"/>
              </a:rPr>
              <a:t> = </a:t>
            </a:r>
            <a:r>
              <a:rPr lang="ru-RU" sz="2400" dirty="0">
                <a:latin typeface="Times New Roman" panose="02020603050405020304" pitchFamily="18" charset="0"/>
                <a:ea typeface="Times New Roman" panose="02020603050405020304" pitchFamily="18" charset="0"/>
              </a:rPr>
              <a:t>2,</a:t>
            </a:r>
            <a:r>
              <a:rPr lang="ru-RU" sz="2400" i="1" dirty="0">
                <a:latin typeface="Times New Roman" panose="02020603050405020304" pitchFamily="18" charset="0"/>
                <a:ea typeface="Times New Roman" panose="02020603050405020304" pitchFamily="18" charset="0"/>
              </a:rPr>
              <a:t> b = </a:t>
            </a:r>
            <a:r>
              <a:rPr lang="ru-RU" sz="2400" dirty="0">
                <a:latin typeface="Times New Roman" panose="02020603050405020304" pitchFamily="18" charset="0"/>
                <a:ea typeface="Times New Roman" panose="02020603050405020304" pitchFamily="18" charset="0"/>
              </a:rPr>
              <a:t>7. Вычислить сумму </a:t>
            </a:r>
            <a:r>
              <a:rPr lang="en-US" sz="2400" i="1" dirty="0">
                <a:latin typeface="Times New Roman" panose="02020603050405020304" pitchFamily="18" charset="0"/>
                <a:ea typeface="Times New Roman" panose="02020603050405020304" pitchFamily="18" charset="0"/>
              </a:rPr>
              <a:t>S</a:t>
            </a:r>
            <a:r>
              <a:rPr lang="ru-RU" sz="2400" dirty="0">
                <a:latin typeface="Times New Roman" panose="02020603050405020304" pitchFamily="18" charset="0"/>
                <a:ea typeface="Times New Roman" panose="02020603050405020304" pitchFamily="18" charset="0"/>
              </a:rPr>
              <a:t> и разность </a:t>
            </a:r>
            <a:r>
              <a:rPr lang="en-US" sz="2400" i="1" dirty="0">
                <a:latin typeface="Times New Roman" panose="02020603050405020304" pitchFamily="18" charset="0"/>
                <a:ea typeface="Times New Roman" panose="02020603050405020304" pitchFamily="18" charset="0"/>
              </a:rPr>
              <a:t>R</a:t>
            </a:r>
            <a:r>
              <a:rPr lang="ru-RU" sz="2400" dirty="0">
                <a:latin typeface="Times New Roman" panose="02020603050405020304" pitchFamily="18" charset="0"/>
                <a:ea typeface="Times New Roman" panose="02020603050405020304" pitchFamily="18" charset="0"/>
              </a:rPr>
              <a:t> чисел </a:t>
            </a:r>
            <a:r>
              <a:rPr lang="en-US" sz="2400" i="1" dirty="0">
                <a:latin typeface="Times New Roman" panose="02020603050405020304" pitchFamily="18" charset="0"/>
                <a:ea typeface="Times New Roman" panose="02020603050405020304" pitchFamily="18" charset="0"/>
              </a:rPr>
              <a:t>a</a:t>
            </a:r>
            <a:r>
              <a:rPr lang="ru-RU" sz="2400" i="1" dirty="0">
                <a:latin typeface="Times New Roman" panose="02020603050405020304" pitchFamily="18" charset="0"/>
                <a:ea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rPr>
              <a:t>и</a:t>
            </a:r>
            <a:r>
              <a:rPr lang="ru-RU" sz="2400" i="1" dirty="0">
                <a:latin typeface="Times New Roman" panose="02020603050405020304" pitchFamily="18" charset="0"/>
                <a:ea typeface="Times New Roman" panose="02020603050405020304" pitchFamily="18" charset="0"/>
              </a:rPr>
              <a:t> b</a:t>
            </a:r>
            <a:r>
              <a:rPr lang="ru-RU" sz="2400" dirty="0">
                <a:latin typeface="Times New Roman" panose="02020603050405020304" pitchFamily="18" charset="0"/>
                <a:ea typeface="Times New Roman" panose="02020603050405020304" pitchFamily="18" charset="0"/>
              </a:rPr>
              <a:t>.</a:t>
            </a:r>
          </a:p>
          <a:p>
            <a:pPr indent="450215" algn="just">
              <a:lnSpc>
                <a:spcPct val="120000"/>
              </a:lnSpc>
              <a:spcAft>
                <a:spcPts val="0"/>
              </a:spcAft>
            </a:pPr>
            <a:r>
              <a:rPr lang="ru-RU" sz="2400" i="1" dirty="0">
                <a:latin typeface="Times New Roman" panose="02020603050405020304" pitchFamily="18" charset="0"/>
                <a:ea typeface="Times New Roman" panose="02020603050405020304" pitchFamily="18" charset="0"/>
              </a:rPr>
              <a:t>Решение</a:t>
            </a:r>
            <a:r>
              <a:rPr lang="ru-RU" sz="2400" dirty="0">
                <a:latin typeface="Times New Roman" panose="02020603050405020304" pitchFamily="18" charset="0"/>
                <a:ea typeface="Times New Roman" panose="02020603050405020304" pitchFamily="18" charset="0"/>
              </a:rPr>
              <a:t>. Сначала следует задать значения для чисел </a:t>
            </a:r>
            <a:r>
              <a:rPr lang="en-US" sz="2400" i="1" dirty="0">
                <a:latin typeface="Times New Roman" panose="02020603050405020304" pitchFamily="18" charset="0"/>
                <a:ea typeface="Times New Roman" panose="02020603050405020304" pitchFamily="18" charset="0"/>
              </a:rPr>
              <a:t>a</a:t>
            </a:r>
            <a:r>
              <a:rPr lang="ru-RU" sz="2400" dirty="0">
                <a:latin typeface="Times New Roman" panose="02020603050405020304" pitchFamily="18" charset="0"/>
                <a:ea typeface="Times New Roman" panose="02020603050405020304" pitchFamily="18" charset="0"/>
              </a:rPr>
              <a:t> и </a:t>
            </a:r>
            <a:r>
              <a:rPr lang="en-US" sz="2400" i="1" dirty="0">
                <a:latin typeface="Times New Roman" panose="02020603050405020304" pitchFamily="18" charset="0"/>
                <a:ea typeface="Times New Roman" panose="02020603050405020304" pitchFamily="18" charset="0"/>
              </a:rPr>
              <a:t>b</a:t>
            </a:r>
            <a:r>
              <a:rPr lang="ru-RU" sz="2400" dirty="0">
                <a:latin typeface="Times New Roman" panose="02020603050405020304" pitchFamily="18" charset="0"/>
                <a:ea typeface="Times New Roman" panose="02020603050405020304" pitchFamily="18" charset="0"/>
              </a:rPr>
              <a:t>, согласно условиям задачи. После этого их уже можно будет использовать в расчетах для получения суммы и разности по формулам: </a:t>
            </a:r>
            <a:r>
              <a:rPr lang="ru-RU" sz="2400" i="1" dirty="0">
                <a:latin typeface="Times New Roman" panose="02020603050405020304" pitchFamily="18" charset="0"/>
                <a:ea typeface="Times New Roman" panose="02020603050405020304" pitchFamily="18" charset="0"/>
              </a:rPr>
              <a:t>S = a + b, R = a - b</a:t>
            </a:r>
            <a:r>
              <a:rPr lang="ru-RU" sz="2400" dirty="0">
                <a:latin typeface="Times New Roman" panose="02020603050405020304" pitchFamily="18" charset="0"/>
                <a:ea typeface="Times New Roman" panose="02020603050405020304" pitchFamily="18" charset="0"/>
              </a:rPr>
              <a:t>. Полученные значения суммы и разности нужно будет напечатать, и мы используем блок вывода данных. Если не выводить данные на бумагу (или на экран), то пользователь нашего алгоритма не узнает, какие получились значения суммы и разности. Результат построения блок-схемы представлен на рисунке.</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2664626"/>
      </p:ext>
    </p:extLst>
  </p:cSld>
  <p:clrMapOvr>
    <a:masterClrMapping/>
  </p:clrMapOvr>
  <mc:AlternateContent xmlns:mc="http://schemas.openxmlformats.org/markup-compatibility/2006" xmlns:p14="http://schemas.microsoft.com/office/powerpoint/2010/main">
    <mc:Choice Requires="p14">
      <p:transition spd="slow" p14:dur="2000" advTm="59184"/>
    </mc:Choice>
    <mc:Fallback xmlns="">
      <p:transition spd="slow" advTm="59184"/>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ru-RU" sz="1600" b="1" dirty="0">
                <a:solidFill>
                  <a:prstClr val="white"/>
                </a:solidFill>
                <a:latin typeface="Times New Roman" panose="02020603050405020304" pitchFamily="18" charset="0"/>
                <a:cs typeface="Times New Roman" panose="02020603050405020304" pitchFamily="18" charset="0"/>
              </a:rPr>
              <a:t>Графическая реализация линейного алгоритма</a:t>
            </a:r>
          </a:p>
        </p:txBody>
      </p:sp>
      <p:sp>
        <p:nvSpPr>
          <p:cNvPr id="8" name="TextBox 7"/>
          <p:cNvSpPr txBox="1"/>
          <p:nvPr/>
        </p:nvSpPr>
        <p:spPr>
          <a:xfrm>
            <a:off x="251520" y="4869160"/>
            <a:ext cx="8352928" cy="1826462"/>
          </a:xfrm>
          <a:prstGeom prst="rect">
            <a:avLst/>
          </a:prstGeom>
          <a:noFill/>
        </p:spPr>
        <p:txBody>
          <a:bodyPr wrap="square" rtlCol="0">
            <a:spAutoFit/>
          </a:bodyPr>
          <a:lstStyle/>
          <a:p>
            <a:pPr indent="540385" algn="just">
              <a:lnSpc>
                <a:spcPct val="120000"/>
              </a:lnSpc>
              <a:spcAft>
                <a:spcPts val="0"/>
              </a:spcAft>
            </a:pPr>
            <a:r>
              <a:rPr lang="ru-RU" sz="2400" dirty="0">
                <a:latin typeface="Times New Roman" panose="02020603050405020304" pitchFamily="18" charset="0"/>
                <a:ea typeface="Times New Roman" panose="02020603050405020304" pitchFamily="18" charset="0"/>
              </a:rPr>
              <a:t>Здесь слева: в каждом блоке по одному действию, справа: действия объединены по смыслу операции. В дальнейшем мы будем объединять некоторые действия в один блок. Это очень удобно и визуально упрощает чтение блок-схемы.</a:t>
            </a:r>
            <a:endParaRPr lang="ru-RU" sz="2400" dirty="0">
              <a:effectLst/>
              <a:latin typeface="Times New Roman" panose="02020603050405020304" pitchFamily="18" charset="0"/>
              <a:ea typeface="Times New Roman" panose="02020603050405020304" pitchFamily="18" charset="0"/>
            </a:endParaRPr>
          </a:p>
        </p:txBody>
      </p:sp>
      <p:pic>
        <p:nvPicPr>
          <p:cNvPr id="5" name="Рисунок 4" descr="Блок-схема для примера 3: а) в каждом блоке по одному действию, б) действия объединены по смыслу операции">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547664" y="648755"/>
            <a:ext cx="5400675" cy="4058920"/>
          </a:xfrm>
          <a:prstGeom prst="rect">
            <a:avLst/>
          </a:prstGeom>
          <a:noFill/>
          <a:ln>
            <a:noFill/>
          </a:ln>
        </p:spPr>
      </p:pic>
    </p:spTree>
    <p:extLst>
      <p:ext uri="{BB962C8B-B14F-4D97-AF65-F5344CB8AC3E}">
        <p14:creationId xmlns:p14="http://schemas.microsoft.com/office/powerpoint/2010/main" val="139443506"/>
      </p:ext>
    </p:extLst>
  </p:cSld>
  <p:clrMapOvr>
    <a:masterClrMapping/>
  </p:clrMapOvr>
  <mc:AlternateContent xmlns:mc="http://schemas.openxmlformats.org/markup-compatibility/2006" xmlns:p14="http://schemas.microsoft.com/office/powerpoint/2010/main">
    <mc:Choice Requires="p14">
      <p:transition spd="slow" p14:dur="2000" advTm="32165"/>
    </mc:Choice>
    <mc:Fallback xmlns="">
      <p:transition spd="slow" advTm="32165"/>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ru-RU" sz="1600" b="1" dirty="0">
                <a:solidFill>
                  <a:prstClr val="white"/>
                </a:solidFill>
                <a:latin typeface="Times New Roman" panose="02020603050405020304" pitchFamily="18" charset="0"/>
                <a:cs typeface="Times New Roman" panose="02020603050405020304" pitchFamily="18" charset="0"/>
              </a:rPr>
              <a:t>Пример линейного алгоритма</a:t>
            </a:r>
          </a:p>
        </p:txBody>
      </p:sp>
      <p:sp>
        <p:nvSpPr>
          <p:cNvPr id="5" name="TextBox 4">
            <a:extLst>
              <a:ext uri="{FF2B5EF4-FFF2-40B4-BE49-F238E27FC236}">
                <a16:creationId xmlns:a16="http://schemas.microsoft.com/office/drawing/2014/main" id="{EB68AAD1-7BF8-2A6E-22D9-7468F55D2C53}"/>
              </a:ext>
            </a:extLst>
          </p:cNvPr>
          <p:cNvSpPr txBox="1"/>
          <p:nvPr/>
        </p:nvSpPr>
        <p:spPr>
          <a:xfrm>
            <a:off x="395536" y="865381"/>
            <a:ext cx="3744416" cy="2793842"/>
          </a:xfrm>
          <a:prstGeom prst="rect">
            <a:avLst/>
          </a:prstGeom>
          <a:noFill/>
        </p:spPr>
        <p:txBody>
          <a:bodyPr wrap="square">
            <a:spAutoFit/>
          </a:bodyPr>
          <a:lstStyle/>
          <a:p>
            <a:pPr eaLnBrk="1" hangingPunct="1">
              <a:lnSpc>
                <a:spcPct val="150000"/>
              </a:lnSpc>
              <a:buFont typeface="Wingdings 2" panose="05020102010507070707" pitchFamily="18" charset="2"/>
              <a:buNone/>
            </a:pPr>
            <a:r>
              <a:rPr lang="ru-RU" altLang="ru-RU" sz="2400" dirty="0"/>
              <a:t>Составить блок – схему алгоритма вычисления арифметического выражения</a:t>
            </a:r>
          </a:p>
          <a:p>
            <a:pPr eaLnBrk="1" hangingPunct="1">
              <a:lnSpc>
                <a:spcPct val="150000"/>
              </a:lnSpc>
              <a:buFont typeface="Wingdings 2" panose="05020102010507070707" pitchFamily="18" charset="2"/>
              <a:buNone/>
            </a:pPr>
            <a:r>
              <a:rPr lang="ru-RU" altLang="ru-RU" sz="2400" dirty="0"/>
              <a:t> </a:t>
            </a:r>
            <a:r>
              <a:rPr lang="ru-RU" altLang="ru-RU" sz="2400" i="1" dirty="0"/>
              <a:t>у=(b</a:t>
            </a:r>
            <a:r>
              <a:rPr lang="ru-RU" altLang="ru-RU" sz="2400" i="1" baseline="30000" dirty="0"/>
              <a:t>2</a:t>
            </a:r>
            <a:r>
              <a:rPr lang="ru-RU" altLang="ru-RU" sz="2400" i="1" dirty="0"/>
              <a:t>-ас):(</a:t>
            </a:r>
            <a:r>
              <a:rPr lang="ru-RU" altLang="ru-RU" sz="2400" i="1" dirty="0" err="1"/>
              <a:t>а+с</a:t>
            </a:r>
            <a:r>
              <a:rPr lang="ru-RU" altLang="ru-RU" sz="2400" i="1" dirty="0"/>
              <a:t>)</a:t>
            </a:r>
            <a:endParaRPr lang="ru-RU" altLang="ru-RU" sz="2400" dirty="0"/>
          </a:p>
        </p:txBody>
      </p:sp>
      <p:pic>
        <p:nvPicPr>
          <p:cNvPr id="6" name="Рисунок 3" descr="http://256bit.ru/informat/eu_alg/images/alg1.gif">
            <a:extLst>
              <a:ext uri="{FF2B5EF4-FFF2-40B4-BE49-F238E27FC236}">
                <a16:creationId xmlns:a16="http://schemas.microsoft.com/office/drawing/2014/main" id="{3040BC5A-102D-15D2-D71C-8351468DE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714375"/>
            <a:ext cx="25717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338839"/>
      </p:ext>
    </p:extLst>
  </p:cSld>
  <p:clrMapOvr>
    <a:masterClrMapping/>
  </p:clrMapOvr>
  <mc:AlternateContent xmlns:mc="http://schemas.openxmlformats.org/markup-compatibility/2006" xmlns:p14="http://schemas.microsoft.com/office/powerpoint/2010/main">
    <mc:Choice Requires="p14">
      <p:transition spd="slow" p14:dur="2000" advTm="59184"/>
    </mc:Choice>
    <mc:Fallback xmlns="">
      <p:transition spd="slow" advTm="59184"/>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ru-RU" sz="1600" b="1" dirty="0">
                <a:solidFill>
                  <a:prstClr val="white"/>
                </a:solidFill>
                <a:latin typeface="Times New Roman" panose="02020603050405020304" pitchFamily="18" charset="0"/>
                <a:cs typeface="Times New Roman" panose="02020603050405020304" pitchFamily="18" charset="0"/>
              </a:rPr>
              <a:t>Разветвляющийся алгоритм</a:t>
            </a:r>
          </a:p>
        </p:txBody>
      </p:sp>
      <p:sp>
        <p:nvSpPr>
          <p:cNvPr id="8" name="TextBox 7"/>
          <p:cNvSpPr txBox="1"/>
          <p:nvPr/>
        </p:nvSpPr>
        <p:spPr>
          <a:xfrm>
            <a:off x="386168" y="980728"/>
            <a:ext cx="8352928" cy="940066"/>
          </a:xfrm>
          <a:prstGeom prst="rect">
            <a:avLst/>
          </a:prstGeom>
          <a:noFill/>
        </p:spPr>
        <p:txBody>
          <a:bodyPr wrap="square" rtlCol="0">
            <a:spAutoFit/>
          </a:bodyPr>
          <a:lstStyle/>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В разветвляющемся алгоритме обязательным блоком является блок условия, который представлен на рисунке. </a:t>
            </a:r>
            <a:endParaRPr lang="ru-RU" sz="2400" dirty="0">
              <a:effectLst/>
              <a:latin typeface="Times New Roman" panose="02020603050405020304" pitchFamily="18" charset="0"/>
              <a:ea typeface="Times New Roman" panose="02020603050405020304" pitchFamily="18" charset="0"/>
            </a:endParaRPr>
          </a:p>
        </p:txBody>
      </p:sp>
      <p:pic>
        <p:nvPicPr>
          <p:cNvPr id="5" name="Рисунок 4" descr="Использование блока условия в общем виде"/>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920794"/>
            <a:ext cx="2952328" cy="2394670"/>
          </a:xfrm>
          <a:prstGeom prst="rect">
            <a:avLst/>
          </a:prstGeom>
          <a:noFill/>
          <a:ln>
            <a:noFill/>
          </a:ln>
        </p:spPr>
      </p:pic>
      <p:sp>
        <p:nvSpPr>
          <p:cNvPr id="6" name="TextBox 5"/>
          <p:cNvSpPr txBox="1"/>
          <p:nvPr/>
        </p:nvSpPr>
        <p:spPr>
          <a:xfrm>
            <a:off x="323528" y="4437112"/>
            <a:ext cx="8352928" cy="2308324"/>
          </a:xfrm>
          <a:prstGeom prst="rect">
            <a:avLst/>
          </a:prstGeom>
          <a:noFill/>
        </p:spPr>
        <p:txBody>
          <a:bodyPr wrap="square" rtlCol="0">
            <a:spAutoFit/>
          </a:bodyPr>
          <a:lstStyle/>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Внутри блока условия записывается условие. Если данное условие верно, то выполняются блоки, идущие по стрелке «да», т.е. «Набор действий 1». Если условие оказывается неверным, т.е. ложным, то выполняются блоки, идущие по стрелке «нет», а именно «Набор действий 2». Разветвление заканчивается, когда обе стрелки («да» и «нет») соединяются. </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2585300"/>
      </p:ext>
    </p:extLst>
  </p:cSld>
  <p:clrMapOvr>
    <a:masterClrMapping/>
  </p:clrMapOvr>
  <mc:AlternateContent xmlns:mc="http://schemas.openxmlformats.org/markup-compatibility/2006" xmlns:p14="http://schemas.microsoft.com/office/powerpoint/2010/main">
    <mc:Choice Requires="p14">
      <p:transition spd="slow" p14:dur="2000" advTm="68123"/>
    </mc:Choice>
    <mc:Fallback xmlns="">
      <p:transition spd="slow" advTm="68123"/>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ru-RU" sz="1600" b="1" dirty="0">
                <a:solidFill>
                  <a:prstClr val="white"/>
                </a:solidFill>
                <a:latin typeface="Times New Roman" panose="02020603050405020304" pitchFamily="18" charset="0"/>
                <a:cs typeface="Times New Roman" panose="02020603050405020304" pitchFamily="18" charset="0"/>
              </a:rPr>
              <a:t>Неполный вариант разветвляющегося алгоритма</a:t>
            </a:r>
          </a:p>
        </p:txBody>
      </p:sp>
      <p:sp>
        <p:nvSpPr>
          <p:cNvPr id="8" name="TextBox 7"/>
          <p:cNvSpPr txBox="1"/>
          <p:nvPr/>
        </p:nvSpPr>
        <p:spPr>
          <a:xfrm>
            <a:off x="386168" y="980728"/>
            <a:ext cx="8352928" cy="1865126"/>
          </a:xfrm>
          <a:prstGeom prst="rect">
            <a:avLst/>
          </a:prstGeom>
          <a:noFill/>
        </p:spPr>
        <p:txBody>
          <a:bodyPr wrap="square" rtlCol="0">
            <a:spAutoFit/>
          </a:bodyPr>
          <a:lstStyle/>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На следующем рисунке представлен еще один вариант использования блока условия. Бывают задачи, в которых, исходя из условия, необходимо либо выполнить действие, либо пропустить его. </a:t>
            </a:r>
            <a:endParaRPr lang="ru-RU" sz="2400" dirty="0">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323528" y="4437112"/>
            <a:ext cx="8352928" cy="2276072"/>
          </a:xfrm>
          <a:prstGeom prst="rect">
            <a:avLst/>
          </a:prstGeom>
          <a:noFill/>
        </p:spPr>
        <p:txBody>
          <a:bodyPr wrap="square" rtlCol="0">
            <a:spAutoFit/>
          </a:bodyPr>
          <a:lstStyle/>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Если условие выполняется, то следуют блоки, соответствующие стрелке «да», т.е. «Набор действий 1». Если же условие оказывается ложным, то следует перейти по стрелке «нет». Т.к. стрелке «нет» не соответствует ни одного блока с действием, то ни одного действия не будет выполнено. Т.е. получается, что мы пропустили и не выполнили «Набор действий 1».</a:t>
            </a:r>
            <a:endParaRPr lang="ru-RU" sz="2000" dirty="0">
              <a:effectLst/>
              <a:latin typeface="Times New Roman" panose="02020603050405020304" pitchFamily="18" charset="0"/>
              <a:ea typeface="Times New Roman" panose="02020603050405020304" pitchFamily="18" charset="0"/>
            </a:endParaRPr>
          </a:p>
        </p:txBody>
      </p:sp>
      <p:pic>
        <p:nvPicPr>
          <p:cNvPr id="7" name="Рисунок 6" descr="Вариант использования блока условия"/>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420888"/>
            <a:ext cx="2473434" cy="1746870"/>
          </a:xfrm>
          <a:prstGeom prst="rect">
            <a:avLst/>
          </a:prstGeom>
          <a:noFill/>
          <a:ln>
            <a:noFill/>
          </a:ln>
        </p:spPr>
      </p:pic>
    </p:spTree>
    <p:extLst>
      <p:ext uri="{BB962C8B-B14F-4D97-AF65-F5344CB8AC3E}">
        <p14:creationId xmlns:p14="http://schemas.microsoft.com/office/powerpoint/2010/main" val="1649384170"/>
      </p:ext>
    </p:extLst>
  </p:cSld>
  <p:clrMapOvr>
    <a:masterClrMapping/>
  </p:clrMapOvr>
  <mc:AlternateContent xmlns:mc="http://schemas.openxmlformats.org/markup-compatibility/2006" xmlns:p14="http://schemas.microsoft.com/office/powerpoint/2010/main">
    <mc:Choice Requires="p14">
      <p:transition spd="slow" p14:dur="2000" advTm="34829"/>
    </mc:Choice>
    <mc:Fallback xmlns="">
      <p:transition spd="slow" advTm="34829"/>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ru-RU" sz="1600" b="1" dirty="0">
                <a:solidFill>
                  <a:prstClr val="white"/>
                </a:solidFill>
                <a:latin typeface="Times New Roman" panose="02020603050405020304" pitchFamily="18" charset="0"/>
                <a:cs typeface="Times New Roman" panose="02020603050405020304" pitchFamily="18" charset="0"/>
              </a:rPr>
              <a:t>Разветвляющийся алгоритм с несколькими условиями</a:t>
            </a:r>
          </a:p>
        </p:txBody>
      </p:sp>
      <p:sp>
        <p:nvSpPr>
          <p:cNvPr id="8" name="TextBox 7"/>
          <p:cNvSpPr txBox="1"/>
          <p:nvPr/>
        </p:nvSpPr>
        <p:spPr>
          <a:xfrm>
            <a:off x="386168" y="980728"/>
            <a:ext cx="8352928" cy="5372048"/>
          </a:xfrm>
          <a:prstGeom prst="rect">
            <a:avLst/>
          </a:prstGeom>
          <a:noFill/>
        </p:spPr>
        <p:txBody>
          <a:bodyPr wrap="square" rtlCol="0">
            <a:spAutoFit/>
          </a:bodyPr>
          <a:lstStyle/>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В разветвляющемся алгоритме возможна запись сразу нескольких условий, которые могут объединяться союзом «ИЛИ» или пересекаться союзом «И». Рассмотрим случай двух условий: «условие 1» И «условие 2».</a:t>
            </a:r>
          </a:p>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Если необходимо, чтобы оба условия были верными одновременно, то следует использовать логическое пересечение «И»:</a:t>
            </a:r>
          </a:p>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«условие 1 И условие 2».</a:t>
            </a:r>
          </a:p>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Если достаточно, чтобы только одно условие выполнялось – или первое, или второе, но можно и оба вместе, то следует использовать логическое объединение «ИЛИ»:</a:t>
            </a:r>
          </a:p>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«условие 1 ИЛИ условие 2».</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1629197"/>
      </p:ext>
    </p:extLst>
  </p:cSld>
  <p:clrMapOvr>
    <a:masterClrMapping/>
  </p:clrMapOvr>
  <mc:AlternateContent xmlns:mc="http://schemas.openxmlformats.org/markup-compatibility/2006" xmlns:p14="http://schemas.microsoft.com/office/powerpoint/2010/main">
    <mc:Choice Requires="p14">
      <p:transition spd="slow" p14:dur="2000" advTm="30058"/>
    </mc:Choice>
    <mc:Fallback xmlns="">
      <p:transition spd="slow" advTm="30058"/>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ru-RU" sz="1600" b="1" dirty="0">
                <a:solidFill>
                  <a:prstClr val="white"/>
                </a:solidFill>
                <a:latin typeface="Times New Roman" panose="02020603050405020304" pitchFamily="18" charset="0"/>
                <a:cs typeface="Times New Roman" panose="02020603050405020304" pitchFamily="18" charset="0"/>
              </a:rPr>
              <a:t>Пример разветвляющегося алгоритма</a:t>
            </a:r>
          </a:p>
        </p:txBody>
      </p:sp>
      <p:sp>
        <p:nvSpPr>
          <p:cNvPr id="8" name="TextBox 7"/>
          <p:cNvSpPr txBox="1"/>
          <p:nvPr/>
        </p:nvSpPr>
        <p:spPr>
          <a:xfrm>
            <a:off x="386168" y="980728"/>
            <a:ext cx="8352928" cy="5815246"/>
          </a:xfrm>
          <a:prstGeom prst="rect">
            <a:avLst/>
          </a:prstGeom>
          <a:noFill/>
        </p:spPr>
        <p:txBody>
          <a:bodyPr wrap="square" rtlCol="0">
            <a:spAutoFit/>
          </a:bodyPr>
          <a:lstStyle/>
          <a:p>
            <a:pPr indent="450215" algn="just">
              <a:lnSpc>
                <a:spcPct val="120000"/>
              </a:lnSpc>
              <a:spcAft>
                <a:spcPts val="0"/>
              </a:spcAft>
            </a:pPr>
            <a:r>
              <a:rPr lang="ru-RU" sz="2400" b="1" i="1" dirty="0">
                <a:latin typeface="Times New Roman" panose="02020603050405020304" pitchFamily="18" charset="0"/>
                <a:ea typeface="Times New Roman" panose="02020603050405020304" pitchFamily="18" charset="0"/>
              </a:rPr>
              <a:t>Пример</a:t>
            </a:r>
            <a:r>
              <a:rPr lang="ru-RU" sz="2400" b="1" dirty="0">
                <a:latin typeface="Times New Roman" panose="02020603050405020304" pitchFamily="18" charset="0"/>
                <a:ea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rPr>
              <a:t>Джон звонит Полу по городскому телефону, но трубку может взять не только Пол. Составить блок-схему, описывающую действия Джона в этом случае.</a:t>
            </a:r>
          </a:p>
          <a:p>
            <a:pPr indent="450215" algn="just">
              <a:lnSpc>
                <a:spcPct val="120000"/>
              </a:lnSpc>
              <a:spcAft>
                <a:spcPts val="0"/>
              </a:spcAft>
            </a:pPr>
            <a:r>
              <a:rPr lang="ru-RU" sz="2400" i="1" dirty="0">
                <a:latin typeface="Times New Roman" panose="02020603050405020304" pitchFamily="18" charset="0"/>
                <a:ea typeface="Times New Roman" panose="02020603050405020304" pitchFamily="18" charset="0"/>
              </a:rPr>
              <a:t>Решение</a:t>
            </a:r>
            <a:r>
              <a:rPr lang="ru-RU" sz="2400" dirty="0">
                <a:latin typeface="Times New Roman" panose="02020603050405020304" pitchFamily="18" charset="0"/>
                <a:ea typeface="Times New Roman" panose="02020603050405020304" pitchFamily="18" charset="0"/>
              </a:rPr>
              <a:t>. Здесь, в отличие от примера Васи с Петей, присутствует условие – Пол ли взял трубку телефона. На данное условие можно однозначно ответить: «да», Пол, или «нет», кто-то другой. Если трубку взял Пол, то Джону нужно с ним поговорить, и цель будет достигнута. Если трубку взял кто-то другой, то необходимо позвать Пола к телефону, поговорить с ним, и цель также будет достигнута. Третьего варианта, например, «не туда попали» или «его нет дома» мы не рассматриваем. Результат блок-схемы представлен на рисунке.</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691488"/>
      </p:ext>
    </p:extLst>
  </p:cSld>
  <p:clrMapOvr>
    <a:masterClrMapping/>
  </p:clrMapOvr>
  <mc:AlternateContent xmlns:mc="http://schemas.openxmlformats.org/markup-compatibility/2006" xmlns:p14="http://schemas.microsoft.com/office/powerpoint/2010/main">
    <mc:Choice Requires="p14">
      <p:transition spd="slow" p14:dur="2000" advTm="62276"/>
    </mc:Choice>
    <mc:Fallback xmlns="">
      <p:transition spd="slow" advTm="62276"/>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ru-RU" sz="1600" b="1" dirty="0">
                <a:solidFill>
                  <a:prstClr val="white"/>
                </a:solidFill>
                <a:latin typeface="Times New Roman" panose="02020603050405020304" pitchFamily="18" charset="0"/>
                <a:cs typeface="Times New Roman" panose="02020603050405020304" pitchFamily="18" charset="0"/>
              </a:rPr>
              <a:t>Примеры разветвляющихся алгоритмов</a:t>
            </a:r>
          </a:p>
        </p:txBody>
      </p:sp>
      <p:pic>
        <p:nvPicPr>
          <p:cNvPr id="5" name="Рисунок 4" descr="Блок-схема для примера 4"/>
          <p:cNvPicPr/>
          <p:nvPr/>
        </p:nvPicPr>
        <p:blipFill>
          <a:blip r:embed="rId3">
            <a:extLst>
              <a:ext uri="{28A0092B-C50C-407E-A947-70E740481C1C}">
                <a14:useLocalDpi xmlns:a14="http://schemas.microsoft.com/office/drawing/2010/main" val="0"/>
              </a:ext>
            </a:extLst>
          </a:blip>
          <a:srcRect/>
          <a:stretch>
            <a:fillRect/>
          </a:stretch>
        </p:blipFill>
        <p:spPr bwMode="auto">
          <a:xfrm>
            <a:off x="2843808" y="980728"/>
            <a:ext cx="3600400" cy="5256584"/>
          </a:xfrm>
          <a:prstGeom prst="rect">
            <a:avLst/>
          </a:prstGeom>
          <a:noFill/>
          <a:ln>
            <a:noFill/>
          </a:ln>
        </p:spPr>
      </p:pic>
    </p:spTree>
    <p:extLst>
      <p:ext uri="{BB962C8B-B14F-4D97-AF65-F5344CB8AC3E}">
        <p14:creationId xmlns:p14="http://schemas.microsoft.com/office/powerpoint/2010/main" val="1170137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Пример разветвляющегося алгоритма</a:t>
            </a:r>
          </a:p>
        </p:txBody>
      </p:sp>
      <p:sp>
        <p:nvSpPr>
          <p:cNvPr id="8" name="TextBox 7"/>
          <p:cNvSpPr txBox="1"/>
          <p:nvPr/>
        </p:nvSpPr>
        <p:spPr>
          <a:xfrm>
            <a:off x="386168" y="692696"/>
            <a:ext cx="8352928" cy="5632311"/>
          </a:xfrm>
          <a:prstGeom prst="rect">
            <a:avLst/>
          </a:prstGeom>
          <a:noFill/>
        </p:spPr>
        <p:txBody>
          <a:bodyPr wrap="square" rtlCol="0">
            <a:spAutoFit/>
          </a:bodyPr>
          <a:lstStyle/>
          <a:p>
            <a:pPr indent="450215" algn="just">
              <a:lnSpc>
                <a:spcPct val="120000"/>
              </a:lnSpc>
              <a:spcAft>
                <a:spcPts val="0"/>
              </a:spcAft>
            </a:pPr>
            <a:r>
              <a:rPr lang="ru-RU" sz="2000" b="1" i="1" dirty="0">
                <a:latin typeface="Times New Roman" panose="02020603050405020304" pitchFamily="18" charset="0"/>
                <a:ea typeface="Times New Roman" panose="02020603050405020304" pitchFamily="18" charset="0"/>
              </a:rPr>
              <a:t>Пример</a:t>
            </a:r>
            <a:r>
              <a:rPr lang="ru-RU" sz="2000" b="1" dirty="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Ученику требуется купить учебник. В магазине в наличие оказался нужный учебник в жесткой и мягкой обложке. Составить блок-схему, описывающую действия ученика, которому нужен учебник в жесткой обложке.</a:t>
            </a:r>
          </a:p>
          <a:p>
            <a:pPr indent="450215" algn="just">
              <a:lnSpc>
                <a:spcPct val="120000"/>
              </a:lnSpc>
              <a:spcAft>
                <a:spcPts val="0"/>
              </a:spcAft>
            </a:pPr>
            <a:r>
              <a:rPr lang="ru-RU" sz="2000" i="1" dirty="0">
                <a:latin typeface="Times New Roman" panose="02020603050405020304" pitchFamily="18" charset="0"/>
                <a:ea typeface="Times New Roman" panose="02020603050405020304" pitchFamily="18" charset="0"/>
              </a:rPr>
              <a:t>Решение</a:t>
            </a:r>
            <a:r>
              <a:rPr lang="ru-RU" sz="2000" dirty="0">
                <a:latin typeface="Times New Roman" panose="02020603050405020304" pitchFamily="18" charset="0"/>
                <a:ea typeface="Times New Roman" panose="02020603050405020304" pitchFamily="18" charset="0"/>
              </a:rPr>
              <a:t>. В данном примере присутствует условие: «Нужна жесткая обложка».</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Ученик может согласиться с этим высказыванием, тогда он выполнит действие, соответствующее стрелке «да» и купит учебник в жесткой обложке.</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Если ученик не соглашается с данным условием, то будет выполняться действие, соответствующее стрелке «нет», и в этом случае ученик купит учебник в мягкой обложке.</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И в том, и в другом случае, цель будет достигнута и задача будет выполнена, т.к. ученик купит учебник. Результат блок схемы представлен на рисунке.</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9407594"/>
      </p:ext>
    </p:extLst>
  </p:cSld>
  <p:clrMapOvr>
    <a:masterClrMapping/>
  </p:clrMapOvr>
  <mc:AlternateContent xmlns:mc="http://schemas.openxmlformats.org/markup-compatibility/2006" xmlns:p14="http://schemas.microsoft.com/office/powerpoint/2010/main">
    <mc:Choice Requires="p14">
      <p:transition spd="slow" p14:dur="2000" advTm="40414"/>
    </mc:Choice>
    <mc:Fallback xmlns="">
      <p:transition spd="slow" advTm="40414"/>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prstClr val="white"/>
                </a:solidFill>
                <a:latin typeface="Times New Roman" panose="02020603050405020304" pitchFamily="18" charset="0"/>
                <a:cs typeface="Times New Roman" panose="02020603050405020304" pitchFamily="18" charset="0"/>
              </a:rPr>
              <a:t>Графическая реализация </a:t>
            </a: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разветвляющегося алгоритма</a:t>
            </a:r>
          </a:p>
        </p:txBody>
      </p:sp>
      <p:pic>
        <p:nvPicPr>
          <p:cNvPr id="5" name="Рисунок 4" descr="Блок-схема для примера 5"/>
          <p:cNvPicPr/>
          <p:nvPr/>
        </p:nvPicPr>
        <p:blipFill>
          <a:blip r:embed="rId3">
            <a:extLst>
              <a:ext uri="{28A0092B-C50C-407E-A947-70E740481C1C}">
                <a14:useLocalDpi xmlns:a14="http://schemas.microsoft.com/office/drawing/2010/main" val="0"/>
              </a:ext>
            </a:extLst>
          </a:blip>
          <a:srcRect/>
          <a:stretch>
            <a:fillRect/>
          </a:stretch>
        </p:blipFill>
        <p:spPr bwMode="auto">
          <a:xfrm>
            <a:off x="2627784" y="620688"/>
            <a:ext cx="3960440" cy="5472607"/>
          </a:xfrm>
          <a:prstGeom prst="rect">
            <a:avLst/>
          </a:prstGeom>
          <a:noFill/>
          <a:ln>
            <a:noFill/>
          </a:ln>
        </p:spPr>
      </p:pic>
    </p:spTree>
    <p:extLst>
      <p:ext uri="{BB962C8B-B14F-4D97-AF65-F5344CB8AC3E}">
        <p14:creationId xmlns:p14="http://schemas.microsoft.com/office/powerpoint/2010/main" val="959570579"/>
      </p:ext>
    </p:extLst>
  </p:cSld>
  <p:clrMapOvr>
    <a:masterClrMapping/>
  </p:clrMapOvr>
  <mc:AlternateContent xmlns:mc="http://schemas.openxmlformats.org/markup-compatibility/2006" xmlns:p14="http://schemas.microsoft.com/office/powerpoint/2010/main">
    <mc:Choice Requires="p14">
      <p:transition spd="slow" p14:dur="2000" advTm="22999"/>
    </mc:Choice>
    <mc:Fallback xmlns="">
      <p:transition spd="slow" advTm="229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ТЕСТ – проверка школьных знаний</a:t>
            </a:r>
          </a:p>
        </p:txBody>
      </p:sp>
      <p:sp>
        <p:nvSpPr>
          <p:cNvPr id="8" name="TextBox 7"/>
          <p:cNvSpPr txBox="1"/>
          <p:nvPr/>
        </p:nvSpPr>
        <p:spPr>
          <a:xfrm>
            <a:off x="251520" y="500025"/>
            <a:ext cx="8352928" cy="456472"/>
          </a:xfrm>
          <a:prstGeom prst="rect">
            <a:avLst/>
          </a:prstGeom>
          <a:noFill/>
        </p:spPr>
        <p:txBody>
          <a:bodyPr wrap="square" rtlCol="0">
            <a:spAutoFit/>
          </a:bodyPr>
          <a:lstStyle/>
          <a:p>
            <a:pPr indent="450215" algn="just">
              <a:lnSpc>
                <a:spcPct val="150000"/>
              </a:lnSpc>
              <a:spcAft>
                <a:spcPts val="0"/>
              </a:spcAft>
            </a:pPr>
            <a:endParaRPr lang="ru-RU" dirty="0"/>
          </a:p>
        </p:txBody>
      </p:sp>
      <p:sp>
        <p:nvSpPr>
          <p:cNvPr id="5" name="TextBox 4">
            <a:extLst>
              <a:ext uri="{FF2B5EF4-FFF2-40B4-BE49-F238E27FC236}">
                <a16:creationId xmlns:a16="http://schemas.microsoft.com/office/drawing/2014/main" id="{F62F90A9-5A80-8F11-6E95-5406544FB94E}"/>
              </a:ext>
            </a:extLst>
          </p:cNvPr>
          <p:cNvSpPr txBox="1"/>
          <p:nvPr/>
        </p:nvSpPr>
        <p:spPr>
          <a:xfrm>
            <a:off x="27865" y="500025"/>
            <a:ext cx="8640960" cy="5909310"/>
          </a:xfrm>
          <a:prstGeom prst="rect">
            <a:avLst/>
          </a:prstGeom>
          <a:noFill/>
        </p:spPr>
        <p:txBody>
          <a:bodyPr wrap="square">
            <a:spAutoFit/>
          </a:bodyPr>
          <a:lstStyle/>
          <a:p>
            <a:r>
              <a:rPr lang="ru-RU" sz="2100" b="1" dirty="0">
                <a:solidFill>
                  <a:srgbClr val="000000"/>
                </a:solidFill>
                <a:latin typeface="Times"/>
                <a:ea typeface="Times New Roman" panose="02020603050405020304" pitchFamily="18" charset="0"/>
              </a:rPr>
              <a:t>4</a:t>
            </a:r>
            <a:r>
              <a:rPr lang="ru-RU" sz="2100" b="1" dirty="0">
                <a:solidFill>
                  <a:srgbClr val="000000"/>
                </a:solidFill>
                <a:effectLst/>
                <a:latin typeface="Times"/>
                <a:ea typeface="Times New Roman" panose="02020603050405020304" pitchFamily="18" charset="0"/>
              </a:rPr>
              <a:t>. </a:t>
            </a:r>
            <a:r>
              <a:rPr lang="ru-RU" sz="2100" b="1" dirty="0">
                <a:solidFill>
                  <a:srgbClr val="000000"/>
                </a:solidFill>
                <a:effectLst/>
                <a:latin typeface="Times New Roman" panose="02020603050405020304" pitchFamily="18" charset="0"/>
                <a:ea typeface="Times New Roman" panose="02020603050405020304" pitchFamily="18" charset="0"/>
              </a:rPr>
              <a:t>Основополагающим понятием ИНФОРМАТИКИ является…</a:t>
            </a:r>
            <a:br>
              <a:rPr lang="ru-RU" sz="2100" b="1" dirty="0">
                <a:solidFill>
                  <a:srgbClr val="000000"/>
                </a:solidFill>
                <a:effectLst/>
                <a:latin typeface="Times"/>
                <a:ea typeface="Times New Roman" panose="02020603050405020304" pitchFamily="18" charset="0"/>
              </a:rPr>
            </a:br>
            <a:r>
              <a:rPr lang="ru-RU" sz="2100" dirty="0" err="1">
                <a:solidFill>
                  <a:srgbClr val="000000"/>
                </a:solidFill>
                <a:effectLst/>
                <a:latin typeface="Times"/>
                <a:ea typeface="Times New Roman" panose="02020603050405020304" pitchFamily="18" charset="0"/>
              </a:rPr>
              <a:t>a</a:t>
            </a:r>
            <a:r>
              <a:rPr lang="ru-RU" sz="2100" dirty="0">
                <a:solidFill>
                  <a:srgbClr val="000000"/>
                </a:solidFill>
                <a:effectLst/>
                <a:latin typeface="Times"/>
                <a:ea typeface="Times New Roman" panose="02020603050405020304" pitchFamily="18" charset="0"/>
              </a:rPr>
              <a:t>) </a:t>
            </a:r>
            <a:r>
              <a:rPr lang="ru-RU" sz="2100" dirty="0">
                <a:solidFill>
                  <a:srgbClr val="000000"/>
                </a:solidFill>
                <a:effectLst/>
                <a:latin typeface="Times New Roman" panose="02020603050405020304" pitchFamily="18" charset="0"/>
                <a:ea typeface="Times New Roman" panose="02020603050405020304" pitchFamily="18" charset="0"/>
              </a:rPr>
              <a:t>информационные технологии</a:t>
            </a:r>
            <a:br>
              <a:rPr lang="ru-RU" sz="2100" dirty="0">
                <a:solidFill>
                  <a:srgbClr val="000000"/>
                </a:solidFill>
                <a:effectLst/>
                <a:latin typeface="Times"/>
                <a:ea typeface="Times New Roman" panose="02020603050405020304" pitchFamily="18" charset="0"/>
              </a:rPr>
            </a:br>
            <a:r>
              <a:rPr lang="ru-RU" sz="2100" dirty="0" err="1">
                <a:solidFill>
                  <a:srgbClr val="000000"/>
                </a:solidFill>
                <a:effectLst/>
                <a:latin typeface="Times"/>
                <a:ea typeface="Times New Roman" panose="02020603050405020304" pitchFamily="18" charset="0"/>
              </a:rPr>
              <a:t>b</a:t>
            </a:r>
            <a:r>
              <a:rPr lang="ru-RU" sz="2100" dirty="0">
                <a:solidFill>
                  <a:srgbClr val="000000"/>
                </a:solidFill>
                <a:effectLst/>
                <a:latin typeface="Times"/>
                <a:ea typeface="Times New Roman" panose="02020603050405020304" pitchFamily="18" charset="0"/>
              </a:rPr>
              <a:t>) </a:t>
            </a:r>
            <a:r>
              <a:rPr lang="ru-RU" sz="2100" dirty="0">
                <a:solidFill>
                  <a:srgbClr val="000000"/>
                </a:solidFill>
                <a:effectLst/>
                <a:latin typeface="Times New Roman" panose="02020603050405020304" pitchFamily="18" charset="0"/>
                <a:ea typeface="Times New Roman" panose="02020603050405020304" pitchFamily="18" charset="0"/>
              </a:rPr>
              <a:t>процесс переработки информации</a:t>
            </a:r>
            <a:br>
              <a:rPr lang="ru-RU" sz="2100" dirty="0">
                <a:solidFill>
                  <a:srgbClr val="000000"/>
                </a:solidFill>
                <a:effectLst/>
                <a:latin typeface="Times"/>
                <a:ea typeface="Times New Roman" panose="02020603050405020304" pitchFamily="18" charset="0"/>
              </a:rPr>
            </a:br>
            <a:r>
              <a:rPr lang="ru-RU" sz="2100" dirty="0" err="1">
                <a:solidFill>
                  <a:srgbClr val="000000"/>
                </a:solidFill>
                <a:effectLst/>
                <a:latin typeface="Times"/>
                <a:ea typeface="Times New Roman" panose="02020603050405020304" pitchFamily="18" charset="0"/>
              </a:rPr>
              <a:t>c</a:t>
            </a:r>
            <a:r>
              <a:rPr lang="ru-RU" sz="2100" dirty="0">
                <a:solidFill>
                  <a:srgbClr val="000000"/>
                </a:solidFill>
                <a:effectLst/>
                <a:latin typeface="Times"/>
                <a:ea typeface="Times New Roman" panose="02020603050405020304" pitchFamily="18" charset="0"/>
              </a:rPr>
              <a:t>) </a:t>
            </a:r>
            <a:r>
              <a:rPr lang="ru-RU" sz="2100" dirty="0">
                <a:solidFill>
                  <a:srgbClr val="000000"/>
                </a:solidFill>
                <a:effectLst/>
                <a:latin typeface="Times New Roman" panose="02020603050405020304" pitchFamily="18" charset="0"/>
                <a:ea typeface="Times New Roman" panose="02020603050405020304" pitchFamily="18" charset="0"/>
              </a:rPr>
              <a:t>информационная модель</a:t>
            </a:r>
            <a:br>
              <a:rPr lang="ru-RU" sz="2100" dirty="0">
                <a:solidFill>
                  <a:srgbClr val="000000"/>
                </a:solidFill>
                <a:effectLst/>
                <a:latin typeface="Times"/>
                <a:ea typeface="Times New Roman" panose="02020603050405020304" pitchFamily="18" charset="0"/>
              </a:rPr>
            </a:br>
            <a:r>
              <a:rPr lang="ru-RU" sz="2100" dirty="0" err="1">
                <a:solidFill>
                  <a:srgbClr val="000000"/>
                </a:solidFill>
                <a:effectLst/>
                <a:latin typeface="Times"/>
                <a:ea typeface="Times New Roman" panose="02020603050405020304" pitchFamily="18" charset="0"/>
              </a:rPr>
              <a:t>d</a:t>
            </a:r>
            <a:r>
              <a:rPr lang="ru-RU" sz="2100" dirty="0">
                <a:solidFill>
                  <a:srgbClr val="000000"/>
                </a:solidFill>
                <a:effectLst/>
                <a:latin typeface="Times"/>
                <a:ea typeface="Times New Roman" panose="02020603050405020304" pitchFamily="18" charset="0"/>
              </a:rPr>
              <a:t>) </a:t>
            </a:r>
            <a:r>
              <a:rPr lang="ru-RU" sz="2100" dirty="0">
                <a:solidFill>
                  <a:srgbClr val="000000"/>
                </a:solidFill>
                <a:effectLst/>
                <a:latin typeface="Times New Roman" panose="02020603050405020304" pitchFamily="18" charset="0"/>
                <a:ea typeface="Times New Roman" panose="02020603050405020304" pitchFamily="18" charset="0"/>
              </a:rPr>
              <a:t>схема информационных обменов</a:t>
            </a:r>
          </a:p>
          <a:p>
            <a:endParaRPr lang="ru-RU" sz="2100" dirty="0">
              <a:effectLst/>
              <a:latin typeface="Times New Roman" panose="02020603050405020304" pitchFamily="18" charset="0"/>
              <a:ea typeface="Times New Roman" panose="02020603050405020304" pitchFamily="18" charset="0"/>
            </a:endParaRPr>
          </a:p>
          <a:p>
            <a:r>
              <a:rPr lang="ru-RU" sz="2100" b="1" dirty="0">
                <a:solidFill>
                  <a:srgbClr val="000000"/>
                </a:solidFill>
                <a:latin typeface="Times"/>
                <a:ea typeface="Times New Roman" panose="02020603050405020304" pitchFamily="18" charset="0"/>
              </a:rPr>
              <a:t>5</a:t>
            </a:r>
            <a:r>
              <a:rPr lang="ru-RU" sz="2100" b="1" dirty="0">
                <a:solidFill>
                  <a:srgbClr val="000000"/>
                </a:solidFill>
                <a:effectLst/>
                <a:latin typeface="Times"/>
                <a:ea typeface="Times New Roman" panose="02020603050405020304" pitchFamily="18" charset="0"/>
              </a:rPr>
              <a:t>. </a:t>
            </a:r>
            <a:r>
              <a:rPr lang="ru-RU" sz="2100" b="1" dirty="0">
                <a:solidFill>
                  <a:srgbClr val="000000"/>
                </a:solidFill>
                <a:effectLst/>
                <a:latin typeface="Times New Roman" panose="02020603050405020304" pitchFamily="18" charset="0"/>
                <a:ea typeface="Times New Roman" panose="02020603050405020304" pitchFamily="18" charset="0"/>
              </a:rPr>
              <a:t>Информатика и программирование, - это …</a:t>
            </a:r>
            <a:br>
              <a:rPr lang="ru-RU" sz="2100" b="1" dirty="0">
                <a:solidFill>
                  <a:srgbClr val="000000"/>
                </a:solidFill>
                <a:effectLst/>
                <a:latin typeface="Times"/>
                <a:ea typeface="Times New Roman" panose="02020603050405020304" pitchFamily="18" charset="0"/>
              </a:rPr>
            </a:br>
            <a:r>
              <a:rPr lang="ru-RU" sz="2100" dirty="0" err="1">
                <a:solidFill>
                  <a:srgbClr val="000000"/>
                </a:solidFill>
                <a:effectLst/>
                <a:latin typeface="Times"/>
                <a:ea typeface="Times New Roman" panose="02020603050405020304" pitchFamily="18" charset="0"/>
              </a:rPr>
              <a:t>a</a:t>
            </a:r>
            <a:r>
              <a:rPr lang="ru-RU" sz="2100" dirty="0">
                <a:solidFill>
                  <a:srgbClr val="000000"/>
                </a:solidFill>
                <a:effectLst/>
                <a:latin typeface="Times"/>
                <a:ea typeface="Times New Roman" panose="02020603050405020304" pitchFamily="18" charset="0"/>
              </a:rPr>
              <a:t>) </a:t>
            </a:r>
            <a:r>
              <a:rPr lang="ru-RU" sz="2100" dirty="0">
                <a:solidFill>
                  <a:srgbClr val="000000"/>
                </a:solidFill>
                <a:effectLst/>
                <a:latin typeface="Times New Roman" panose="02020603050405020304" pitchFamily="18" charset="0"/>
                <a:ea typeface="Times New Roman" panose="02020603050405020304" pitchFamily="18" charset="0"/>
              </a:rPr>
              <a:t>неравнозначные понятия</a:t>
            </a:r>
            <a:br>
              <a:rPr lang="ru-RU" sz="2100" dirty="0">
                <a:solidFill>
                  <a:srgbClr val="000000"/>
                </a:solidFill>
                <a:effectLst/>
                <a:latin typeface="Times"/>
                <a:ea typeface="Times New Roman" panose="02020603050405020304" pitchFamily="18" charset="0"/>
              </a:rPr>
            </a:br>
            <a:r>
              <a:rPr lang="ru-RU" sz="2100" dirty="0" err="1">
                <a:solidFill>
                  <a:srgbClr val="000000"/>
                </a:solidFill>
                <a:effectLst/>
                <a:latin typeface="Times"/>
                <a:ea typeface="Times New Roman" panose="02020603050405020304" pitchFamily="18" charset="0"/>
              </a:rPr>
              <a:t>b</a:t>
            </a:r>
            <a:r>
              <a:rPr lang="ru-RU" sz="2100" dirty="0">
                <a:solidFill>
                  <a:srgbClr val="000000"/>
                </a:solidFill>
                <a:effectLst/>
                <a:latin typeface="Times"/>
                <a:ea typeface="Times New Roman" panose="02020603050405020304" pitchFamily="18" charset="0"/>
              </a:rPr>
              <a:t>) </a:t>
            </a:r>
            <a:r>
              <a:rPr lang="ru-RU" sz="2100" dirty="0">
                <a:solidFill>
                  <a:srgbClr val="000000"/>
                </a:solidFill>
                <a:effectLst/>
                <a:latin typeface="Times New Roman" panose="02020603050405020304" pitchFamily="18" charset="0"/>
                <a:ea typeface="Times New Roman" panose="02020603050405020304" pitchFamily="18" charset="0"/>
              </a:rPr>
              <a:t>равнозначные понятия</a:t>
            </a:r>
            <a:br>
              <a:rPr lang="ru-RU" sz="2100" dirty="0">
                <a:solidFill>
                  <a:srgbClr val="000000"/>
                </a:solidFill>
                <a:effectLst/>
                <a:latin typeface="Times"/>
                <a:ea typeface="Times New Roman" panose="02020603050405020304" pitchFamily="18" charset="0"/>
              </a:rPr>
            </a:br>
            <a:r>
              <a:rPr lang="ru-RU" sz="2100" dirty="0" err="1">
                <a:solidFill>
                  <a:srgbClr val="000000"/>
                </a:solidFill>
                <a:effectLst/>
                <a:latin typeface="Times"/>
                <a:ea typeface="Times New Roman" panose="02020603050405020304" pitchFamily="18" charset="0"/>
              </a:rPr>
              <a:t>c</a:t>
            </a:r>
            <a:r>
              <a:rPr lang="ru-RU" sz="2100" dirty="0">
                <a:solidFill>
                  <a:srgbClr val="000000"/>
                </a:solidFill>
                <a:effectLst/>
                <a:latin typeface="Times"/>
                <a:ea typeface="Times New Roman" panose="02020603050405020304" pitchFamily="18" charset="0"/>
              </a:rPr>
              <a:t>) </a:t>
            </a:r>
            <a:r>
              <a:rPr lang="ru-RU" sz="2100" dirty="0">
                <a:solidFill>
                  <a:srgbClr val="000000"/>
                </a:solidFill>
                <a:effectLst/>
                <a:latin typeface="Times New Roman" panose="02020603050405020304" pitchFamily="18" charset="0"/>
                <a:ea typeface="Times New Roman" panose="02020603050405020304" pitchFamily="18" charset="0"/>
              </a:rPr>
              <a:t>непересекающиеся понятия</a:t>
            </a:r>
            <a:br>
              <a:rPr lang="ru-RU" sz="2100" dirty="0">
                <a:solidFill>
                  <a:srgbClr val="000000"/>
                </a:solidFill>
                <a:effectLst/>
                <a:latin typeface="Times"/>
                <a:ea typeface="Times New Roman" panose="02020603050405020304" pitchFamily="18" charset="0"/>
              </a:rPr>
            </a:br>
            <a:r>
              <a:rPr lang="ru-RU" sz="2100" dirty="0" err="1">
                <a:solidFill>
                  <a:srgbClr val="000000"/>
                </a:solidFill>
                <a:effectLst/>
                <a:latin typeface="Times"/>
                <a:ea typeface="Times New Roman" panose="02020603050405020304" pitchFamily="18" charset="0"/>
              </a:rPr>
              <a:t>d</a:t>
            </a:r>
            <a:r>
              <a:rPr lang="ru-RU" sz="2100" dirty="0">
                <a:solidFill>
                  <a:srgbClr val="000000"/>
                </a:solidFill>
                <a:effectLst/>
                <a:latin typeface="Times"/>
                <a:ea typeface="Times New Roman" panose="02020603050405020304" pitchFamily="18" charset="0"/>
              </a:rPr>
              <a:t>) </a:t>
            </a:r>
            <a:r>
              <a:rPr lang="ru-RU" sz="2100" dirty="0">
                <a:solidFill>
                  <a:srgbClr val="000000"/>
                </a:solidFill>
                <a:effectLst/>
                <a:latin typeface="Times New Roman" panose="02020603050405020304" pitchFamily="18" charset="0"/>
                <a:ea typeface="Times New Roman" panose="02020603050405020304" pitchFamily="18" charset="0"/>
              </a:rPr>
              <a:t>умение пользоваться программным обеспечением</a:t>
            </a:r>
          </a:p>
          <a:p>
            <a:endParaRPr lang="ru-RU" sz="2100" dirty="0">
              <a:solidFill>
                <a:srgbClr val="000000"/>
              </a:solidFill>
              <a:latin typeface="Times New Roman" panose="02020603050405020304" pitchFamily="18" charset="0"/>
              <a:ea typeface="Times New Roman" panose="02020603050405020304" pitchFamily="18" charset="0"/>
            </a:endParaRPr>
          </a:p>
          <a:p>
            <a:r>
              <a:rPr lang="ru-RU" sz="2100" b="1" dirty="0">
                <a:solidFill>
                  <a:srgbClr val="000000"/>
                </a:solidFill>
                <a:latin typeface="Times"/>
                <a:ea typeface="Times New Roman" panose="02020603050405020304" pitchFamily="18" charset="0"/>
              </a:rPr>
              <a:t>6</a:t>
            </a:r>
            <a:r>
              <a:rPr lang="ru-RU" sz="2100" b="1" dirty="0">
                <a:solidFill>
                  <a:srgbClr val="000000"/>
                </a:solidFill>
                <a:effectLst/>
                <a:latin typeface="Times"/>
                <a:ea typeface="Times New Roman" panose="02020603050405020304" pitchFamily="18" charset="0"/>
              </a:rPr>
              <a:t>. </a:t>
            </a:r>
            <a:r>
              <a:rPr lang="ru-RU" sz="2100" b="1" dirty="0">
                <a:solidFill>
                  <a:srgbClr val="000000"/>
                </a:solidFill>
                <a:effectLst/>
                <a:latin typeface="Times New Roman" panose="02020603050405020304" pitchFamily="18" charset="0"/>
                <a:ea typeface="Times New Roman" panose="02020603050405020304" pitchFamily="18" charset="0"/>
              </a:rPr>
              <a:t>Одним из направлений развития информатики является…</a:t>
            </a:r>
            <a:br>
              <a:rPr lang="ru-RU" sz="2100" b="1" dirty="0">
                <a:solidFill>
                  <a:srgbClr val="000000"/>
                </a:solidFill>
                <a:effectLst/>
                <a:latin typeface="Times"/>
                <a:ea typeface="Times New Roman" panose="02020603050405020304" pitchFamily="18" charset="0"/>
              </a:rPr>
            </a:br>
            <a:r>
              <a:rPr lang="ru-RU" sz="2100" dirty="0" err="1">
                <a:solidFill>
                  <a:srgbClr val="000000"/>
                </a:solidFill>
                <a:effectLst/>
                <a:latin typeface="Times"/>
                <a:ea typeface="Times New Roman" panose="02020603050405020304" pitchFamily="18" charset="0"/>
              </a:rPr>
              <a:t>a</a:t>
            </a:r>
            <a:r>
              <a:rPr lang="ru-RU" sz="2100" dirty="0">
                <a:solidFill>
                  <a:srgbClr val="000000"/>
                </a:solidFill>
                <a:effectLst/>
                <a:latin typeface="Times"/>
                <a:ea typeface="Times New Roman" panose="02020603050405020304" pitchFamily="18" charset="0"/>
              </a:rPr>
              <a:t>) </a:t>
            </a:r>
            <a:r>
              <a:rPr lang="ru-RU" sz="2100" dirty="0">
                <a:solidFill>
                  <a:srgbClr val="000000"/>
                </a:solidFill>
                <a:effectLst/>
                <a:latin typeface="Times New Roman" panose="02020603050405020304" pitchFamily="18" charset="0"/>
                <a:ea typeface="Times New Roman" panose="02020603050405020304" pitchFamily="18" charset="0"/>
              </a:rPr>
              <a:t>компьютерная графика</a:t>
            </a:r>
            <a:br>
              <a:rPr lang="ru-RU" sz="2100" dirty="0">
                <a:solidFill>
                  <a:srgbClr val="000000"/>
                </a:solidFill>
                <a:effectLst/>
                <a:latin typeface="Times"/>
                <a:ea typeface="Times New Roman" panose="02020603050405020304" pitchFamily="18" charset="0"/>
              </a:rPr>
            </a:br>
            <a:r>
              <a:rPr lang="ru-RU" sz="2100" dirty="0" err="1">
                <a:solidFill>
                  <a:srgbClr val="000000"/>
                </a:solidFill>
                <a:effectLst/>
                <a:latin typeface="Times"/>
                <a:ea typeface="Times New Roman" panose="02020603050405020304" pitchFamily="18" charset="0"/>
              </a:rPr>
              <a:t>b</a:t>
            </a:r>
            <a:r>
              <a:rPr lang="ru-RU" sz="2100" dirty="0">
                <a:solidFill>
                  <a:srgbClr val="000000"/>
                </a:solidFill>
                <a:effectLst/>
                <a:latin typeface="Times"/>
                <a:ea typeface="Times New Roman" panose="02020603050405020304" pitchFamily="18" charset="0"/>
              </a:rPr>
              <a:t>) </a:t>
            </a:r>
            <a:r>
              <a:rPr lang="ru-RU" sz="2100" dirty="0">
                <a:solidFill>
                  <a:srgbClr val="000000"/>
                </a:solidFill>
                <a:effectLst/>
                <a:latin typeface="Times New Roman" panose="02020603050405020304" pitchFamily="18" charset="0"/>
                <a:ea typeface="Times New Roman" panose="02020603050405020304" pitchFamily="18" charset="0"/>
              </a:rPr>
              <a:t>инженерная графика</a:t>
            </a:r>
            <a:br>
              <a:rPr lang="ru-RU" sz="2100" dirty="0">
                <a:solidFill>
                  <a:srgbClr val="000000"/>
                </a:solidFill>
                <a:effectLst/>
                <a:latin typeface="Times"/>
                <a:ea typeface="Times New Roman" panose="02020603050405020304" pitchFamily="18" charset="0"/>
              </a:rPr>
            </a:br>
            <a:r>
              <a:rPr lang="ru-RU" sz="2100" dirty="0" err="1">
                <a:solidFill>
                  <a:srgbClr val="000000"/>
                </a:solidFill>
                <a:effectLst/>
                <a:latin typeface="Times"/>
                <a:ea typeface="Times New Roman" panose="02020603050405020304" pitchFamily="18" charset="0"/>
              </a:rPr>
              <a:t>c</a:t>
            </a:r>
            <a:r>
              <a:rPr lang="ru-RU" sz="2100" dirty="0">
                <a:solidFill>
                  <a:srgbClr val="000000"/>
                </a:solidFill>
                <a:effectLst/>
                <a:latin typeface="Times"/>
                <a:ea typeface="Times New Roman" panose="02020603050405020304" pitchFamily="18" charset="0"/>
              </a:rPr>
              <a:t>) </a:t>
            </a:r>
            <a:r>
              <a:rPr lang="ru-RU" sz="2100" dirty="0">
                <a:solidFill>
                  <a:srgbClr val="000000"/>
                </a:solidFill>
                <a:effectLst/>
                <a:latin typeface="Times New Roman" panose="02020603050405020304" pitchFamily="18" charset="0"/>
                <a:ea typeface="Times New Roman" panose="02020603050405020304" pitchFamily="18" charset="0"/>
              </a:rPr>
              <a:t>начертательная геометрия</a:t>
            </a:r>
            <a:br>
              <a:rPr lang="ru-RU" sz="2100" dirty="0">
                <a:solidFill>
                  <a:srgbClr val="000000"/>
                </a:solidFill>
                <a:effectLst/>
                <a:latin typeface="Times"/>
                <a:ea typeface="Times New Roman" panose="02020603050405020304" pitchFamily="18" charset="0"/>
              </a:rPr>
            </a:br>
            <a:r>
              <a:rPr lang="ru-RU" sz="2100" dirty="0" err="1">
                <a:solidFill>
                  <a:srgbClr val="000000"/>
                </a:solidFill>
                <a:effectLst/>
                <a:latin typeface="Times"/>
                <a:ea typeface="Times New Roman" panose="02020603050405020304" pitchFamily="18" charset="0"/>
              </a:rPr>
              <a:t>d</a:t>
            </a:r>
            <a:r>
              <a:rPr lang="ru-RU" sz="2100" dirty="0">
                <a:solidFill>
                  <a:srgbClr val="000000"/>
                </a:solidFill>
                <a:effectLst/>
                <a:latin typeface="Times"/>
                <a:ea typeface="Times New Roman" panose="02020603050405020304" pitchFamily="18" charset="0"/>
              </a:rPr>
              <a:t>) </a:t>
            </a:r>
            <a:r>
              <a:rPr lang="ru-RU" sz="2100" dirty="0">
                <a:solidFill>
                  <a:srgbClr val="000000"/>
                </a:solidFill>
                <a:effectLst/>
                <a:latin typeface="Times New Roman" panose="02020603050405020304" pitchFamily="18" charset="0"/>
                <a:ea typeface="Times New Roman" panose="02020603050405020304" pitchFamily="18" charset="0"/>
              </a:rPr>
              <a:t>теория графов</a:t>
            </a:r>
          </a:p>
          <a:p>
            <a:endParaRPr lang="ru-RU" sz="2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898791"/>
      </p:ext>
    </p:extLst>
  </p:cSld>
  <p:clrMapOvr>
    <a:masterClrMapping/>
  </p:clrMapOvr>
  <mc:AlternateContent xmlns:mc="http://schemas.openxmlformats.org/markup-compatibility/2006" xmlns:p14="http://schemas.microsoft.com/office/powerpoint/2010/main">
    <mc:Choice Requires="p14">
      <p:transition spd="slow" p14:dur="2000" advTm="72512"/>
    </mc:Choice>
    <mc:Fallback xmlns="">
      <p:transition spd="slow" advTm="72512"/>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Пример разветвляющегося алгоритма</a:t>
            </a:r>
          </a:p>
        </p:txBody>
      </p:sp>
      <p:sp>
        <p:nvSpPr>
          <p:cNvPr id="8" name="TextBox 7"/>
          <p:cNvSpPr txBox="1"/>
          <p:nvPr/>
        </p:nvSpPr>
        <p:spPr>
          <a:xfrm>
            <a:off x="386168" y="692696"/>
            <a:ext cx="8352928" cy="4122732"/>
          </a:xfrm>
          <a:prstGeom prst="rect">
            <a:avLst/>
          </a:prstGeom>
          <a:noFill/>
        </p:spPr>
        <p:txBody>
          <a:bodyPr wrap="square" rtlCol="0">
            <a:spAutoFit/>
          </a:bodyPr>
          <a:lstStyle/>
          <a:p>
            <a:pPr indent="450215" algn="just">
              <a:lnSpc>
                <a:spcPct val="120000"/>
              </a:lnSpc>
              <a:spcAft>
                <a:spcPts val="0"/>
              </a:spcAft>
            </a:pPr>
            <a:r>
              <a:rPr lang="ru-RU" sz="2000" b="1" i="1" dirty="0">
                <a:latin typeface="Times New Roman" panose="02020603050405020304" pitchFamily="18" charset="0"/>
                <a:ea typeface="Times New Roman" panose="02020603050405020304" pitchFamily="18" charset="0"/>
              </a:rPr>
              <a:t>Пример</a:t>
            </a:r>
            <a:r>
              <a:rPr lang="ru-RU" sz="2000" b="1" dirty="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Даны числа </a:t>
            </a:r>
            <a:r>
              <a:rPr lang="en-US" sz="2000" i="1" dirty="0">
                <a:latin typeface="Times New Roman" panose="02020603050405020304" pitchFamily="18" charset="0"/>
                <a:ea typeface="Times New Roman" panose="02020603050405020304" pitchFamily="18" charset="0"/>
              </a:rPr>
              <a:t>a</a:t>
            </a:r>
            <a:r>
              <a:rPr lang="ru-RU" sz="2000" i="1" dirty="0">
                <a:latin typeface="Times New Roman" panose="02020603050405020304" pitchFamily="18" charset="0"/>
                <a:ea typeface="Times New Roman" panose="02020603050405020304" pitchFamily="18" charset="0"/>
              </a:rPr>
              <a:t> = </a:t>
            </a:r>
            <a:r>
              <a:rPr lang="ru-RU" sz="2000" dirty="0">
                <a:latin typeface="Times New Roman" panose="02020603050405020304" pitchFamily="18" charset="0"/>
                <a:ea typeface="Times New Roman" panose="02020603050405020304" pitchFamily="18" charset="0"/>
              </a:rPr>
              <a:t>2</a:t>
            </a:r>
            <a:r>
              <a:rPr lang="ru-RU" sz="2000" i="1" dirty="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b</a:t>
            </a:r>
            <a:r>
              <a:rPr lang="ru-RU" sz="2000" i="1" dirty="0">
                <a:latin typeface="Times New Roman" panose="02020603050405020304" pitchFamily="18" charset="0"/>
                <a:ea typeface="Times New Roman" panose="02020603050405020304" pitchFamily="18" charset="0"/>
              </a:rPr>
              <a:t> = </a:t>
            </a:r>
            <a:r>
              <a:rPr lang="ru-RU" sz="2000" dirty="0">
                <a:latin typeface="Times New Roman" panose="02020603050405020304" pitchFamily="18" charset="0"/>
                <a:ea typeface="Times New Roman" panose="02020603050405020304" pitchFamily="18" charset="0"/>
              </a:rPr>
              <a:t>7. Вычислить сумму </a:t>
            </a:r>
            <a:r>
              <a:rPr lang="en-US" sz="2000" i="1" dirty="0">
                <a:latin typeface="Times New Roman" panose="02020603050405020304" pitchFamily="18" charset="0"/>
                <a:ea typeface="Times New Roman" panose="02020603050405020304" pitchFamily="18" charset="0"/>
              </a:rPr>
              <a:t>S</a:t>
            </a:r>
            <a:r>
              <a:rPr lang="ru-RU" sz="2000" dirty="0">
                <a:latin typeface="Times New Roman" panose="02020603050405020304" pitchFamily="18" charset="0"/>
                <a:ea typeface="Times New Roman" panose="02020603050405020304" pitchFamily="18" charset="0"/>
              </a:rPr>
              <a:t> и разность </a:t>
            </a:r>
            <a:r>
              <a:rPr lang="en-US" sz="2000" i="1" dirty="0">
                <a:latin typeface="Times New Roman" panose="02020603050405020304" pitchFamily="18" charset="0"/>
                <a:ea typeface="Times New Roman" panose="02020603050405020304" pitchFamily="18" charset="0"/>
              </a:rPr>
              <a:t>R </a:t>
            </a:r>
            <a:r>
              <a:rPr lang="ru-RU" sz="2000" dirty="0">
                <a:latin typeface="Times New Roman" panose="02020603050405020304" pitchFamily="18" charset="0"/>
                <a:ea typeface="Times New Roman" panose="02020603050405020304" pitchFamily="18" charset="0"/>
              </a:rPr>
              <a:t>чисел   </a:t>
            </a:r>
            <a:r>
              <a:rPr lang="en-US" sz="2000" i="1" dirty="0">
                <a:latin typeface="Times New Roman" panose="02020603050405020304" pitchFamily="18" charset="0"/>
                <a:ea typeface="Times New Roman" panose="02020603050405020304" pitchFamily="18" charset="0"/>
              </a:rPr>
              <a:t>a</a:t>
            </a:r>
            <a:r>
              <a:rPr lang="ru-RU" sz="2000" i="1" dirty="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и </a:t>
            </a:r>
            <a:r>
              <a:rPr lang="en-US" sz="2000" i="1" dirty="0">
                <a:latin typeface="Times New Roman" panose="02020603050405020304" pitchFamily="18" charset="0"/>
                <a:ea typeface="Times New Roman" panose="02020603050405020304" pitchFamily="18" charset="0"/>
              </a:rPr>
              <a:t>b</a:t>
            </a:r>
            <a:r>
              <a:rPr lang="ru-RU" sz="2000" dirty="0">
                <a:latin typeface="Times New Roman" panose="02020603050405020304" pitchFamily="18" charset="0"/>
                <a:ea typeface="Times New Roman" panose="02020603050405020304" pitchFamily="18" charset="0"/>
              </a:rPr>
              <a:t>. Сравнить полученные значения </a:t>
            </a:r>
            <a:r>
              <a:rPr lang="ru-RU" sz="2000" i="1" dirty="0">
                <a:latin typeface="Times New Roman" panose="02020603050405020304" pitchFamily="18" charset="0"/>
                <a:ea typeface="Times New Roman" panose="02020603050405020304" pitchFamily="18" charset="0"/>
              </a:rPr>
              <a:t>S</a:t>
            </a:r>
            <a:r>
              <a:rPr lang="ru-RU" sz="2000" dirty="0">
                <a:latin typeface="Times New Roman" panose="02020603050405020304" pitchFamily="18" charset="0"/>
                <a:ea typeface="Times New Roman" panose="02020603050405020304" pitchFamily="18" charset="0"/>
              </a:rPr>
              <a:t> и </a:t>
            </a:r>
            <a:r>
              <a:rPr lang="ru-RU" sz="2000" i="1" dirty="0">
                <a:latin typeface="Times New Roman" panose="02020603050405020304" pitchFamily="18" charset="0"/>
                <a:ea typeface="Times New Roman" panose="02020603050405020304" pitchFamily="18" charset="0"/>
              </a:rPr>
              <a:t>R</a:t>
            </a:r>
            <a:r>
              <a:rPr lang="ru-RU" sz="2000" dirty="0">
                <a:latin typeface="Times New Roman" panose="02020603050405020304" pitchFamily="18" charset="0"/>
                <a:ea typeface="Times New Roman" panose="02020603050405020304" pitchFamily="18" charset="0"/>
              </a:rPr>
              <a:t> и указать большее из них.</a:t>
            </a:r>
          </a:p>
          <a:p>
            <a:pPr indent="450215" algn="just">
              <a:lnSpc>
                <a:spcPct val="120000"/>
              </a:lnSpc>
              <a:spcAft>
                <a:spcPts val="0"/>
              </a:spcAft>
            </a:pPr>
            <a:r>
              <a:rPr lang="ru-RU" sz="2000" i="1" dirty="0">
                <a:latin typeface="Times New Roman" panose="02020603050405020304" pitchFamily="18" charset="0"/>
                <a:ea typeface="Times New Roman" panose="02020603050405020304" pitchFamily="18" charset="0"/>
              </a:rPr>
              <a:t>Решение</a:t>
            </a:r>
            <a:r>
              <a:rPr lang="ru-RU" sz="2000" dirty="0">
                <a:latin typeface="Times New Roman" panose="02020603050405020304" pitchFamily="18" charset="0"/>
                <a:ea typeface="Times New Roman" panose="02020603050405020304" pitchFamily="18" charset="0"/>
              </a:rPr>
              <a:t>. Как и в предыдущем примере, сначала необходимо задать значения </a:t>
            </a:r>
            <a:r>
              <a:rPr lang="ru-RU" sz="2000" i="1" dirty="0">
                <a:latin typeface="Times New Roman" panose="02020603050405020304" pitchFamily="18" charset="0"/>
                <a:ea typeface="Times New Roman" panose="02020603050405020304" pitchFamily="18" charset="0"/>
              </a:rPr>
              <a:t>a</a:t>
            </a:r>
            <a:r>
              <a:rPr lang="ru-RU" sz="2000" dirty="0">
                <a:latin typeface="Times New Roman" panose="02020603050405020304" pitchFamily="18" charset="0"/>
                <a:ea typeface="Times New Roman" panose="02020603050405020304" pitchFamily="18" charset="0"/>
              </a:rPr>
              <a:t> и </a:t>
            </a:r>
            <a:r>
              <a:rPr lang="ru-RU" sz="2000" i="1" dirty="0">
                <a:latin typeface="Times New Roman" panose="02020603050405020304" pitchFamily="18" charset="0"/>
                <a:ea typeface="Times New Roman" panose="02020603050405020304" pitchFamily="18" charset="0"/>
              </a:rPr>
              <a:t>b</a:t>
            </a:r>
            <a:r>
              <a:rPr lang="ru-RU" sz="2000" dirty="0">
                <a:latin typeface="Times New Roman" panose="02020603050405020304" pitchFamily="18" charset="0"/>
                <a:ea typeface="Times New Roman" panose="02020603050405020304" pitchFamily="18" charset="0"/>
              </a:rPr>
              <a:t>. Затем рассчитать сумму и разность по формулам: </a:t>
            </a:r>
            <a:r>
              <a:rPr lang="ru-RU" sz="2000" i="1" dirty="0">
                <a:latin typeface="Times New Roman" panose="02020603050405020304" pitchFamily="18" charset="0"/>
                <a:ea typeface="Times New Roman" panose="02020603050405020304" pitchFamily="18" charset="0"/>
              </a:rPr>
              <a:t>S</a:t>
            </a:r>
            <a:r>
              <a:rPr lang="ru-RU" sz="2000" dirty="0">
                <a:latin typeface="Times New Roman" panose="02020603050405020304" pitchFamily="18" charset="0"/>
                <a:ea typeface="Times New Roman" panose="02020603050405020304" pitchFamily="18" charset="0"/>
              </a:rPr>
              <a:t> = </a:t>
            </a:r>
            <a:r>
              <a:rPr lang="ru-RU" sz="2000" i="1" dirty="0">
                <a:latin typeface="Times New Roman" panose="02020603050405020304" pitchFamily="18" charset="0"/>
                <a:ea typeface="Times New Roman" panose="02020603050405020304" pitchFamily="18" charset="0"/>
              </a:rPr>
              <a:t>a</a:t>
            </a:r>
            <a:r>
              <a:rPr lang="ru-RU" sz="2000" dirty="0">
                <a:latin typeface="Times New Roman" panose="02020603050405020304" pitchFamily="18" charset="0"/>
                <a:ea typeface="Times New Roman" panose="02020603050405020304" pitchFamily="18" charset="0"/>
              </a:rPr>
              <a:t> + </a:t>
            </a:r>
            <a:r>
              <a:rPr lang="ru-RU" sz="2000" i="1" dirty="0">
                <a:latin typeface="Times New Roman" panose="02020603050405020304" pitchFamily="18" charset="0"/>
                <a:ea typeface="Times New Roman" panose="02020603050405020304" pitchFamily="18" charset="0"/>
              </a:rPr>
              <a:t>b</a:t>
            </a:r>
            <a:r>
              <a:rPr lang="ru-RU" sz="2000" dirty="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R</a:t>
            </a:r>
            <a:r>
              <a:rPr lang="ru-RU" sz="2000" dirty="0">
                <a:latin typeface="Times New Roman" panose="02020603050405020304" pitchFamily="18" charset="0"/>
                <a:ea typeface="Times New Roman" panose="02020603050405020304" pitchFamily="18" charset="0"/>
              </a:rPr>
              <a:t> = </a:t>
            </a:r>
            <a:r>
              <a:rPr lang="ru-RU" sz="2000" i="1" dirty="0">
                <a:latin typeface="Times New Roman" panose="02020603050405020304" pitchFamily="18" charset="0"/>
                <a:ea typeface="Times New Roman" panose="02020603050405020304" pitchFamily="18" charset="0"/>
              </a:rPr>
              <a:t>a </a:t>
            </a:r>
            <a:r>
              <a:rPr lang="ru-RU" sz="2000" dirty="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b</a:t>
            </a:r>
            <a:r>
              <a:rPr lang="ru-RU" sz="2000" dirty="0">
                <a:latin typeface="Times New Roman" panose="02020603050405020304" pitchFamily="18" charset="0"/>
                <a:ea typeface="Times New Roman" panose="02020603050405020304" pitchFamily="18" charset="0"/>
              </a:rPr>
              <a:t> и вывести полученные числа (блок вывода данных). Когда значения </a:t>
            </a:r>
            <a:r>
              <a:rPr lang="ru-RU" sz="2000" i="1" dirty="0">
                <a:latin typeface="Times New Roman" panose="02020603050405020304" pitchFamily="18" charset="0"/>
                <a:ea typeface="Times New Roman" panose="02020603050405020304" pitchFamily="18" charset="0"/>
              </a:rPr>
              <a:t>S</a:t>
            </a:r>
            <a:r>
              <a:rPr lang="ru-RU" sz="2000" dirty="0">
                <a:latin typeface="Times New Roman" panose="02020603050405020304" pitchFamily="18" charset="0"/>
                <a:ea typeface="Times New Roman" panose="02020603050405020304" pitchFamily="18" charset="0"/>
              </a:rPr>
              <a:t> и </a:t>
            </a:r>
            <a:r>
              <a:rPr lang="ru-RU" sz="2000" i="1" dirty="0">
                <a:latin typeface="Times New Roman" panose="02020603050405020304" pitchFamily="18" charset="0"/>
                <a:ea typeface="Times New Roman" panose="02020603050405020304" pitchFamily="18" charset="0"/>
              </a:rPr>
              <a:t>R</a:t>
            </a:r>
            <a:r>
              <a:rPr lang="ru-RU" sz="2000" dirty="0">
                <a:latin typeface="Times New Roman" panose="02020603050405020304" pitchFamily="18" charset="0"/>
                <a:ea typeface="Times New Roman" panose="02020603050405020304" pitchFamily="18" charset="0"/>
              </a:rPr>
              <a:t> будут получены, следует сравнить их между собой. Условие запишется в виде: </a:t>
            </a:r>
            <a:r>
              <a:rPr lang="ru-RU" sz="2000" i="1" dirty="0">
                <a:latin typeface="Times New Roman" panose="02020603050405020304" pitchFamily="18" charset="0"/>
                <a:ea typeface="Times New Roman" panose="02020603050405020304" pitchFamily="18" charset="0"/>
              </a:rPr>
              <a:t>S</a:t>
            </a:r>
            <a:r>
              <a:rPr lang="ru-RU" sz="2000" dirty="0">
                <a:latin typeface="Times New Roman" panose="02020603050405020304" pitchFamily="18" charset="0"/>
                <a:ea typeface="Times New Roman" panose="02020603050405020304" pitchFamily="18" charset="0"/>
              </a:rPr>
              <a:t>&gt;</a:t>
            </a:r>
            <a:r>
              <a:rPr lang="ru-RU" sz="2000" i="1" dirty="0">
                <a:latin typeface="Times New Roman" panose="02020603050405020304" pitchFamily="18" charset="0"/>
                <a:ea typeface="Times New Roman" panose="02020603050405020304" pitchFamily="18" charset="0"/>
              </a:rPr>
              <a:t>R</a:t>
            </a:r>
            <a:r>
              <a:rPr lang="ru-RU" sz="2000" dirty="0">
                <a:latin typeface="Times New Roman" panose="02020603050405020304" pitchFamily="18" charset="0"/>
                <a:ea typeface="Times New Roman" panose="02020603050405020304" pitchFamily="18" charset="0"/>
              </a:rPr>
              <a:t>. Если полученная сумма </a:t>
            </a:r>
            <a:r>
              <a:rPr lang="ru-RU" sz="2000" i="1" dirty="0">
                <a:latin typeface="Times New Roman" panose="02020603050405020304" pitchFamily="18" charset="0"/>
                <a:ea typeface="Times New Roman" panose="02020603050405020304" pitchFamily="18" charset="0"/>
              </a:rPr>
              <a:t>S</a:t>
            </a:r>
            <a:r>
              <a:rPr lang="ru-RU" sz="2000" dirty="0">
                <a:latin typeface="Times New Roman" panose="02020603050405020304" pitchFamily="18" charset="0"/>
                <a:ea typeface="Times New Roman" panose="02020603050405020304" pitchFamily="18" charset="0"/>
              </a:rPr>
              <a:t> будет больше разности </a:t>
            </a:r>
            <a:r>
              <a:rPr lang="ru-RU" sz="2000" i="1" dirty="0">
                <a:latin typeface="Times New Roman" panose="02020603050405020304" pitchFamily="18" charset="0"/>
                <a:ea typeface="Times New Roman" panose="02020603050405020304" pitchFamily="18" charset="0"/>
              </a:rPr>
              <a:t>R</a:t>
            </a:r>
            <a:r>
              <a:rPr lang="ru-RU" sz="2000" dirty="0">
                <a:latin typeface="Times New Roman" panose="02020603050405020304" pitchFamily="18" charset="0"/>
                <a:ea typeface="Times New Roman" panose="02020603050405020304" pitchFamily="18" charset="0"/>
              </a:rPr>
              <a:t>, то мы пойдем по стрелке «да» и выведем фразу </a:t>
            </a:r>
            <a:r>
              <a:rPr lang="ru-RU" sz="2000" i="1" dirty="0">
                <a:latin typeface="Times New Roman" panose="02020603050405020304" pitchFamily="18" charset="0"/>
                <a:ea typeface="Times New Roman" panose="02020603050405020304" pitchFamily="18" charset="0"/>
              </a:rPr>
              <a:t>«</a:t>
            </a:r>
            <a:r>
              <a:rPr lang="ru-RU" sz="2000" dirty="0" err="1">
                <a:latin typeface="Times New Roman" panose="02020603050405020304" pitchFamily="18" charset="0"/>
                <a:ea typeface="Times New Roman" panose="02020603050405020304" pitchFamily="18" charset="0"/>
              </a:rPr>
              <a:t>max</a:t>
            </a:r>
            <a:r>
              <a:rPr lang="ru-RU" sz="2000" dirty="0">
                <a:latin typeface="Times New Roman" panose="02020603050405020304" pitchFamily="18" charset="0"/>
                <a:ea typeface="Times New Roman" panose="02020603050405020304" pitchFamily="18" charset="0"/>
              </a:rPr>
              <a:t> </a:t>
            </a:r>
            <a:r>
              <a:rPr lang="ru-RU" sz="2000" i="1" dirty="0" err="1">
                <a:latin typeface="Times New Roman" panose="02020603050405020304" pitchFamily="18" charset="0"/>
                <a:ea typeface="Times New Roman" panose="02020603050405020304" pitchFamily="18" charset="0"/>
              </a:rPr>
              <a:t>S</a:t>
            </a:r>
            <a:r>
              <a:rPr lang="ru-RU" sz="2000" dirty="0">
                <a:latin typeface="Times New Roman" panose="02020603050405020304" pitchFamily="18" charset="0"/>
                <a:ea typeface="Times New Roman" panose="02020603050405020304" pitchFamily="18" charset="0"/>
              </a:rPr>
              <a:t>». Если же условие окажется ложным (т.е. </a:t>
            </a:r>
            <a:r>
              <a:rPr lang="en-US" sz="2000" i="1" dirty="0">
                <a:latin typeface="Times New Roman" panose="02020603050405020304" pitchFamily="18" charset="0"/>
                <a:ea typeface="Times New Roman" panose="02020603050405020304" pitchFamily="18" charset="0"/>
              </a:rPr>
              <a:t>S</a:t>
            </a:r>
            <a:r>
              <a:rPr lang="ru-RU" sz="2000" i="1" dirty="0">
                <a:latin typeface="Times New Roman" panose="02020603050405020304" pitchFamily="18" charset="0"/>
                <a:ea typeface="Times New Roman" panose="02020603050405020304" pitchFamily="18" charset="0"/>
              </a:rPr>
              <a:t>&lt;</a:t>
            </a:r>
            <a:r>
              <a:rPr lang="en-US" sz="2000" i="1" dirty="0">
                <a:latin typeface="Times New Roman" panose="02020603050405020304" pitchFamily="18" charset="0"/>
                <a:ea typeface="Times New Roman" panose="02020603050405020304" pitchFamily="18" charset="0"/>
              </a:rPr>
              <a:t>R</a:t>
            </a:r>
            <a:r>
              <a:rPr lang="ru-RU" sz="2000" dirty="0">
                <a:latin typeface="Times New Roman" panose="02020603050405020304" pitchFamily="18" charset="0"/>
                <a:ea typeface="Times New Roman" panose="02020603050405020304" pitchFamily="18" charset="0"/>
              </a:rPr>
              <a:t> ), то пойдем по стрелке «нет» и выведем фразу </a:t>
            </a:r>
            <a:r>
              <a:rPr lang="ru-RU" sz="2000" i="1" dirty="0">
                <a:latin typeface="Times New Roman" panose="02020603050405020304" pitchFamily="18" charset="0"/>
                <a:ea typeface="Times New Roman" panose="02020603050405020304" pitchFamily="18" charset="0"/>
              </a:rPr>
              <a:t>«</a:t>
            </a:r>
            <a:r>
              <a:rPr lang="ru-RU" sz="2000" dirty="0" err="1">
                <a:latin typeface="Times New Roman" panose="02020603050405020304" pitchFamily="18" charset="0"/>
                <a:ea typeface="Times New Roman" panose="02020603050405020304" pitchFamily="18" charset="0"/>
              </a:rPr>
              <a:t>max</a:t>
            </a:r>
            <a:r>
              <a:rPr lang="ru-RU" sz="2000" dirty="0">
                <a:latin typeface="Times New Roman" panose="02020603050405020304" pitchFamily="18" charset="0"/>
                <a:ea typeface="Times New Roman" panose="02020603050405020304" pitchFamily="18" charset="0"/>
              </a:rPr>
              <a:t> </a:t>
            </a:r>
            <a:r>
              <a:rPr lang="ru-RU" sz="2000" i="1" dirty="0" err="1">
                <a:latin typeface="Times New Roman" panose="02020603050405020304" pitchFamily="18" charset="0"/>
                <a:ea typeface="Times New Roman" panose="02020603050405020304" pitchFamily="18" charset="0"/>
              </a:rPr>
              <a:t>R</a:t>
            </a:r>
            <a:r>
              <a:rPr lang="ru-RU" sz="2000" dirty="0">
                <a:latin typeface="Times New Roman" panose="02020603050405020304" pitchFamily="18" charset="0"/>
                <a:ea typeface="Times New Roman" panose="02020603050405020304" pitchFamily="18" charset="0"/>
              </a:rPr>
              <a:t>». Результат блок схемы представлен на рисунке.</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8586589"/>
      </p:ext>
    </p:extLst>
  </p:cSld>
  <p:clrMapOvr>
    <a:masterClrMapping/>
  </p:clrMapOvr>
  <mc:AlternateContent xmlns:mc="http://schemas.openxmlformats.org/markup-compatibility/2006" xmlns:p14="http://schemas.microsoft.com/office/powerpoint/2010/main">
    <mc:Choice Requires="p14">
      <p:transition spd="slow" p14:dur="2000" advTm="62561"/>
    </mc:Choice>
    <mc:Fallback xmlns="">
      <p:transition spd="slow" advTm="62561"/>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prstClr val="white"/>
                </a:solidFill>
                <a:latin typeface="Times New Roman" panose="02020603050405020304" pitchFamily="18" charset="0"/>
                <a:cs typeface="Times New Roman" panose="02020603050405020304" pitchFamily="18" charset="0"/>
              </a:rPr>
              <a:t>Графическая реализация </a:t>
            </a: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разветвляющегося алгоритма</a:t>
            </a:r>
          </a:p>
        </p:txBody>
      </p:sp>
      <p:pic>
        <p:nvPicPr>
          <p:cNvPr id="5" name="Рисунок 4" descr="Блок-схема для примера 6 "/>
          <p:cNvPicPr/>
          <p:nvPr/>
        </p:nvPicPr>
        <p:blipFill>
          <a:blip r:embed="rId3">
            <a:extLst>
              <a:ext uri="{28A0092B-C50C-407E-A947-70E740481C1C}">
                <a14:useLocalDpi xmlns:a14="http://schemas.microsoft.com/office/drawing/2010/main" val="0"/>
              </a:ext>
            </a:extLst>
          </a:blip>
          <a:srcRect/>
          <a:stretch>
            <a:fillRect/>
          </a:stretch>
        </p:blipFill>
        <p:spPr bwMode="auto">
          <a:xfrm>
            <a:off x="3371850" y="1015716"/>
            <a:ext cx="3144366" cy="5400600"/>
          </a:xfrm>
          <a:prstGeom prst="rect">
            <a:avLst/>
          </a:prstGeom>
          <a:noFill/>
          <a:ln>
            <a:noFill/>
          </a:ln>
        </p:spPr>
      </p:pic>
    </p:spTree>
    <p:extLst>
      <p:ext uri="{BB962C8B-B14F-4D97-AF65-F5344CB8AC3E}">
        <p14:creationId xmlns:p14="http://schemas.microsoft.com/office/powerpoint/2010/main" val="187775090"/>
      </p:ext>
    </p:extLst>
  </p:cSld>
  <p:clrMapOvr>
    <a:masterClrMapping/>
  </p:clrMapOvr>
  <mc:AlternateContent xmlns:mc="http://schemas.openxmlformats.org/markup-compatibility/2006" xmlns:p14="http://schemas.microsoft.com/office/powerpoint/2010/main">
    <mc:Choice Requires="p14">
      <p:transition spd="slow" p14:dur="2000" advTm="37778"/>
    </mc:Choice>
    <mc:Fallback xmlns="">
      <p:transition spd="slow" advTm="37778"/>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Пример разветвляющегося алгоритма</a:t>
            </a:r>
          </a:p>
        </p:txBody>
      </p:sp>
      <p:sp>
        <p:nvSpPr>
          <p:cNvPr id="3" name="TextBox 2">
            <a:extLst>
              <a:ext uri="{FF2B5EF4-FFF2-40B4-BE49-F238E27FC236}">
                <a16:creationId xmlns:a16="http://schemas.microsoft.com/office/drawing/2014/main" id="{9733359A-68D7-29F9-D2AE-3B1A9EEBECAD}"/>
              </a:ext>
            </a:extLst>
          </p:cNvPr>
          <p:cNvSpPr txBox="1"/>
          <p:nvPr/>
        </p:nvSpPr>
        <p:spPr>
          <a:xfrm>
            <a:off x="467544" y="692696"/>
            <a:ext cx="4572000" cy="2802690"/>
          </a:xfrm>
          <a:prstGeom prst="rect">
            <a:avLst/>
          </a:prstGeom>
          <a:noFill/>
        </p:spPr>
        <p:txBody>
          <a:bodyPr wrap="square">
            <a:spAutoFit/>
          </a:bodyPr>
          <a:lstStyle/>
          <a:p>
            <a:pPr eaLnBrk="1" hangingPunct="1">
              <a:lnSpc>
                <a:spcPct val="150000"/>
              </a:lnSpc>
            </a:pPr>
            <a:r>
              <a:rPr lang="ru-RU" altLang="ru-RU" sz="2400" dirty="0">
                <a:latin typeface="Calibri" panose="020F0502020204030204" pitchFamily="34" charset="0"/>
                <a:cs typeface="Times New Roman" panose="02020603050405020304" pitchFamily="18" charset="0"/>
              </a:rPr>
              <a:t>Составить блок-схему алгоритма с ветвлением для вычисления следующего выражения:</a:t>
            </a:r>
          </a:p>
          <a:p>
            <a:pPr algn="ctr">
              <a:lnSpc>
                <a:spcPct val="150000"/>
              </a:lnSpc>
            </a:pPr>
            <a:r>
              <a:rPr lang="ru-RU" altLang="ru-RU" sz="2400" i="1" dirty="0" err="1">
                <a:latin typeface="Calibri" panose="020F0502020204030204" pitchFamily="34" charset="0"/>
                <a:cs typeface="Times New Roman" panose="02020603050405020304" pitchFamily="18" charset="0"/>
              </a:rPr>
              <a:t>Y</a:t>
            </a:r>
            <a:r>
              <a:rPr lang="ru-RU" altLang="ru-RU" sz="2400" i="1" dirty="0">
                <a:latin typeface="Calibri" panose="020F0502020204030204" pitchFamily="34" charset="0"/>
                <a:cs typeface="Times New Roman" panose="02020603050405020304" pitchFamily="18" charset="0"/>
              </a:rPr>
              <a:t> = (</a:t>
            </a:r>
            <a:r>
              <a:rPr lang="ru-RU" altLang="ru-RU" sz="2400" i="1" dirty="0" err="1">
                <a:latin typeface="Calibri" panose="020F0502020204030204" pitchFamily="34" charset="0"/>
                <a:cs typeface="Times New Roman" panose="02020603050405020304" pitchFamily="18" charset="0"/>
              </a:rPr>
              <a:t>а+b</a:t>
            </a:r>
            <a:r>
              <a:rPr lang="ru-RU" altLang="ru-RU" sz="2400" i="1" dirty="0">
                <a:latin typeface="Calibri" panose="020F0502020204030204" pitchFamily="34" charset="0"/>
                <a:cs typeface="Times New Roman" panose="02020603050405020304" pitchFamily="18" charset="0"/>
              </a:rPr>
              <a:t>), если Х </a:t>
            </a:r>
            <a:r>
              <a:rPr lang="ru-RU" altLang="ru-RU" sz="2400" dirty="0">
                <a:latin typeface="Calibri" panose="020F0502020204030204" pitchFamily="34" charset="0"/>
                <a:cs typeface="Times New Roman" panose="02020603050405020304" pitchFamily="18" charset="0"/>
              </a:rPr>
              <a:t>&lt;=0;</a:t>
            </a:r>
            <a:endParaRPr lang="ru-RU" altLang="ru-RU" sz="2400" dirty="0"/>
          </a:p>
          <a:p>
            <a:pPr algn="ctr">
              <a:lnSpc>
                <a:spcPct val="150000"/>
              </a:lnSpc>
            </a:pPr>
            <a:r>
              <a:rPr lang="ru-RU" altLang="ru-RU" sz="2400" i="1" dirty="0" err="1">
                <a:latin typeface="Calibri" panose="020F0502020204030204" pitchFamily="34" charset="0"/>
                <a:cs typeface="Times New Roman" panose="02020603050405020304" pitchFamily="18" charset="0"/>
              </a:rPr>
              <a:t>Y</a:t>
            </a:r>
            <a:r>
              <a:rPr lang="ru-RU" altLang="ru-RU" sz="2400" i="1" dirty="0">
                <a:latin typeface="Calibri" panose="020F0502020204030204" pitchFamily="34" charset="0"/>
                <a:cs typeface="Times New Roman" panose="02020603050405020304" pitchFamily="18" charset="0"/>
              </a:rPr>
              <a:t> = с/</a:t>
            </a:r>
            <a:r>
              <a:rPr lang="ru-RU" altLang="ru-RU" sz="2400" i="1" dirty="0" err="1">
                <a:latin typeface="Calibri" panose="020F0502020204030204" pitchFamily="34" charset="0"/>
                <a:cs typeface="Times New Roman" panose="02020603050405020304" pitchFamily="18" charset="0"/>
              </a:rPr>
              <a:t>b</a:t>
            </a:r>
            <a:r>
              <a:rPr lang="ru-RU" altLang="ru-RU" sz="2400" i="1" dirty="0">
                <a:latin typeface="Calibri" panose="020F0502020204030204" pitchFamily="34" charset="0"/>
                <a:cs typeface="Times New Roman" panose="02020603050405020304" pitchFamily="18" charset="0"/>
              </a:rPr>
              <a:t>, если Х&gt;0.</a:t>
            </a:r>
            <a:endParaRPr lang="ru-RU" altLang="ru-RU" sz="2400" dirty="0"/>
          </a:p>
        </p:txBody>
      </p:sp>
      <p:pic>
        <p:nvPicPr>
          <p:cNvPr id="5" name="Рисунок 3" descr="http://256bit.ru/informat/eu_alg/images/alg2.gif">
            <a:extLst>
              <a:ext uri="{FF2B5EF4-FFF2-40B4-BE49-F238E27FC236}">
                <a16:creationId xmlns:a16="http://schemas.microsoft.com/office/drawing/2014/main" id="{C6551DA4-ACBB-F0FC-CA52-E664951C6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192" y="745042"/>
            <a:ext cx="2928938"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276424"/>
      </p:ext>
    </p:extLst>
  </p:cSld>
  <p:clrMapOvr>
    <a:masterClrMapping/>
  </p:clrMapOvr>
  <mc:AlternateContent xmlns:mc="http://schemas.openxmlformats.org/markup-compatibility/2006" xmlns:p14="http://schemas.microsoft.com/office/powerpoint/2010/main">
    <mc:Choice Requires="p14">
      <p:transition spd="slow" p14:dur="2000" advTm="62561"/>
    </mc:Choice>
    <mc:Fallback xmlns="">
      <p:transition spd="slow" advTm="62561"/>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Циклический алгоритм</a:t>
            </a:r>
          </a:p>
        </p:txBody>
      </p:sp>
      <p:sp>
        <p:nvSpPr>
          <p:cNvPr id="8" name="TextBox 7"/>
          <p:cNvSpPr txBox="1"/>
          <p:nvPr/>
        </p:nvSpPr>
        <p:spPr>
          <a:xfrm>
            <a:off x="386168" y="692696"/>
            <a:ext cx="8352928" cy="4492064"/>
          </a:xfrm>
          <a:prstGeom prst="rect">
            <a:avLst/>
          </a:prstGeom>
          <a:noFill/>
        </p:spPr>
        <p:txBody>
          <a:bodyPr wrap="square" rtlCol="0">
            <a:spAutoFit/>
          </a:bodyPr>
          <a:lstStyle/>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В рассмотрении циклического алгоритма следует выделить несколько понятий.</a:t>
            </a:r>
          </a:p>
          <a:p>
            <a:pPr indent="450215" algn="just">
              <a:lnSpc>
                <a:spcPct val="120000"/>
              </a:lnSpc>
              <a:spcAft>
                <a:spcPts val="0"/>
              </a:spcAft>
            </a:pPr>
            <a:r>
              <a:rPr lang="ru-RU" sz="2000" b="1" dirty="0">
                <a:latin typeface="Times New Roman" panose="02020603050405020304" pitchFamily="18" charset="0"/>
                <a:ea typeface="Times New Roman" panose="02020603050405020304" pitchFamily="18" charset="0"/>
              </a:rPr>
              <a:t>Тело цикла </a:t>
            </a:r>
            <a:r>
              <a:rPr lang="ru-RU" sz="2000" dirty="0">
                <a:latin typeface="Times New Roman" panose="02020603050405020304" pitchFamily="18" charset="0"/>
                <a:ea typeface="Times New Roman" panose="02020603050405020304" pitchFamily="18" charset="0"/>
              </a:rPr>
              <a:t>– это набор инструкций, предназначенный для многократного выполнения.</a:t>
            </a:r>
          </a:p>
          <a:p>
            <a:pPr indent="450215" algn="just">
              <a:lnSpc>
                <a:spcPct val="120000"/>
              </a:lnSpc>
              <a:spcAft>
                <a:spcPts val="0"/>
              </a:spcAft>
            </a:pPr>
            <a:r>
              <a:rPr lang="ru-RU" sz="2000" b="1" dirty="0">
                <a:latin typeface="Times New Roman" panose="02020603050405020304" pitchFamily="18" charset="0"/>
                <a:ea typeface="Times New Roman" panose="02020603050405020304" pitchFamily="18" charset="0"/>
              </a:rPr>
              <a:t>Итерация </a:t>
            </a:r>
            <a:r>
              <a:rPr lang="ru-RU" sz="2000" dirty="0">
                <a:latin typeface="Times New Roman" panose="02020603050405020304" pitchFamily="18" charset="0"/>
                <a:ea typeface="Times New Roman" panose="02020603050405020304" pitchFamily="18" charset="0"/>
              </a:rPr>
              <a:t>– это единичное выполнение тела цикла.</a:t>
            </a:r>
          </a:p>
          <a:p>
            <a:pPr indent="450215" algn="just">
              <a:lnSpc>
                <a:spcPct val="120000"/>
              </a:lnSpc>
              <a:spcAft>
                <a:spcPts val="0"/>
              </a:spcAft>
            </a:pPr>
            <a:r>
              <a:rPr lang="ru-RU" sz="2000" b="1" dirty="0">
                <a:latin typeface="Times New Roman" panose="02020603050405020304" pitchFamily="18" charset="0"/>
                <a:ea typeface="Times New Roman" panose="02020603050405020304" pitchFamily="18" charset="0"/>
              </a:rPr>
              <a:t>Переменная цикла </a:t>
            </a:r>
            <a:r>
              <a:rPr lang="ru-RU" sz="2000" dirty="0">
                <a:latin typeface="Times New Roman" panose="02020603050405020304" pitchFamily="18" charset="0"/>
                <a:ea typeface="Times New Roman" panose="02020603050405020304" pitchFamily="18" charset="0"/>
              </a:rPr>
              <a:t>– это величина, изменяющаяся на каждой итерации цикла.</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Каждый цикл должен содержать следующие необходимые элементы:</a:t>
            </a:r>
          </a:p>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1) первоначальное задание переменной цикла,</a:t>
            </a:r>
          </a:p>
          <a:p>
            <a:pPr lvl="0" algn="just">
              <a:lnSpc>
                <a:spcPct val="120000"/>
              </a:lnSpc>
              <a:spcAft>
                <a:spcPts val="0"/>
              </a:spcAft>
            </a:pPr>
            <a:r>
              <a:rPr lang="ru-RU" sz="2000" dirty="0">
                <a:latin typeface="Times New Roman" panose="02020603050405020304" pitchFamily="18" charset="0"/>
                <a:ea typeface="Times New Roman" panose="02020603050405020304" pitchFamily="18" charset="0"/>
              </a:rPr>
              <a:t>       2) проверку условия,</a:t>
            </a:r>
          </a:p>
          <a:p>
            <a:pPr lvl="0" algn="just">
              <a:lnSpc>
                <a:spcPct val="120000"/>
              </a:lnSpc>
              <a:spcAft>
                <a:spcPts val="0"/>
              </a:spcAft>
            </a:pPr>
            <a:r>
              <a:rPr lang="ru-RU" sz="2000" dirty="0">
                <a:latin typeface="Times New Roman" panose="02020603050405020304" pitchFamily="18" charset="0"/>
                <a:ea typeface="Times New Roman" panose="02020603050405020304" pitchFamily="18" charset="0"/>
              </a:rPr>
              <a:t>       3) выполнение тела цикла,</a:t>
            </a:r>
          </a:p>
          <a:p>
            <a:pPr lvl="0" algn="just">
              <a:lnSpc>
                <a:spcPct val="120000"/>
              </a:lnSpc>
              <a:spcAft>
                <a:spcPts val="0"/>
              </a:spcAft>
            </a:pPr>
            <a:r>
              <a:rPr lang="ru-RU" sz="2000" dirty="0">
                <a:latin typeface="Times New Roman" panose="02020603050405020304" pitchFamily="18" charset="0"/>
                <a:ea typeface="Times New Roman" panose="02020603050405020304" pitchFamily="18" charset="0"/>
              </a:rPr>
              <a:t>       4) изменение переменной цикла.</a:t>
            </a:r>
          </a:p>
        </p:txBody>
      </p:sp>
    </p:spTree>
    <p:extLst>
      <p:ext uri="{BB962C8B-B14F-4D97-AF65-F5344CB8AC3E}">
        <p14:creationId xmlns:p14="http://schemas.microsoft.com/office/powerpoint/2010/main" val="4179325499"/>
      </p:ext>
    </p:extLst>
  </p:cSld>
  <p:clrMapOvr>
    <a:masterClrMapping/>
  </p:clrMapOvr>
  <mc:AlternateContent xmlns:mc="http://schemas.openxmlformats.org/markup-compatibility/2006" xmlns:p14="http://schemas.microsoft.com/office/powerpoint/2010/main">
    <mc:Choice Requires="p14">
      <p:transition spd="slow" p14:dur="2000" advTm="47042"/>
    </mc:Choice>
    <mc:Fallback xmlns="">
      <p:transition spd="slow" advTm="47042"/>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Виды циклов. Цикл с параметром</a:t>
            </a:r>
          </a:p>
        </p:txBody>
      </p:sp>
      <p:sp>
        <p:nvSpPr>
          <p:cNvPr id="8" name="TextBox 7"/>
          <p:cNvSpPr txBox="1"/>
          <p:nvPr/>
        </p:nvSpPr>
        <p:spPr>
          <a:xfrm>
            <a:off x="611560" y="764704"/>
            <a:ext cx="7992888" cy="2308324"/>
          </a:xfrm>
          <a:prstGeom prst="rect">
            <a:avLst/>
          </a:prstGeom>
          <a:noFill/>
        </p:spPr>
        <p:txBody>
          <a:bodyPr wrap="square" rtlCol="0">
            <a:spAutoFit/>
          </a:bodyPr>
          <a:lstStyle/>
          <a:p>
            <a:pPr lvl="0" indent="450215" algn="just">
              <a:lnSpc>
                <a:spcPct val="120000"/>
              </a:lnSpc>
            </a:pPr>
            <a:r>
              <a:rPr lang="ru-RU" sz="2000" dirty="0">
                <a:solidFill>
                  <a:prstClr val="black"/>
                </a:solidFill>
                <a:latin typeface="Times New Roman" panose="02020603050405020304" pitchFamily="18" charset="0"/>
                <a:ea typeface="Times New Roman" panose="02020603050405020304" pitchFamily="18" charset="0"/>
              </a:rPr>
              <a:t>Циклы бывают нескольких видов – с параметром, с предусловием, с постусловием. </a:t>
            </a:r>
          </a:p>
          <a:p>
            <a:pPr indent="450215" algn="just">
              <a:lnSpc>
                <a:spcPct val="120000"/>
              </a:lnSpc>
              <a:spcAft>
                <a:spcPts val="0"/>
              </a:spcAft>
            </a:pPr>
            <a:r>
              <a:rPr lang="ru-RU" sz="2000" dirty="0">
                <a:latin typeface="+mj-lt"/>
              </a:rPr>
              <a:t>Цикл с параметром предписывает выполнять действия, которые содержит функциональный блок «тело цикла», для всех значений некоторой переменной «параметра цикла» в заданном диапазоне от начального значения до конечного  значения с заданным шагом.</a:t>
            </a:r>
            <a:endParaRPr lang="ru-RU" sz="2000" dirty="0">
              <a:effectLst/>
              <a:latin typeface="+mj-lt"/>
              <a:ea typeface="Times New Roman" panose="02020603050405020304" pitchFamily="18" charset="0"/>
            </a:endParaRPr>
          </a:p>
        </p:txBody>
      </p:sp>
      <p:pic>
        <p:nvPicPr>
          <p:cNvPr id="1030" name="Picture 6" descr="Сокращенная запись цикла с параметр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140967"/>
            <a:ext cx="5378874" cy="3076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Сокращенная запись цикла с параметр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140968"/>
            <a:ext cx="5378874" cy="30760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Сокращенная запись цикла с параметр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140966"/>
            <a:ext cx="5378874" cy="30760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Сокращенная запись цикла с параметр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570" y="3140966"/>
            <a:ext cx="5378874" cy="30760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Сокращенная запись цикла с параметр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140966"/>
            <a:ext cx="5378874" cy="307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75805"/>
      </p:ext>
    </p:extLst>
  </p:cSld>
  <p:clrMapOvr>
    <a:masterClrMapping/>
  </p:clrMapOvr>
  <mc:AlternateContent xmlns:mc="http://schemas.openxmlformats.org/markup-compatibility/2006" xmlns:p14="http://schemas.microsoft.com/office/powerpoint/2010/main">
    <mc:Choice Requires="p14">
      <p:transition spd="slow" p14:dur="2000" advTm="43343"/>
    </mc:Choice>
    <mc:Fallback xmlns="">
      <p:transition spd="slow" advTm="43343"/>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Цикл с предусловием</a:t>
            </a:r>
          </a:p>
        </p:txBody>
      </p:sp>
      <p:sp>
        <p:nvSpPr>
          <p:cNvPr id="8" name="TextBox 7"/>
          <p:cNvSpPr txBox="1"/>
          <p:nvPr/>
        </p:nvSpPr>
        <p:spPr>
          <a:xfrm>
            <a:off x="386168" y="692696"/>
            <a:ext cx="8352928" cy="4932056"/>
          </a:xfrm>
          <a:prstGeom prst="rect">
            <a:avLst/>
          </a:prstGeom>
          <a:noFill/>
        </p:spPr>
        <p:txBody>
          <a:bodyPr wrap="square" rtlCol="0">
            <a:spAutoFit/>
          </a:bodyPr>
          <a:lstStyle/>
          <a:p>
            <a:pPr indent="450215" algn="just">
              <a:lnSpc>
                <a:spcPct val="120000"/>
              </a:lnSpc>
              <a:spcAft>
                <a:spcPts val="0"/>
              </a:spcAft>
            </a:pPr>
            <a:r>
              <a:rPr lang="ru-RU" sz="2200" dirty="0">
                <a:latin typeface="Times New Roman" panose="02020603050405020304" pitchFamily="18" charset="0"/>
                <a:ea typeface="Times New Roman" panose="02020603050405020304" pitchFamily="18" charset="0"/>
              </a:rPr>
              <a:t>В </a:t>
            </a:r>
            <a:r>
              <a:rPr lang="ru-RU" sz="2200" b="1" dirty="0">
                <a:latin typeface="Times New Roman" panose="02020603050405020304" pitchFamily="18" charset="0"/>
                <a:ea typeface="Times New Roman" panose="02020603050405020304" pitchFamily="18" charset="0"/>
              </a:rPr>
              <a:t>цикле с предусловием</a:t>
            </a:r>
            <a:r>
              <a:rPr lang="ru-RU" sz="2200" dirty="0">
                <a:latin typeface="Times New Roman" panose="02020603050405020304" pitchFamily="18" charset="0"/>
                <a:ea typeface="Times New Roman" panose="02020603050405020304" pitchFamily="18" charset="0"/>
              </a:rPr>
              <a:t> сначала проверяется условие входа в цикл, а затем выполняется тело цикла, если условие верно. Цикл с предусловием представлен на рисунке. Цикл с предусловием также может быть задан с помощью счетчика. Это удобно в тех случаях, когда точно известно количество итераций. В общем виде блок-схема, реализующая цикл с предусловием, представлена ниже. Сначала задается начальное значение переменной цикла, затем условие входа в цикл, тело цикла и изменение переменной цикла. Выход из цикла осуществляется в момент проверки условия входа в цикл, когда оно не выполняется, т.е. условие ложно. Цикл с предусловием может ни разу не выполниться, если при первой проверке условия входа в цикл оно оказывается ложным.</a:t>
            </a:r>
            <a:endParaRPr lang="ru-RU"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6210963"/>
      </p:ext>
    </p:extLst>
  </p:cSld>
  <p:clrMapOvr>
    <a:masterClrMapping/>
  </p:clrMapOvr>
  <mc:AlternateContent xmlns:mc="http://schemas.openxmlformats.org/markup-compatibility/2006" xmlns:p14="http://schemas.microsoft.com/office/powerpoint/2010/main">
    <mc:Choice Requires="p14">
      <p:transition spd="slow" p14:dur="2000" advTm="50281"/>
    </mc:Choice>
    <mc:Fallback xmlns="">
      <p:transition spd="slow" advTm="50281"/>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Графическая реализация цикла с предусловием</a:t>
            </a:r>
          </a:p>
        </p:txBody>
      </p:sp>
      <p:pic>
        <p:nvPicPr>
          <p:cNvPr id="5" name="Рисунок 4" descr="Циклический алгоритм с предусловием в общем виде"/>
          <p:cNvPicPr/>
          <p:nvPr/>
        </p:nvPicPr>
        <p:blipFill>
          <a:blip r:embed="rId3">
            <a:extLst>
              <a:ext uri="{28A0092B-C50C-407E-A947-70E740481C1C}">
                <a14:useLocalDpi xmlns:a14="http://schemas.microsoft.com/office/drawing/2010/main" val="0"/>
              </a:ext>
            </a:extLst>
          </a:blip>
          <a:srcRect/>
          <a:stretch>
            <a:fillRect/>
          </a:stretch>
        </p:blipFill>
        <p:spPr bwMode="auto">
          <a:xfrm>
            <a:off x="2843808" y="836712"/>
            <a:ext cx="4413488" cy="5112568"/>
          </a:xfrm>
          <a:prstGeom prst="rect">
            <a:avLst/>
          </a:prstGeom>
          <a:noFill/>
          <a:ln>
            <a:noFill/>
          </a:ln>
        </p:spPr>
      </p:pic>
    </p:spTree>
    <p:extLst>
      <p:ext uri="{BB962C8B-B14F-4D97-AF65-F5344CB8AC3E}">
        <p14:creationId xmlns:p14="http://schemas.microsoft.com/office/powerpoint/2010/main" val="207739870"/>
      </p:ext>
    </p:extLst>
  </p:cSld>
  <p:clrMapOvr>
    <a:masterClrMapping/>
  </p:clrMapOvr>
  <mc:AlternateContent xmlns:mc="http://schemas.openxmlformats.org/markup-compatibility/2006" xmlns:p14="http://schemas.microsoft.com/office/powerpoint/2010/main">
    <mc:Choice Requires="p14">
      <p:transition spd="slow" p14:dur="2000" advTm="31625"/>
    </mc:Choice>
    <mc:Fallback xmlns="">
      <p:transition spd="slow" advTm="31625"/>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Цикл с </a:t>
            </a:r>
            <a:r>
              <a:rPr lang="ru-RU" sz="1600" b="1" dirty="0">
                <a:solidFill>
                  <a:prstClr val="white"/>
                </a:solidFill>
                <a:latin typeface="Times New Roman" panose="02020603050405020304" pitchFamily="18" charset="0"/>
                <a:cs typeface="Times New Roman" panose="02020603050405020304" pitchFamily="18" charset="0"/>
              </a:rPr>
              <a:t>пост</a:t>
            </a: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условием</a:t>
            </a:r>
          </a:p>
        </p:txBody>
      </p:sp>
      <p:sp>
        <p:nvSpPr>
          <p:cNvPr id="8" name="TextBox 7"/>
          <p:cNvSpPr txBox="1"/>
          <p:nvPr/>
        </p:nvSpPr>
        <p:spPr>
          <a:xfrm>
            <a:off x="386168" y="692696"/>
            <a:ext cx="8352928" cy="940066"/>
          </a:xfrm>
          <a:prstGeom prst="rect">
            <a:avLst/>
          </a:prstGeom>
          <a:noFill/>
        </p:spPr>
        <p:txBody>
          <a:bodyPr wrap="square" rtlCol="0">
            <a:spAutoFit/>
          </a:bodyPr>
          <a:lstStyle/>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В цикле с постусловием сначала выполняется тело цикла, а потом проверяется условие. </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Рисунок 4" descr="Циклический алгоритм с постусловием в общем виде"/>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919604"/>
            <a:ext cx="2998068" cy="3597627"/>
          </a:xfrm>
          <a:prstGeom prst="rect">
            <a:avLst/>
          </a:prstGeom>
          <a:noFill/>
          <a:ln>
            <a:noFill/>
          </a:ln>
        </p:spPr>
      </p:pic>
    </p:spTree>
    <p:extLst>
      <p:ext uri="{BB962C8B-B14F-4D97-AF65-F5344CB8AC3E}">
        <p14:creationId xmlns:p14="http://schemas.microsoft.com/office/powerpoint/2010/main" val="2351719163"/>
      </p:ext>
    </p:extLst>
  </p:cSld>
  <p:clrMapOvr>
    <a:masterClrMapping/>
  </p:clrMapOvr>
  <mc:AlternateContent xmlns:mc="http://schemas.openxmlformats.org/markup-compatibility/2006" xmlns:p14="http://schemas.microsoft.com/office/powerpoint/2010/main">
    <mc:Choice Requires="p14">
      <p:transition spd="slow" p14:dur="2000" advTm="30518"/>
    </mc:Choice>
    <mc:Fallback xmlns="">
      <p:transition spd="slow" advTm="30518"/>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Цикл с постусловием</a:t>
            </a:r>
          </a:p>
        </p:txBody>
      </p:sp>
      <p:sp>
        <p:nvSpPr>
          <p:cNvPr id="8" name="TextBox 7"/>
          <p:cNvSpPr txBox="1"/>
          <p:nvPr/>
        </p:nvSpPr>
        <p:spPr>
          <a:xfrm>
            <a:off x="386168" y="692696"/>
            <a:ext cx="8352928" cy="1168077"/>
          </a:xfrm>
          <a:prstGeom prst="rect">
            <a:avLst/>
          </a:prstGeom>
          <a:noFill/>
        </p:spPr>
        <p:txBody>
          <a:bodyPr wrap="square" rtlCol="0">
            <a:spAutoFit/>
          </a:bodyPr>
          <a:lstStyle/>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Если условие верно, то итерация повторяется, если же неверно, то осуществляется выход из цикла. В отличие от цикла с предусловием, любой цикл с постусловием всегда выполнится хотя бы один раз.</a:t>
            </a:r>
            <a:endParaRPr lang="ru-RU" sz="2000" dirty="0">
              <a:effectLst/>
              <a:latin typeface="Times New Roman" panose="02020603050405020304" pitchFamily="18" charset="0"/>
              <a:ea typeface="Times New Roman" panose="02020603050405020304" pitchFamily="18" charset="0"/>
            </a:endParaRPr>
          </a:p>
        </p:txBody>
      </p:sp>
      <p:pic>
        <p:nvPicPr>
          <p:cNvPr id="5" name="Рисунок 4" descr="Циклический алгоритм с постусловием в общем виде"/>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919604"/>
            <a:ext cx="2998068" cy="3597627"/>
          </a:xfrm>
          <a:prstGeom prst="rect">
            <a:avLst/>
          </a:prstGeom>
          <a:noFill/>
          <a:ln>
            <a:noFill/>
          </a:ln>
        </p:spPr>
      </p:pic>
    </p:spTree>
    <p:extLst>
      <p:ext uri="{BB962C8B-B14F-4D97-AF65-F5344CB8AC3E}">
        <p14:creationId xmlns:p14="http://schemas.microsoft.com/office/powerpoint/2010/main" val="2616294350"/>
      </p:ext>
    </p:extLst>
  </p:cSld>
  <p:clrMapOvr>
    <a:masterClrMapping/>
  </p:clrMapOvr>
  <mc:AlternateContent xmlns:mc="http://schemas.openxmlformats.org/markup-compatibility/2006" xmlns:p14="http://schemas.microsoft.com/office/powerpoint/2010/main">
    <mc:Choice Requires="p14">
      <p:transition spd="slow" p14:dur="2000" advTm="9930"/>
    </mc:Choice>
    <mc:Fallback xmlns="">
      <p:transition spd="slow" advTm="993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Циклы с условием</a:t>
            </a:r>
          </a:p>
        </p:txBody>
      </p:sp>
      <p:sp>
        <p:nvSpPr>
          <p:cNvPr id="8" name="TextBox 7"/>
          <p:cNvSpPr txBox="1"/>
          <p:nvPr/>
        </p:nvSpPr>
        <p:spPr>
          <a:xfrm>
            <a:off x="386168" y="1124744"/>
            <a:ext cx="8352928" cy="4485652"/>
          </a:xfrm>
          <a:prstGeom prst="rect">
            <a:avLst/>
          </a:prstGeom>
          <a:noFill/>
        </p:spPr>
        <p:txBody>
          <a:bodyPr wrap="square" rtlCol="0">
            <a:spAutoFit/>
          </a:bodyPr>
          <a:lstStyle/>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Как видно из представленных блок-схем для циклов с предусловием и постусловием, условие записывается внутри блока условия (формы ромба), как и в разветвляющемся алгоритме. Принципиальная разница между разветвляющимся и циклическим алгоритмами при графической реализации состоит в том, что в циклическом алгоритме в обязательном порядке присутствует стрелка, идущая наверх. Именно эта стрелка обеспечивает многократный повтор тела цикла.</a:t>
            </a:r>
          </a:p>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Приведем простейшие примеры, соответствующие циклическому алгоритму.</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0334828"/>
      </p:ext>
    </p:extLst>
  </p:cSld>
  <p:clrMapOvr>
    <a:masterClrMapping/>
  </p:clrMapOvr>
  <mc:AlternateContent xmlns:mc="http://schemas.openxmlformats.org/markup-compatibility/2006" xmlns:p14="http://schemas.microsoft.com/office/powerpoint/2010/main">
    <mc:Choice Requires="p14">
      <p:transition spd="slow" p14:dur="2000" advTm="40600"/>
    </mc:Choice>
    <mc:Fallback xmlns="">
      <p:transition spd="slow" advTm="406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ТЕСТ – проверка школьных знаний</a:t>
            </a:r>
          </a:p>
        </p:txBody>
      </p:sp>
      <p:sp>
        <p:nvSpPr>
          <p:cNvPr id="8" name="TextBox 7"/>
          <p:cNvSpPr txBox="1"/>
          <p:nvPr/>
        </p:nvSpPr>
        <p:spPr>
          <a:xfrm>
            <a:off x="251520" y="500025"/>
            <a:ext cx="8352928" cy="456472"/>
          </a:xfrm>
          <a:prstGeom prst="rect">
            <a:avLst/>
          </a:prstGeom>
          <a:noFill/>
        </p:spPr>
        <p:txBody>
          <a:bodyPr wrap="square" rtlCol="0">
            <a:spAutoFit/>
          </a:bodyPr>
          <a:lstStyle/>
          <a:p>
            <a:pPr indent="450215" algn="just">
              <a:lnSpc>
                <a:spcPct val="150000"/>
              </a:lnSpc>
              <a:spcAft>
                <a:spcPts val="0"/>
              </a:spcAft>
            </a:pPr>
            <a:endParaRPr lang="ru-RU" dirty="0"/>
          </a:p>
        </p:txBody>
      </p:sp>
      <p:sp>
        <p:nvSpPr>
          <p:cNvPr id="5" name="TextBox 4">
            <a:extLst>
              <a:ext uri="{FF2B5EF4-FFF2-40B4-BE49-F238E27FC236}">
                <a16:creationId xmlns:a16="http://schemas.microsoft.com/office/drawing/2014/main" id="{F62F90A9-5A80-8F11-6E95-5406544FB94E}"/>
              </a:ext>
            </a:extLst>
          </p:cNvPr>
          <p:cNvSpPr txBox="1"/>
          <p:nvPr/>
        </p:nvSpPr>
        <p:spPr>
          <a:xfrm>
            <a:off x="27865" y="500025"/>
            <a:ext cx="8640960" cy="3323987"/>
          </a:xfrm>
          <a:prstGeom prst="rect">
            <a:avLst/>
          </a:prstGeom>
          <a:noFill/>
        </p:spPr>
        <p:txBody>
          <a:bodyPr wrap="square">
            <a:spAutoFit/>
          </a:bodyPr>
          <a:lstStyle/>
          <a:p>
            <a:endParaRPr lang="ru-RU" sz="3000" dirty="0">
              <a:effectLst/>
              <a:latin typeface="Times New Roman" panose="02020603050405020304" pitchFamily="18" charset="0"/>
              <a:ea typeface="Times New Roman" panose="02020603050405020304" pitchFamily="18" charset="0"/>
            </a:endParaRPr>
          </a:p>
          <a:p>
            <a:r>
              <a:rPr lang="ru-RU" sz="3000" b="1" dirty="0">
                <a:solidFill>
                  <a:srgbClr val="000000"/>
                </a:solidFill>
                <a:latin typeface="Times"/>
                <a:ea typeface="Times New Roman" panose="02020603050405020304" pitchFamily="18" charset="0"/>
              </a:rPr>
              <a:t>7</a:t>
            </a:r>
            <a:r>
              <a:rPr lang="ru-RU" sz="3000" b="1" dirty="0">
                <a:solidFill>
                  <a:srgbClr val="000000"/>
                </a:solidFill>
                <a:effectLst/>
                <a:latin typeface="Times"/>
                <a:ea typeface="Times New Roman" panose="02020603050405020304" pitchFamily="18" charset="0"/>
              </a:rPr>
              <a:t>. </a:t>
            </a:r>
            <a:r>
              <a:rPr lang="ru-RU" sz="3000" b="1" dirty="0">
                <a:solidFill>
                  <a:srgbClr val="000000"/>
                </a:solidFill>
                <a:effectLst/>
                <a:latin typeface="Times New Roman" panose="02020603050405020304" pitchFamily="18" charset="0"/>
                <a:ea typeface="Times New Roman" panose="02020603050405020304" pitchFamily="18" charset="0"/>
              </a:rPr>
              <a:t>В информатике </a:t>
            </a:r>
            <a:r>
              <a:rPr lang="ru-RU" sz="3000" b="1" i="1" dirty="0">
                <a:solidFill>
                  <a:srgbClr val="000000"/>
                </a:solidFill>
                <a:effectLst/>
                <a:latin typeface="Times New Roman" panose="02020603050405020304" pitchFamily="18" charset="0"/>
                <a:ea typeface="Times New Roman" panose="02020603050405020304" pitchFamily="18" charset="0"/>
              </a:rPr>
              <a:t>не изучаются</a:t>
            </a:r>
            <a:r>
              <a:rPr lang="ru-RU" sz="3000" b="1" dirty="0">
                <a:solidFill>
                  <a:srgbClr val="000000"/>
                </a:solidFill>
                <a:effectLst/>
                <a:latin typeface="Times New Roman" panose="02020603050405020304" pitchFamily="18" charset="0"/>
                <a:ea typeface="Times New Roman" panose="02020603050405020304" pitchFamily="18" charset="0"/>
              </a:rPr>
              <a:t> _________ средства</a:t>
            </a:r>
            <a:br>
              <a:rPr lang="ru-RU" sz="3000" b="1" dirty="0">
                <a:solidFill>
                  <a:srgbClr val="000000"/>
                </a:solidFill>
                <a:effectLst/>
                <a:latin typeface="Times"/>
                <a:ea typeface="Times New Roman" panose="02020603050405020304" pitchFamily="18" charset="0"/>
              </a:rPr>
            </a:br>
            <a:r>
              <a:rPr lang="ru-RU" sz="3000" dirty="0" err="1">
                <a:solidFill>
                  <a:srgbClr val="000000"/>
                </a:solidFill>
                <a:effectLst/>
                <a:latin typeface="Times"/>
                <a:ea typeface="Times New Roman" panose="02020603050405020304" pitchFamily="18" charset="0"/>
              </a:rPr>
              <a:t>a</a:t>
            </a:r>
            <a:r>
              <a:rPr lang="ru-RU" sz="3000" dirty="0">
                <a:solidFill>
                  <a:srgbClr val="000000"/>
                </a:solidFill>
                <a:effectLst/>
                <a:latin typeface="Times"/>
                <a:ea typeface="Times New Roman" panose="02020603050405020304" pitchFamily="18" charset="0"/>
              </a:rPr>
              <a:t>) </a:t>
            </a:r>
            <a:r>
              <a:rPr lang="ru-RU" sz="3000" dirty="0">
                <a:solidFill>
                  <a:srgbClr val="000000"/>
                </a:solidFill>
                <a:effectLst/>
                <a:latin typeface="Times New Roman" panose="02020603050405020304" pitchFamily="18" charset="0"/>
                <a:ea typeface="Times New Roman" panose="02020603050405020304" pitchFamily="18" charset="0"/>
              </a:rPr>
              <a:t>физические</a:t>
            </a:r>
            <a:br>
              <a:rPr lang="ru-RU" sz="3000" dirty="0">
                <a:solidFill>
                  <a:srgbClr val="000000"/>
                </a:solidFill>
                <a:effectLst/>
                <a:latin typeface="Times"/>
                <a:ea typeface="Times New Roman" panose="02020603050405020304" pitchFamily="18" charset="0"/>
              </a:rPr>
            </a:br>
            <a:r>
              <a:rPr lang="ru-RU" sz="3000" dirty="0" err="1">
                <a:solidFill>
                  <a:srgbClr val="000000"/>
                </a:solidFill>
                <a:effectLst/>
                <a:latin typeface="Times"/>
                <a:ea typeface="Times New Roman" panose="02020603050405020304" pitchFamily="18" charset="0"/>
              </a:rPr>
              <a:t>b</a:t>
            </a:r>
            <a:r>
              <a:rPr lang="ru-RU" sz="3000" dirty="0">
                <a:solidFill>
                  <a:srgbClr val="000000"/>
                </a:solidFill>
                <a:effectLst/>
                <a:latin typeface="Times"/>
                <a:ea typeface="Times New Roman" panose="02020603050405020304" pitchFamily="18" charset="0"/>
              </a:rPr>
              <a:t>) </a:t>
            </a:r>
            <a:r>
              <a:rPr lang="ru-RU" sz="3000" dirty="0">
                <a:solidFill>
                  <a:srgbClr val="000000"/>
                </a:solidFill>
                <a:effectLst/>
                <a:latin typeface="Times New Roman" panose="02020603050405020304" pitchFamily="18" charset="0"/>
                <a:ea typeface="Times New Roman" panose="02020603050405020304" pitchFamily="18" charset="0"/>
              </a:rPr>
              <a:t>технические</a:t>
            </a:r>
            <a:br>
              <a:rPr lang="ru-RU" sz="3000" dirty="0">
                <a:solidFill>
                  <a:srgbClr val="000000"/>
                </a:solidFill>
                <a:effectLst/>
                <a:latin typeface="Times"/>
                <a:ea typeface="Times New Roman" panose="02020603050405020304" pitchFamily="18" charset="0"/>
              </a:rPr>
            </a:br>
            <a:r>
              <a:rPr lang="ru-RU" sz="3000" dirty="0" err="1">
                <a:solidFill>
                  <a:srgbClr val="000000"/>
                </a:solidFill>
                <a:effectLst/>
                <a:latin typeface="Times"/>
                <a:ea typeface="Times New Roman" panose="02020603050405020304" pitchFamily="18" charset="0"/>
              </a:rPr>
              <a:t>c</a:t>
            </a:r>
            <a:r>
              <a:rPr lang="ru-RU" sz="3000" dirty="0">
                <a:solidFill>
                  <a:srgbClr val="000000"/>
                </a:solidFill>
                <a:effectLst/>
                <a:latin typeface="Times"/>
                <a:ea typeface="Times New Roman" panose="02020603050405020304" pitchFamily="18" charset="0"/>
              </a:rPr>
              <a:t>) </a:t>
            </a:r>
            <a:r>
              <a:rPr lang="ru-RU" sz="3000" dirty="0">
                <a:solidFill>
                  <a:srgbClr val="000000"/>
                </a:solidFill>
                <a:effectLst/>
                <a:latin typeface="Times New Roman" panose="02020603050405020304" pitchFamily="18" charset="0"/>
                <a:ea typeface="Times New Roman" panose="02020603050405020304" pitchFamily="18" charset="0"/>
              </a:rPr>
              <a:t>программные</a:t>
            </a:r>
            <a:br>
              <a:rPr lang="ru-RU" sz="3000" dirty="0">
                <a:solidFill>
                  <a:srgbClr val="000000"/>
                </a:solidFill>
                <a:effectLst/>
                <a:latin typeface="Times"/>
                <a:ea typeface="Times New Roman" panose="02020603050405020304" pitchFamily="18" charset="0"/>
              </a:rPr>
            </a:br>
            <a:r>
              <a:rPr lang="ru-RU" sz="3000" dirty="0" err="1">
                <a:solidFill>
                  <a:srgbClr val="000000"/>
                </a:solidFill>
                <a:effectLst/>
                <a:latin typeface="Times"/>
                <a:ea typeface="Times New Roman" panose="02020603050405020304" pitchFamily="18" charset="0"/>
              </a:rPr>
              <a:t>d</a:t>
            </a:r>
            <a:r>
              <a:rPr lang="ru-RU" sz="3000" dirty="0">
                <a:solidFill>
                  <a:srgbClr val="000000"/>
                </a:solidFill>
                <a:effectLst/>
                <a:latin typeface="Times"/>
                <a:ea typeface="Times New Roman" panose="02020603050405020304" pitchFamily="18" charset="0"/>
              </a:rPr>
              <a:t>) </a:t>
            </a:r>
            <a:r>
              <a:rPr lang="ru-RU" sz="3000" dirty="0">
                <a:solidFill>
                  <a:srgbClr val="000000"/>
                </a:solidFill>
                <a:effectLst/>
                <a:latin typeface="Times New Roman" panose="02020603050405020304" pitchFamily="18" charset="0"/>
                <a:ea typeface="Times New Roman" panose="02020603050405020304" pitchFamily="18" charset="0"/>
              </a:rPr>
              <a:t>алгоритмические</a:t>
            </a:r>
            <a:endParaRPr lang="ru-RU"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5900470"/>
      </p:ext>
    </p:extLst>
  </p:cSld>
  <p:clrMapOvr>
    <a:masterClrMapping/>
  </p:clrMapOvr>
  <mc:AlternateContent xmlns:mc="http://schemas.openxmlformats.org/markup-compatibility/2006" xmlns:p14="http://schemas.microsoft.com/office/powerpoint/2010/main">
    <mc:Choice Requires="p14">
      <p:transition spd="slow" p14:dur="2000" advTm="72512"/>
    </mc:Choice>
    <mc:Fallback xmlns="">
      <p:transition spd="slow" advTm="72512"/>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Пример цикла с постусловием</a:t>
            </a:r>
          </a:p>
        </p:txBody>
      </p:sp>
      <p:sp>
        <p:nvSpPr>
          <p:cNvPr id="8" name="TextBox 7"/>
          <p:cNvSpPr txBox="1"/>
          <p:nvPr/>
        </p:nvSpPr>
        <p:spPr>
          <a:xfrm>
            <a:off x="386168" y="764704"/>
            <a:ext cx="8352928" cy="2276072"/>
          </a:xfrm>
          <a:prstGeom prst="rect">
            <a:avLst/>
          </a:prstGeom>
          <a:noFill/>
        </p:spPr>
        <p:txBody>
          <a:bodyPr wrap="square" rtlCol="0">
            <a:spAutoFit/>
          </a:bodyPr>
          <a:lstStyle/>
          <a:p>
            <a:pPr indent="450215" algn="just">
              <a:lnSpc>
                <a:spcPct val="120000"/>
              </a:lnSpc>
              <a:spcAft>
                <a:spcPts val="0"/>
              </a:spcAft>
            </a:pPr>
            <a:r>
              <a:rPr lang="ru-RU" sz="2000" b="1" i="1" dirty="0">
                <a:latin typeface="Times New Roman" panose="02020603050405020304" pitchFamily="18" charset="0"/>
                <a:ea typeface="Times New Roman" panose="02020603050405020304" pitchFamily="18" charset="0"/>
              </a:rPr>
              <a:t>Пример</a:t>
            </a:r>
            <a:r>
              <a:rPr lang="ru-RU" sz="2000" b="1" dirty="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Вася звонит Пете, но у Пети может быть занята линия. Составить блок-схему действий Васи в этом случае.</a:t>
            </a:r>
          </a:p>
          <a:p>
            <a:pPr indent="450215" algn="just">
              <a:lnSpc>
                <a:spcPct val="120000"/>
              </a:lnSpc>
              <a:spcAft>
                <a:spcPts val="0"/>
              </a:spcAft>
            </a:pPr>
            <a:r>
              <a:rPr lang="ru-RU" sz="2000" i="1" dirty="0">
                <a:latin typeface="Times New Roman" panose="02020603050405020304" pitchFamily="18" charset="0"/>
                <a:ea typeface="Times New Roman" panose="02020603050405020304" pitchFamily="18" charset="0"/>
              </a:rPr>
              <a:t>Решение.</a:t>
            </a:r>
            <a:r>
              <a:rPr lang="ru-RU" sz="2000" dirty="0">
                <a:latin typeface="Times New Roman" panose="02020603050405020304" pitchFamily="18" charset="0"/>
                <a:ea typeface="Times New Roman" panose="02020603050405020304" pitchFamily="18" charset="0"/>
              </a:rPr>
              <a:t> Когда телефонная линия занята, то необходимо снова и снова набирать номер, пока Петя не закончит предыдущий разговор, и телефонная линия не окажется вновь свободной. Блок-схема представлена на рисунке.</a:t>
            </a:r>
            <a:endParaRPr lang="ru-RU" sz="2000" dirty="0">
              <a:effectLst/>
              <a:latin typeface="Times New Roman" panose="02020603050405020304" pitchFamily="18" charset="0"/>
              <a:ea typeface="Times New Roman" panose="02020603050405020304" pitchFamily="18" charset="0"/>
            </a:endParaRPr>
          </a:p>
        </p:txBody>
      </p:sp>
      <p:pic>
        <p:nvPicPr>
          <p:cNvPr id="5" name="Рисунок 4" descr="Блок-схема для примера 7"/>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040776"/>
            <a:ext cx="2926080" cy="3169920"/>
          </a:xfrm>
          <a:prstGeom prst="rect">
            <a:avLst/>
          </a:prstGeom>
          <a:noFill/>
          <a:ln>
            <a:noFill/>
          </a:ln>
        </p:spPr>
      </p:pic>
    </p:spTree>
    <p:extLst>
      <p:ext uri="{BB962C8B-B14F-4D97-AF65-F5344CB8AC3E}">
        <p14:creationId xmlns:p14="http://schemas.microsoft.com/office/powerpoint/2010/main" val="253417902"/>
      </p:ext>
    </p:extLst>
  </p:cSld>
  <p:clrMapOvr>
    <a:masterClrMapping/>
  </p:clrMapOvr>
  <mc:AlternateContent xmlns:mc="http://schemas.openxmlformats.org/markup-compatibility/2006" xmlns:p14="http://schemas.microsoft.com/office/powerpoint/2010/main">
    <mc:Choice Requires="p14">
      <p:transition spd="slow" p14:dur="2000" advTm="50102"/>
    </mc:Choice>
    <mc:Fallback xmlns="">
      <p:transition spd="slow" advTm="50102"/>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Пример цикла с постусловием</a:t>
            </a:r>
          </a:p>
        </p:txBody>
      </p:sp>
      <p:sp>
        <p:nvSpPr>
          <p:cNvPr id="8" name="TextBox 7"/>
          <p:cNvSpPr txBox="1"/>
          <p:nvPr/>
        </p:nvSpPr>
        <p:spPr>
          <a:xfrm>
            <a:off x="386168" y="764704"/>
            <a:ext cx="8352928" cy="4928850"/>
          </a:xfrm>
          <a:prstGeom prst="rect">
            <a:avLst/>
          </a:prstGeom>
          <a:noFill/>
        </p:spPr>
        <p:txBody>
          <a:bodyPr wrap="square" rtlCol="0">
            <a:spAutoFit/>
          </a:bodyPr>
          <a:lstStyle/>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Здесь тело цикла состоит из одного действия «Набрать номер Пети», т.к. именно это действие следует повторять, пока линия будет занята. Под итерацией цикла понимается очередная попытка дозвониться до Пети. Как таковой переменной цикла здесь нет, т.к. ситуация взята из жизни. Выход из цикла происходит в тот момент, когда условие «У Пети занято» стало неверным, т.е. телефонная линия свободна – действительно нет необходимости больше набирать номер Пети. В данном примере применен цикл с постусловием, т.к. сначала необходимо набрать номер Пети, ведь иначе мы не можем ответить на вопрос – занята ли линия у Пети.</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2498405"/>
      </p:ext>
    </p:extLst>
  </p:cSld>
  <p:clrMapOvr>
    <a:masterClrMapping/>
  </p:clrMapOvr>
  <mc:AlternateContent xmlns:mc="http://schemas.openxmlformats.org/markup-compatibility/2006" xmlns:p14="http://schemas.microsoft.com/office/powerpoint/2010/main">
    <mc:Choice Requires="p14">
      <p:transition spd="slow" p14:dur="2000" advTm="51413"/>
    </mc:Choice>
    <mc:Fallback xmlns="">
      <p:transition spd="slow" advTm="51413"/>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Пример цикла с предусловием</a:t>
            </a:r>
          </a:p>
        </p:txBody>
      </p:sp>
      <p:sp>
        <p:nvSpPr>
          <p:cNvPr id="8" name="TextBox 7"/>
          <p:cNvSpPr txBox="1"/>
          <p:nvPr/>
        </p:nvSpPr>
        <p:spPr>
          <a:xfrm>
            <a:off x="400153" y="620688"/>
            <a:ext cx="8352928" cy="6001643"/>
          </a:xfrm>
          <a:prstGeom prst="rect">
            <a:avLst/>
          </a:prstGeom>
          <a:noFill/>
        </p:spPr>
        <p:txBody>
          <a:bodyPr wrap="square" rtlCol="0">
            <a:spAutoFit/>
          </a:bodyPr>
          <a:lstStyle/>
          <a:p>
            <a:pPr indent="450215" algn="just">
              <a:lnSpc>
                <a:spcPct val="120000"/>
              </a:lnSpc>
              <a:spcAft>
                <a:spcPts val="0"/>
              </a:spcAft>
            </a:pPr>
            <a:r>
              <a:rPr lang="ru-RU" sz="2000" b="1" i="1" dirty="0">
                <a:latin typeface="Times New Roman" panose="02020603050405020304" pitchFamily="18" charset="0"/>
                <a:ea typeface="Times New Roman" panose="02020603050405020304" pitchFamily="18" charset="0"/>
              </a:rPr>
              <a:t>Пример</a:t>
            </a:r>
            <a:r>
              <a:rPr lang="ru-RU" sz="2000" b="1" dirty="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Ученику требуется купить учебник. Составить блок-схему, описывающую действия ученика в случае, если учебника нет в ряде магазинов.</a:t>
            </a:r>
          </a:p>
          <a:p>
            <a:pPr indent="450215" algn="just">
              <a:lnSpc>
                <a:spcPct val="120000"/>
              </a:lnSpc>
              <a:spcAft>
                <a:spcPts val="0"/>
              </a:spcAft>
            </a:pPr>
            <a:r>
              <a:rPr lang="ru-RU" sz="2000" i="1" dirty="0">
                <a:latin typeface="Times New Roman" panose="02020603050405020304" pitchFamily="18" charset="0"/>
                <a:ea typeface="Times New Roman" panose="02020603050405020304" pitchFamily="18" charset="0"/>
              </a:rPr>
              <a:t>Решение.</a:t>
            </a:r>
            <a:r>
              <a:rPr lang="ru-RU" sz="2000" dirty="0">
                <a:latin typeface="Times New Roman" panose="02020603050405020304" pitchFamily="18" charset="0"/>
                <a:ea typeface="Times New Roman" panose="02020603050405020304" pitchFamily="18" charset="0"/>
              </a:rPr>
              <a:t> Действия ученика в данном примере очевидны: когда он приходит в первый и любой последующий магазины, то возможны два варианта – учебник имеется в наличии или учебника нет в продаже. Если учебника нет в продаже, то ученику следует пойти в другой книжный магазин и спросить данный учебник, и т.д. пока учебник не будет куплен, т.к. перед учеником стоит конечная цель – купить учебник. Мы будем использовать цикл с предусловием, т.к. сначала требуется найти магазин, имеющий в наличии данный учебник. Цикл будет выполняться, пока условие «В данном магазине нет учебника» будет верным, а выход из цикла осуществится, когда условие станет ложным, т.е. когда ученик придет в магазин, в котором есть данный учебник. Действительно, в этом случае ученик купит нужный ему учебник и не будет больше искать книжные магазины. Результат в виде блок-схемы представлен на рисунке.</a:t>
            </a:r>
          </a:p>
        </p:txBody>
      </p:sp>
    </p:spTree>
    <p:extLst>
      <p:ext uri="{BB962C8B-B14F-4D97-AF65-F5344CB8AC3E}">
        <p14:creationId xmlns:p14="http://schemas.microsoft.com/office/powerpoint/2010/main" val="2596870241"/>
      </p:ext>
    </p:extLst>
  </p:cSld>
  <p:clrMapOvr>
    <a:masterClrMapping/>
  </p:clrMapOvr>
  <mc:AlternateContent xmlns:mc="http://schemas.openxmlformats.org/markup-compatibility/2006" xmlns:p14="http://schemas.microsoft.com/office/powerpoint/2010/main">
    <mc:Choice Requires="p14">
      <p:transition spd="slow" p14:dur="2000" advTm="96653"/>
    </mc:Choice>
    <mc:Fallback xmlns="">
      <p:transition spd="slow" advTm="96653"/>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Пример цикла с предусловием</a:t>
            </a:r>
          </a:p>
        </p:txBody>
      </p:sp>
      <p:sp>
        <p:nvSpPr>
          <p:cNvPr id="8" name="TextBox 7"/>
          <p:cNvSpPr txBox="1"/>
          <p:nvPr/>
        </p:nvSpPr>
        <p:spPr>
          <a:xfrm>
            <a:off x="539552" y="4149080"/>
            <a:ext cx="8352928" cy="2276072"/>
          </a:xfrm>
          <a:prstGeom prst="rect">
            <a:avLst/>
          </a:prstGeom>
          <a:noFill/>
        </p:spPr>
        <p:txBody>
          <a:bodyPr wrap="square" rtlCol="0">
            <a:spAutoFit/>
          </a:bodyPr>
          <a:lstStyle/>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Здесь тело цикла состоит из одного действия «Найти другой книжный магазин». Переменной цикла в явном виде нет, но можно подразумевать номер магазина, в который пришел ученик в очередной раз. Как любой другой цикл с предусловием, данный цикл может ни разу не выполниться (не иметь итераций), если в первом же магазине окажется нужный учебник.</a:t>
            </a:r>
            <a:endParaRPr lang="ru-RU" sz="2000" dirty="0">
              <a:effectLst/>
              <a:latin typeface="Times New Roman" panose="02020603050405020304" pitchFamily="18" charset="0"/>
              <a:ea typeface="Times New Roman" panose="02020603050405020304" pitchFamily="18" charset="0"/>
            </a:endParaRPr>
          </a:p>
        </p:txBody>
      </p:sp>
      <p:pic>
        <p:nvPicPr>
          <p:cNvPr id="5" name="Рисунок 4" descr="Блок-схема для примера 8"/>
          <p:cNvPicPr/>
          <p:nvPr/>
        </p:nvPicPr>
        <p:blipFill>
          <a:blip r:embed="rId3">
            <a:extLst>
              <a:ext uri="{28A0092B-C50C-407E-A947-70E740481C1C}">
                <a14:useLocalDpi xmlns:a14="http://schemas.microsoft.com/office/drawing/2010/main" val="0"/>
              </a:ext>
            </a:extLst>
          </a:blip>
          <a:srcRect/>
          <a:stretch>
            <a:fillRect/>
          </a:stretch>
        </p:blipFill>
        <p:spPr bwMode="auto">
          <a:xfrm>
            <a:off x="2915816" y="620688"/>
            <a:ext cx="3096344" cy="3528392"/>
          </a:xfrm>
          <a:prstGeom prst="rect">
            <a:avLst/>
          </a:prstGeom>
          <a:noFill/>
          <a:ln>
            <a:noFill/>
          </a:ln>
        </p:spPr>
      </p:pic>
    </p:spTree>
    <p:extLst>
      <p:ext uri="{BB962C8B-B14F-4D97-AF65-F5344CB8AC3E}">
        <p14:creationId xmlns:p14="http://schemas.microsoft.com/office/powerpoint/2010/main" val="1299307488"/>
      </p:ext>
    </p:extLst>
  </p:cSld>
  <p:clrMapOvr>
    <a:masterClrMapping/>
  </p:clrMapOvr>
  <mc:AlternateContent xmlns:mc="http://schemas.openxmlformats.org/markup-compatibility/2006" xmlns:p14="http://schemas.microsoft.com/office/powerpoint/2010/main">
    <mc:Choice Requires="p14">
      <p:transition spd="slow" p14:dur="2000" advTm="83406"/>
    </mc:Choice>
    <mc:Fallback xmlns="">
      <p:transition spd="slow" advTm="83406"/>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Пример цикла с предусловием</a:t>
            </a:r>
          </a:p>
        </p:txBody>
      </p:sp>
      <p:sp>
        <p:nvSpPr>
          <p:cNvPr id="8" name="TextBox 7"/>
          <p:cNvSpPr txBox="1"/>
          <p:nvPr/>
        </p:nvSpPr>
        <p:spPr>
          <a:xfrm>
            <a:off x="420115" y="1700808"/>
            <a:ext cx="8352928" cy="1865126"/>
          </a:xfrm>
          <a:prstGeom prst="rect">
            <a:avLst/>
          </a:prstGeom>
          <a:noFill/>
        </p:spPr>
        <p:txBody>
          <a:bodyPr wrap="square" rtlCol="0">
            <a:spAutoFit/>
          </a:bodyPr>
          <a:lstStyle/>
          <a:p>
            <a:pPr indent="450215" algn="just">
              <a:lnSpc>
                <a:spcPct val="120000"/>
              </a:lnSpc>
              <a:spcAft>
                <a:spcPts val="0"/>
              </a:spcAft>
            </a:pPr>
            <a:r>
              <a:rPr lang="ru-RU" sz="2400" i="1" dirty="0">
                <a:latin typeface="Times New Roman" panose="02020603050405020304" pitchFamily="18" charset="0"/>
                <a:ea typeface="Times New Roman" panose="02020603050405020304" pitchFamily="18" charset="0"/>
              </a:rPr>
              <a:t>Примечание</a:t>
            </a:r>
            <a:r>
              <a:rPr lang="ru-RU" sz="2400" dirty="0">
                <a:latin typeface="Times New Roman" panose="02020603050405020304" pitchFamily="18" charset="0"/>
                <a:ea typeface="Times New Roman" panose="02020603050405020304" pitchFamily="18" charset="0"/>
              </a:rPr>
              <a:t>. Если в данную задачу добавить условие выбора учебника в жесткой или мягкой обложке, то оно появится после выхода из цикла. На реализацию циклического алгоритма данное условие не повлияет.</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6739225"/>
      </p:ext>
    </p:extLst>
  </p:cSld>
  <p:clrMapOvr>
    <a:masterClrMapping/>
  </p:clrMapOvr>
  <mc:AlternateContent xmlns:mc="http://schemas.openxmlformats.org/markup-compatibility/2006" xmlns:p14="http://schemas.microsoft.com/office/powerpoint/2010/main">
    <mc:Choice Requires="p14">
      <p:transition spd="slow" p14:dur="2000" advTm="29914"/>
    </mc:Choice>
    <mc:Fallback xmlns="">
      <p:transition spd="slow" advTm="29914"/>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Пример цикла с предусловием</a:t>
            </a:r>
          </a:p>
        </p:txBody>
      </p:sp>
      <p:sp>
        <p:nvSpPr>
          <p:cNvPr id="8" name="TextBox 7"/>
          <p:cNvSpPr txBox="1"/>
          <p:nvPr/>
        </p:nvSpPr>
        <p:spPr>
          <a:xfrm>
            <a:off x="539552" y="980728"/>
            <a:ext cx="8352928" cy="4525791"/>
          </a:xfrm>
          <a:prstGeom prst="rect">
            <a:avLst/>
          </a:prstGeom>
          <a:noFill/>
        </p:spPr>
        <p:txBody>
          <a:bodyPr wrap="square" rtlCol="0">
            <a:spAutoFit/>
          </a:bodyPr>
          <a:lstStyle/>
          <a:p>
            <a:pPr indent="450215" algn="just">
              <a:lnSpc>
                <a:spcPct val="120000"/>
              </a:lnSpc>
              <a:spcAft>
                <a:spcPts val="0"/>
              </a:spcAft>
            </a:pPr>
            <a:r>
              <a:rPr lang="ru-RU" sz="2200" b="1" i="1" dirty="0">
                <a:latin typeface="Times New Roman" panose="02020603050405020304" pitchFamily="18" charset="0"/>
                <a:ea typeface="Times New Roman" panose="02020603050405020304" pitchFamily="18" charset="0"/>
              </a:rPr>
              <a:t>Пример</a:t>
            </a:r>
            <a:r>
              <a:rPr lang="ru-RU" sz="2200" b="1" dirty="0">
                <a:latin typeface="Times New Roman" panose="02020603050405020304" pitchFamily="18" charset="0"/>
                <a:ea typeface="Times New Roman" panose="02020603050405020304" pitchFamily="18" charset="0"/>
              </a:rPr>
              <a:t>. </a:t>
            </a:r>
            <a:r>
              <a:rPr lang="ru-RU" sz="2200" dirty="0">
                <a:latin typeface="Times New Roman" panose="02020603050405020304" pitchFamily="18" charset="0"/>
                <a:ea typeface="Times New Roman" panose="02020603050405020304" pitchFamily="18" charset="0"/>
              </a:rPr>
              <a:t>Даны числа </a:t>
            </a:r>
            <a:r>
              <a:rPr lang="ru-RU" sz="2200" i="1" dirty="0">
                <a:latin typeface="Times New Roman" panose="02020603050405020304" pitchFamily="18" charset="0"/>
                <a:ea typeface="Times New Roman" panose="02020603050405020304" pitchFamily="18" charset="0"/>
              </a:rPr>
              <a:t>a, b</a:t>
            </a:r>
            <a:r>
              <a:rPr lang="ru-RU" sz="2200" dirty="0">
                <a:latin typeface="Times New Roman" panose="02020603050405020304" pitchFamily="18" charset="0"/>
                <a:ea typeface="Times New Roman" panose="02020603050405020304" pitchFamily="18" charset="0"/>
              </a:rPr>
              <a:t>. Известно, что число </a:t>
            </a:r>
            <a:r>
              <a:rPr lang="en-US" sz="2200" i="1" dirty="0">
                <a:latin typeface="Times New Roman" panose="02020603050405020304" pitchFamily="18" charset="0"/>
                <a:ea typeface="Times New Roman" panose="02020603050405020304" pitchFamily="18" charset="0"/>
              </a:rPr>
              <a:t>a </a:t>
            </a:r>
            <a:r>
              <a:rPr lang="ru-RU" sz="2200" dirty="0">
                <a:latin typeface="Times New Roman" panose="02020603050405020304" pitchFamily="18" charset="0"/>
                <a:ea typeface="Times New Roman" panose="02020603050405020304" pitchFamily="18" charset="0"/>
              </a:rPr>
              <a:t>меняется от -10 до 10 с шагом 5, </a:t>
            </a:r>
            <a:r>
              <a:rPr lang="en-US" sz="2200" i="1" dirty="0">
                <a:latin typeface="Times New Roman" panose="02020603050405020304" pitchFamily="18" charset="0"/>
                <a:ea typeface="Times New Roman" panose="02020603050405020304" pitchFamily="18" charset="0"/>
              </a:rPr>
              <a:t>b</a:t>
            </a:r>
            <a:r>
              <a:rPr lang="ru-RU" sz="2200" i="1" dirty="0">
                <a:latin typeface="Times New Roman" panose="02020603050405020304" pitchFamily="18" charset="0"/>
                <a:ea typeface="Times New Roman" panose="02020603050405020304" pitchFamily="18" charset="0"/>
              </a:rPr>
              <a:t> = 7</a:t>
            </a:r>
            <a:r>
              <a:rPr lang="ru-RU" sz="2200" dirty="0">
                <a:latin typeface="Times New Roman" panose="02020603050405020304" pitchFamily="18" charset="0"/>
                <a:ea typeface="Times New Roman" panose="02020603050405020304" pitchFamily="18" charset="0"/>
              </a:rPr>
              <a:t> и не изменяется. Вычислить сумму </a:t>
            </a:r>
            <a:r>
              <a:rPr lang="en-US" sz="2200" i="1" dirty="0">
                <a:latin typeface="Times New Roman" panose="02020603050405020304" pitchFamily="18" charset="0"/>
                <a:ea typeface="Times New Roman" panose="02020603050405020304" pitchFamily="18" charset="0"/>
              </a:rPr>
              <a:t>S</a:t>
            </a:r>
            <a:r>
              <a:rPr lang="ru-RU" sz="2200" dirty="0">
                <a:latin typeface="Times New Roman" panose="02020603050405020304" pitchFamily="18" charset="0"/>
                <a:ea typeface="Times New Roman" panose="02020603050405020304" pitchFamily="18" charset="0"/>
              </a:rPr>
              <a:t> и разность </a:t>
            </a:r>
            <a:r>
              <a:rPr lang="en-US" sz="2200" i="1" dirty="0">
                <a:latin typeface="Times New Roman" panose="02020603050405020304" pitchFamily="18" charset="0"/>
                <a:ea typeface="Times New Roman" panose="02020603050405020304" pitchFamily="18" charset="0"/>
              </a:rPr>
              <a:t>R</a:t>
            </a:r>
            <a:r>
              <a:rPr lang="ru-RU" sz="2200" dirty="0">
                <a:latin typeface="Times New Roman" panose="02020603050405020304" pitchFamily="18" charset="0"/>
                <a:ea typeface="Times New Roman" panose="02020603050405020304" pitchFamily="18" charset="0"/>
              </a:rPr>
              <a:t> чисел </a:t>
            </a:r>
            <a:r>
              <a:rPr lang="en-US" sz="2200" i="1" dirty="0">
                <a:latin typeface="Times New Roman" panose="02020603050405020304" pitchFamily="18" charset="0"/>
                <a:ea typeface="Times New Roman" panose="02020603050405020304" pitchFamily="18" charset="0"/>
              </a:rPr>
              <a:t>a</a:t>
            </a:r>
            <a:r>
              <a:rPr lang="ru-RU" sz="2200" dirty="0">
                <a:latin typeface="Times New Roman" panose="02020603050405020304" pitchFamily="18" charset="0"/>
                <a:ea typeface="Times New Roman" panose="02020603050405020304" pitchFamily="18" charset="0"/>
              </a:rPr>
              <a:t> и </a:t>
            </a:r>
            <a:r>
              <a:rPr lang="en-US" sz="2200" i="1" dirty="0">
                <a:latin typeface="Times New Roman" panose="02020603050405020304" pitchFamily="18" charset="0"/>
                <a:ea typeface="Times New Roman" panose="02020603050405020304" pitchFamily="18" charset="0"/>
              </a:rPr>
              <a:t>b</a:t>
            </a:r>
            <a:r>
              <a:rPr lang="ru-RU" sz="2200" dirty="0">
                <a:latin typeface="Times New Roman" panose="02020603050405020304" pitchFamily="18" charset="0"/>
                <a:ea typeface="Times New Roman" panose="02020603050405020304" pitchFamily="18" charset="0"/>
              </a:rPr>
              <a:t> для всех значений </a:t>
            </a:r>
            <a:r>
              <a:rPr lang="en-US" sz="2200" i="1" dirty="0">
                <a:latin typeface="Times New Roman" panose="02020603050405020304" pitchFamily="18" charset="0"/>
                <a:ea typeface="Times New Roman" panose="02020603050405020304" pitchFamily="18" charset="0"/>
              </a:rPr>
              <a:t>a</a:t>
            </a:r>
            <a:r>
              <a:rPr lang="ru-RU" sz="2200" dirty="0">
                <a:latin typeface="Times New Roman" panose="02020603050405020304" pitchFamily="18" charset="0"/>
                <a:ea typeface="Times New Roman" panose="02020603050405020304" pitchFamily="18" charset="0"/>
              </a:rPr>
              <a:t> и </a:t>
            </a:r>
            <a:r>
              <a:rPr lang="en-US" sz="2200" i="1" dirty="0">
                <a:latin typeface="Times New Roman" panose="02020603050405020304" pitchFamily="18" charset="0"/>
                <a:ea typeface="Times New Roman" panose="02020603050405020304" pitchFamily="18" charset="0"/>
              </a:rPr>
              <a:t>b</a:t>
            </a:r>
            <a:r>
              <a:rPr lang="ru-RU" sz="2200" dirty="0">
                <a:latin typeface="Times New Roman" panose="02020603050405020304" pitchFamily="18" charset="0"/>
                <a:ea typeface="Times New Roman" panose="02020603050405020304" pitchFamily="18" charset="0"/>
              </a:rPr>
              <a:t>.</a:t>
            </a:r>
          </a:p>
          <a:p>
            <a:pPr indent="450215" algn="just">
              <a:lnSpc>
                <a:spcPct val="120000"/>
              </a:lnSpc>
              <a:spcAft>
                <a:spcPts val="0"/>
              </a:spcAft>
            </a:pPr>
            <a:r>
              <a:rPr lang="ru-RU" sz="2200" i="1" dirty="0">
                <a:latin typeface="Times New Roman" panose="02020603050405020304" pitchFamily="18" charset="0"/>
                <a:ea typeface="Times New Roman" panose="02020603050405020304" pitchFamily="18" charset="0"/>
              </a:rPr>
              <a:t>Решение</a:t>
            </a:r>
            <a:r>
              <a:rPr lang="ru-RU" sz="2200" dirty="0">
                <a:latin typeface="Times New Roman" panose="02020603050405020304" pitchFamily="18" charset="0"/>
                <a:ea typeface="Times New Roman" panose="02020603050405020304" pitchFamily="18" charset="0"/>
              </a:rPr>
              <a:t>. Здесь число </a:t>
            </a:r>
            <a:r>
              <a:rPr lang="en-US" sz="2200" i="1" dirty="0">
                <a:latin typeface="Times New Roman" panose="02020603050405020304" pitchFamily="18" charset="0"/>
                <a:ea typeface="Times New Roman" panose="02020603050405020304" pitchFamily="18" charset="0"/>
              </a:rPr>
              <a:t>a</a:t>
            </a:r>
            <a:r>
              <a:rPr lang="ru-RU" sz="2200" dirty="0">
                <a:latin typeface="Times New Roman" panose="02020603050405020304" pitchFamily="18" charset="0"/>
                <a:ea typeface="Times New Roman" panose="02020603050405020304" pitchFamily="18" charset="0"/>
              </a:rPr>
              <a:t> меняется от -10 до 10 с шагом 5. Это означает, что число </a:t>
            </a:r>
            <a:r>
              <a:rPr lang="en-US" sz="2200" i="1" dirty="0">
                <a:latin typeface="Times New Roman" panose="02020603050405020304" pitchFamily="18" charset="0"/>
                <a:ea typeface="Times New Roman" panose="02020603050405020304" pitchFamily="18" charset="0"/>
              </a:rPr>
              <a:t>a</a:t>
            </a:r>
            <a:r>
              <a:rPr lang="ru-RU" sz="2200" i="1" dirty="0">
                <a:latin typeface="Times New Roman" panose="02020603050405020304" pitchFamily="18" charset="0"/>
                <a:ea typeface="Times New Roman" panose="02020603050405020304" pitchFamily="18" charset="0"/>
              </a:rPr>
              <a:t> </a:t>
            </a:r>
            <a:r>
              <a:rPr lang="ru-RU" sz="2200" dirty="0">
                <a:latin typeface="Times New Roman" panose="02020603050405020304" pitchFamily="18" charset="0"/>
                <a:ea typeface="Times New Roman" panose="02020603050405020304" pitchFamily="18" charset="0"/>
              </a:rPr>
              <a:t>является переменной цикла. Сначала </a:t>
            </a:r>
            <a:r>
              <a:rPr lang="en-US" sz="2200" i="1" dirty="0">
                <a:latin typeface="Times New Roman" panose="02020603050405020304" pitchFamily="18" charset="0"/>
                <a:ea typeface="Times New Roman" panose="02020603050405020304" pitchFamily="18" charset="0"/>
              </a:rPr>
              <a:t>a</a:t>
            </a:r>
            <a:r>
              <a:rPr lang="ru-RU" sz="2200" dirty="0">
                <a:latin typeface="Times New Roman" panose="02020603050405020304" pitchFamily="18" charset="0"/>
                <a:ea typeface="Times New Roman" panose="02020603050405020304" pitchFamily="18" charset="0"/>
              </a:rPr>
              <a:t> равно -10 – это первоначальное задание переменной цикла. Далее </a:t>
            </a:r>
            <a:r>
              <a:rPr lang="en-US" sz="2200" i="1" dirty="0">
                <a:latin typeface="Times New Roman" panose="02020603050405020304" pitchFamily="18" charset="0"/>
                <a:ea typeface="Times New Roman" panose="02020603050405020304" pitchFamily="18" charset="0"/>
              </a:rPr>
              <a:t>a</a:t>
            </a:r>
            <a:r>
              <a:rPr lang="ru-RU" sz="2200" dirty="0">
                <a:latin typeface="Times New Roman" panose="02020603050405020304" pitchFamily="18" charset="0"/>
                <a:ea typeface="Times New Roman" panose="02020603050405020304" pitchFamily="18" charset="0"/>
              </a:rPr>
              <a:t> будет изменяться с шагом 5, пока не будет достигнуто значение 10 – это соответствует изменению переменной цикла. Итерации надо повторять, пока выполняется условие </a:t>
            </a:r>
            <a:r>
              <a:rPr lang="en-US" sz="2200" i="1" dirty="0">
                <a:latin typeface="Times New Roman" panose="02020603050405020304" pitchFamily="18" charset="0"/>
                <a:ea typeface="Times New Roman" panose="02020603050405020304" pitchFamily="18" charset="0"/>
              </a:rPr>
              <a:t>a</a:t>
            </a:r>
            <a:r>
              <a:rPr lang="ru-RU" sz="2200" i="1" dirty="0">
                <a:latin typeface="Times New Roman" panose="02020603050405020304" pitchFamily="18" charset="0"/>
                <a:ea typeface="Times New Roman" panose="02020603050405020304" pitchFamily="18" charset="0"/>
              </a:rPr>
              <a:t> ≤ 10</a:t>
            </a:r>
            <a:r>
              <a:rPr lang="ru-RU" sz="2200" dirty="0">
                <a:latin typeface="Times New Roman" panose="02020603050405020304" pitchFamily="18" charset="0"/>
                <a:ea typeface="Times New Roman" panose="02020603050405020304" pitchFamily="18" charset="0"/>
              </a:rPr>
              <a:t>. Итак, </a:t>
            </a:r>
            <a:r>
              <a:rPr lang="en-US" sz="2200" i="1" dirty="0">
                <a:latin typeface="Times New Roman" panose="02020603050405020304" pitchFamily="18" charset="0"/>
                <a:ea typeface="Times New Roman" panose="02020603050405020304" pitchFamily="18" charset="0"/>
              </a:rPr>
              <a:t>a</a:t>
            </a:r>
            <a:r>
              <a:rPr lang="ru-RU" sz="2200" dirty="0">
                <a:latin typeface="Times New Roman" panose="02020603050405020304" pitchFamily="18" charset="0"/>
                <a:ea typeface="Times New Roman" panose="02020603050405020304" pitchFamily="18" charset="0"/>
              </a:rPr>
              <a:t> будет принимать следующие значения: -10, -5, 0, 5, 10. Результат в виде блок-схемы цикла с предусловием представлен на рисунке.</a:t>
            </a:r>
            <a:endParaRPr lang="ru-RU"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1217677"/>
      </p:ext>
    </p:extLst>
  </p:cSld>
  <p:clrMapOvr>
    <a:masterClrMapping/>
  </p:clrMapOvr>
  <mc:AlternateContent xmlns:mc="http://schemas.openxmlformats.org/markup-compatibility/2006" xmlns:p14="http://schemas.microsoft.com/office/powerpoint/2010/main">
    <mc:Choice Requires="p14">
      <p:transition spd="slow" p14:dur="2000" advTm="72457"/>
    </mc:Choice>
    <mc:Fallback xmlns="">
      <p:transition spd="slow" advTm="72457"/>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Пример цикла с предусловием</a:t>
            </a:r>
          </a:p>
        </p:txBody>
      </p:sp>
      <p:sp>
        <p:nvSpPr>
          <p:cNvPr id="8" name="TextBox 7"/>
          <p:cNvSpPr txBox="1"/>
          <p:nvPr/>
        </p:nvSpPr>
        <p:spPr>
          <a:xfrm>
            <a:off x="398984" y="4797152"/>
            <a:ext cx="8352928" cy="1906740"/>
          </a:xfrm>
          <a:prstGeom prst="rect">
            <a:avLst/>
          </a:prstGeom>
          <a:noFill/>
        </p:spPr>
        <p:txBody>
          <a:bodyPr wrap="square" rtlCol="0">
            <a:spAutoFit/>
          </a:bodyPr>
          <a:lstStyle/>
          <a:p>
            <a:pPr indent="450215" algn="just">
              <a:lnSpc>
                <a:spcPct val="120000"/>
              </a:lnSpc>
              <a:spcAft>
                <a:spcPts val="0"/>
              </a:spcAft>
            </a:pPr>
            <a:r>
              <a:rPr lang="ru-RU" sz="2000" dirty="0">
                <a:latin typeface="Times New Roman" panose="02020603050405020304" pitchFamily="18" charset="0"/>
                <a:ea typeface="Times New Roman" panose="02020603050405020304" pitchFamily="18" charset="0"/>
              </a:rPr>
              <a:t>Тело цикла состоит из нескольких действий: вычисление суммы, вычисление разности и вывод полученных данных. Таким образом, у нас получится несколько значений сумм и разностей, т.к. </a:t>
            </a:r>
            <a:r>
              <a:rPr lang="en-US" sz="2000" i="1" dirty="0">
                <a:latin typeface="Times New Roman" panose="02020603050405020304" pitchFamily="18" charset="0"/>
                <a:ea typeface="Times New Roman" panose="02020603050405020304" pitchFamily="18" charset="0"/>
              </a:rPr>
              <a:t>a</a:t>
            </a:r>
            <a:r>
              <a:rPr lang="ru-RU" sz="2000" i="1" dirty="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изменяется. Количество сумм и количество разностей совпадет с количеством различных значений </a:t>
            </a:r>
            <a:r>
              <a:rPr lang="ru-RU" sz="2000" i="1" dirty="0">
                <a:latin typeface="Times New Roman" panose="02020603050405020304" pitchFamily="18" charset="0"/>
                <a:ea typeface="Times New Roman" panose="02020603050405020304" pitchFamily="18" charset="0"/>
              </a:rPr>
              <a:t>a</a:t>
            </a:r>
            <a:r>
              <a:rPr lang="ru-RU" sz="2000" dirty="0">
                <a:latin typeface="Times New Roman" panose="02020603050405020304" pitchFamily="18" charset="0"/>
                <a:ea typeface="Times New Roman" panose="02020603050405020304" pitchFamily="18" charset="0"/>
              </a:rPr>
              <a:t>, т.е. пять.</a:t>
            </a:r>
            <a:endParaRPr lang="ru-RU" sz="2000" dirty="0">
              <a:effectLst/>
              <a:latin typeface="Times New Roman" panose="02020603050405020304" pitchFamily="18" charset="0"/>
              <a:ea typeface="Times New Roman" panose="02020603050405020304" pitchFamily="18" charset="0"/>
            </a:endParaRPr>
          </a:p>
        </p:txBody>
      </p:sp>
      <p:pic>
        <p:nvPicPr>
          <p:cNvPr id="5" name="Рисунок 4" descr="Блок-схема для примера 9 (с предусловием)"/>
          <p:cNvPicPr/>
          <p:nvPr/>
        </p:nvPicPr>
        <p:blipFill>
          <a:blip r:embed="rId3">
            <a:extLst>
              <a:ext uri="{28A0092B-C50C-407E-A947-70E740481C1C}">
                <a14:useLocalDpi xmlns:a14="http://schemas.microsoft.com/office/drawing/2010/main" val="0"/>
              </a:ext>
            </a:extLst>
          </a:blip>
          <a:srcRect/>
          <a:stretch>
            <a:fillRect/>
          </a:stretch>
        </p:blipFill>
        <p:spPr bwMode="auto">
          <a:xfrm>
            <a:off x="3275856" y="548680"/>
            <a:ext cx="2671192" cy="4248472"/>
          </a:xfrm>
          <a:prstGeom prst="rect">
            <a:avLst/>
          </a:prstGeom>
          <a:noFill/>
          <a:ln>
            <a:noFill/>
          </a:ln>
        </p:spPr>
      </p:pic>
    </p:spTree>
    <p:extLst>
      <p:ext uri="{BB962C8B-B14F-4D97-AF65-F5344CB8AC3E}">
        <p14:creationId xmlns:p14="http://schemas.microsoft.com/office/powerpoint/2010/main" val="3410130216"/>
      </p:ext>
    </p:extLst>
  </p:cSld>
  <p:clrMapOvr>
    <a:masterClrMapping/>
  </p:clrMapOvr>
  <mc:AlternateContent xmlns:mc="http://schemas.openxmlformats.org/markup-compatibility/2006" xmlns:p14="http://schemas.microsoft.com/office/powerpoint/2010/main">
    <mc:Choice Requires="p14">
      <p:transition spd="slow" p14:dur="2000" advTm="68730"/>
    </mc:Choice>
    <mc:Fallback xmlns="">
      <p:transition spd="slow" advTm="6873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Решение в виде цикла с постусловием</a:t>
            </a:r>
          </a:p>
        </p:txBody>
      </p:sp>
      <p:sp>
        <p:nvSpPr>
          <p:cNvPr id="8" name="TextBox 7"/>
          <p:cNvSpPr txBox="1"/>
          <p:nvPr/>
        </p:nvSpPr>
        <p:spPr>
          <a:xfrm>
            <a:off x="611560" y="764704"/>
            <a:ext cx="4968552" cy="5815246"/>
          </a:xfrm>
          <a:prstGeom prst="rect">
            <a:avLst/>
          </a:prstGeom>
          <a:noFill/>
        </p:spPr>
        <p:txBody>
          <a:bodyPr wrap="square" rtlCol="0">
            <a:spAutoFit/>
          </a:bodyPr>
          <a:lstStyle/>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Данная задача может быть сделана с циклом с предусловием и с циклом с постусловием. В этом случае тело цикла, условие и изменение переменной цикла будут такими же, как и в цикле с предусловием, но сначала необходимо выполнить тело цикла, а потом проверить условие для выполнения следующей итерации. Приведем блок-схему, использующую цикл с постусловием. </a:t>
            </a:r>
            <a:endParaRPr lang="ru-RU" sz="2400" dirty="0">
              <a:effectLst/>
              <a:latin typeface="Times New Roman" panose="02020603050405020304" pitchFamily="18" charset="0"/>
              <a:ea typeface="Times New Roman" panose="02020603050405020304" pitchFamily="18" charset="0"/>
            </a:endParaRPr>
          </a:p>
        </p:txBody>
      </p:sp>
      <p:pic>
        <p:nvPicPr>
          <p:cNvPr id="6" name="Рисунок 5" descr="Блок-схема для примера 9 (с постусловием)"/>
          <p:cNvPicPr/>
          <p:nvPr/>
        </p:nvPicPr>
        <p:blipFill>
          <a:blip r:embed="rId3">
            <a:extLst>
              <a:ext uri="{28A0092B-C50C-407E-A947-70E740481C1C}">
                <a14:useLocalDpi xmlns:a14="http://schemas.microsoft.com/office/drawing/2010/main" val="0"/>
              </a:ext>
            </a:extLst>
          </a:blip>
          <a:srcRect/>
          <a:stretch>
            <a:fillRect/>
          </a:stretch>
        </p:blipFill>
        <p:spPr bwMode="auto">
          <a:xfrm>
            <a:off x="6012160" y="620688"/>
            <a:ext cx="2304256" cy="5112568"/>
          </a:xfrm>
          <a:prstGeom prst="rect">
            <a:avLst/>
          </a:prstGeom>
          <a:noFill/>
          <a:ln>
            <a:noFill/>
          </a:ln>
        </p:spPr>
      </p:pic>
    </p:spTree>
    <p:extLst>
      <p:ext uri="{BB962C8B-B14F-4D97-AF65-F5344CB8AC3E}">
        <p14:creationId xmlns:p14="http://schemas.microsoft.com/office/powerpoint/2010/main" val="172803021"/>
      </p:ext>
    </p:extLst>
  </p:cSld>
  <p:clrMapOvr>
    <a:masterClrMapping/>
  </p:clrMapOvr>
  <mc:AlternateContent xmlns:mc="http://schemas.openxmlformats.org/markup-compatibility/2006" xmlns:p14="http://schemas.microsoft.com/office/powerpoint/2010/main">
    <mc:Choice Requires="p14">
      <p:transition spd="slow" p14:dur="2000" advTm="56052"/>
    </mc:Choice>
    <mc:Fallback xmlns="">
      <p:transition spd="slow" advTm="56052"/>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Решение в виде цикла с</a:t>
            </a:r>
            <a:r>
              <a:rPr kumimoji="0" lang="ru-RU" sz="1600" b="1" i="0" u="none" strike="noStrike" kern="1200" cap="none" spc="0" normalizeH="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t>
            </a: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условием</a:t>
            </a:r>
          </a:p>
        </p:txBody>
      </p:sp>
      <p:sp>
        <p:nvSpPr>
          <p:cNvPr id="8" name="TextBox 7"/>
          <p:cNvSpPr txBox="1"/>
          <p:nvPr/>
        </p:nvSpPr>
        <p:spPr>
          <a:xfrm>
            <a:off x="611560" y="764704"/>
            <a:ext cx="7992888" cy="4485652"/>
          </a:xfrm>
          <a:prstGeom prst="rect">
            <a:avLst/>
          </a:prstGeom>
          <a:noFill/>
        </p:spPr>
        <p:txBody>
          <a:bodyPr wrap="square" rtlCol="0">
            <a:spAutoFit/>
          </a:bodyPr>
          <a:lstStyle/>
          <a:p>
            <a:pPr indent="450215" algn="just">
              <a:lnSpc>
                <a:spcPct val="120000"/>
              </a:lnSpc>
              <a:spcAft>
                <a:spcPts val="0"/>
              </a:spcAft>
            </a:pPr>
            <a:r>
              <a:rPr lang="ru-RU" sz="2400" dirty="0">
                <a:latin typeface="Times New Roman" panose="02020603050405020304" pitchFamily="18" charset="0"/>
                <a:ea typeface="Times New Roman" panose="02020603050405020304" pitchFamily="18" charset="0"/>
              </a:rPr>
              <a:t>В данной задаче также могут быть соединены циклический и разветвляющийся алгоритмы, если по условию задачи требуется сравнить полученные значения суммы и разности. В этом случае цикл можно реализовать как с предусловием, так и с постусловием, а сравнение суммы и разности добавится внутрь тела цикла, т.к. следует сравнить между собой все полученные суммы и разности. Организация самого цикла останется прежней. Приведем на рисунках блок-схемы циклов с предусловием и с постусловием.</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7927247"/>
      </p:ext>
    </p:extLst>
  </p:cSld>
  <p:clrMapOvr>
    <a:masterClrMapping/>
  </p:clrMapOvr>
  <mc:AlternateContent xmlns:mc="http://schemas.openxmlformats.org/markup-compatibility/2006" xmlns:p14="http://schemas.microsoft.com/office/powerpoint/2010/main">
    <mc:Choice Requires="p14">
      <p:transition spd="slow" p14:dur="2000" advTm="34736"/>
    </mc:Choice>
    <mc:Fallback xmlns="">
      <p:transition spd="slow" advTm="34736"/>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25444" y="1369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Решение в виде циклов с</a:t>
            </a:r>
            <a:r>
              <a:rPr kumimoji="0" lang="ru-RU" sz="1600" b="1" i="0" u="none" strike="noStrike" kern="1200" cap="none" spc="0" normalizeH="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t>
            </a: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условием</a:t>
            </a:r>
          </a:p>
        </p:txBody>
      </p:sp>
      <p:pic>
        <p:nvPicPr>
          <p:cNvPr id="5" name="Рисунок 4" descr="Блок-схема с ветвлением для примера 9: а) с предусловием,    б) с постусловием"/>
          <p:cNvPicPr/>
          <p:nvPr/>
        </p:nvPicPr>
        <p:blipFill>
          <a:blip r:embed="rId3">
            <a:extLst>
              <a:ext uri="{28A0092B-C50C-407E-A947-70E740481C1C}">
                <a14:useLocalDpi xmlns:a14="http://schemas.microsoft.com/office/drawing/2010/main" val="0"/>
              </a:ext>
            </a:extLst>
          </a:blip>
          <a:srcRect/>
          <a:stretch>
            <a:fillRect/>
          </a:stretch>
        </p:blipFill>
        <p:spPr bwMode="auto">
          <a:xfrm>
            <a:off x="1619250" y="836712"/>
            <a:ext cx="5905500" cy="5544636"/>
          </a:xfrm>
          <a:prstGeom prst="rect">
            <a:avLst/>
          </a:prstGeom>
          <a:noFill/>
          <a:ln>
            <a:noFill/>
          </a:ln>
        </p:spPr>
      </p:pic>
    </p:spTree>
    <p:extLst>
      <p:ext uri="{BB962C8B-B14F-4D97-AF65-F5344CB8AC3E}">
        <p14:creationId xmlns:p14="http://schemas.microsoft.com/office/powerpoint/2010/main" val="2654477230"/>
      </p:ext>
    </p:extLst>
  </p:cSld>
  <p:clrMapOvr>
    <a:masterClrMapping/>
  </p:clrMapOvr>
  <mc:AlternateContent xmlns:mc="http://schemas.openxmlformats.org/markup-compatibility/2006" xmlns:p14="http://schemas.microsoft.com/office/powerpoint/2010/main">
    <mc:Choice Requires="p14">
      <p:transition spd="slow" p14:dur="2000" advTm="104872"/>
    </mc:Choice>
    <mc:Fallback xmlns="">
      <p:transition spd="slow" advTm="1048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Немного истории</a:t>
            </a:r>
          </a:p>
        </p:txBody>
      </p:sp>
      <p:sp>
        <p:nvSpPr>
          <p:cNvPr id="8" name="TextBox 7"/>
          <p:cNvSpPr txBox="1"/>
          <p:nvPr/>
        </p:nvSpPr>
        <p:spPr>
          <a:xfrm>
            <a:off x="251520" y="500025"/>
            <a:ext cx="8352928" cy="6273449"/>
          </a:xfrm>
          <a:prstGeom prst="rect">
            <a:avLst/>
          </a:prstGeom>
          <a:noFill/>
        </p:spPr>
        <p:txBody>
          <a:bodyPr wrap="square" rtlCol="0">
            <a:spAutoFit/>
          </a:bodyPr>
          <a:lstStyle/>
          <a:p>
            <a:pPr indent="450215" algn="just">
              <a:lnSpc>
                <a:spcPct val="150000"/>
              </a:lnSpc>
              <a:spcAft>
                <a:spcPts val="0"/>
              </a:spcAft>
            </a:pPr>
            <a:r>
              <a:rPr lang="ru-RU" dirty="0"/>
              <a:t>Само слово «алгоритм» происходит от имени </a:t>
            </a:r>
            <a:r>
              <a:rPr lang="ru-RU" dirty="0">
                <a:hlinkClick r:id="rId3" tooltip="Хорезм"/>
              </a:rPr>
              <a:t>хорезмского</a:t>
            </a:r>
            <a:r>
              <a:rPr lang="ru-RU" dirty="0"/>
              <a:t> учёного </a:t>
            </a:r>
            <a:r>
              <a:rPr lang="ru-RU" dirty="0">
                <a:hlinkClick r:id="rId4" tooltip="Аль-Хорезми"/>
              </a:rPr>
              <a:t>аль-Хорезми</a:t>
            </a:r>
            <a:r>
              <a:rPr lang="ru-RU" dirty="0"/>
              <a:t> (из древнего государства Хорезм). Около </a:t>
            </a:r>
            <a:r>
              <a:rPr lang="ru-RU" dirty="0">
                <a:hlinkClick r:id="rId5" tooltip="825 год"/>
              </a:rPr>
              <a:t>825 года</a:t>
            </a:r>
            <a:r>
              <a:rPr lang="ru-RU" dirty="0"/>
              <a:t> он написал сочинение </a:t>
            </a:r>
            <a:r>
              <a:rPr lang="ru-RU" i="1" dirty="0">
                <a:hlinkClick r:id="rId6" tooltip="Китаб аль-джебр валь-мукабала"/>
              </a:rPr>
              <a:t>Китаб аль-джебр валь-мукабала</a:t>
            </a:r>
            <a:r>
              <a:rPr lang="ru-RU" dirty="0"/>
              <a:t> («Книга о сложении и вычитании»), из оригинального названия которого происходит слово «</a:t>
            </a:r>
            <a:r>
              <a:rPr lang="ru-RU" dirty="0">
                <a:hlinkClick r:id="rId7" tooltip="Алгебра"/>
              </a:rPr>
              <a:t>алгебра</a:t>
            </a:r>
            <a:r>
              <a:rPr lang="ru-RU" dirty="0"/>
              <a:t>» (аль-</a:t>
            </a:r>
            <a:r>
              <a:rPr lang="ru-RU" dirty="0" err="1"/>
              <a:t>джебр</a:t>
            </a:r>
            <a:r>
              <a:rPr lang="ru-RU" dirty="0"/>
              <a:t> — восполнение). В этой книге впервые дал описание придуманной в Индии позиционной десятичной системы счисления. Персидский оригинал книги не сохранился. Аль-Хорезми сформулировал правила вычислений в новой системе и, вероятно, впервые использовал </a:t>
            </a:r>
            <a:r>
              <a:rPr lang="ru-RU" dirty="0">
                <a:hlinkClick r:id="rId8" tooltip="0 (цифра)"/>
              </a:rPr>
              <a:t>цифру 0</a:t>
            </a:r>
            <a:r>
              <a:rPr lang="ru-RU" dirty="0"/>
              <a:t> для обозначения пропущенной позиции в записи числа (её индийское название арабы перевели как </a:t>
            </a:r>
            <a:r>
              <a:rPr lang="es-419" i="1" dirty="0"/>
              <a:t>as-sifr</a:t>
            </a:r>
            <a:r>
              <a:rPr lang="es-419" dirty="0"/>
              <a:t> </a:t>
            </a:r>
            <a:r>
              <a:rPr lang="ru-RU" dirty="0"/>
              <a:t>или просто </a:t>
            </a:r>
            <a:r>
              <a:rPr lang="es-419" i="1" dirty="0"/>
              <a:t>sifr</a:t>
            </a:r>
            <a:r>
              <a:rPr lang="es-419" dirty="0"/>
              <a:t>, </a:t>
            </a:r>
            <a:r>
              <a:rPr lang="ru-RU" dirty="0"/>
              <a:t>отсюда такие слова, как «цифра» и «шифр»). Приблизительно в это же время индийские цифры начали применять и другие арабские учёные.</a:t>
            </a:r>
          </a:p>
          <a:p>
            <a:pPr indent="450215" algn="just">
              <a:lnSpc>
                <a:spcPct val="150000"/>
              </a:lnSpc>
              <a:spcAft>
                <a:spcPts val="0"/>
              </a:spcAft>
            </a:pPr>
            <a:r>
              <a:rPr lang="ru-RU" dirty="0"/>
              <a:t>Кстати, ранее в русском языке писали «</a:t>
            </a:r>
            <a:r>
              <a:rPr lang="ru-RU" dirty="0" err="1"/>
              <a:t>алгорифм</a:t>
            </a:r>
            <a:r>
              <a:rPr lang="ru-RU" dirty="0"/>
              <a:t>», и этот термин не исчез полностью. До сих пор в математике используются </a:t>
            </a:r>
            <a:r>
              <a:rPr lang="ru-RU" dirty="0" err="1"/>
              <a:t>алгорифмы</a:t>
            </a:r>
            <a:r>
              <a:rPr lang="ru-RU" dirty="0"/>
              <a:t> Маркова.</a:t>
            </a:r>
          </a:p>
        </p:txBody>
      </p:sp>
    </p:spTree>
    <p:extLst>
      <p:ext uri="{BB962C8B-B14F-4D97-AF65-F5344CB8AC3E}">
        <p14:creationId xmlns:p14="http://schemas.microsoft.com/office/powerpoint/2010/main" val="3268329734"/>
      </p:ext>
    </p:extLst>
  </p:cSld>
  <p:clrMapOvr>
    <a:masterClrMapping/>
  </p:clrMapOvr>
  <mc:AlternateContent xmlns:mc="http://schemas.openxmlformats.org/markup-compatibility/2006" xmlns:p14="http://schemas.microsoft.com/office/powerpoint/2010/main">
    <mc:Choice Requires="p14">
      <p:transition spd="slow" p14:dur="2000" advTm="72512"/>
    </mc:Choice>
    <mc:Fallback xmlns="">
      <p:transition spd="slow" advTm="72512"/>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Пример циклического алгоритма</a:t>
            </a:r>
          </a:p>
        </p:txBody>
      </p:sp>
      <p:sp>
        <p:nvSpPr>
          <p:cNvPr id="3" name="TextBox 2">
            <a:extLst>
              <a:ext uri="{FF2B5EF4-FFF2-40B4-BE49-F238E27FC236}">
                <a16:creationId xmlns:a16="http://schemas.microsoft.com/office/drawing/2014/main" id="{1BD191B9-4525-C390-1A3A-04D8F19F74D0}"/>
              </a:ext>
            </a:extLst>
          </p:cNvPr>
          <p:cNvSpPr txBox="1"/>
          <p:nvPr/>
        </p:nvSpPr>
        <p:spPr>
          <a:xfrm>
            <a:off x="251520" y="810780"/>
            <a:ext cx="3888432" cy="830997"/>
          </a:xfrm>
          <a:prstGeom prst="rect">
            <a:avLst/>
          </a:prstGeom>
          <a:noFill/>
        </p:spPr>
        <p:txBody>
          <a:bodyPr wrap="square">
            <a:spAutoFit/>
          </a:bodyPr>
          <a:lstStyle/>
          <a:p>
            <a:pPr eaLnBrk="1" hangingPunct="1"/>
            <a:r>
              <a:rPr lang="ru-RU" altLang="ru-RU" sz="2400" dirty="0">
                <a:latin typeface="+mj-lt"/>
              </a:rPr>
              <a:t>Алгоритм нахождения суммы десяти чисел.</a:t>
            </a:r>
          </a:p>
        </p:txBody>
      </p:sp>
      <p:pic>
        <p:nvPicPr>
          <p:cNvPr id="5" name="Рисунок 3" descr="http://256bit.ru/informat/eu_alg/images/alg5.gif">
            <a:extLst>
              <a:ext uri="{FF2B5EF4-FFF2-40B4-BE49-F238E27FC236}">
                <a16:creationId xmlns:a16="http://schemas.microsoft.com/office/drawing/2014/main" id="{E5240171-DA8A-335A-FB7B-A4979C4BD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798" y="980728"/>
            <a:ext cx="5857875"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267902"/>
      </p:ext>
    </p:extLst>
  </p:cSld>
  <p:clrMapOvr>
    <a:masterClrMapping/>
  </p:clrMapOvr>
  <mc:AlternateContent xmlns:mc="http://schemas.openxmlformats.org/markup-compatibility/2006" xmlns:p14="http://schemas.microsoft.com/office/powerpoint/2010/main">
    <mc:Choice Requires="p14">
      <p:transition spd="slow" p14:dur="2000" advTm="34736"/>
    </mc:Choice>
    <mc:Fallback xmlns="">
      <p:transition spd="slow" advTm="34736"/>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Программная реализация алгоритмов</a:t>
            </a:r>
          </a:p>
        </p:txBody>
      </p:sp>
      <p:sp>
        <p:nvSpPr>
          <p:cNvPr id="8" name="TextBox 7"/>
          <p:cNvSpPr txBox="1"/>
          <p:nvPr/>
        </p:nvSpPr>
        <p:spPr>
          <a:xfrm>
            <a:off x="720983" y="1196752"/>
            <a:ext cx="7992888" cy="3892861"/>
          </a:xfrm>
          <a:prstGeom prst="rect">
            <a:avLst/>
          </a:prstGeom>
          <a:noFill/>
        </p:spPr>
        <p:txBody>
          <a:bodyPr wrap="square" rtlCol="0">
            <a:spAutoFit/>
          </a:bodyPr>
          <a:lstStyle/>
          <a:p>
            <a:pPr indent="457200">
              <a:lnSpc>
                <a:spcPct val="150000"/>
              </a:lnSpc>
              <a:buClr>
                <a:schemeClr val="tx1"/>
              </a:buClr>
              <a:buFontTx/>
              <a:buNone/>
            </a:pPr>
            <a:r>
              <a:rPr lang="ru-RU" altLang="ru-RU" sz="2800" b="1" u="sng" dirty="0">
                <a:latin typeface="Times New Roman" panose="02020603050405020304" pitchFamily="18" charset="0"/>
              </a:rPr>
              <a:t>Программирование</a:t>
            </a:r>
            <a:r>
              <a:rPr lang="ru-RU" altLang="ru-RU" sz="2800" b="1" dirty="0">
                <a:latin typeface="Times New Roman" panose="02020603050405020304" pitchFamily="18" charset="0"/>
              </a:rPr>
              <a:t> </a:t>
            </a:r>
            <a:r>
              <a:rPr lang="ru-RU" altLang="ru-RU" sz="2800" dirty="0">
                <a:latin typeface="Times New Roman" panose="02020603050405020304" pitchFamily="18" charset="0"/>
              </a:rPr>
              <a:t>– это написание текста на алгоритмическом языке.</a:t>
            </a:r>
          </a:p>
          <a:p>
            <a:pPr indent="457200">
              <a:lnSpc>
                <a:spcPct val="150000"/>
              </a:lnSpc>
              <a:buClr>
                <a:schemeClr val="tx1"/>
              </a:buClr>
              <a:buFontTx/>
              <a:buNone/>
            </a:pPr>
            <a:r>
              <a:rPr lang="ru-RU" altLang="ru-RU" sz="2800" dirty="0">
                <a:latin typeface="Times New Roman" panose="02020603050405020304" pitchFamily="18" charset="0"/>
              </a:rPr>
              <a:t> Цель программирования – описание процесса обработки данных.</a:t>
            </a:r>
          </a:p>
          <a:p>
            <a:pPr indent="457200">
              <a:lnSpc>
                <a:spcPct val="150000"/>
              </a:lnSpc>
              <a:buClr>
                <a:schemeClr val="tx1"/>
              </a:buClr>
              <a:buFontTx/>
              <a:buNone/>
            </a:pPr>
            <a:r>
              <a:rPr lang="ru-RU" altLang="ru-RU" sz="2800" dirty="0">
                <a:latin typeface="Times New Roman" panose="02020603050405020304" pitchFamily="18" charset="0"/>
              </a:rPr>
              <a:t>  Система программирования – это язык и средства разработки программ.</a:t>
            </a:r>
          </a:p>
        </p:txBody>
      </p:sp>
    </p:spTree>
    <p:extLst>
      <p:ext uri="{BB962C8B-B14F-4D97-AF65-F5344CB8AC3E}">
        <p14:creationId xmlns:p14="http://schemas.microsoft.com/office/powerpoint/2010/main" val="2187842064"/>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prstClr val="white"/>
                </a:solidFill>
                <a:latin typeface="Times New Roman" panose="02020603050405020304" pitchFamily="18" charset="0"/>
                <a:cs typeface="Times New Roman" panose="02020603050405020304" pitchFamily="18" charset="0"/>
              </a:rPr>
              <a:t>Среда разработки программ</a:t>
            </a:r>
            <a:endPar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8" name="TextBox 7"/>
          <p:cNvSpPr txBox="1"/>
          <p:nvPr/>
        </p:nvSpPr>
        <p:spPr>
          <a:xfrm>
            <a:off x="720983" y="1196752"/>
            <a:ext cx="7992888" cy="3970318"/>
          </a:xfrm>
          <a:prstGeom prst="rect">
            <a:avLst/>
          </a:prstGeom>
          <a:noFill/>
        </p:spPr>
        <p:txBody>
          <a:bodyPr wrap="square" rtlCol="0">
            <a:spAutoFit/>
          </a:bodyPr>
          <a:lstStyle/>
          <a:p>
            <a:pPr>
              <a:buClr>
                <a:schemeClr val="tx1"/>
              </a:buClr>
              <a:buFontTx/>
              <a:buNone/>
            </a:pPr>
            <a:r>
              <a:rPr lang="ru-RU" altLang="ru-RU" sz="2800" dirty="0">
                <a:solidFill>
                  <a:srgbClr val="000000"/>
                </a:solidFill>
                <a:latin typeface="Times New Roman" panose="02020603050405020304" pitchFamily="18" charset="0"/>
              </a:rPr>
              <a:t>В состав интегрированной среды разработки программ входят:</a:t>
            </a:r>
          </a:p>
          <a:p>
            <a:pPr marL="457200" indent="-457200">
              <a:buFont typeface="Arial" panose="020B0604020202020204" pitchFamily="34" charset="0"/>
              <a:buChar char="•"/>
            </a:pPr>
            <a:r>
              <a:rPr lang="ru-RU" altLang="ru-RU" sz="2800" dirty="0">
                <a:latin typeface="Times New Roman" panose="02020603050405020304" pitchFamily="18" charset="0"/>
              </a:rPr>
              <a:t>текстовый редактор;</a:t>
            </a:r>
          </a:p>
          <a:p>
            <a:pPr marL="457200" indent="-457200">
              <a:buFont typeface="Arial" panose="020B0604020202020204" pitchFamily="34" charset="0"/>
              <a:buChar char="•"/>
            </a:pPr>
            <a:r>
              <a:rPr lang="ru-RU" altLang="ru-RU" sz="2800" dirty="0">
                <a:latin typeface="Times New Roman" panose="02020603050405020304" pitchFamily="18" charset="0"/>
              </a:rPr>
              <a:t>транслятор;</a:t>
            </a:r>
          </a:p>
          <a:p>
            <a:pPr marL="457200" indent="-457200">
              <a:buFont typeface="Arial" panose="020B0604020202020204" pitchFamily="34" charset="0"/>
              <a:buChar char="•"/>
            </a:pPr>
            <a:r>
              <a:rPr lang="ru-RU" altLang="ru-RU" sz="2800" dirty="0">
                <a:latin typeface="Times New Roman" panose="02020603050405020304" pitchFamily="18" charset="0"/>
              </a:rPr>
              <a:t>редактор связей;</a:t>
            </a:r>
          </a:p>
          <a:p>
            <a:pPr marL="457200" indent="-457200">
              <a:buFont typeface="Arial" panose="020B0604020202020204" pitchFamily="34" charset="0"/>
              <a:buChar char="•"/>
            </a:pPr>
            <a:r>
              <a:rPr lang="ru-RU" altLang="ru-RU" sz="2800" dirty="0">
                <a:latin typeface="Times New Roman" panose="02020603050405020304" pitchFamily="18" charset="0"/>
              </a:rPr>
              <a:t>библиотеки подпрограмм;</a:t>
            </a:r>
          </a:p>
          <a:p>
            <a:pPr marL="457200" indent="-457200">
              <a:buFont typeface="Arial" panose="020B0604020202020204" pitchFamily="34" charset="0"/>
              <a:buChar char="•"/>
            </a:pPr>
            <a:r>
              <a:rPr lang="ru-RU" altLang="ru-RU" sz="2800" dirty="0">
                <a:latin typeface="Times New Roman" panose="02020603050405020304" pitchFamily="18" charset="0"/>
              </a:rPr>
              <a:t>программа-отладчик;</a:t>
            </a:r>
          </a:p>
          <a:p>
            <a:pPr marL="457200" indent="-457200">
              <a:buFont typeface="Arial" panose="020B0604020202020204" pitchFamily="34" charset="0"/>
              <a:buChar char="•"/>
            </a:pPr>
            <a:r>
              <a:rPr lang="ru-RU" altLang="ru-RU" sz="2800" dirty="0">
                <a:latin typeface="Times New Roman" panose="02020603050405020304" pitchFamily="18" charset="0"/>
              </a:rPr>
              <a:t>система помощи и подсказок.</a:t>
            </a:r>
          </a:p>
          <a:p>
            <a:pPr>
              <a:buClr>
                <a:schemeClr val="tx1"/>
              </a:buClr>
              <a:buFontTx/>
              <a:buNone/>
            </a:pPr>
            <a:endParaRPr lang="ru-RU" altLang="ru-RU" sz="2800" dirty="0">
              <a:latin typeface="Times New Roman" panose="02020603050405020304" pitchFamily="18" charset="0"/>
            </a:endParaRPr>
          </a:p>
        </p:txBody>
      </p:sp>
    </p:spTree>
    <p:extLst>
      <p:ext uri="{BB962C8B-B14F-4D97-AF65-F5344CB8AC3E}">
        <p14:creationId xmlns:p14="http://schemas.microsoft.com/office/powerpoint/2010/main" val="1021464129"/>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Языки программирования</a:t>
            </a:r>
          </a:p>
        </p:txBody>
      </p:sp>
      <p:sp>
        <p:nvSpPr>
          <p:cNvPr id="8" name="TextBox 7"/>
          <p:cNvSpPr txBox="1"/>
          <p:nvPr/>
        </p:nvSpPr>
        <p:spPr>
          <a:xfrm>
            <a:off x="231450" y="797510"/>
            <a:ext cx="8534359" cy="5262979"/>
          </a:xfrm>
          <a:prstGeom prst="rect">
            <a:avLst/>
          </a:prstGeom>
          <a:noFill/>
        </p:spPr>
        <p:txBody>
          <a:bodyPr wrap="square" rtlCol="0">
            <a:spAutoFit/>
          </a:bodyPr>
          <a:lstStyle/>
          <a:p>
            <a:pPr algn="just"/>
            <a:r>
              <a:rPr lang="ru-RU" altLang="ru-RU" sz="2800" dirty="0">
                <a:solidFill>
                  <a:srgbClr val="000066"/>
                </a:solidFill>
                <a:latin typeface="+mj-lt"/>
              </a:rPr>
              <a:t>Язык программирования (ЯП) </a:t>
            </a:r>
            <a:r>
              <a:rPr lang="ru-RU" altLang="ru-RU" sz="2800" dirty="0">
                <a:latin typeface="+mj-lt"/>
              </a:rPr>
              <a:t>— формальная знаковая система, предназначенная для описания алгоритмов в форме, которая удобна для исполнителя (например, компьютера).</a:t>
            </a:r>
          </a:p>
          <a:p>
            <a:pPr algn="just">
              <a:buFontTx/>
              <a:buNone/>
            </a:pPr>
            <a:endParaRPr lang="ru-RU" altLang="ru-RU" sz="2800" dirty="0">
              <a:latin typeface="+mj-lt"/>
            </a:endParaRPr>
          </a:p>
          <a:p>
            <a:pPr algn="just">
              <a:buFontTx/>
              <a:buNone/>
            </a:pPr>
            <a:r>
              <a:rPr lang="ru-RU" altLang="ru-RU" sz="2800" dirty="0">
                <a:latin typeface="+mj-lt"/>
              </a:rPr>
              <a:t>ЯП определяет набор лексических, синтаксических и семантических правил, используемых при составлении компьютерной программы. </a:t>
            </a:r>
          </a:p>
          <a:p>
            <a:pPr algn="just">
              <a:buFontTx/>
              <a:buNone/>
            </a:pPr>
            <a:r>
              <a:rPr lang="ru-RU" altLang="ru-RU" sz="2800" dirty="0">
                <a:latin typeface="+mj-lt"/>
              </a:rPr>
              <a:t>Он позволяет программисту точно определить то, как будут храниться и передаваться данные, а также какие именно действия следует выполнять над этими данными при различных обстоятельствах.</a:t>
            </a:r>
          </a:p>
        </p:txBody>
      </p:sp>
    </p:spTree>
    <p:extLst>
      <p:ext uri="{BB962C8B-B14F-4D97-AF65-F5344CB8AC3E}">
        <p14:creationId xmlns:p14="http://schemas.microsoft.com/office/powerpoint/2010/main" val="1937141027"/>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Языки программирования</a:t>
            </a:r>
          </a:p>
        </p:txBody>
      </p:sp>
      <p:sp>
        <p:nvSpPr>
          <p:cNvPr id="8" name="TextBox 7"/>
          <p:cNvSpPr txBox="1"/>
          <p:nvPr/>
        </p:nvSpPr>
        <p:spPr>
          <a:xfrm>
            <a:off x="469462" y="575102"/>
            <a:ext cx="8351009" cy="5564600"/>
          </a:xfrm>
          <a:prstGeom prst="rect">
            <a:avLst/>
          </a:prstGeom>
          <a:noFill/>
        </p:spPr>
        <p:txBody>
          <a:bodyPr wrap="square" rtlCol="0">
            <a:spAutoFit/>
          </a:bodyPr>
          <a:lstStyle/>
          <a:p>
            <a:pPr>
              <a:defRPr/>
            </a:pPr>
            <a:r>
              <a:rPr lang="ru-RU" sz="2800" b="1" dirty="0">
                <a:solidFill>
                  <a:srgbClr val="000066"/>
                </a:solidFill>
                <a:latin typeface="+mj-lt"/>
              </a:rPr>
              <a:t>Общие особенности языков программирования</a:t>
            </a:r>
          </a:p>
          <a:p>
            <a:pPr marL="342900" indent="-342900">
              <a:lnSpc>
                <a:spcPct val="90000"/>
              </a:lnSpc>
              <a:buFont typeface="Arial" panose="020B0604020202020204" pitchFamily="34" charset="0"/>
              <a:buChar char="•"/>
            </a:pPr>
            <a:r>
              <a:rPr lang="ru-RU" altLang="ru-RU" sz="2800" dirty="0">
                <a:latin typeface="+mj-lt"/>
              </a:rPr>
              <a:t>ЯП предназначен для написания компьютерных программ, которые применяются для передачи компьютеру инструкций по выполнению вычислительного процесса и организации управления отдельными устройствами. </a:t>
            </a:r>
          </a:p>
          <a:p>
            <a:pPr marL="342900" indent="-342900">
              <a:lnSpc>
                <a:spcPct val="90000"/>
              </a:lnSpc>
              <a:buFont typeface="Arial" panose="020B0604020202020204" pitchFamily="34" charset="0"/>
              <a:buChar char="•"/>
            </a:pPr>
            <a:r>
              <a:rPr lang="ru-RU" altLang="ru-RU" sz="2800" dirty="0">
                <a:latin typeface="+mj-lt"/>
              </a:rPr>
              <a:t>ЯП отличается от естественных языков, тем что предназначен для передачи команд и данных от человека компьютеру, в то время, как естественные языки используются лишь для общения людей между собой. </a:t>
            </a:r>
          </a:p>
          <a:p>
            <a:pPr marL="342900" indent="-342900">
              <a:lnSpc>
                <a:spcPct val="90000"/>
              </a:lnSpc>
              <a:buFont typeface="Arial" panose="020B0604020202020204" pitchFamily="34" charset="0"/>
              <a:buChar char="•"/>
            </a:pPr>
            <a:r>
              <a:rPr lang="ru-RU" altLang="ru-RU" sz="2800" dirty="0">
                <a:latin typeface="+mj-lt"/>
              </a:rPr>
              <a:t>ЯП может использовать специальные конструкции для определения и манипулирования структурами данных и управления процессом вычислений. </a:t>
            </a:r>
          </a:p>
        </p:txBody>
      </p:sp>
    </p:spTree>
    <p:extLst>
      <p:ext uri="{BB962C8B-B14F-4D97-AF65-F5344CB8AC3E}">
        <p14:creationId xmlns:p14="http://schemas.microsoft.com/office/powerpoint/2010/main" val="2443916817"/>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Языки программирования</a:t>
            </a:r>
          </a:p>
        </p:txBody>
      </p:sp>
      <p:sp>
        <p:nvSpPr>
          <p:cNvPr id="8" name="TextBox 7"/>
          <p:cNvSpPr txBox="1"/>
          <p:nvPr/>
        </p:nvSpPr>
        <p:spPr>
          <a:xfrm>
            <a:off x="107504" y="409988"/>
            <a:ext cx="8928992" cy="5632311"/>
          </a:xfrm>
          <a:prstGeom prst="rect">
            <a:avLst/>
          </a:prstGeom>
          <a:noFill/>
        </p:spPr>
        <p:txBody>
          <a:bodyPr wrap="square" rtlCol="0">
            <a:spAutoFit/>
          </a:bodyPr>
          <a:lstStyle/>
          <a:p>
            <a:pPr algn="ctr">
              <a:defRPr/>
            </a:pPr>
            <a:r>
              <a:rPr lang="ru-RU" sz="2400" b="1" dirty="0">
                <a:solidFill>
                  <a:srgbClr val="000066"/>
                </a:solidFill>
                <a:latin typeface="Times New Roman" panose="02020603050405020304" pitchFamily="18" charset="0"/>
              </a:rPr>
              <a:t>Алгоритмические языки</a:t>
            </a:r>
          </a:p>
          <a:p>
            <a:pPr>
              <a:defRPr/>
            </a:pPr>
            <a:r>
              <a:rPr lang="ru-RU" sz="2400" dirty="0">
                <a:solidFill>
                  <a:srgbClr val="000066"/>
                </a:solidFill>
                <a:latin typeface="Times New Roman" panose="02020603050405020304" pitchFamily="18" charset="0"/>
              </a:rPr>
              <a:t>	Виды алгоритмических языков: машинно-ориентированные, процедурно-ориентированные, проблемно-ориентированные.</a:t>
            </a:r>
          </a:p>
          <a:p>
            <a:pPr>
              <a:defRPr/>
            </a:pPr>
            <a:r>
              <a:rPr lang="ru-RU" sz="2400" dirty="0">
                <a:solidFill>
                  <a:srgbClr val="000066"/>
                </a:solidFill>
                <a:latin typeface="Times New Roman" panose="02020603050405020304" pitchFamily="18" charset="0"/>
              </a:rPr>
              <a:t>	</a:t>
            </a:r>
            <a:r>
              <a:rPr lang="ru-RU" sz="2400" b="1" dirty="0">
                <a:solidFill>
                  <a:srgbClr val="000066"/>
                </a:solidFill>
                <a:latin typeface="Times New Roman" panose="02020603050405020304" pitchFamily="18" charset="0"/>
              </a:rPr>
              <a:t>Машинно-ориентированные языки </a:t>
            </a:r>
            <a:r>
              <a:rPr lang="ru-RU" sz="2400" dirty="0">
                <a:solidFill>
                  <a:srgbClr val="000066"/>
                </a:solidFill>
                <a:latin typeface="Times New Roman" panose="02020603050405020304" pitchFamily="18" charset="0"/>
              </a:rPr>
              <a:t>программирования низкого уровня — программирование на них наиболее трудоемко, но позволяет создавать оптимальные программы, максимально учитывающие функционально-структурные особенности конкретного компьютера. Пример – ассемблеры, двоичные коды.</a:t>
            </a:r>
          </a:p>
          <a:p>
            <a:pPr>
              <a:defRPr/>
            </a:pPr>
            <a:r>
              <a:rPr lang="ru-RU" sz="2400" dirty="0">
                <a:solidFill>
                  <a:srgbClr val="000066"/>
                </a:solidFill>
                <a:latin typeface="Times New Roman" panose="02020603050405020304" pitchFamily="18" charset="0"/>
              </a:rPr>
              <a:t>	</a:t>
            </a:r>
            <a:r>
              <a:rPr lang="ru-RU" sz="2400" b="1" dirty="0">
                <a:solidFill>
                  <a:srgbClr val="000066"/>
                </a:solidFill>
                <a:latin typeface="Times New Roman" panose="02020603050405020304" pitchFamily="18" charset="0"/>
              </a:rPr>
              <a:t>Процедурно-ориентированные и проблемно-ориентированные</a:t>
            </a:r>
            <a:r>
              <a:rPr lang="ru-RU" sz="2400" dirty="0">
                <a:solidFill>
                  <a:srgbClr val="000066"/>
                </a:solidFill>
                <a:latin typeface="Times New Roman" panose="02020603050405020304" pitchFamily="18" charset="0"/>
              </a:rPr>
              <a:t> языки относятся к языкам высокого уровня, использующим макрокоманды. Макрокоманда при трансляции генерирует много машинных команд.</a:t>
            </a:r>
          </a:p>
          <a:p>
            <a:pPr indent="457200">
              <a:defRPr/>
            </a:pPr>
            <a:r>
              <a:rPr lang="ru-RU" sz="2400" dirty="0">
                <a:solidFill>
                  <a:srgbClr val="000066"/>
                </a:solidFill>
                <a:latin typeface="Times New Roman" panose="02020603050405020304" pitchFamily="18" charset="0"/>
              </a:rPr>
              <a:t>Процедурно-ориентированные языки – С, </a:t>
            </a:r>
            <a:r>
              <a:rPr lang="en-US" sz="2400" dirty="0">
                <a:solidFill>
                  <a:srgbClr val="000066"/>
                </a:solidFill>
                <a:latin typeface="Times New Roman" panose="02020603050405020304" pitchFamily="18" charset="0"/>
              </a:rPr>
              <a:t>Pascal </a:t>
            </a:r>
            <a:r>
              <a:rPr lang="ru-RU" sz="2400" dirty="0">
                <a:solidFill>
                  <a:srgbClr val="000066"/>
                </a:solidFill>
                <a:latin typeface="Times New Roman" panose="02020603050405020304" pitchFamily="18" charset="0"/>
              </a:rPr>
              <a:t>и пр.</a:t>
            </a:r>
          </a:p>
          <a:p>
            <a:pPr indent="457200">
              <a:defRPr/>
            </a:pPr>
            <a:r>
              <a:rPr lang="ru-RU" sz="2400" dirty="0">
                <a:solidFill>
                  <a:srgbClr val="000066"/>
                </a:solidFill>
                <a:latin typeface="Times New Roman" panose="02020603050405020304" pitchFamily="18" charset="0"/>
              </a:rPr>
              <a:t>Проблемно-ориентированные языки – </a:t>
            </a:r>
            <a:r>
              <a:rPr lang="en-US" sz="2400" dirty="0">
                <a:solidFill>
                  <a:srgbClr val="000066"/>
                </a:solidFill>
                <a:latin typeface="Times New Roman" panose="02020603050405020304" pitchFamily="18" charset="0"/>
              </a:rPr>
              <a:t>SQL, </a:t>
            </a:r>
            <a:r>
              <a:rPr lang="en-US" sz="2400" dirty="0" err="1">
                <a:solidFill>
                  <a:srgbClr val="000066"/>
                </a:solidFill>
                <a:latin typeface="Times New Roman" panose="02020603050405020304" pitchFamily="18" charset="0"/>
              </a:rPr>
              <a:t>MathLab</a:t>
            </a:r>
            <a:r>
              <a:rPr lang="ru-RU" sz="2400" dirty="0">
                <a:solidFill>
                  <a:srgbClr val="000066"/>
                </a:solidFill>
                <a:latin typeface="Times New Roman" panose="02020603050405020304" pitchFamily="18" charset="0"/>
              </a:rPr>
              <a:t> и пр.</a:t>
            </a:r>
          </a:p>
        </p:txBody>
      </p:sp>
    </p:spTree>
    <p:extLst>
      <p:ext uri="{BB962C8B-B14F-4D97-AF65-F5344CB8AC3E}">
        <p14:creationId xmlns:p14="http://schemas.microsoft.com/office/powerpoint/2010/main" val="4056317202"/>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Языки программирования</a:t>
            </a:r>
          </a:p>
        </p:txBody>
      </p:sp>
      <p:sp>
        <p:nvSpPr>
          <p:cNvPr id="8" name="TextBox 7"/>
          <p:cNvSpPr txBox="1"/>
          <p:nvPr/>
        </p:nvSpPr>
        <p:spPr>
          <a:xfrm>
            <a:off x="323528" y="575102"/>
            <a:ext cx="8640960" cy="5853910"/>
          </a:xfrm>
          <a:prstGeom prst="rect">
            <a:avLst/>
          </a:prstGeom>
          <a:noFill/>
        </p:spPr>
        <p:txBody>
          <a:bodyPr wrap="square" rtlCol="0">
            <a:spAutoFit/>
          </a:bodyPr>
          <a:lstStyle/>
          <a:p>
            <a:pPr>
              <a:defRPr/>
            </a:pPr>
            <a:r>
              <a:rPr lang="ru-RU" sz="2400" b="1" dirty="0">
                <a:solidFill>
                  <a:srgbClr val="000066"/>
                </a:solidFill>
                <a:latin typeface="+mj-lt"/>
              </a:rPr>
              <a:t>Алгоритмические языки</a:t>
            </a:r>
            <a:endParaRPr lang="ru-RU" altLang="ru-RU" sz="2400" b="1" dirty="0">
              <a:latin typeface="+mj-lt"/>
            </a:endParaRPr>
          </a:p>
          <a:p>
            <a:pPr>
              <a:defRPr/>
            </a:pPr>
            <a:r>
              <a:rPr lang="ru-RU" altLang="ru-RU" sz="2400" dirty="0">
                <a:latin typeface="+mj-lt"/>
              </a:rPr>
              <a:t>Языки программирования делятся на два класса — </a:t>
            </a:r>
            <a:r>
              <a:rPr lang="ru-RU" altLang="ru-RU" sz="2400" b="1" dirty="0">
                <a:latin typeface="+mj-lt"/>
              </a:rPr>
              <a:t>компилируемые и интерпретируемые.</a:t>
            </a:r>
          </a:p>
          <a:p>
            <a:pPr marL="342900" indent="-342900">
              <a:lnSpc>
                <a:spcPct val="90000"/>
              </a:lnSpc>
              <a:buFont typeface="Arial" panose="020B0604020202020204" pitchFamily="34" charset="0"/>
              <a:buChar char="•"/>
            </a:pPr>
            <a:r>
              <a:rPr lang="ru-RU" altLang="ru-RU" sz="2400" dirty="0">
                <a:latin typeface="+mj-lt"/>
              </a:rPr>
              <a:t>Программа на компилируемом языке при помощи специальной программы-компилятора преобразуется (компилируется) в набор инструкций для данного типа процессора (машинный код) и далее записывается в исполняемый файл, который может быть запущен на выполнение как отдельная программа (компилятор переводит программу с языка высокого уровня на низкоуровневый язык, понятный процессору).</a:t>
            </a:r>
          </a:p>
          <a:p>
            <a:pPr marL="342900" indent="-342900">
              <a:lnSpc>
                <a:spcPct val="90000"/>
              </a:lnSpc>
              <a:buFont typeface="Arial" panose="020B0604020202020204" pitchFamily="34" charset="0"/>
              <a:buChar char="•"/>
            </a:pPr>
            <a:endParaRPr lang="ru-RU" altLang="ru-RU" sz="2400" dirty="0">
              <a:latin typeface="+mj-lt"/>
            </a:endParaRPr>
          </a:p>
          <a:p>
            <a:pPr marL="342900" indent="-342900">
              <a:lnSpc>
                <a:spcPct val="90000"/>
              </a:lnSpc>
              <a:buFont typeface="Arial" panose="020B0604020202020204" pitchFamily="34" charset="0"/>
              <a:buChar char="•"/>
            </a:pPr>
            <a:r>
              <a:rPr lang="ru-RU" altLang="ru-RU" sz="2400" dirty="0">
                <a:latin typeface="+mj-lt"/>
              </a:rPr>
              <a:t>Программа на интерпретируемом языке: интерпретатор непосредственно выполняет (интерпретирует) ее текст без предварительного перевода. При этом программа остается на исходном языке и не может быть запущена без интерпретатора. </a:t>
            </a:r>
          </a:p>
        </p:txBody>
      </p:sp>
    </p:spTree>
    <p:extLst>
      <p:ext uri="{BB962C8B-B14F-4D97-AF65-F5344CB8AC3E}">
        <p14:creationId xmlns:p14="http://schemas.microsoft.com/office/powerpoint/2010/main" val="4179046986"/>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Трансляторы</a:t>
            </a:r>
          </a:p>
        </p:txBody>
      </p:sp>
      <p:sp>
        <p:nvSpPr>
          <p:cNvPr id="8" name="TextBox 7"/>
          <p:cNvSpPr txBox="1"/>
          <p:nvPr/>
        </p:nvSpPr>
        <p:spPr>
          <a:xfrm>
            <a:off x="251520" y="575102"/>
            <a:ext cx="8462351" cy="5262979"/>
          </a:xfrm>
          <a:prstGeom prst="rect">
            <a:avLst/>
          </a:prstGeom>
          <a:noFill/>
        </p:spPr>
        <p:txBody>
          <a:bodyPr wrap="square" rtlCol="0">
            <a:spAutoFit/>
          </a:bodyPr>
          <a:lstStyle/>
          <a:p>
            <a:pPr>
              <a:defRPr/>
            </a:pPr>
            <a:r>
              <a:rPr lang="ru-RU" altLang="ru-RU" sz="2800" dirty="0">
                <a:latin typeface="Times New Roman" panose="02020603050405020304" pitchFamily="18" charset="0"/>
              </a:rPr>
              <a:t>	</a:t>
            </a:r>
            <a:r>
              <a:rPr lang="ru-RU" altLang="ru-RU" sz="2800" u="sng" dirty="0">
                <a:latin typeface="Times New Roman" panose="02020603050405020304" pitchFamily="18" charset="0"/>
              </a:rPr>
              <a:t>Трансляторы</a:t>
            </a:r>
            <a:r>
              <a:rPr lang="ru-RU" altLang="ru-RU" sz="2800" dirty="0">
                <a:latin typeface="Times New Roman" panose="02020603050405020304" pitchFamily="18" charset="0"/>
              </a:rPr>
              <a:t> </a:t>
            </a:r>
            <a:r>
              <a:rPr lang="ru-RU" altLang="ru-RU" sz="2800" dirty="0">
                <a:latin typeface="Times New Roman" panose="02020603050405020304" pitchFamily="18" charset="0"/>
                <a:sym typeface="Symbol" panose="05050102010706020507" pitchFamily="18" charset="2"/>
              </a:rPr>
              <a:t> это программы, которые переводят текст с языка программирования на машинный язык. </a:t>
            </a:r>
            <a:endParaRPr lang="ru-RU" sz="2800" dirty="0">
              <a:solidFill>
                <a:srgbClr val="000066"/>
              </a:solidFill>
              <a:latin typeface="Times New Roman" panose="02020603050405020304" pitchFamily="18" charset="0"/>
            </a:endParaRPr>
          </a:p>
          <a:p>
            <a:pPr>
              <a:defRPr/>
            </a:pPr>
            <a:r>
              <a:rPr lang="ru-RU" sz="2800" dirty="0">
                <a:solidFill>
                  <a:srgbClr val="000066"/>
                </a:solidFill>
                <a:latin typeface="Times New Roman" panose="02020603050405020304" pitchFamily="18" charset="0"/>
              </a:rPr>
              <a:t>	Трансляторы бывают двух видов: трансляторы- компиляторы и трансляторы-интерпретаторы</a:t>
            </a:r>
          </a:p>
          <a:p>
            <a:pPr>
              <a:defRPr/>
            </a:pPr>
            <a:r>
              <a:rPr lang="ru-RU" sz="2800" dirty="0">
                <a:solidFill>
                  <a:srgbClr val="000066"/>
                </a:solidFill>
                <a:latin typeface="Times New Roman" panose="02020603050405020304" pitchFamily="18" charset="0"/>
              </a:rPr>
              <a:t>	КОМПИЛЯТОРЫ при трансляции переводят на машинный язык сразу всю программу и затем хранят ее в памяти машины в двоичных кодах.</a:t>
            </a:r>
          </a:p>
          <a:p>
            <a:pPr>
              <a:defRPr/>
            </a:pPr>
            <a:r>
              <a:rPr lang="ru-RU" sz="2800" dirty="0">
                <a:solidFill>
                  <a:srgbClr val="000066"/>
                </a:solidFill>
                <a:latin typeface="Times New Roman" panose="02020603050405020304" pitchFamily="18" charset="0"/>
              </a:rPr>
              <a:t>	ИНТЕРПРЕТАТОРЫ каждый раз при исполнении программы заново преобразуют в машинные коды каждую макрокоманду и передают ее для непосредственного выполнения компьютеру.</a:t>
            </a:r>
          </a:p>
        </p:txBody>
      </p:sp>
    </p:spTree>
    <p:extLst>
      <p:ext uri="{BB962C8B-B14F-4D97-AF65-F5344CB8AC3E}">
        <p14:creationId xmlns:p14="http://schemas.microsoft.com/office/powerpoint/2010/main" val="3890612976"/>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Трансляторы</a:t>
            </a:r>
          </a:p>
        </p:txBody>
      </p:sp>
      <p:sp>
        <p:nvSpPr>
          <p:cNvPr id="8" name="TextBox 7"/>
          <p:cNvSpPr txBox="1"/>
          <p:nvPr/>
        </p:nvSpPr>
        <p:spPr>
          <a:xfrm>
            <a:off x="179512" y="575102"/>
            <a:ext cx="8534359" cy="5262979"/>
          </a:xfrm>
          <a:prstGeom prst="rect">
            <a:avLst/>
          </a:prstGeom>
          <a:noFill/>
        </p:spPr>
        <p:txBody>
          <a:bodyPr wrap="square" rtlCol="0">
            <a:spAutoFit/>
          </a:bodyPr>
          <a:lstStyle/>
          <a:p>
            <a:pPr indent="457200">
              <a:defRPr/>
            </a:pPr>
            <a:r>
              <a:rPr lang="ru-RU" altLang="ru-RU" sz="2800" dirty="0">
                <a:latin typeface="+mj-lt"/>
              </a:rPr>
              <a:t>Компилятор переводит программу на машинный язык сразу и целиком, создавая при этом отдельную программу, а интерпретатор переводит команды программы на машинный язык прямо во время исполнения программы.</a:t>
            </a:r>
          </a:p>
          <a:p>
            <a:pPr indent="457200">
              <a:buFontTx/>
              <a:buNone/>
            </a:pPr>
            <a:r>
              <a:rPr lang="ru-RU" altLang="ru-RU" sz="2800" dirty="0">
                <a:latin typeface="+mj-lt"/>
              </a:rPr>
              <a:t>Разделение на компилируемые и интерпретируемые языки является условным: </a:t>
            </a:r>
          </a:p>
          <a:p>
            <a:pPr marL="457200" indent="-457200">
              <a:buFont typeface="Arial" panose="020B0604020202020204" pitchFamily="34" charset="0"/>
              <a:buChar char="•"/>
            </a:pPr>
            <a:r>
              <a:rPr lang="ru-RU" altLang="ru-RU" sz="2800" dirty="0">
                <a:latin typeface="+mj-lt"/>
              </a:rPr>
              <a:t>для любого интерпретируемого языка можно создать компилятор;</a:t>
            </a:r>
          </a:p>
          <a:p>
            <a:pPr marL="457200" indent="-457200">
              <a:buFont typeface="Arial" panose="020B0604020202020204" pitchFamily="34" charset="0"/>
              <a:buChar char="•"/>
            </a:pPr>
            <a:r>
              <a:rPr lang="ru-RU" altLang="ru-RU" sz="2800" dirty="0">
                <a:latin typeface="+mj-lt"/>
              </a:rPr>
              <a:t>создаваемый во время исполнения программы код может так же динамически компилироваться во время исполнения.</a:t>
            </a:r>
          </a:p>
        </p:txBody>
      </p:sp>
    </p:spTree>
    <p:extLst>
      <p:ext uri="{BB962C8B-B14F-4D97-AF65-F5344CB8AC3E}">
        <p14:creationId xmlns:p14="http://schemas.microsoft.com/office/powerpoint/2010/main" val="2302185154"/>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Трансляторы</a:t>
            </a:r>
          </a:p>
        </p:txBody>
      </p:sp>
      <p:sp>
        <p:nvSpPr>
          <p:cNvPr id="8" name="TextBox 7"/>
          <p:cNvSpPr txBox="1"/>
          <p:nvPr/>
        </p:nvSpPr>
        <p:spPr>
          <a:xfrm>
            <a:off x="323528" y="575102"/>
            <a:ext cx="8390343" cy="4401205"/>
          </a:xfrm>
          <a:prstGeom prst="rect">
            <a:avLst/>
          </a:prstGeom>
          <a:noFill/>
        </p:spPr>
        <p:txBody>
          <a:bodyPr wrap="square" rtlCol="0">
            <a:spAutoFit/>
          </a:bodyPr>
          <a:lstStyle/>
          <a:p>
            <a:pPr>
              <a:defRPr/>
            </a:pPr>
            <a:r>
              <a:rPr lang="ru-RU" altLang="ru-RU" sz="2800" b="1" dirty="0">
                <a:latin typeface="+mj-lt"/>
              </a:rPr>
              <a:t>Особенности скомпилированных программ</a:t>
            </a:r>
          </a:p>
          <a:p>
            <a:pPr>
              <a:lnSpc>
                <a:spcPct val="90000"/>
              </a:lnSpc>
            </a:pPr>
            <a:endParaRPr lang="ru-RU" altLang="ru-RU" sz="2800" dirty="0">
              <a:latin typeface="+mj-lt"/>
            </a:endParaRPr>
          </a:p>
          <a:p>
            <a:pPr marL="457200" indent="-457200">
              <a:lnSpc>
                <a:spcPct val="90000"/>
              </a:lnSpc>
              <a:buFont typeface="Arial" panose="020B0604020202020204" pitchFamily="34" charset="0"/>
              <a:buChar char="•"/>
            </a:pPr>
            <a:r>
              <a:rPr lang="ru-RU" altLang="ru-RU" sz="2800" dirty="0">
                <a:latin typeface="+mj-lt"/>
              </a:rPr>
              <a:t>выполняются быстрее и не требуют для выполнения дополнительных программ, так как уже переведены на машинный язык;</a:t>
            </a:r>
          </a:p>
          <a:p>
            <a:pPr marL="457200" indent="-457200">
              <a:lnSpc>
                <a:spcPct val="90000"/>
              </a:lnSpc>
              <a:buFont typeface="Arial" panose="020B0604020202020204" pitchFamily="34" charset="0"/>
              <a:buChar char="•"/>
            </a:pPr>
            <a:r>
              <a:rPr lang="ru-RU" altLang="ru-RU" sz="2800" dirty="0">
                <a:latin typeface="+mj-lt"/>
              </a:rPr>
              <a:t>при каждом изменении текста программы требуется ее перекомпиляция;</a:t>
            </a:r>
          </a:p>
          <a:p>
            <a:pPr marL="457200" indent="-457200">
              <a:lnSpc>
                <a:spcPct val="90000"/>
              </a:lnSpc>
              <a:buFont typeface="Arial" panose="020B0604020202020204" pitchFamily="34" charset="0"/>
              <a:buChar char="•"/>
            </a:pPr>
            <a:r>
              <a:rPr lang="ru-RU" altLang="ru-RU" sz="2800" dirty="0">
                <a:latin typeface="+mj-lt"/>
              </a:rPr>
              <a:t>скомпилированная программа может выполняться только на том же типе компьютеров и, как правило, под той же операционной системой, на которую был рассчитан компилятор.</a:t>
            </a:r>
            <a:endParaRPr lang="ru-RU" sz="2800" dirty="0">
              <a:latin typeface="+mj-lt"/>
            </a:endParaRPr>
          </a:p>
        </p:txBody>
      </p:sp>
    </p:spTree>
    <p:extLst>
      <p:ext uri="{BB962C8B-B14F-4D97-AF65-F5344CB8AC3E}">
        <p14:creationId xmlns:p14="http://schemas.microsoft.com/office/powerpoint/2010/main" val="2922956174"/>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Немного истории</a:t>
            </a:r>
          </a:p>
        </p:txBody>
      </p:sp>
      <p:sp>
        <p:nvSpPr>
          <p:cNvPr id="8" name="TextBox 7"/>
          <p:cNvSpPr txBox="1"/>
          <p:nvPr/>
        </p:nvSpPr>
        <p:spPr>
          <a:xfrm>
            <a:off x="179511" y="471726"/>
            <a:ext cx="8928829" cy="6273449"/>
          </a:xfrm>
          <a:prstGeom prst="rect">
            <a:avLst/>
          </a:prstGeom>
          <a:noFill/>
        </p:spPr>
        <p:txBody>
          <a:bodyPr wrap="square" rtlCol="0">
            <a:spAutoFit/>
          </a:bodyPr>
          <a:lstStyle/>
          <a:p>
            <a:pPr indent="450215" algn="just">
              <a:lnSpc>
                <a:spcPct val="150000"/>
              </a:lnSpc>
              <a:spcAft>
                <a:spcPts val="0"/>
              </a:spcAft>
            </a:pPr>
            <a:r>
              <a:rPr lang="ru-RU" dirty="0"/>
              <a:t>В первой половине </a:t>
            </a:r>
            <a:r>
              <a:rPr lang="es-419" dirty="0">
                <a:hlinkClick r:id="rId4" tooltip="XII век"/>
              </a:rPr>
              <a:t>XII </a:t>
            </a:r>
            <a:r>
              <a:rPr lang="ru-RU" dirty="0">
                <a:hlinkClick r:id="rId4" tooltip="XII век"/>
              </a:rPr>
              <a:t>века</a:t>
            </a:r>
            <a:r>
              <a:rPr lang="ru-RU" dirty="0"/>
              <a:t> книга аль-Хорезми в латинском переводе проникла в Европу. Переводчик дал ей название </a:t>
            </a:r>
            <a:r>
              <a:rPr lang="es-419" i="1" dirty="0"/>
              <a:t>Algoritmi de numero Indorum</a:t>
            </a:r>
            <a:r>
              <a:rPr lang="es-419" dirty="0"/>
              <a:t> («</a:t>
            </a:r>
            <a:r>
              <a:rPr lang="ru-RU" dirty="0"/>
              <a:t>Алгоритмы о счёте индийском») — таким образом, </a:t>
            </a:r>
            <a:r>
              <a:rPr lang="ru-RU" altLang="ru-RU" sz="1800" dirty="0">
                <a:cs typeface="Arial" panose="020B0604020202020204" pitchFamily="34" charset="0"/>
              </a:rPr>
              <a:t>латинская транслитерация имени арабского хорезмийского математика IX века</a:t>
            </a:r>
            <a:r>
              <a:rPr lang="ru-RU" altLang="ru-RU" sz="1800" b="1" dirty="0">
                <a:cs typeface="Arial" panose="020B0604020202020204" pitchFamily="34" charset="0"/>
              </a:rPr>
              <a:t> </a:t>
            </a:r>
            <a:r>
              <a:rPr lang="ru-RU" altLang="ru-RU" sz="1800" dirty="0">
                <a:cs typeface="Arial" panose="020B0604020202020204" pitchFamily="34" charset="0"/>
              </a:rPr>
              <a:t>аль-Хорезми превратилась в «алгоритм». Благодаря латинскому переводу трактата аль-Хорезми европейцы в XII веке познакомились с позиционной системой счисления, и в средневековой Европе алгоритмом называлась десятичная позиционная система счисления и правила счета в ней. </a:t>
            </a:r>
            <a:r>
              <a:rPr lang="ru-RU" dirty="0"/>
              <a:t>В течение нескольких следующих столетий появилось множество других трудов, посвящённых всё тому же вопросу — обучению искусству счёта с помощью цифр, и все они имели в названии слово </a:t>
            </a:r>
            <a:r>
              <a:rPr lang="es-419" i="1" dirty="0"/>
              <a:t>algoritmi</a:t>
            </a:r>
            <a:r>
              <a:rPr lang="es-419" dirty="0"/>
              <a:t> </a:t>
            </a:r>
            <a:r>
              <a:rPr lang="ru-RU" dirty="0"/>
              <a:t>или </a:t>
            </a:r>
            <a:r>
              <a:rPr lang="es-419" i="1" dirty="0"/>
              <a:t>algorismi</a:t>
            </a:r>
            <a:r>
              <a:rPr lang="es-419" dirty="0"/>
              <a:t>.</a:t>
            </a:r>
            <a:endParaRPr lang="ru-RU" dirty="0"/>
          </a:p>
          <a:p>
            <a:pPr indent="450215" algn="just">
              <a:lnSpc>
                <a:spcPct val="150000"/>
              </a:lnSpc>
              <a:spcAft>
                <a:spcPts val="0"/>
              </a:spcAft>
            </a:pPr>
            <a:r>
              <a:rPr lang="ru-RU" dirty="0"/>
              <a:t>Про аль-Хорезми позднейшие авторы ничего не знали, но поскольку первый перевод книги начинается словами: «</a:t>
            </a:r>
            <a:r>
              <a:rPr lang="es-419" dirty="0"/>
              <a:t>Dixit algorizmi: …» («</a:t>
            </a:r>
            <a:r>
              <a:rPr lang="ru-RU" dirty="0"/>
              <a:t>Аль-Хорезми говорил: …»), всё ещё связывали это слово с именем конкретного человека. Как видите первоначально алгоритм означал искусство счёта с помощью цифр.</a:t>
            </a:r>
          </a:p>
        </p:txBody>
      </p:sp>
    </p:spTree>
    <p:extLst>
      <p:ext uri="{BB962C8B-B14F-4D97-AF65-F5344CB8AC3E}">
        <p14:creationId xmlns:p14="http://schemas.microsoft.com/office/powerpoint/2010/main" val="2466925328"/>
      </p:ext>
    </p:extLst>
  </p:cSld>
  <p:clrMapOvr>
    <a:masterClrMapping/>
  </p:clrMapOvr>
  <mc:AlternateContent xmlns:mc="http://schemas.openxmlformats.org/markup-compatibility/2006" xmlns:p14="http://schemas.microsoft.com/office/powerpoint/2010/main">
    <mc:Choice Requires="p14">
      <p:transition spd="slow" p14:dur="2000" advTm="72512"/>
    </mc:Choice>
    <mc:Fallback xmlns="">
      <p:transition spd="slow" advTm="72512"/>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Трансляторы</a:t>
            </a:r>
          </a:p>
        </p:txBody>
      </p:sp>
      <p:sp>
        <p:nvSpPr>
          <p:cNvPr id="8" name="TextBox 7"/>
          <p:cNvSpPr txBox="1"/>
          <p:nvPr/>
        </p:nvSpPr>
        <p:spPr>
          <a:xfrm>
            <a:off x="720983" y="575102"/>
            <a:ext cx="7992888" cy="4401205"/>
          </a:xfrm>
          <a:prstGeom prst="rect">
            <a:avLst/>
          </a:prstGeom>
          <a:noFill/>
        </p:spPr>
        <p:txBody>
          <a:bodyPr wrap="square" rtlCol="0">
            <a:spAutoFit/>
          </a:bodyPr>
          <a:lstStyle/>
          <a:p>
            <a:pPr>
              <a:defRPr/>
            </a:pPr>
            <a:r>
              <a:rPr lang="ru-RU" altLang="ru-RU" sz="2800" b="1" dirty="0">
                <a:latin typeface="+mj-lt"/>
              </a:rPr>
              <a:t>Особенности интерпретируемых программ</a:t>
            </a:r>
          </a:p>
          <a:p>
            <a:pPr marL="457200" indent="-457200">
              <a:lnSpc>
                <a:spcPct val="90000"/>
              </a:lnSpc>
              <a:buFont typeface="Arial" panose="020B0604020202020204" pitchFamily="34" charset="0"/>
              <a:buChar char="•"/>
            </a:pPr>
            <a:r>
              <a:rPr lang="ru-RU" altLang="ru-RU" sz="2800" dirty="0">
                <a:latin typeface="+mj-lt"/>
              </a:rPr>
              <a:t>интерпретируемые программы выполняются заметно медленнее, чем компилируемые;</a:t>
            </a:r>
          </a:p>
          <a:p>
            <a:pPr marL="457200" indent="-457200">
              <a:lnSpc>
                <a:spcPct val="90000"/>
              </a:lnSpc>
              <a:buFont typeface="Arial" panose="020B0604020202020204" pitchFamily="34" charset="0"/>
              <a:buChar char="•"/>
            </a:pPr>
            <a:r>
              <a:rPr lang="ru-RU" altLang="ru-RU" sz="2800" dirty="0">
                <a:latin typeface="+mj-lt"/>
              </a:rPr>
              <a:t>программы можно запускать сразу же после изменения, что облегчает разработку;</a:t>
            </a:r>
          </a:p>
          <a:p>
            <a:pPr marL="457200" indent="-457200">
              <a:lnSpc>
                <a:spcPct val="90000"/>
              </a:lnSpc>
              <a:buFont typeface="Arial" panose="020B0604020202020204" pitchFamily="34" charset="0"/>
              <a:buChar char="•"/>
            </a:pPr>
            <a:r>
              <a:rPr lang="ru-RU" altLang="ru-RU" sz="2800" dirty="0">
                <a:latin typeface="+mj-lt"/>
              </a:rPr>
              <a:t>программа на интерпретируемом языке может быть зачастую запущена на разных типах машин и операционных систем без дополнительных усилий;</a:t>
            </a:r>
          </a:p>
          <a:p>
            <a:pPr marL="457200" indent="-457200">
              <a:lnSpc>
                <a:spcPct val="90000"/>
              </a:lnSpc>
              <a:buFont typeface="Arial" panose="020B0604020202020204" pitchFamily="34" charset="0"/>
              <a:buChar char="•"/>
            </a:pPr>
            <a:r>
              <a:rPr lang="ru-RU" altLang="ru-RU" sz="2800" dirty="0">
                <a:latin typeface="+mj-lt"/>
              </a:rPr>
              <a:t>не могут выполняться без дополнительной программы-интерпретатора.</a:t>
            </a:r>
          </a:p>
        </p:txBody>
      </p:sp>
    </p:spTree>
    <p:extLst>
      <p:ext uri="{BB962C8B-B14F-4D97-AF65-F5344CB8AC3E}">
        <p14:creationId xmlns:p14="http://schemas.microsoft.com/office/powerpoint/2010/main" val="3405427553"/>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Трансляторы</a:t>
            </a:r>
          </a:p>
        </p:txBody>
      </p:sp>
      <p:sp>
        <p:nvSpPr>
          <p:cNvPr id="8" name="TextBox 7"/>
          <p:cNvSpPr txBox="1"/>
          <p:nvPr/>
        </p:nvSpPr>
        <p:spPr>
          <a:xfrm>
            <a:off x="251520" y="575102"/>
            <a:ext cx="8712968" cy="5443991"/>
          </a:xfrm>
          <a:prstGeom prst="rect">
            <a:avLst/>
          </a:prstGeom>
          <a:noFill/>
        </p:spPr>
        <p:txBody>
          <a:bodyPr wrap="square" rtlCol="0">
            <a:spAutoFit/>
          </a:bodyPr>
          <a:lstStyle/>
          <a:p>
            <a:pPr indent="457200">
              <a:lnSpc>
                <a:spcPct val="150000"/>
              </a:lnSpc>
              <a:buFontTx/>
              <a:buNone/>
            </a:pPr>
            <a:r>
              <a:rPr lang="ru-RU" altLang="ru-RU" dirty="0">
                <a:latin typeface="+mj-lt"/>
              </a:rPr>
              <a:t>Некоторые языки, например, Java и </a:t>
            </a:r>
            <a:r>
              <a:rPr lang="ru-RU" altLang="ru-RU" dirty="0" err="1">
                <a:latin typeface="+mj-lt"/>
              </a:rPr>
              <a:t>C</a:t>
            </a:r>
            <a:r>
              <a:rPr lang="ru-RU" altLang="ru-RU" dirty="0">
                <a:latin typeface="+mj-lt"/>
              </a:rPr>
              <a:t>#, находятся между компилируемыми и интерпретируемыми: программа компилируется не в машинный язык, а в машинно-независимый код низкого уровня, байт-код, который выполняется виртуальной машиной. </a:t>
            </a:r>
            <a:endParaRPr lang="en-US" altLang="ru-RU" dirty="0">
              <a:latin typeface="+mj-lt"/>
            </a:endParaRPr>
          </a:p>
          <a:p>
            <a:pPr indent="457200">
              <a:lnSpc>
                <a:spcPct val="150000"/>
              </a:lnSpc>
              <a:buFontTx/>
              <a:buNone/>
            </a:pPr>
            <a:r>
              <a:rPr lang="ru-RU" b="1" i="0" dirty="0">
                <a:solidFill>
                  <a:srgbClr val="000000"/>
                </a:solidFill>
                <a:effectLst/>
                <a:latin typeface="Arial" panose="020B0604020202020204" pitchFamily="34" charset="0"/>
              </a:rPr>
              <a:t>Байт-код</a:t>
            </a:r>
            <a:r>
              <a:rPr lang="ru-RU" b="0" i="0" dirty="0">
                <a:solidFill>
                  <a:srgbClr val="000000"/>
                </a:solidFill>
                <a:effectLst/>
                <a:latin typeface="Arial" panose="020B0604020202020204" pitchFamily="34" charset="0"/>
              </a:rPr>
              <a:t> (</a:t>
            </a:r>
            <a:r>
              <a:rPr lang="es-419" b="0" i="0" dirty="0">
                <a:solidFill>
                  <a:srgbClr val="000000"/>
                </a:solidFill>
                <a:effectLst/>
                <a:latin typeface="Arial" panose="020B0604020202020204" pitchFamily="34" charset="0"/>
              </a:rPr>
              <a:t>byte-code)</a:t>
            </a:r>
            <a:r>
              <a:rPr lang="ru-RU" b="0" i="0" dirty="0">
                <a:solidFill>
                  <a:srgbClr val="000000"/>
                </a:solidFill>
                <a:effectLst/>
                <a:latin typeface="Arial" panose="020B0604020202020204" pitchFamily="34" charset="0"/>
              </a:rPr>
              <a:t> — машинно-независимый код низкого уровня, генерируемый </a:t>
            </a:r>
            <a:r>
              <a:rPr lang="ru-RU" b="0" i="0" u="none" strike="noStrike" dirty="0">
                <a:solidFill>
                  <a:srgbClr val="000000"/>
                </a:solidFill>
                <a:effectLst/>
                <a:latin typeface="Arial" panose="020B0604020202020204" pitchFamily="34" charset="0"/>
                <a:hlinkClick r:id="rId3" tooltip="Транслятор"/>
              </a:rPr>
              <a:t>транслятором</a:t>
            </a:r>
            <a:r>
              <a:rPr lang="ru-RU" b="0" i="0" dirty="0">
                <a:solidFill>
                  <a:srgbClr val="000000"/>
                </a:solidFill>
                <a:effectLst/>
                <a:latin typeface="Arial" panose="020B0604020202020204" pitchFamily="34" charset="0"/>
              </a:rPr>
              <a:t> и исполняемый </a:t>
            </a:r>
            <a:r>
              <a:rPr lang="ru-RU" b="0" i="0" u="none" strike="noStrike" dirty="0">
                <a:solidFill>
                  <a:srgbClr val="FF0000"/>
                </a:solidFill>
                <a:effectLst/>
                <a:latin typeface="Arial" panose="020B0604020202020204" pitchFamily="34" charset="0"/>
                <a:hlinkClick r:id="rId4" tooltip="Интерпретатор (такой страницы не существует)"/>
              </a:rPr>
              <a:t>интерпретатором</a:t>
            </a:r>
            <a:r>
              <a:rPr lang="ru-RU" b="0" i="0" dirty="0">
                <a:solidFill>
                  <a:srgbClr val="000000"/>
                </a:solidFill>
                <a:effectLst/>
                <a:latin typeface="Arial" panose="020B0604020202020204" pitchFamily="34" charset="0"/>
              </a:rPr>
              <a:t>. Большинство инструкций байт-кода эквивалентны одной или нескольким командам </a:t>
            </a:r>
            <a:r>
              <a:rPr lang="ru-RU" b="0" i="0" u="none" strike="noStrike" dirty="0">
                <a:solidFill>
                  <a:srgbClr val="000000"/>
                </a:solidFill>
                <a:effectLst/>
                <a:latin typeface="Arial" panose="020B0604020202020204" pitchFamily="34" charset="0"/>
                <a:hlinkClick r:id="rId5" tooltip="Ассемблер"/>
              </a:rPr>
              <a:t>ассемблера</a:t>
            </a:r>
            <a:r>
              <a:rPr lang="ru-RU" b="0" i="0" dirty="0">
                <a:solidFill>
                  <a:srgbClr val="000000"/>
                </a:solidFill>
                <a:effectLst/>
                <a:latin typeface="Arial" panose="020B0604020202020204" pitchFamily="34" charset="0"/>
              </a:rPr>
              <a:t>. Трансляция в байт-код занимает промежуточное положение между компиляцией в </a:t>
            </a:r>
            <a:r>
              <a:rPr lang="ru-RU" b="0" i="0" u="none" strike="noStrike" dirty="0">
                <a:solidFill>
                  <a:srgbClr val="000000"/>
                </a:solidFill>
                <a:effectLst/>
                <a:latin typeface="Arial" panose="020B0604020202020204" pitchFamily="34" charset="0"/>
                <a:hlinkClick r:id="rId6" tooltip="Машинный код"/>
              </a:rPr>
              <a:t>машинный код</a:t>
            </a:r>
            <a:r>
              <a:rPr lang="ru-RU" b="0" i="0" dirty="0">
                <a:solidFill>
                  <a:srgbClr val="000000"/>
                </a:solidFill>
                <a:effectLst/>
                <a:latin typeface="Arial" panose="020B0604020202020204" pitchFamily="34" charset="0"/>
              </a:rPr>
              <a:t> и </a:t>
            </a:r>
            <a:r>
              <a:rPr lang="ru-RU" b="0" i="0" u="none" strike="noStrike" dirty="0">
                <a:solidFill>
                  <a:srgbClr val="FF0000"/>
                </a:solidFill>
                <a:effectLst/>
                <a:latin typeface="Arial" panose="020B0604020202020204" pitchFamily="34" charset="0"/>
                <a:hlinkClick r:id="rId4" tooltip="Интерпретатор (такой страницы не существует)"/>
              </a:rPr>
              <a:t>интерпретацией</a:t>
            </a:r>
            <a:r>
              <a:rPr lang="ru-RU" b="0" i="0" dirty="0">
                <a:solidFill>
                  <a:srgbClr val="000000"/>
                </a:solidFill>
                <a:effectLst/>
                <a:latin typeface="Arial" panose="020B0604020202020204" pitchFamily="34" charset="0"/>
              </a:rPr>
              <a:t>.</a:t>
            </a:r>
            <a:endParaRPr lang="ru-RU" altLang="ru-RU" dirty="0">
              <a:latin typeface="+mj-lt"/>
            </a:endParaRPr>
          </a:p>
          <a:p>
            <a:pPr indent="457200">
              <a:lnSpc>
                <a:spcPct val="150000"/>
              </a:lnSpc>
              <a:buFontTx/>
              <a:buNone/>
            </a:pPr>
            <a:r>
              <a:rPr lang="ru-RU" altLang="ru-RU" dirty="0">
                <a:latin typeface="+mj-lt"/>
              </a:rPr>
              <a:t>Для выполнения байт-кода обычно используется интерпретация, хотя отдельные его части для ускорения работы программы могут быть транслированы в машинный код непосредственно во время выполнения программы по технологии компиляции «на лету» (</a:t>
            </a:r>
            <a:r>
              <a:rPr lang="ru-RU" altLang="ru-RU" dirty="0" err="1">
                <a:latin typeface="+mj-lt"/>
              </a:rPr>
              <a:t>Just-in-time</a:t>
            </a:r>
            <a:r>
              <a:rPr lang="ru-RU" altLang="ru-RU" dirty="0">
                <a:latin typeface="+mj-lt"/>
              </a:rPr>
              <a:t> </a:t>
            </a:r>
            <a:r>
              <a:rPr lang="ru-RU" altLang="ru-RU" dirty="0" err="1">
                <a:latin typeface="+mj-lt"/>
              </a:rPr>
              <a:t>compilation</a:t>
            </a:r>
            <a:r>
              <a:rPr lang="ru-RU" altLang="ru-RU" dirty="0">
                <a:latin typeface="+mj-lt"/>
              </a:rPr>
              <a:t>, JIT). </a:t>
            </a:r>
          </a:p>
        </p:txBody>
      </p:sp>
    </p:spTree>
    <p:extLst>
      <p:ext uri="{BB962C8B-B14F-4D97-AF65-F5344CB8AC3E}">
        <p14:creationId xmlns:p14="http://schemas.microsoft.com/office/powerpoint/2010/main" val="401358272"/>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Классификация ЯП</a:t>
            </a:r>
          </a:p>
        </p:txBody>
      </p:sp>
      <p:sp>
        <p:nvSpPr>
          <p:cNvPr id="8" name="TextBox 7"/>
          <p:cNvSpPr txBox="1"/>
          <p:nvPr/>
        </p:nvSpPr>
        <p:spPr>
          <a:xfrm>
            <a:off x="467544" y="1130588"/>
            <a:ext cx="7992888" cy="2332946"/>
          </a:xfrm>
          <a:prstGeom prst="rect">
            <a:avLst/>
          </a:prstGeom>
          <a:noFill/>
        </p:spPr>
        <p:txBody>
          <a:bodyPr wrap="square" rtlCol="0">
            <a:spAutoFit/>
          </a:bodyPr>
          <a:lstStyle/>
          <a:p>
            <a:pPr algn="ctr">
              <a:lnSpc>
                <a:spcPct val="80000"/>
              </a:lnSpc>
              <a:buFontTx/>
              <a:buNone/>
            </a:pPr>
            <a:r>
              <a:rPr lang="ru-RU" altLang="ru-RU" sz="2800" b="1" dirty="0">
                <a:latin typeface="+mj-lt"/>
              </a:rPr>
              <a:t>Классификация языков программирования по близости к естественному языку</a:t>
            </a:r>
          </a:p>
          <a:p>
            <a:pPr>
              <a:lnSpc>
                <a:spcPct val="80000"/>
              </a:lnSpc>
              <a:buFontTx/>
              <a:buNone/>
            </a:pPr>
            <a:endParaRPr lang="ru-RU" altLang="ru-RU" sz="2800" dirty="0">
              <a:latin typeface="+mj-lt"/>
            </a:endParaRPr>
          </a:p>
          <a:p>
            <a:pPr marL="457200" indent="-457200">
              <a:buFont typeface="Arial" panose="020B0604020202020204" pitchFamily="34" charset="0"/>
              <a:buChar char="•"/>
            </a:pPr>
            <a:r>
              <a:rPr lang="ru-RU" altLang="ru-RU" sz="2800" dirty="0">
                <a:latin typeface="+mj-lt"/>
              </a:rPr>
              <a:t>Языки программирования высокого уровня</a:t>
            </a:r>
          </a:p>
          <a:p>
            <a:pPr marL="457200" indent="-457200">
              <a:buFont typeface="Arial" panose="020B0604020202020204" pitchFamily="34" charset="0"/>
              <a:buChar char="•"/>
            </a:pPr>
            <a:r>
              <a:rPr lang="ru-RU" altLang="ru-RU" sz="2800" dirty="0">
                <a:latin typeface="+mj-lt"/>
              </a:rPr>
              <a:t>Языки программирования низкого уровня</a:t>
            </a:r>
          </a:p>
          <a:p>
            <a:pPr>
              <a:lnSpc>
                <a:spcPct val="80000"/>
              </a:lnSpc>
              <a:buFontTx/>
              <a:buNone/>
            </a:pPr>
            <a:endParaRPr lang="ru-RU" altLang="ru-RU" sz="2800" dirty="0">
              <a:latin typeface="+mj-lt"/>
            </a:endParaRPr>
          </a:p>
        </p:txBody>
      </p:sp>
    </p:spTree>
    <p:extLst>
      <p:ext uri="{BB962C8B-B14F-4D97-AF65-F5344CB8AC3E}">
        <p14:creationId xmlns:p14="http://schemas.microsoft.com/office/powerpoint/2010/main" val="3454084052"/>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Классификация ЯП</a:t>
            </a:r>
          </a:p>
        </p:txBody>
      </p:sp>
      <p:sp>
        <p:nvSpPr>
          <p:cNvPr id="8" name="TextBox 7"/>
          <p:cNvSpPr txBox="1"/>
          <p:nvPr/>
        </p:nvSpPr>
        <p:spPr>
          <a:xfrm>
            <a:off x="323528" y="575102"/>
            <a:ext cx="8640960" cy="5133713"/>
          </a:xfrm>
          <a:prstGeom prst="rect">
            <a:avLst/>
          </a:prstGeom>
          <a:noFill/>
        </p:spPr>
        <p:txBody>
          <a:bodyPr wrap="square" rtlCol="0">
            <a:spAutoFit/>
          </a:bodyPr>
          <a:lstStyle/>
          <a:p>
            <a:pPr indent="457200">
              <a:lnSpc>
                <a:spcPct val="90000"/>
              </a:lnSpc>
              <a:buFontTx/>
              <a:buNone/>
            </a:pPr>
            <a:r>
              <a:rPr lang="ru-RU" altLang="ru-RU" sz="2800" b="1" dirty="0">
                <a:solidFill>
                  <a:srgbClr val="000066"/>
                </a:solidFill>
                <a:latin typeface="+mj-lt"/>
              </a:rPr>
              <a:t>Высокоуровневый язык программирования </a:t>
            </a:r>
            <a:r>
              <a:rPr lang="ru-RU" altLang="ru-RU" sz="2800" dirty="0">
                <a:latin typeface="+mj-lt"/>
              </a:rPr>
              <a:t>— разработанный для быстроты и удобства использования программистом. </a:t>
            </a:r>
          </a:p>
          <a:p>
            <a:pPr indent="457200">
              <a:lnSpc>
                <a:spcPct val="90000"/>
              </a:lnSpc>
              <a:buFontTx/>
              <a:buNone/>
            </a:pPr>
            <a:endParaRPr lang="ru-RU" altLang="ru-RU" sz="2800" dirty="0">
              <a:latin typeface="+mj-lt"/>
            </a:endParaRPr>
          </a:p>
          <a:p>
            <a:pPr indent="457200">
              <a:lnSpc>
                <a:spcPct val="90000"/>
              </a:lnSpc>
              <a:buFontTx/>
              <a:buNone/>
            </a:pPr>
            <a:r>
              <a:rPr lang="ru-RU" altLang="ru-RU" sz="2800" dirty="0">
                <a:latin typeface="+mj-lt"/>
              </a:rPr>
              <a:t>Слово «высокоуровневый» здесь означает, что язык предназначен для решения абстрактных задач и оперирует не инструкциями к оборудованию, а логическими понятиями и абстракцией данных (</a:t>
            </a:r>
            <a:r>
              <a:rPr lang="ru-RU" altLang="ru-RU" sz="2800" dirty="0" err="1">
                <a:latin typeface="+mj-lt"/>
              </a:rPr>
              <a:t>C</a:t>
            </a:r>
            <a:r>
              <a:rPr lang="ru-RU" altLang="ru-RU" sz="2800" dirty="0">
                <a:latin typeface="+mj-lt"/>
              </a:rPr>
              <a:t>++, </a:t>
            </a:r>
            <a:r>
              <a:rPr lang="ru-RU" altLang="ru-RU" sz="2800" dirty="0" err="1">
                <a:latin typeface="+mj-lt"/>
              </a:rPr>
              <a:t>Visual</a:t>
            </a:r>
            <a:r>
              <a:rPr lang="ru-RU" altLang="ru-RU" sz="2800" dirty="0">
                <a:latin typeface="+mj-lt"/>
              </a:rPr>
              <a:t> </a:t>
            </a:r>
            <a:r>
              <a:rPr lang="ru-RU" altLang="ru-RU" sz="2800" dirty="0" err="1">
                <a:latin typeface="+mj-lt"/>
              </a:rPr>
              <a:t>Basic</a:t>
            </a:r>
            <a:r>
              <a:rPr lang="ru-RU" altLang="ru-RU" sz="2800" dirty="0">
                <a:latin typeface="+mj-lt"/>
              </a:rPr>
              <a:t>, </a:t>
            </a:r>
            <a:r>
              <a:rPr lang="ru-RU" altLang="ru-RU" sz="2800" dirty="0" err="1">
                <a:latin typeface="+mj-lt"/>
              </a:rPr>
              <a:t>Java</a:t>
            </a:r>
            <a:r>
              <a:rPr lang="ru-RU" altLang="ru-RU" sz="2800" dirty="0">
                <a:latin typeface="+mj-lt"/>
              </a:rPr>
              <a:t>, </a:t>
            </a:r>
            <a:r>
              <a:rPr lang="ru-RU" altLang="ru-RU" sz="2800" dirty="0" err="1">
                <a:latin typeface="+mj-lt"/>
              </a:rPr>
              <a:t>Python</a:t>
            </a:r>
            <a:r>
              <a:rPr lang="ru-RU" altLang="ru-RU" sz="2800" dirty="0">
                <a:latin typeface="+mj-lt"/>
              </a:rPr>
              <a:t>, </a:t>
            </a:r>
            <a:r>
              <a:rPr lang="ru-RU" altLang="ru-RU" sz="2800" dirty="0" err="1">
                <a:latin typeface="+mj-lt"/>
              </a:rPr>
              <a:t>Ruby</a:t>
            </a:r>
            <a:r>
              <a:rPr lang="ru-RU" altLang="ru-RU" sz="2800" dirty="0">
                <a:latin typeface="+mj-lt"/>
              </a:rPr>
              <a:t>, </a:t>
            </a:r>
            <a:r>
              <a:rPr lang="ru-RU" altLang="ru-RU" sz="2800" dirty="0" err="1">
                <a:latin typeface="+mj-lt"/>
              </a:rPr>
              <a:t>Perl</a:t>
            </a:r>
            <a:r>
              <a:rPr lang="ru-RU" altLang="ru-RU" sz="2800" dirty="0">
                <a:latin typeface="+mj-lt"/>
              </a:rPr>
              <a:t>, </a:t>
            </a:r>
            <a:r>
              <a:rPr lang="ru-RU" altLang="ru-RU" sz="2800" dirty="0" err="1">
                <a:latin typeface="+mj-lt"/>
              </a:rPr>
              <a:t>Delphi</a:t>
            </a:r>
            <a:r>
              <a:rPr lang="ru-RU" altLang="ru-RU" sz="2800" dirty="0">
                <a:latin typeface="+mj-lt"/>
              </a:rPr>
              <a:t>, PHP).</a:t>
            </a:r>
          </a:p>
          <a:p>
            <a:pPr indent="457200">
              <a:lnSpc>
                <a:spcPct val="90000"/>
              </a:lnSpc>
              <a:buFontTx/>
              <a:buNone/>
            </a:pPr>
            <a:endParaRPr lang="ru-RU" altLang="ru-RU" sz="2800" dirty="0">
              <a:latin typeface="+mj-lt"/>
            </a:endParaRPr>
          </a:p>
          <a:p>
            <a:pPr indent="457200" algn="just">
              <a:lnSpc>
                <a:spcPct val="90000"/>
              </a:lnSpc>
              <a:buFontTx/>
              <a:buNone/>
            </a:pPr>
            <a:r>
              <a:rPr lang="ru-RU" altLang="ru-RU" sz="2800" dirty="0">
                <a:latin typeface="+mj-lt"/>
              </a:rPr>
              <a:t>Такие программы проще для понимания программистом, но гораздо менее эффективны, чем создаваемые при помощи низкоуровневых языков.</a:t>
            </a:r>
          </a:p>
        </p:txBody>
      </p:sp>
    </p:spTree>
    <p:extLst>
      <p:ext uri="{BB962C8B-B14F-4D97-AF65-F5344CB8AC3E}">
        <p14:creationId xmlns:p14="http://schemas.microsoft.com/office/powerpoint/2010/main" val="2422850295"/>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Классификация ЯП</a:t>
            </a:r>
          </a:p>
        </p:txBody>
      </p:sp>
      <p:sp>
        <p:nvSpPr>
          <p:cNvPr id="8" name="TextBox 7"/>
          <p:cNvSpPr txBox="1"/>
          <p:nvPr/>
        </p:nvSpPr>
        <p:spPr>
          <a:xfrm>
            <a:off x="720983" y="575102"/>
            <a:ext cx="7992888" cy="3970318"/>
          </a:xfrm>
          <a:prstGeom prst="rect">
            <a:avLst/>
          </a:prstGeom>
          <a:noFill/>
        </p:spPr>
        <p:txBody>
          <a:bodyPr wrap="square" rtlCol="0">
            <a:spAutoFit/>
          </a:bodyPr>
          <a:lstStyle/>
          <a:p>
            <a:pPr indent="457200">
              <a:buFontTx/>
              <a:buNone/>
            </a:pPr>
            <a:r>
              <a:rPr lang="ru-RU" altLang="ru-RU" sz="2800" b="1" dirty="0">
                <a:solidFill>
                  <a:srgbClr val="000066"/>
                </a:solidFill>
                <a:latin typeface="+mj-lt"/>
              </a:rPr>
              <a:t>Низкоуровневый язык программирования</a:t>
            </a:r>
            <a:r>
              <a:rPr lang="ru-RU" altLang="ru-RU" sz="2800" dirty="0">
                <a:solidFill>
                  <a:srgbClr val="000066"/>
                </a:solidFill>
                <a:latin typeface="+mj-lt"/>
              </a:rPr>
              <a:t> — </a:t>
            </a:r>
            <a:r>
              <a:rPr lang="ru-RU" altLang="ru-RU" sz="2800" dirty="0">
                <a:latin typeface="+mj-lt"/>
              </a:rPr>
              <a:t>язык программирования, близкий к программированию непосредственно в машинных кодах.</a:t>
            </a:r>
          </a:p>
          <a:p>
            <a:pPr indent="457200">
              <a:buFontTx/>
              <a:buNone/>
            </a:pPr>
            <a:endParaRPr lang="ru-RU" altLang="ru-RU" sz="2800" dirty="0">
              <a:latin typeface="+mj-lt"/>
            </a:endParaRPr>
          </a:p>
          <a:p>
            <a:pPr indent="457200">
              <a:buFontTx/>
              <a:buNone/>
            </a:pPr>
            <a:r>
              <a:rPr lang="ru-RU" altLang="ru-RU" sz="2800" dirty="0">
                <a:latin typeface="+mj-lt"/>
              </a:rPr>
              <a:t>Как правило, использует особенности конкретного семейства процессоров. Общеизвестный пример </a:t>
            </a:r>
            <a:r>
              <a:rPr lang="ru-RU" altLang="ru-RU" sz="2800" dirty="0" err="1">
                <a:latin typeface="+mj-lt"/>
              </a:rPr>
              <a:t>низкоуровнего</a:t>
            </a:r>
            <a:r>
              <a:rPr lang="ru-RU" altLang="ru-RU" sz="2800" dirty="0">
                <a:latin typeface="+mj-lt"/>
              </a:rPr>
              <a:t> языка — язык ассемблера. </a:t>
            </a:r>
          </a:p>
        </p:txBody>
      </p:sp>
    </p:spTree>
    <p:extLst>
      <p:ext uri="{BB962C8B-B14F-4D97-AF65-F5344CB8AC3E}">
        <p14:creationId xmlns:p14="http://schemas.microsoft.com/office/powerpoint/2010/main" val="1798151111"/>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Классификация ЯП</a:t>
            </a:r>
          </a:p>
        </p:txBody>
      </p:sp>
      <p:pic>
        <p:nvPicPr>
          <p:cNvPr id="5" name="Объект 22">
            <a:extLst>
              <a:ext uri="{FF2B5EF4-FFF2-40B4-BE49-F238E27FC236}">
                <a16:creationId xmlns:a16="http://schemas.microsoft.com/office/drawing/2014/main" id="{606C0C75-4955-024D-A397-E3BB7D67C460}"/>
              </a:ext>
            </a:extLst>
          </p:cNvPr>
          <p:cNvPicPr>
            <a:picLocks noChangeAspect="1"/>
          </p:cNvPicPr>
          <p:nvPr/>
        </p:nvPicPr>
        <p:blipFill>
          <a:blip r:embed="rId3"/>
          <a:stretch>
            <a:fillRect/>
          </a:stretch>
        </p:blipFill>
        <p:spPr>
          <a:xfrm>
            <a:off x="472089" y="836712"/>
            <a:ext cx="8199822" cy="5351463"/>
          </a:xfrm>
          <a:prstGeom prst="rect">
            <a:avLst/>
          </a:prstGeom>
        </p:spPr>
      </p:pic>
    </p:spTree>
    <p:extLst>
      <p:ext uri="{BB962C8B-B14F-4D97-AF65-F5344CB8AC3E}">
        <p14:creationId xmlns:p14="http://schemas.microsoft.com/office/powerpoint/2010/main" val="1752761073"/>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Классификация ЯП</a:t>
            </a:r>
          </a:p>
        </p:txBody>
      </p:sp>
      <p:sp>
        <p:nvSpPr>
          <p:cNvPr id="8" name="TextBox 7"/>
          <p:cNvSpPr txBox="1"/>
          <p:nvPr/>
        </p:nvSpPr>
        <p:spPr>
          <a:xfrm>
            <a:off x="720983" y="575102"/>
            <a:ext cx="7992888" cy="5004447"/>
          </a:xfrm>
          <a:prstGeom prst="rect">
            <a:avLst/>
          </a:prstGeom>
          <a:noFill/>
        </p:spPr>
        <p:txBody>
          <a:bodyPr wrap="square" rtlCol="0">
            <a:spAutoFit/>
          </a:bodyPr>
          <a:lstStyle/>
          <a:p>
            <a:pPr algn="ctr">
              <a:buFontTx/>
              <a:buNone/>
            </a:pPr>
            <a:r>
              <a:rPr lang="ru-RU" altLang="ru-RU" sz="2800" b="1" dirty="0">
                <a:latin typeface="Times New Roman" panose="02020603050405020304" pitchFamily="18" charset="0"/>
              </a:rPr>
              <a:t>Языки программирования</a:t>
            </a:r>
          </a:p>
          <a:p>
            <a:pPr marL="457200" indent="-457200">
              <a:lnSpc>
                <a:spcPct val="80000"/>
              </a:lnSpc>
              <a:buFont typeface="Arial" panose="020B0604020202020204" pitchFamily="34" charset="0"/>
              <a:buChar char="•"/>
            </a:pPr>
            <a:r>
              <a:rPr lang="ru-RU" altLang="ru-RU" sz="2800" dirty="0">
                <a:latin typeface="Times New Roman" panose="02020603050405020304" pitchFamily="18" charset="0"/>
              </a:rPr>
              <a:t>Машинный язык </a:t>
            </a:r>
            <a:r>
              <a:rPr lang="ru-RU" altLang="ru-RU" sz="2800" dirty="0">
                <a:latin typeface="Times New Roman" panose="02020603050405020304" pitchFamily="18" charset="0"/>
                <a:sym typeface="Symbol" panose="05050102010706020507" pitchFamily="18" charset="2"/>
              </a:rPr>
              <a:t> это система команд компьютера.</a:t>
            </a:r>
          </a:p>
          <a:p>
            <a:pPr marL="457200" indent="-457200">
              <a:lnSpc>
                <a:spcPct val="80000"/>
              </a:lnSpc>
              <a:buFont typeface="Arial" panose="020B0604020202020204" pitchFamily="34" charset="0"/>
              <a:buChar char="•"/>
            </a:pPr>
            <a:r>
              <a:rPr lang="ru-RU" altLang="ru-RU" sz="2800" dirty="0">
                <a:latin typeface="Times New Roman" panose="02020603050405020304" pitchFamily="18" charset="0"/>
                <a:sym typeface="Symbol" panose="05050102010706020507" pitchFamily="18" charset="2"/>
              </a:rPr>
              <a:t>Машинно-ориентированные языки  это мнемокоды, автокоды, языки ассемблера.</a:t>
            </a:r>
          </a:p>
          <a:p>
            <a:pPr marL="457200" indent="-457200">
              <a:lnSpc>
                <a:spcPct val="80000"/>
              </a:lnSpc>
              <a:buFont typeface="Arial" panose="020B0604020202020204" pitchFamily="34" charset="0"/>
              <a:buChar char="•"/>
            </a:pPr>
            <a:r>
              <a:rPr lang="ru-RU" altLang="ru-RU" sz="2800" dirty="0">
                <a:latin typeface="Times New Roman" panose="02020603050405020304" pitchFamily="18" charset="0"/>
                <a:sym typeface="Symbol" panose="05050102010706020507" pitchFamily="18" charset="2"/>
              </a:rPr>
              <a:t>Проблемные языки направлены на решение узкого круга задач. </a:t>
            </a:r>
          </a:p>
          <a:p>
            <a:pPr marL="457200" indent="-457200">
              <a:lnSpc>
                <a:spcPct val="80000"/>
              </a:lnSpc>
              <a:buFont typeface="Arial" panose="020B0604020202020204" pitchFamily="34" charset="0"/>
              <a:buChar char="•"/>
            </a:pPr>
            <a:r>
              <a:rPr lang="ru-RU" altLang="ru-RU" sz="2800" dirty="0">
                <a:latin typeface="Times New Roman" panose="02020603050405020304" pitchFamily="18" charset="0"/>
                <a:sym typeface="Symbol" panose="05050102010706020507" pitchFamily="18" charset="2"/>
              </a:rPr>
              <a:t>Процедурные языки  это машинно-независимые языки для описания алгоритмов решения задачи.</a:t>
            </a:r>
          </a:p>
          <a:p>
            <a:pPr marL="457200" indent="-457200">
              <a:lnSpc>
                <a:spcPct val="80000"/>
              </a:lnSpc>
              <a:buFont typeface="Arial" panose="020B0604020202020204" pitchFamily="34" charset="0"/>
              <a:buChar char="•"/>
            </a:pPr>
            <a:r>
              <a:rPr lang="ru-RU" altLang="ru-RU" sz="2800" dirty="0">
                <a:latin typeface="Times New Roman" panose="02020603050405020304" pitchFamily="18" charset="0"/>
                <a:sym typeface="Symbol" panose="05050102010706020507" pitchFamily="18" charset="2"/>
              </a:rPr>
              <a:t>Объектно-ориентированные языки основаны на представлении программы в виде совокупности объектов, каждый из которых является экземпляром определенного типа (класса).</a:t>
            </a:r>
            <a:endParaRPr lang="ru-RU" sz="2800" dirty="0"/>
          </a:p>
        </p:txBody>
      </p:sp>
    </p:spTree>
    <p:extLst>
      <p:ext uri="{BB962C8B-B14F-4D97-AF65-F5344CB8AC3E}">
        <p14:creationId xmlns:p14="http://schemas.microsoft.com/office/powerpoint/2010/main" val="479946927"/>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Методы программирования</a:t>
            </a:r>
          </a:p>
        </p:txBody>
      </p:sp>
      <p:sp>
        <p:nvSpPr>
          <p:cNvPr id="8" name="TextBox 7"/>
          <p:cNvSpPr txBox="1"/>
          <p:nvPr/>
        </p:nvSpPr>
        <p:spPr>
          <a:xfrm>
            <a:off x="720983" y="575102"/>
            <a:ext cx="7992888" cy="6093976"/>
          </a:xfrm>
          <a:prstGeom prst="rect">
            <a:avLst/>
          </a:prstGeom>
          <a:noFill/>
        </p:spPr>
        <p:txBody>
          <a:bodyPr wrap="square" rtlCol="0">
            <a:spAutoFit/>
          </a:bodyPr>
          <a:lstStyle/>
          <a:p>
            <a:pPr>
              <a:buFontTx/>
              <a:buNone/>
            </a:pPr>
            <a:r>
              <a:rPr lang="ru-RU" sz="2600" b="1" dirty="0"/>
              <a:t>Структурное программирование</a:t>
            </a:r>
          </a:p>
          <a:p>
            <a:r>
              <a:rPr lang="ru-RU" altLang="ru-RU" sz="2600" dirty="0">
                <a:latin typeface="Times New Roman" panose="02020603050405020304" pitchFamily="18" charset="0"/>
              </a:rPr>
              <a:t>Это программирование с разбиением на части сложных систем для последующей реализации в виде отдельных подпрограмм.</a:t>
            </a:r>
            <a:endParaRPr lang="en-US" altLang="ru-RU" sz="2600" dirty="0">
              <a:latin typeface="Times New Roman" panose="02020603050405020304" pitchFamily="18" charset="0"/>
            </a:endParaRPr>
          </a:p>
          <a:p>
            <a:r>
              <a:rPr lang="ru-RU" sz="2600" b="1" i="0" dirty="0">
                <a:solidFill>
                  <a:srgbClr val="000000"/>
                </a:solidFill>
                <a:effectLst/>
                <a:latin typeface="Playfair Display" panose="020F0502020204030204" pitchFamily="34" charset="0"/>
              </a:rPr>
              <a:t>Структурное программирование</a:t>
            </a:r>
            <a:r>
              <a:rPr lang="ru-RU" sz="2600" b="0" i="0" dirty="0">
                <a:solidFill>
                  <a:srgbClr val="000000"/>
                </a:solidFill>
                <a:effectLst/>
                <a:latin typeface="Playfair Display" panose="020F0502020204030204" pitchFamily="34" charset="0"/>
              </a:rPr>
              <a:t> — парадигма программирования, в основе которой лежит представление программы в виде иерархической структуры блоков.</a:t>
            </a:r>
            <a:r>
              <a:rPr lang="en-US" sz="2600" b="0" i="0" dirty="0">
                <a:solidFill>
                  <a:srgbClr val="000000"/>
                </a:solidFill>
                <a:effectLst/>
                <a:latin typeface="Playfair Display" panose="020F0502020204030204" pitchFamily="34" charset="0"/>
              </a:rPr>
              <a:t> </a:t>
            </a:r>
            <a:r>
              <a:rPr lang="ru-RU" sz="2600" b="0" i="0" dirty="0">
                <a:solidFill>
                  <a:srgbClr val="000000"/>
                </a:solidFill>
                <a:effectLst/>
                <a:latin typeface="Playfair Display" panose="020F0502020204030204" pitchFamily="34" charset="0"/>
              </a:rPr>
              <a:t>По своей сути оно воплощает принципы системного подхода в процессе создания и эксплуатации программного обеспечения </a:t>
            </a:r>
            <a:r>
              <a:rPr lang="ru-RU" sz="2600" dirty="0">
                <a:solidFill>
                  <a:srgbClr val="000000"/>
                </a:solidFill>
                <a:latin typeface="Playfair Display" panose="020F0502020204030204" pitchFamily="34" charset="0"/>
              </a:rPr>
              <a:t>компьютера</a:t>
            </a:r>
            <a:r>
              <a:rPr lang="ru-RU" sz="2600" b="0" i="0" dirty="0">
                <a:solidFill>
                  <a:srgbClr val="000000"/>
                </a:solidFill>
                <a:effectLst/>
                <a:latin typeface="Playfair Display" panose="020F0502020204030204" pitchFamily="34" charset="0"/>
              </a:rPr>
              <a:t>. </a:t>
            </a:r>
            <a:r>
              <a:rPr lang="ru-RU" sz="2600" b="0" i="0" dirty="0">
                <a:solidFill>
                  <a:srgbClr val="000000"/>
                </a:solidFill>
                <a:effectLst/>
                <a:latin typeface="Playfair Display" pitchFamily="2" charset="0"/>
              </a:rPr>
              <a:t>Структурное программирование иногда называют еще </a:t>
            </a:r>
            <a:r>
              <a:rPr lang="ru-RU" sz="2600" b="1" i="0" dirty="0">
                <a:solidFill>
                  <a:srgbClr val="000000"/>
                </a:solidFill>
                <a:effectLst/>
                <a:latin typeface="Playfair Display" pitchFamily="2" charset="0"/>
              </a:rPr>
              <a:t>«программированием без </a:t>
            </a:r>
            <a:r>
              <a:rPr lang="es-419" sz="2600" b="1" i="0" dirty="0">
                <a:solidFill>
                  <a:srgbClr val="000000"/>
                </a:solidFill>
                <a:effectLst/>
                <a:latin typeface="Playfair Display" pitchFamily="2" charset="0"/>
              </a:rPr>
              <a:t>go to»</a:t>
            </a:r>
            <a:r>
              <a:rPr lang="es-419" sz="2600" b="0" i="0" dirty="0">
                <a:solidFill>
                  <a:srgbClr val="000000"/>
                </a:solidFill>
                <a:effectLst/>
                <a:latin typeface="Playfair Display" pitchFamily="2" charset="0"/>
              </a:rPr>
              <a:t>. </a:t>
            </a:r>
            <a:endParaRPr lang="ru-RU" sz="2600" b="0" i="0" dirty="0">
              <a:solidFill>
                <a:srgbClr val="000000"/>
              </a:solidFill>
              <a:effectLst/>
              <a:latin typeface="Playfair Display" panose="020F0502020204030204" pitchFamily="34" charset="0"/>
            </a:endParaRPr>
          </a:p>
          <a:p>
            <a:endParaRPr lang="ru-RU" altLang="ru-RU" sz="2600" dirty="0">
              <a:latin typeface="Times New Roman" panose="02020603050405020304" pitchFamily="18" charset="0"/>
            </a:endParaRPr>
          </a:p>
          <a:p>
            <a:r>
              <a:rPr lang="ru-RU" altLang="ru-RU" sz="2600" i="1" dirty="0">
                <a:latin typeface="Times New Roman" panose="02020603050405020304" pitchFamily="18" charset="0"/>
              </a:rPr>
              <a:t>Примеры</a:t>
            </a:r>
            <a:r>
              <a:rPr lang="ru-RU" altLang="ru-RU" sz="2600" dirty="0">
                <a:latin typeface="Times New Roman" panose="02020603050405020304" pitchFamily="18" charset="0"/>
              </a:rPr>
              <a:t>: </a:t>
            </a:r>
            <a:r>
              <a:rPr lang="en-US" altLang="ru-RU" sz="2600" dirty="0">
                <a:latin typeface="Times New Roman" panose="02020603050405020304" pitchFamily="18" charset="0"/>
              </a:rPr>
              <a:t>PL/1, Pascal,</a:t>
            </a:r>
            <a:r>
              <a:rPr lang="ru-RU" altLang="ru-RU" sz="2600" dirty="0">
                <a:latin typeface="Times New Roman" panose="02020603050405020304" pitchFamily="18" charset="0"/>
              </a:rPr>
              <a:t> Си</a:t>
            </a:r>
            <a:endParaRPr lang="ru-RU" altLang="ru-RU" sz="2600" dirty="0"/>
          </a:p>
        </p:txBody>
      </p:sp>
    </p:spTree>
    <p:extLst>
      <p:ext uri="{BB962C8B-B14F-4D97-AF65-F5344CB8AC3E}">
        <p14:creationId xmlns:p14="http://schemas.microsoft.com/office/powerpoint/2010/main" val="1730424014"/>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Методы программирования</a:t>
            </a:r>
          </a:p>
        </p:txBody>
      </p:sp>
      <p:sp>
        <p:nvSpPr>
          <p:cNvPr id="8" name="TextBox 7"/>
          <p:cNvSpPr txBox="1"/>
          <p:nvPr/>
        </p:nvSpPr>
        <p:spPr>
          <a:xfrm>
            <a:off x="251520" y="575102"/>
            <a:ext cx="8568952" cy="5863144"/>
          </a:xfrm>
          <a:prstGeom prst="rect">
            <a:avLst/>
          </a:prstGeom>
          <a:noFill/>
        </p:spPr>
        <p:txBody>
          <a:bodyPr wrap="square" rtlCol="0">
            <a:spAutoFit/>
          </a:bodyPr>
          <a:lstStyle/>
          <a:p>
            <a:pPr>
              <a:buFontTx/>
              <a:buNone/>
            </a:pPr>
            <a:r>
              <a:rPr lang="ru-RU" sz="2500" b="1" dirty="0"/>
              <a:t>Модульное программирование </a:t>
            </a:r>
            <a:r>
              <a:rPr lang="ru-RU" sz="2500" b="0" i="0" dirty="0">
                <a:solidFill>
                  <a:srgbClr val="000000"/>
                </a:solidFill>
                <a:effectLst/>
                <a:latin typeface="Playfair Display" pitchFamily="2" charset="0"/>
              </a:rPr>
              <a:t>является естественным следствием проектирования сверху вниз и заключается в том, что программа разбивается на части – модули, разрабатываемые по отдельности.</a:t>
            </a:r>
          </a:p>
          <a:p>
            <a:pPr algn="l"/>
            <a:r>
              <a:rPr lang="ru-RU" sz="2500" b="0" i="0" dirty="0">
                <a:solidFill>
                  <a:srgbClr val="000000"/>
                </a:solidFill>
                <a:effectLst/>
                <a:latin typeface="Playfair Display" pitchFamily="2" charset="0"/>
              </a:rPr>
              <a:t>В программировании под </a:t>
            </a:r>
            <a:r>
              <a:rPr lang="ru-RU" sz="2500" b="1" i="0" dirty="0">
                <a:solidFill>
                  <a:srgbClr val="000000"/>
                </a:solidFill>
                <a:effectLst/>
                <a:latin typeface="Playfair Display" pitchFamily="2" charset="0"/>
              </a:rPr>
              <a:t>модулем</a:t>
            </a:r>
            <a:r>
              <a:rPr lang="ru-RU" sz="2500" dirty="0">
                <a:solidFill>
                  <a:srgbClr val="000000"/>
                </a:solidFill>
                <a:latin typeface="Playfair Display" pitchFamily="2" charset="0"/>
              </a:rPr>
              <a:t> </a:t>
            </a:r>
            <a:r>
              <a:rPr lang="ru-RU" sz="2500" b="0" i="0" dirty="0">
                <a:solidFill>
                  <a:srgbClr val="000000"/>
                </a:solidFill>
                <a:effectLst/>
                <a:latin typeface="Playfair Display" pitchFamily="2" charset="0"/>
              </a:rPr>
              <a:t>понимается отдельная подпрограмма, а подпрограммы часто называются процедурами или процедурами-функциями. Поэтому модульное программирование еще называется процедурным.</a:t>
            </a:r>
          </a:p>
          <a:p>
            <a:endParaRPr lang="ru-RU" altLang="ru-RU" sz="2500" dirty="0">
              <a:latin typeface="Times New Roman" panose="02020603050405020304" pitchFamily="18" charset="0"/>
            </a:endParaRPr>
          </a:p>
          <a:p>
            <a:r>
              <a:rPr lang="ru-RU" altLang="ru-RU" sz="2500" dirty="0">
                <a:latin typeface="Times New Roman" panose="02020603050405020304" pitchFamily="18" charset="0"/>
              </a:rPr>
              <a:t>Оно предполагает выделение групп подпрограмм, использующих одни и те же глобальные переменные, в отдельные модули (библиотеки подпрограмм).</a:t>
            </a:r>
            <a:br>
              <a:rPr lang="ru-RU" altLang="ru-RU" sz="2500" dirty="0">
                <a:latin typeface="Times New Roman" panose="02020603050405020304" pitchFamily="18" charset="0"/>
              </a:rPr>
            </a:br>
            <a:r>
              <a:rPr lang="ru-RU" altLang="ru-RU" sz="2500" dirty="0">
                <a:latin typeface="Times New Roman" panose="02020603050405020304" pitchFamily="18" charset="0"/>
              </a:rPr>
              <a:t> </a:t>
            </a:r>
          </a:p>
          <a:p>
            <a:r>
              <a:rPr lang="ru-RU" altLang="ru-RU" sz="2500" i="1" dirty="0">
                <a:latin typeface="Times New Roman" panose="02020603050405020304" pitchFamily="18" charset="0"/>
              </a:rPr>
              <a:t>Примеры:</a:t>
            </a:r>
            <a:r>
              <a:rPr lang="ru-RU" altLang="ru-RU" sz="2500" dirty="0">
                <a:latin typeface="Times New Roman" panose="02020603050405020304" pitchFamily="18" charset="0"/>
              </a:rPr>
              <a:t> </a:t>
            </a:r>
            <a:r>
              <a:rPr lang="en-US" altLang="ru-RU" sz="2500" dirty="0">
                <a:latin typeface="Times New Roman" panose="02020603050405020304" pitchFamily="18" charset="0"/>
              </a:rPr>
              <a:t>Pascal,</a:t>
            </a:r>
            <a:r>
              <a:rPr lang="ru-RU" altLang="ru-RU" sz="2500" dirty="0">
                <a:latin typeface="Times New Roman" panose="02020603050405020304" pitchFamily="18" charset="0"/>
              </a:rPr>
              <a:t> Си (С++), </a:t>
            </a:r>
            <a:r>
              <a:rPr lang="en-US" altLang="ru-RU" sz="2500" dirty="0">
                <a:latin typeface="Times New Roman" panose="02020603050405020304" pitchFamily="18" charset="0"/>
              </a:rPr>
              <a:t>Ada, Modula</a:t>
            </a:r>
            <a:endParaRPr lang="ru-RU" sz="2500" dirty="0"/>
          </a:p>
        </p:txBody>
      </p:sp>
    </p:spTree>
    <p:extLst>
      <p:ext uri="{BB962C8B-B14F-4D97-AF65-F5344CB8AC3E}">
        <p14:creationId xmlns:p14="http://schemas.microsoft.com/office/powerpoint/2010/main" val="1809678899"/>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222" y="-2231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defRPr/>
            </a:pPr>
            <a:r>
              <a:rPr lang="ru-RU" sz="1600" b="1" dirty="0">
                <a:solidFill>
                  <a:prstClr val="white"/>
                </a:solidFill>
                <a:latin typeface="Times New Roman" panose="02020603050405020304" pitchFamily="18" charset="0"/>
                <a:cs typeface="Times New Roman" panose="02020603050405020304" pitchFamily="18" charset="0"/>
              </a:rPr>
              <a:t>И то. и другое</a:t>
            </a:r>
          </a:p>
        </p:txBody>
      </p:sp>
      <p:sp>
        <p:nvSpPr>
          <p:cNvPr id="8" name="TextBox 7"/>
          <p:cNvSpPr txBox="1"/>
          <p:nvPr/>
        </p:nvSpPr>
        <p:spPr>
          <a:xfrm>
            <a:off x="287524" y="980728"/>
            <a:ext cx="7812868" cy="3108543"/>
          </a:xfrm>
          <a:prstGeom prst="rect">
            <a:avLst/>
          </a:prstGeom>
          <a:noFill/>
        </p:spPr>
        <p:txBody>
          <a:bodyPr wrap="square" rtlCol="0">
            <a:spAutoFit/>
          </a:bodyPr>
          <a:lstStyle/>
          <a:p>
            <a:pPr>
              <a:buFontTx/>
              <a:buNone/>
            </a:pPr>
            <a:r>
              <a:rPr lang="ru-RU" sz="2800" b="0" i="0" dirty="0">
                <a:solidFill>
                  <a:srgbClr val="474747"/>
                </a:solidFill>
                <a:effectLst/>
                <a:latin typeface="Google Sans"/>
              </a:rPr>
              <a:t>Структурное программирование использует простые шаги и циклы для организации кода, не уделяя особого внимания скрытию или повторному использованию его частей. Модульное программирование идёт ещё дальше, объединяя код и данные в модули, которые можно использовать повторно в других проектах.</a:t>
            </a:r>
            <a:endParaRPr lang="ru-RU" sz="2500" dirty="0"/>
          </a:p>
        </p:txBody>
      </p:sp>
    </p:spTree>
    <p:extLst>
      <p:ext uri="{BB962C8B-B14F-4D97-AF65-F5344CB8AC3E}">
        <p14:creationId xmlns:p14="http://schemas.microsoft.com/office/powerpoint/2010/main" val="2540949534"/>
      </p:ext>
    </p:extLst>
  </p:cSld>
  <p:clrMapOvr>
    <a:masterClrMapping/>
  </p:clrMapOvr>
  <mc:AlternateContent xmlns:mc="http://schemas.openxmlformats.org/markup-compatibility/2006" xmlns:p14="http://schemas.microsoft.com/office/powerpoint/2010/main">
    <mc:Choice Requires="p14">
      <p:transition spd="slow" p14:dur="2000" advTm="89649"/>
    </mc:Choice>
    <mc:Fallback xmlns="">
      <p:transition spd="slow" advTm="89649"/>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8978</TotalTime>
  <Words>8664</Words>
  <Application>Microsoft Macintosh PowerPoint</Application>
  <PresentationFormat>Экран (4:3)</PresentationFormat>
  <Paragraphs>540</Paragraphs>
  <Slides>115</Slides>
  <Notes>14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115</vt:i4>
      </vt:variant>
    </vt:vector>
  </HeadingPairs>
  <TitlesOfParts>
    <vt:vector size="124" baseType="lpstr">
      <vt:lpstr>-apple-system</vt:lpstr>
      <vt:lpstr>Google Sans</vt:lpstr>
      <vt:lpstr>Times</vt:lpstr>
      <vt:lpstr>Arial</vt:lpstr>
      <vt:lpstr>Calibri</vt:lpstr>
      <vt:lpstr>Playfair Display</vt:lpstr>
      <vt:lpstr>Times New Roman</vt:lpstr>
      <vt:lpstr>Wingdings 2</vt:lpstr>
      <vt:lpstr>Тема Office</vt:lpstr>
      <vt:lpstr>Федеральное государственное бюджетное образовательное учреждение   высшего образования «МИРЭА – Российский технологический университет» РТУ МИРЭА Институт Информационных Технологий   Кафедра Промышленной Информатики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Николай</dc:creator>
  <cp:lastModifiedBy>Елизавета Каширская</cp:lastModifiedBy>
  <cp:revision>283</cp:revision>
  <cp:lastPrinted>2019-03-14T07:14:37Z</cp:lastPrinted>
  <dcterms:created xsi:type="dcterms:W3CDTF">2018-06-04T07:27:05Z</dcterms:created>
  <dcterms:modified xsi:type="dcterms:W3CDTF">2025-09-08T11:08:24Z</dcterms:modified>
</cp:coreProperties>
</file>