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2"/>
  </p:notesMasterIdLst>
  <p:sldIdLst>
    <p:sldId id="256" r:id="rId2"/>
    <p:sldId id="328" r:id="rId3"/>
    <p:sldId id="436" r:id="rId4"/>
    <p:sldId id="412" r:id="rId5"/>
    <p:sldId id="415" r:id="rId6"/>
    <p:sldId id="421" r:id="rId7"/>
    <p:sldId id="422" r:id="rId8"/>
    <p:sldId id="416" r:id="rId9"/>
    <p:sldId id="417" r:id="rId10"/>
    <p:sldId id="318" r:id="rId11"/>
    <p:sldId id="437" r:id="rId12"/>
    <p:sldId id="332" r:id="rId13"/>
    <p:sldId id="397" r:id="rId14"/>
    <p:sldId id="398" r:id="rId15"/>
    <p:sldId id="350" r:id="rId16"/>
    <p:sldId id="286" r:id="rId17"/>
    <p:sldId id="438" r:id="rId18"/>
    <p:sldId id="331" r:id="rId19"/>
    <p:sldId id="419" r:id="rId20"/>
    <p:sldId id="399" r:id="rId21"/>
    <p:sldId id="389" r:id="rId22"/>
    <p:sldId id="420" r:id="rId23"/>
    <p:sldId id="429" r:id="rId24"/>
    <p:sldId id="426" r:id="rId25"/>
    <p:sldId id="427" r:id="rId26"/>
    <p:sldId id="440" r:id="rId27"/>
    <p:sldId id="289" r:id="rId28"/>
    <p:sldId id="290" r:id="rId29"/>
    <p:sldId id="393" r:id="rId30"/>
    <p:sldId id="430" r:id="rId31"/>
    <p:sldId id="431" r:id="rId32"/>
    <p:sldId id="432" r:id="rId33"/>
    <p:sldId id="433" r:id="rId34"/>
    <p:sldId id="434" r:id="rId35"/>
    <p:sldId id="410" r:id="rId36"/>
    <p:sldId id="435" r:id="rId37"/>
    <p:sldId id="336" r:id="rId38"/>
    <p:sldId id="338" r:id="rId39"/>
    <p:sldId id="339" r:id="rId40"/>
    <p:sldId id="340" r:id="rId41"/>
    <p:sldId id="341" r:id="rId42"/>
    <p:sldId id="342" r:id="rId43"/>
    <p:sldId id="343" r:id="rId44"/>
    <p:sldId id="344" r:id="rId45"/>
    <p:sldId id="345" r:id="rId46"/>
    <p:sldId id="346" r:id="rId47"/>
    <p:sldId id="408" r:id="rId48"/>
    <p:sldId id="450" r:id="rId49"/>
    <p:sldId id="451" r:id="rId50"/>
    <p:sldId id="407" r:id="rId51"/>
    <p:sldId id="442" r:id="rId52"/>
    <p:sldId id="441" r:id="rId53"/>
    <p:sldId id="402" r:id="rId54"/>
    <p:sldId id="403" r:id="rId55"/>
    <p:sldId id="405" r:id="rId56"/>
    <p:sldId id="409" r:id="rId57"/>
    <p:sldId id="452" r:id="rId58"/>
    <p:sldId id="453" r:id="rId59"/>
    <p:sldId id="443" r:id="rId60"/>
    <p:sldId id="444" r:id="rId61"/>
    <p:sldId id="445" r:id="rId62"/>
    <p:sldId id="446" r:id="rId63"/>
    <p:sldId id="454" r:id="rId64"/>
    <p:sldId id="447" r:id="rId65"/>
    <p:sldId id="455" r:id="rId66"/>
    <p:sldId id="456" r:id="rId67"/>
    <p:sldId id="457" r:id="rId68"/>
    <p:sldId id="448" r:id="rId69"/>
    <p:sldId id="449" r:id="rId70"/>
    <p:sldId id="348" r:id="rId71"/>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67" autoAdjust="0"/>
    <p:restoredTop sz="94541" autoAdjust="0"/>
  </p:normalViewPr>
  <p:slideViewPr>
    <p:cSldViewPr>
      <p:cViewPr>
        <p:scale>
          <a:sx n="130" d="100"/>
          <a:sy n="130" d="100"/>
        </p:scale>
        <p:origin x="22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F1CBA9A-60F7-4C65-BAF6-AD62486CD87E}" type="datetimeFigureOut">
              <a:rPr lang="ru-RU" smtClean="0"/>
              <a:t>14.12.2025</a:t>
            </a:fld>
            <a:endParaRPr lang="ru-RU"/>
          </a:p>
        </p:txBody>
      </p:sp>
      <p:sp>
        <p:nvSpPr>
          <p:cNvPr id="4" name="Образ слайда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A81B45D-946D-471E-A406-C77C826DC06E}" type="slidenum">
              <a:rPr lang="ru-RU" smtClean="0"/>
              <a:t>‹#›</a:t>
            </a:fld>
            <a:endParaRPr lang="ru-RU"/>
          </a:p>
        </p:txBody>
      </p:sp>
    </p:spTree>
    <p:extLst>
      <p:ext uri="{BB962C8B-B14F-4D97-AF65-F5344CB8AC3E}">
        <p14:creationId xmlns:p14="http://schemas.microsoft.com/office/powerpoint/2010/main" val="31091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4</a:t>
            </a:fld>
            <a:endParaRPr lang="ru-RU"/>
          </a:p>
        </p:txBody>
      </p:sp>
    </p:spTree>
    <p:extLst>
      <p:ext uri="{BB962C8B-B14F-4D97-AF65-F5344CB8AC3E}">
        <p14:creationId xmlns:p14="http://schemas.microsoft.com/office/powerpoint/2010/main" val="2669946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43</a:t>
            </a:fld>
            <a:endParaRPr lang="ru-RU"/>
          </a:p>
        </p:txBody>
      </p:sp>
    </p:spTree>
    <p:extLst>
      <p:ext uri="{BB962C8B-B14F-4D97-AF65-F5344CB8AC3E}">
        <p14:creationId xmlns:p14="http://schemas.microsoft.com/office/powerpoint/2010/main" val="377462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68</a:t>
            </a:fld>
            <a:endParaRPr lang="ru-RU"/>
          </a:p>
        </p:txBody>
      </p:sp>
    </p:spTree>
    <p:extLst>
      <p:ext uri="{BB962C8B-B14F-4D97-AF65-F5344CB8AC3E}">
        <p14:creationId xmlns:p14="http://schemas.microsoft.com/office/powerpoint/2010/main" val="133920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5</a:t>
            </a:fld>
            <a:endParaRPr lang="ru-RU"/>
          </a:p>
        </p:txBody>
      </p:sp>
    </p:spTree>
    <p:extLst>
      <p:ext uri="{BB962C8B-B14F-4D97-AF65-F5344CB8AC3E}">
        <p14:creationId xmlns:p14="http://schemas.microsoft.com/office/powerpoint/2010/main" val="227238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a:t>
            </a:fld>
            <a:endParaRPr lang="ru-RU"/>
          </a:p>
        </p:txBody>
      </p:sp>
    </p:spTree>
    <p:extLst>
      <p:ext uri="{BB962C8B-B14F-4D97-AF65-F5344CB8AC3E}">
        <p14:creationId xmlns:p14="http://schemas.microsoft.com/office/powerpoint/2010/main" val="270737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7</a:t>
            </a:fld>
            <a:endParaRPr lang="ru-RU"/>
          </a:p>
        </p:txBody>
      </p:sp>
    </p:spTree>
    <p:extLst>
      <p:ext uri="{BB962C8B-B14F-4D97-AF65-F5344CB8AC3E}">
        <p14:creationId xmlns:p14="http://schemas.microsoft.com/office/powerpoint/2010/main" val="612510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13</a:t>
            </a:fld>
            <a:endParaRPr lang="ru-RU"/>
          </a:p>
        </p:txBody>
      </p:sp>
    </p:spTree>
    <p:extLst>
      <p:ext uri="{BB962C8B-B14F-4D97-AF65-F5344CB8AC3E}">
        <p14:creationId xmlns:p14="http://schemas.microsoft.com/office/powerpoint/2010/main" val="999537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14</a:t>
            </a:fld>
            <a:endParaRPr lang="ru-RU"/>
          </a:p>
        </p:txBody>
      </p:sp>
    </p:spTree>
    <p:extLst>
      <p:ext uri="{BB962C8B-B14F-4D97-AF65-F5344CB8AC3E}">
        <p14:creationId xmlns:p14="http://schemas.microsoft.com/office/powerpoint/2010/main" val="213576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18</a:t>
            </a:fld>
            <a:endParaRPr lang="ru-RU"/>
          </a:p>
        </p:txBody>
      </p:sp>
    </p:spTree>
    <p:extLst>
      <p:ext uri="{BB962C8B-B14F-4D97-AF65-F5344CB8AC3E}">
        <p14:creationId xmlns:p14="http://schemas.microsoft.com/office/powerpoint/2010/main" val="416360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19</a:t>
            </a:fld>
            <a:endParaRPr lang="ru-RU"/>
          </a:p>
        </p:txBody>
      </p:sp>
    </p:spTree>
    <p:extLst>
      <p:ext uri="{BB962C8B-B14F-4D97-AF65-F5344CB8AC3E}">
        <p14:creationId xmlns:p14="http://schemas.microsoft.com/office/powerpoint/2010/main" val="269840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21</a:t>
            </a:fld>
            <a:endParaRPr lang="ru-RU"/>
          </a:p>
        </p:txBody>
      </p:sp>
    </p:spTree>
    <p:extLst>
      <p:ext uri="{BB962C8B-B14F-4D97-AF65-F5344CB8AC3E}">
        <p14:creationId xmlns:p14="http://schemas.microsoft.com/office/powerpoint/2010/main" val="30863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dirty="0"/>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6147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52758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8836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218898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017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14.12.2025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942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14.12.2025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5611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14.12.2025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770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14.12.2025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701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5554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8712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14.12.2025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6387279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shirskaya@mirea.r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code-live.ru/post/cpp-arrays/"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ru.wikipedia.org/wiki/%D0%AF%D0%B7%D1%8B%D0%BA_%D0%BF%D1%80%D0%BE%D0%B3%D1%80%D0%B0%D0%BC%D0%BC%D0%B8%D1%80%D0%BE%D0%B2%D0%B0%D0%BD%D0%B8%D1%8F"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Dynamic_array" TargetMode="External"/><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hyperlink" Target="https://en.wikipedia.org/wiki/Variable-length_array"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en.wikipedia.org/wiki/Programming_language" TargetMode="External"/><Relationship Id="rId3" Type="http://schemas.openxmlformats.org/officeDocument/2006/relationships/hyperlink" Target="https://en.wikipedia.org/wiki/Dynamic_array" TargetMode="External"/><Relationship Id="rId7" Type="http://schemas.openxmlformats.org/officeDocument/2006/relationships/hyperlink" Target="https://en.wikipedia.org/wiki/Standard_libraries"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en.wikipedia.org/wiki/Random_access" TargetMode="External"/><Relationship Id="rId5" Type="http://schemas.openxmlformats.org/officeDocument/2006/relationships/hyperlink" Target="https://en.wikipedia.org/wiki/List_data_structure" TargetMode="External"/><Relationship Id="rId10" Type="http://schemas.openxmlformats.org/officeDocument/2006/relationships/hyperlink" Target="https://en.wikipedia.org/wiki/Memory_management" TargetMode="External"/><Relationship Id="rId4" Type="http://schemas.openxmlformats.org/officeDocument/2006/relationships/hyperlink" Target="https://en.wikipedia.org/wiki/Computer_science" TargetMode="External"/><Relationship Id="rId9" Type="http://schemas.openxmlformats.org/officeDocument/2006/relationships/hyperlink" Target="https://en.wikipedia.org/wiki/Array_data_typ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Variable-length_array"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google.com/search?q=%D0%B4%D0%B8%D0%BD%D0%B0%D0%BC%D0%B8%D1%87%D0%B5%D1%81%D0%BA%D0%B8%D1%85+%D0%BC%D0%B0%D1%81%D1%81%D0%B8%D0%B2%D0%BE%D0%B2&amp;num=10&amp;newwindow=1&amp;sca_esv=6345a290e4fcd0a9&amp;sxsrf=AE3TifOgYc11oj5Sqi8hF5Scv1SRn87Hzg%3A1765713380894&amp;ei=5KU-aY-tNuChi-gPjuiSiQg&amp;ved=2ahUKEwiywr_kg72RAxWAhP0HHZIfClsQgK4QegQIARAB&amp;uact=5&amp;oq=%D0%BC%D0%B0%D1%81%D1%81%D0%B8%D0%B2%D1%8B+%D0%BF%D0%B5%D1%80%D0%B5%D0%BC%D0%B5%D0%BD%D0%BD%D0%BE%D0%B9+%D0%B4%D0%BB%D0%B8%D0%BD%D1%8B&amp;gs_lp=Egxnd3Mtd2l6LXNlcnAiLtC80LDRgdGB0LjQstGLINC_0LXRgNC10LzQtdC90L3QvtC5INC00LvQuNC90YsyBhAAGBYYHjIGEAAYFhgeMggQABiABBiiBEj5PFDMCliAOnACeAGQAQCYAYYBoAH3D6oBBDQuMTW4AQPIAQD4AQGYAhWgAtYQwgIKEAAYsAMY1gQYR8ICDRAAGIAEGLADGEMYigXCAgUQABiABMICChAAGIAEGEMYigXCAggQABgHGAoYHsICBhAAGAcYHsICBRAAGO8FmAMAiAYBkAYJkgcEMy4xOKAHm2KyBwQxLjE4uAfREMIHBzAuMTAuMTHIBz6ACAA&amp;sclient=gws-wiz-serp"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code-live.ru/" TargetMode="External"/><Relationship Id="rId7" Type="http://schemas.openxmlformats.org/officeDocument/2006/relationships/hyperlink" Target="https://www.intuit.ru/studies/courses/1039/231/info" TargetMode="External"/><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hyperlink" Target="https://code-live.ru/tag/cpp-manual" TargetMode="External"/><Relationship Id="rId5" Type="http://schemas.openxmlformats.org/officeDocument/2006/relationships/hyperlink" Target="https://www.intuit.ru/studies/courses/16740/1301/info" TargetMode="External"/><Relationship Id="rId4" Type="http://schemas.openxmlformats.org/officeDocument/2006/relationships/hyperlink" Target="http://cppstudio.com/post/43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Информационных Технологий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90010" y="3419129"/>
            <a:ext cx="9144000" cy="1138773"/>
          </a:xfrm>
          <a:prstGeom prst="rect">
            <a:avLst/>
          </a:prstGeom>
        </p:spPr>
        <p:txBody>
          <a:bodyPr wrap="square">
            <a:spAutoFit/>
          </a:bodyPr>
          <a:lstStyle/>
          <a:p>
            <a:pPr algn="ctr"/>
            <a:r>
              <a:rPr lang="ru-RU" sz="240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«Динамические массивы»</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79208" y="4889487"/>
            <a:ext cx="8585584"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Лектор Каширская Елизавета Натановна</a:t>
            </a:r>
          </a:p>
          <a:p>
            <a:pPr algn="ctr"/>
            <a:r>
              <a:rPr lang="ru-RU" dirty="0">
                <a:latin typeface="Times New Roman" panose="02020603050405020304" pitchFamily="18" charset="0"/>
                <a:cs typeface="Times New Roman" panose="02020603050405020304" pitchFamily="18" charset="0"/>
              </a:rPr>
              <a:t>к.т.н., доцент, ФГБОУ ВО «МИРЭА - Российский технологический университет»</a:t>
            </a:r>
          </a:p>
          <a:p>
            <a:pPr algn="ct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kashirskaya@</a:t>
            </a:r>
            <a:r>
              <a:rPr lang="en-US" u="sng" dirty="0">
                <a:latin typeface="Times New Roman" panose="02020603050405020304" pitchFamily="18" charset="0"/>
                <a:cs typeface="Times New Roman" panose="02020603050405020304" pitchFamily="18" charset="0"/>
                <a:hlinkClick r:id="rId3"/>
              </a:rPr>
              <a:t>mirea.ru</a:t>
            </a:r>
            <a:endParaRPr lang="en-US" u="sng" dirty="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8</a:t>
            </a:r>
          </a:p>
        </p:txBody>
      </p:sp>
    </p:spTree>
    <p:extLst>
      <p:ext uri="{BB962C8B-B14F-4D97-AF65-F5344CB8AC3E}">
        <p14:creationId xmlns:p14="http://schemas.microsoft.com/office/powerpoint/2010/main" val="1100842821"/>
      </p:ext>
    </p:extLst>
  </p:cSld>
  <p:clrMapOvr>
    <a:masterClrMapping/>
  </p:clrMapOvr>
  <mc:AlternateContent xmlns:mc="http://schemas.openxmlformats.org/markup-compatibility/2006" xmlns:p14="http://schemas.microsoft.com/office/powerpoint/2010/main">
    <mc:Choice Requires="p14">
      <p:transition spd="slow" p14:dur="2000" advTm="18691"/>
    </mc:Choice>
    <mc:Fallback xmlns="">
      <p:transition spd="slow" advTm="1869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динамического массива</a:t>
            </a:r>
          </a:p>
        </p:txBody>
      </p:sp>
      <p:sp>
        <p:nvSpPr>
          <p:cNvPr id="8" name="TextBox 7"/>
          <p:cNvSpPr txBox="1"/>
          <p:nvPr/>
        </p:nvSpPr>
        <p:spPr>
          <a:xfrm>
            <a:off x="168772" y="692696"/>
            <a:ext cx="8352928" cy="5109797"/>
          </a:xfrm>
          <a:prstGeom prst="rect">
            <a:avLst/>
          </a:prstGeom>
          <a:noFill/>
        </p:spPr>
        <p:txBody>
          <a:bodyPr wrap="square" rtlCol="0">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Операция </a:t>
            </a:r>
            <a:r>
              <a:rPr lang="ru-RU" sz="2200" b="1" dirty="0">
                <a:latin typeface="Times New Roman" panose="02020603050405020304" pitchFamily="18" charset="0"/>
                <a:cs typeface="Times New Roman" panose="02020603050405020304" pitchFamily="18" charset="0"/>
              </a:rPr>
              <a:t>new</a:t>
            </a:r>
            <a:r>
              <a:rPr lang="ru-RU" sz="2200" dirty="0">
                <a:latin typeface="Times New Roman" panose="02020603050405020304" pitchFamily="18" charset="0"/>
                <a:cs typeface="Times New Roman" panose="02020603050405020304" pitchFamily="18" charset="0"/>
              </a:rPr>
              <a:t> создает объект заданного типа, выделяет ему память и возвращает указатель правильного типа на данный участок памяти. Если память невозможно выделить, например, в случае отсутствия свободных участков, то возвращается нулевой указатель, то есть указатель вернет значение 0. Выделение памяти возможно под любой тип данных: int, float, </a:t>
            </a:r>
            <a:r>
              <a:rPr lang="ru-RU" sz="2200" dirty="0" err="1">
                <a:latin typeface="Times New Roman" panose="02020603050405020304" pitchFamily="18" charset="0"/>
                <a:cs typeface="Times New Roman" panose="02020603050405020304" pitchFamily="18" charset="0"/>
              </a:rPr>
              <a:t>double</a:t>
            </a:r>
            <a:r>
              <a:rPr lang="ru-RU" sz="2200" dirty="0">
                <a:latin typeface="Times New Roman" panose="02020603050405020304" pitchFamily="18" charset="0"/>
                <a:cs typeface="Times New Roman" panose="02020603050405020304" pitchFamily="18" charset="0"/>
              </a:rPr>
              <a:t>, char и т.д.</a:t>
            </a:r>
          </a:p>
          <a:p>
            <a:pPr indent="457200">
              <a:lnSpc>
                <a:spcPct val="150000"/>
              </a:lnSpc>
            </a:pPr>
            <a:r>
              <a:rPr lang="ru-RU" sz="2200" dirty="0">
                <a:latin typeface="Times New Roman" panose="02020603050405020304" pitchFamily="18" charset="0"/>
                <a:cs typeface="Times New Roman" panose="02020603050405020304" pitchFamily="18" charset="0"/>
              </a:rPr>
              <a:t>Чаще всего операции new и delete применяются для создания динамических массивов, а не для создания динамических переменных.</a:t>
            </a:r>
          </a:p>
          <a:p>
            <a:pPr indent="457200">
              <a:lnSpc>
                <a:spcPct val="150000"/>
              </a:lnSpc>
            </a:pPr>
            <a:r>
              <a:rPr lang="ru-RU" sz="2200" dirty="0">
                <a:latin typeface="Times New Roman" panose="02020603050405020304" pitchFamily="18" charset="0"/>
                <a:cs typeface="Times New Roman" panose="02020603050405020304" pitchFamily="18" charset="0"/>
              </a:rPr>
              <a:t>Создание динамического массива покажем на примере.</a:t>
            </a:r>
          </a:p>
        </p:txBody>
      </p:sp>
    </p:spTree>
    <p:extLst>
      <p:ext uri="{BB962C8B-B14F-4D97-AF65-F5344CB8AC3E}">
        <p14:creationId xmlns:p14="http://schemas.microsoft.com/office/powerpoint/2010/main" val="1516994786"/>
      </p:ext>
    </p:extLst>
  </p:cSld>
  <p:clrMapOvr>
    <a:masterClrMapping/>
  </p:clrMapOvr>
  <mc:AlternateContent xmlns:mc="http://schemas.openxmlformats.org/markup-compatibility/2006" xmlns:p14="http://schemas.microsoft.com/office/powerpoint/2010/main">
    <mc:Choice Requires="p14">
      <p:transition spd="slow" p14:dur="2000" advTm="66348"/>
    </mc:Choice>
    <mc:Fallback xmlns="">
      <p:transition spd="slow" advTm="6634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динамического массива</a:t>
            </a:r>
          </a:p>
        </p:txBody>
      </p:sp>
      <p:sp>
        <p:nvSpPr>
          <p:cNvPr id="8" name="TextBox 7"/>
          <p:cNvSpPr txBox="1"/>
          <p:nvPr/>
        </p:nvSpPr>
        <p:spPr>
          <a:xfrm>
            <a:off x="168772" y="692696"/>
            <a:ext cx="8352928" cy="5011949"/>
          </a:xfrm>
          <a:prstGeom prst="rect">
            <a:avLst/>
          </a:prstGeom>
          <a:noFill/>
        </p:spPr>
        <p:txBody>
          <a:bodyPr wrap="square" rtlCol="0">
            <a:spAutoFit/>
          </a:bodyPr>
          <a:lstStyle/>
          <a:p>
            <a:pPr indent="457200">
              <a:lnSpc>
                <a:spcPct val="150000"/>
              </a:lnSpc>
            </a:pPr>
            <a:r>
              <a:rPr lang="ru-RU" sz="2400" i="1" dirty="0">
                <a:latin typeface="Times New Roman" panose="02020603050405020304" pitchFamily="18" charset="0"/>
                <a:cs typeface="Times New Roman" panose="02020603050405020304" pitchFamily="18" charset="0"/>
              </a:rPr>
              <a:t>Пример.</a:t>
            </a:r>
            <a:endParaRPr lang="ru-RU" sz="2400" dirty="0">
              <a:latin typeface="Times New Roman" panose="02020603050405020304" pitchFamily="18" charset="0"/>
              <a:cs typeface="Times New Roman" panose="02020603050405020304" pitchFamily="18" charset="0"/>
            </a:endParaRPr>
          </a:p>
          <a:p>
            <a:pPr indent="457200">
              <a:lnSpc>
                <a:spcPct val="150000"/>
              </a:lnSpc>
            </a:pPr>
            <a:r>
              <a:rPr lang="ru-RU" sz="2400" b="1" dirty="0">
                <a:latin typeface="Times New Roman" panose="02020603050405020304" pitchFamily="18" charset="0"/>
                <a:cs typeface="Times New Roman" panose="02020603050405020304" pitchFamily="18" charset="0"/>
              </a:rPr>
              <a:t>int *numbers = new int[4]; </a:t>
            </a:r>
            <a:r>
              <a:rPr lang="ru-RU" sz="2400" dirty="0">
                <a:latin typeface="Times New Roman" panose="02020603050405020304" pitchFamily="18" charset="0"/>
                <a:cs typeface="Times New Roman" panose="02020603050405020304" pitchFamily="18" charset="0"/>
              </a:rPr>
              <a:t>// динамический массив из четырех чисел</a:t>
            </a:r>
          </a:p>
          <a:p>
            <a:pPr indent="457200">
              <a:lnSpc>
                <a:spcPct val="150000"/>
              </a:lnSpc>
            </a:pPr>
            <a:endParaRPr lang="ru-RU" sz="2400" dirty="0">
              <a:latin typeface="Times New Roman" panose="02020603050405020304" pitchFamily="18" charset="0"/>
              <a:cs typeface="Times New Roman" panose="02020603050405020304" pitchFamily="18" charset="0"/>
            </a:endParaRPr>
          </a:p>
          <a:p>
            <a:pPr indent="457200">
              <a:lnSpc>
                <a:spcPct val="150000"/>
              </a:lnSpc>
            </a:pPr>
            <a:r>
              <a:rPr lang="ru-RU" sz="2400" dirty="0">
                <a:latin typeface="+mj-lt"/>
              </a:rPr>
              <a:t>В этом случае оператор </a:t>
            </a:r>
            <a:r>
              <a:rPr lang="ru-RU" sz="2400" b="1" dirty="0">
                <a:latin typeface="+mj-lt"/>
              </a:rPr>
              <a:t>new</a:t>
            </a:r>
            <a:r>
              <a:rPr lang="ru-RU" sz="2400" dirty="0">
                <a:latin typeface="+mj-lt"/>
              </a:rPr>
              <a:t> возвращает указатель на объект типа int - первый элемент в созданном массиве.</a:t>
            </a:r>
          </a:p>
          <a:p>
            <a:pPr indent="457200">
              <a:lnSpc>
                <a:spcPct val="150000"/>
              </a:lnSpc>
            </a:pPr>
            <a:r>
              <a:rPr lang="ru-RU" sz="2400" dirty="0">
                <a:latin typeface="+mj-lt"/>
              </a:rPr>
              <a:t>Приведенный пример объявляет массив из четырех элементов типа int, но каждый из них имеет неопределенное значение.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644123"/>
      </p:ext>
    </p:extLst>
  </p:cSld>
  <p:clrMapOvr>
    <a:masterClrMapping/>
  </p:clrMapOvr>
  <mc:AlternateContent xmlns:mc="http://schemas.openxmlformats.org/markup-compatibility/2006" xmlns:p14="http://schemas.microsoft.com/office/powerpoint/2010/main">
    <mc:Choice Requires="p14">
      <p:transition spd="slow" p14:dur="2000" advTm="66348"/>
    </mc:Choice>
    <mc:Fallback xmlns="">
      <p:transition spd="slow" advTm="6634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Вспомним использование операции </a:t>
            </a:r>
            <a:r>
              <a:rPr lang="en-US" sz="1600" b="1" dirty="0">
                <a:solidFill>
                  <a:schemeClr val="bg1"/>
                </a:solidFill>
                <a:latin typeface="Times New Roman" panose="02020603050405020304" pitchFamily="18" charset="0"/>
                <a:cs typeface="Times New Roman" panose="02020603050405020304" pitchFamily="18" charset="0"/>
              </a:rPr>
              <a:t>new</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186B83E-7484-0E40-86AA-3795F48D112B}"/>
              </a:ext>
            </a:extLst>
          </p:cNvPr>
          <p:cNvSpPr/>
          <p:nvPr/>
        </p:nvSpPr>
        <p:spPr>
          <a:xfrm>
            <a:off x="476830" y="820669"/>
            <a:ext cx="8190340" cy="4539191"/>
          </a:xfrm>
          <a:prstGeom prst="rect">
            <a:avLst/>
          </a:prstGeom>
        </p:spPr>
        <p:txBody>
          <a:bodyPr wrap="square">
            <a:spAutoFit/>
          </a:bodyPr>
          <a:lstStyle/>
          <a:p>
            <a:pPr>
              <a:lnSpc>
                <a:spcPct val="150000"/>
              </a:lnSpc>
              <a:spcAft>
                <a:spcPts val="0"/>
              </a:spcAft>
            </a:pPr>
            <a:r>
              <a:rPr lang="ru-RU" sz="2800" i="1" dirty="0">
                <a:latin typeface="Times New Roman" panose="02020603050405020304" pitchFamily="18" charset="0"/>
                <a:ea typeface="Times New Roman" panose="02020603050405020304" pitchFamily="18" charset="0"/>
              </a:rPr>
              <a:t>Пример </a:t>
            </a:r>
            <a:r>
              <a:rPr lang="ru-RU" sz="2800" dirty="0">
                <a:latin typeface="Times New Roman" panose="02020603050405020304" pitchFamily="18" charset="0"/>
                <a:ea typeface="Times New Roman" panose="02020603050405020304" pitchFamily="18" charset="0"/>
              </a:rPr>
              <a:t>использования операции </a:t>
            </a:r>
            <a:r>
              <a:rPr lang="ru-RU" sz="2800" dirty="0" err="1">
                <a:latin typeface="Times New Roman" panose="02020603050405020304" pitchFamily="18" charset="0"/>
                <a:ea typeface="Times New Roman" panose="02020603050405020304" pitchFamily="18" charset="0"/>
              </a:rPr>
              <a:t>new</a:t>
            </a:r>
            <a:r>
              <a:rPr lang="ru-RU" sz="2800" dirty="0">
                <a:latin typeface="Times New Roman" panose="02020603050405020304" pitchFamily="18" charset="0"/>
                <a:ea typeface="Times New Roman" panose="02020603050405020304" pitchFamily="18" charset="0"/>
              </a:rPr>
              <a:t>:</a:t>
            </a:r>
          </a:p>
          <a:p>
            <a:pPr>
              <a:lnSpc>
                <a:spcPct val="150000"/>
              </a:lnSpc>
              <a:spcAft>
                <a:spcPts val="0"/>
              </a:spcAft>
            </a:pPr>
            <a:r>
              <a:rPr lang="ru-RU" sz="2800" dirty="0">
                <a:latin typeface="Times New Roman" panose="02020603050405020304" pitchFamily="18" charset="0"/>
                <a:ea typeface="Times New Roman" panose="02020603050405020304" pitchFamily="18" charset="0"/>
              </a:rPr>
              <a:t>int *</a:t>
            </a:r>
            <a:r>
              <a:rPr lang="ru-RU" sz="2800" dirty="0" err="1">
                <a:latin typeface="Times New Roman" panose="02020603050405020304" pitchFamily="18" charset="0"/>
                <a:ea typeface="Times New Roman" panose="02020603050405020304" pitchFamily="18" charset="0"/>
              </a:rPr>
              <a:t>ptrvalue</a:t>
            </a:r>
            <a:r>
              <a:rPr lang="ru-RU" sz="2800" dirty="0">
                <a:latin typeface="Times New Roman" panose="02020603050405020304" pitchFamily="18" charset="0"/>
                <a:ea typeface="Times New Roman" panose="02020603050405020304" pitchFamily="18" charset="0"/>
              </a:rPr>
              <a:t> = new int;</a:t>
            </a:r>
          </a:p>
          <a:p>
            <a:pPr>
              <a:lnSpc>
                <a:spcPct val="150000"/>
              </a:lnSpc>
              <a:spcAft>
                <a:spcPts val="0"/>
              </a:spcAft>
            </a:pPr>
            <a:r>
              <a:rPr lang="ru-RU" sz="2800" dirty="0">
                <a:latin typeface="Times New Roman" panose="02020603050405020304" pitchFamily="18" charset="0"/>
                <a:ea typeface="Times New Roman" panose="02020603050405020304" pitchFamily="18" charset="0"/>
              </a:rPr>
              <a:t>Здесь </a:t>
            </a:r>
          </a:p>
          <a:p>
            <a:pPr>
              <a:lnSpc>
                <a:spcPct val="150000"/>
              </a:lnSpc>
              <a:spcAft>
                <a:spcPts val="0"/>
              </a:spcAft>
            </a:pPr>
            <a:r>
              <a:rPr lang="ru-RU" sz="2800" dirty="0">
                <a:latin typeface="Times New Roman" panose="02020603050405020304" pitchFamily="18" charset="0"/>
                <a:ea typeface="Times New Roman" panose="02020603050405020304" pitchFamily="18" charset="0"/>
              </a:rPr>
              <a:t>	</a:t>
            </a:r>
            <a:r>
              <a:rPr lang="ru-RU" sz="2800" dirty="0" err="1">
                <a:latin typeface="Times New Roman" panose="02020603050405020304" pitchFamily="18" charset="0"/>
                <a:ea typeface="Times New Roman" panose="02020603050405020304" pitchFamily="18" charset="0"/>
              </a:rPr>
              <a:t>ptrvalue</a:t>
            </a:r>
            <a:r>
              <a:rPr lang="ru-RU" sz="2800" dirty="0">
                <a:latin typeface="Times New Roman" panose="02020603050405020304" pitchFamily="18" charset="0"/>
                <a:ea typeface="Times New Roman" panose="02020603050405020304" pitchFamily="18" charset="0"/>
              </a:rPr>
              <a:t> – указатель на выделенный участок памяти типа </a:t>
            </a:r>
            <a:r>
              <a:rPr lang="ru-RU" sz="2800" dirty="0" err="1">
                <a:latin typeface="Times New Roman" panose="02020603050405020304" pitchFamily="18" charset="0"/>
                <a:ea typeface="Times New Roman" panose="02020603050405020304" pitchFamily="18" charset="0"/>
              </a:rPr>
              <a:t>int</a:t>
            </a:r>
            <a:r>
              <a:rPr lang="ru-RU" sz="2800" dirty="0">
                <a:latin typeface="Times New Roman" panose="02020603050405020304" pitchFamily="18" charset="0"/>
                <a:ea typeface="Times New Roman" panose="02020603050405020304" pitchFamily="18" charset="0"/>
              </a:rPr>
              <a:t>, </a:t>
            </a:r>
          </a:p>
          <a:p>
            <a:pPr>
              <a:lnSpc>
                <a:spcPct val="150000"/>
              </a:lnSpc>
              <a:spcAft>
                <a:spcPts val="0"/>
              </a:spcAft>
            </a:pPr>
            <a:r>
              <a:rPr lang="ru-RU" sz="2800" dirty="0">
                <a:latin typeface="Times New Roman" panose="02020603050405020304" pitchFamily="18" charset="0"/>
                <a:ea typeface="Times New Roman" panose="02020603050405020304" pitchFamily="18" charset="0"/>
              </a:rPr>
              <a:t>	</a:t>
            </a:r>
            <a:r>
              <a:rPr lang="ru-RU" sz="2800" dirty="0" err="1">
                <a:latin typeface="Times New Roman" panose="02020603050405020304" pitchFamily="18" charset="0"/>
                <a:ea typeface="Times New Roman" panose="02020603050405020304" pitchFamily="18" charset="0"/>
              </a:rPr>
              <a:t>new</a:t>
            </a:r>
            <a:r>
              <a:rPr lang="ru-RU" sz="2800" dirty="0">
                <a:latin typeface="Times New Roman" panose="02020603050405020304" pitchFamily="18" charset="0"/>
                <a:ea typeface="Times New Roman" panose="02020603050405020304" pitchFamily="18" charset="0"/>
              </a:rPr>
              <a:t> – операция выделения свободной памяти под создаваемый объект.</a:t>
            </a:r>
          </a:p>
        </p:txBody>
      </p:sp>
    </p:spTree>
    <p:extLst>
      <p:ext uri="{BB962C8B-B14F-4D97-AF65-F5344CB8AC3E}">
        <p14:creationId xmlns:p14="http://schemas.microsoft.com/office/powerpoint/2010/main" val="1969955075"/>
      </p:ext>
    </p:extLst>
  </p:cSld>
  <p:clrMapOvr>
    <a:masterClrMapping/>
  </p:clrMapOvr>
  <mc:AlternateContent xmlns:mc="http://schemas.openxmlformats.org/markup-compatibility/2006" xmlns:p14="http://schemas.microsoft.com/office/powerpoint/2010/main">
    <mc:Choice Requires="p14">
      <p:transition spd="slow" p14:dur="2000" advTm="32238"/>
    </mc:Choice>
    <mc:Fallback xmlns="">
      <p:transition spd="slow" advTm="3223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операции new для создания динамических массивов</a:t>
            </a:r>
          </a:p>
        </p:txBody>
      </p:sp>
      <p:sp>
        <p:nvSpPr>
          <p:cNvPr id="8" name="TextBox 7"/>
          <p:cNvSpPr txBox="1"/>
          <p:nvPr/>
        </p:nvSpPr>
        <p:spPr>
          <a:xfrm>
            <a:off x="145968" y="620688"/>
            <a:ext cx="8126305" cy="5617628"/>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Предположим, например, что вы пишете программу, которой может понадобиться массив, а может, и нет — это зависит от информации, поступающий во время выполнения. Если вы создаете массив простым объявлением, пространство для него распределяется раз и навсегда — во время компиляции. Будет ли востребованным массив в программе или нет — он все равно существует и занимает место в памяти. </a:t>
            </a:r>
          </a:p>
          <a:p>
            <a:pPr indent="444500" algn="just">
              <a:lnSpc>
                <a:spcPct val="150000"/>
              </a:lnSpc>
            </a:pPr>
            <a:r>
              <a:rPr lang="ru-RU" sz="2200" dirty="0">
                <a:latin typeface="Times New Roman" pitchFamily="18" charset="0"/>
                <a:cs typeface="Times New Roman" pitchFamily="18" charset="0"/>
              </a:rPr>
              <a:t>Пока что мы рассмотрим два важных обстоятельства относительно динамических массивов: как применять операцию new для создания массива и как использовать указатель для доступа к его элементам.</a:t>
            </a:r>
          </a:p>
        </p:txBody>
      </p:sp>
    </p:spTree>
    <p:extLst>
      <p:ext uri="{BB962C8B-B14F-4D97-AF65-F5344CB8AC3E}">
        <p14:creationId xmlns:p14="http://schemas.microsoft.com/office/powerpoint/2010/main" val="3537780337"/>
      </p:ext>
    </p:extLst>
  </p:cSld>
  <p:clrMapOvr>
    <a:masterClrMapping/>
  </p:clrMapOvr>
  <mc:AlternateContent xmlns:mc="http://schemas.openxmlformats.org/markup-compatibility/2006" xmlns:p14="http://schemas.microsoft.com/office/powerpoint/2010/main">
    <mc:Choice Requires="p14">
      <p:transition spd="slow" p14:dur="2000" advTm="52580"/>
    </mc:Choice>
    <mc:Fallback xmlns="">
      <p:transition spd="slow" advTm="5258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операции new для создания динамических массивов</a:t>
            </a:r>
          </a:p>
        </p:txBody>
      </p:sp>
      <p:sp>
        <p:nvSpPr>
          <p:cNvPr id="8" name="TextBox 7"/>
          <p:cNvSpPr txBox="1"/>
          <p:nvPr/>
        </p:nvSpPr>
        <p:spPr>
          <a:xfrm>
            <a:off x="145968" y="620688"/>
            <a:ext cx="8126305" cy="5109797"/>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Как всегда, вы должны сбалансировать каждый вызов </a:t>
            </a:r>
            <a:r>
              <a:rPr lang="ru-RU" sz="2200" b="1" dirty="0">
                <a:latin typeface="Times New Roman" pitchFamily="18" charset="0"/>
                <a:cs typeface="Times New Roman" pitchFamily="18" charset="0"/>
              </a:rPr>
              <a:t>new</a:t>
            </a:r>
            <a:r>
              <a:rPr lang="ru-RU" sz="2200" dirty="0">
                <a:latin typeface="Times New Roman" pitchFamily="18" charset="0"/>
                <a:cs typeface="Times New Roman" pitchFamily="18" charset="0"/>
              </a:rPr>
              <a:t> соответствующим вызовом </a:t>
            </a:r>
            <a:r>
              <a:rPr lang="ru-RU" sz="2200" b="1" dirty="0">
                <a:latin typeface="Times New Roman" pitchFamily="18" charset="0"/>
                <a:cs typeface="Times New Roman" pitchFamily="18" charset="0"/>
              </a:rPr>
              <a:t>delete</a:t>
            </a:r>
            <a:r>
              <a:rPr lang="ru-RU" sz="2200" dirty="0">
                <a:latin typeface="Times New Roman" pitchFamily="18" charset="0"/>
                <a:cs typeface="Times New Roman" pitchFamily="18" charset="0"/>
              </a:rPr>
              <a:t>, когда программа завершает работу с этим блоком памяти. Использование new с квадратными скобками для создания массива требует применения аналогичной формы delete при освобождении массива: </a:t>
            </a:r>
          </a:p>
          <a:p>
            <a:pPr indent="444500" algn="just">
              <a:lnSpc>
                <a:spcPct val="150000"/>
              </a:lnSpc>
            </a:pPr>
            <a:r>
              <a:rPr lang="es-419" sz="2200" b="1" dirty="0">
                <a:latin typeface="Times New Roman" pitchFamily="18" charset="0"/>
                <a:cs typeface="Times New Roman" pitchFamily="18" charset="0"/>
              </a:rPr>
              <a:t>D</a:t>
            </a:r>
            <a:r>
              <a:rPr lang="ru-RU" sz="2200" b="1" dirty="0" err="1">
                <a:latin typeface="Times New Roman" pitchFamily="18" charset="0"/>
                <a:cs typeface="Times New Roman" pitchFamily="18" charset="0"/>
              </a:rPr>
              <a:t>elete</a:t>
            </a:r>
            <a:r>
              <a:rPr lang="ru-RU" sz="2200" b="1" dirty="0">
                <a:latin typeface="Times New Roman" pitchFamily="18" charset="0"/>
                <a:cs typeface="Times New Roman" pitchFamily="18" charset="0"/>
              </a:rPr>
              <a:t> [] </a:t>
            </a:r>
            <a:r>
              <a:rPr lang="ru-RU" sz="2200" b="1" dirty="0" err="1">
                <a:latin typeface="Times New Roman" pitchFamily="18" charset="0"/>
                <a:cs typeface="Times New Roman" pitchFamily="18" charset="0"/>
              </a:rPr>
              <a:t>psome</a:t>
            </a:r>
            <a:r>
              <a:rPr lang="ru-RU" sz="2200" b="1" dirty="0">
                <a:latin typeface="Times New Roman" pitchFamily="18" charset="0"/>
                <a:cs typeface="Times New Roman" pitchFamily="18" charset="0"/>
              </a:rPr>
              <a:t>; // </a:t>
            </a:r>
            <a:r>
              <a:rPr lang="ru-RU" sz="2200" i="1" dirty="0">
                <a:latin typeface="Times New Roman" pitchFamily="18" charset="0"/>
                <a:cs typeface="Times New Roman" pitchFamily="18" charset="0"/>
              </a:rPr>
              <a:t>освобождение динамического массива </a:t>
            </a:r>
          </a:p>
          <a:p>
            <a:pPr indent="444500" algn="just">
              <a:lnSpc>
                <a:spcPct val="150000"/>
              </a:lnSpc>
            </a:pPr>
            <a:r>
              <a:rPr lang="ru-RU" sz="2200" dirty="0">
                <a:latin typeface="Times New Roman" pitchFamily="18" charset="0"/>
                <a:cs typeface="Times New Roman" pitchFamily="18" charset="0"/>
              </a:rPr>
              <a:t>Присутствие квадратных скобок сообщает операционной системе, что она должна освободить весь массив, а не только один элемент, на который указывает указатель. Обратите внимание, что </a:t>
            </a:r>
            <a:r>
              <a:rPr lang="ru-RU" sz="2200" b="1" dirty="0">
                <a:latin typeface="Times New Roman" pitchFamily="18" charset="0"/>
                <a:cs typeface="Times New Roman" pitchFamily="18" charset="0"/>
              </a:rPr>
              <a:t>скобки расположены между delete и именем указателя.</a:t>
            </a:r>
          </a:p>
        </p:txBody>
      </p:sp>
    </p:spTree>
    <p:extLst>
      <p:ext uri="{BB962C8B-B14F-4D97-AF65-F5344CB8AC3E}">
        <p14:creationId xmlns:p14="http://schemas.microsoft.com/office/powerpoint/2010/main" val="4055753830"/>
      </p:ext>
    </p:extLst>
  </p:cSld>
  <p:clrMapOvr>
    <a:masterClrMapping/>
  </p:clrMapOvr>
  <mc:AlternateContent xmlns:mc="http://schemas.openxmlformats.org/markup-compatibility/2006" xmlns:p14="http://schemas.microsoft.com/office/powerpoint/2010/main">
    <mc:Choice Requires="p14">
      <p:transition spd="slow" p14:dur="2000" advTm="40036"/>
    </mc:Choice>
    <mc:Fallback xmlns="">
      <p:transition spd="slow" advTm="4003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на массивы</a:t>
            </a:r>
          </a:p>
        </p:txBody>
      </p:sp>
      <p:sp>
        <p:nvSpPr>
          <p:cNvPr id="2" name="Прямоугольник 1"/>
          <p:cNvSpPr/>
          <p:nvPr/>
        </p:nvSpPr>
        <p:spPr>
          <a:xfrm>
            <a:off x="323528" y="548681"/>
            <a:ext cx="8046324" cy="4804905"/>
          </a:xfrm>
          <a:prstGeom prst="rect">
            <a:avLst/>
          </a:prstGeom>
        </p:spPr>
        <p:txBody>
          <a:bodyPr wrap="square">
            <a:spAutoFit/>
          </a:bodyPr>
          <a:lstStyle/>
          <a:p>
            <a:pPr indent="457200">
              <a:lnSpc>
                <a:spcPct val="150000"/>
              </a:lnSpc>
            </a:pPr>
            <a:r>
              <a:rPr lang="ru-RU" sz="2300" b="1" dirty="0"/>
              <a:t>Указатель — это переменная, хранящая в себе адрес ячейки оперативной памяти.</a:t>
            </a:r>
          </a:p>
          <a:p>
            <a:pPr indent="457200">
              <a:lnSpc>
                <a:spcPct val="150000"/>
              </a:lnSpc>
            </a:pPr>
            <a:r>
              <a:rPr lang="ru-RU" sz="2300" dirty="0"/>
              <a:t>Мы можем обращаться, например, к </a:t>
            </a:r>
            <a:r>
              <a:rPr lang="ru-RU" sz="2300" dirty="0">
                <a:hlinkClick r:id="rId3" tooltip="Статические массивы в C++"/>
              </a:rPr>
              <a:t>массиву</a:t>
            </a:r>
            <a:r>
              <a:rPr lang="ru-RU" sz="2300" dirty="0"/>
              <a:t> данных через указатель, который будет содержать адрес начала диапазона ячеек памяти, хранящих этот массив.</a:t>
            </a:r>
          </a:p>
          <a:p>
            <a:pPr indent="457200">
              <a:lnSpc>
                <a:spcPct val="150000"/>
              </a:lnSpc>
            </a:pPr>
            <a:r>
              <a:rPr lang="ru-RU" sz="2300" dirty="0"/>
              <a:t>После того, как этот массив станет не нужен для выполнения остальной части программы, мы просто освободим память по адресу этого указателя, и она вновь станет доступна для других переменных.</a:t>
            </a:r>
          </a:p>
        </p:txBody>
      </p:sp>
    </p:spTree>
    <p:extLst>
      <p:ext uri="{BB962C8B-B14F-4D97-AF65-F5344CB8AC3E}">
        <p14:creationId xmlns:p14="http://schemas.microsoft.com/office/powerpoint/2010/main" val="3062377868"/>
      </p:ext>
    </p:extLst>
  </p:cSld>
  <p:clrMapOvr>
    <a:masterClrMapping/>
  </p:clrMapOvr>
  <mc:AlternateContent xmlns:mc="http://schemas.openxmlformats.org/markup-compatibility/2006" xmlns:p14="http://schemas.microsoft.com/office/powerpoint/2010/main">
    <mc:Choice Requires="p14">
      <p:transition spd="slow" p14:dur="2000" advTm="25041"/>
    </mc:Choice>
    <mc:Fallback xmlns="">
      <p:transition spd="slow" advTm="2504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и удаление динамических массивов</a:t>
            </a:r>
          </a:p>
        </p:txBody>
      </p:sp>
      <p:sp>
        <p:nvSpPr>
          <p:cNvPr id="8" name="TextBox 7"/>
          <p:cNvSpPr txBox="1"/>
          <p:nvPr/>
        </p:nvSpPr>
        <p:spPr>
          <a:xfrm>
            <a:off x="145967" y="497610"/>
            <a:ext cx="8126305" cy="5582939"/>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Если вы используете new без скобок, то и соответствующая операция </a:t>
            </a:r>
            <a:r>
              <a:rPr lang="ru-RU" sz="2000" dirty="0" err="1">
                <a:latin typeface="Times New Roman" pitchFamily="18" charset="0"/>
                <a:cs typeface="Times New Roman" pitchFamily="18" charset="0"/>
              </a:rPr>
              <a:t>delete</a:t>
            </a:r>
            <a:r>
              <a:rPr lang="ru-RU" sz="2000" dirty="0">
                <a:latin typeface="Times New Roman" pitchFamily="18" charset="0"/>
                <a:cs typeface="Times New Roman" pitchFamily="18" charset="0"/>
              </a:rPr>
              <a:t> тоже должна быть без скобок. Если же new со скобками, то и соответствующая операция delete должна быть со скобками. Согласно стандарту ANSI/ISO, однако, эффект от несоответствия формы new и </a:t>
            </a:r>
            <a:r>
              <a:rPr lang="ru-RU" sz="2000" b="1" dirty="0">
                <a:latin typeface="Times New Roman" pitchFamily="18" charset="0"/>
                <a:cs typeface="Times New Roman" pitchFamily="18" charset="0"/>
              </a:rPr>
              <a:t>delete</a:t>
            </a:r>
            <a:r>
              <a:rPr lang="ru-RU" sz="2000" dirty="0">
                <a:latin typeface="Times New Roman" pitchFamily="18" charset="0"/>
                <a:cs typeface="Times New Roman" pitchFamily="18" charset="0"/>
              </a:rPr>
              <a:t> не определен, т.е. вы не должны рассчитывать в этом случае на какое-то определенное поведение.</a:t>
            </a:r>
          </a:p>
          <a:p>
            <a:pPr indent="444500" algn="just">
              <a:lnSpc>
                <a:spcPct val="150000"/>
              </a:lnSpc>
            </a:pPr>
            <a:endParaRPr lang="ru-RU" sz="2000" dirty="0">
              <a:latin typeface="Times New Roman" pitchFamily="18" charset="0"/>
              <a:cs typeface="Times New Roman" pitchFamily="18" charset="0"/>
            </a:endParaRPr>
          </a:p>
          <a:p>
            <a:pPr indent="444500" algn="just">
              <a:lnSpc>
                <a:spcPct val="150000"/>
              </a:lnSpc>
            </a:pPr>
            <a:r>
              <a:rPr lang="es-419" sz="2000" b="0" i="0" dirty="0">
                <a:solidFill>
                  <a:srgbClr val="040C28"/>
                </a:solidFill>
                <a:effectLst/>
                <a:latin typeface="Google Sans"/>
              </a:rPr>
              <a:t>ANSI (</a:t>
            </a:r>
            <a:r>
              <a:rPr lang="ru-RU" sz="2000" b="0" i="0" dirty="0">
                <a:solidFill>
                  <a:srgbClr val="040C28"/>
                </a:solidFill>
                <a:effectLst/>
                <a:latin typeface="Google Sans"/>
              </a:rPr>
              <a:t>Американский национальный институт стандартов) является основной организацией, поддерживающей разработку технологических стандартов в Соединенных Штатах</a:t>
            </a:r>
            <a:r>
              <a:rPr lang="ru-RU" sz="2000" b="0" i="0" dirty="0">
                <a:solidFill>
                  <a:srgbClr val="474747"/>
                </a:solidFill>
                <a:effectLst/>
                <a:latin typeface="Google Sans"/>
              </a:rPr>
              <a:t>. </a:t>
            </a:r>
            <a:r>
              <a:rPr lang="es-419" sz="2000" b="0" i="0" dirty="0">
                <a:solidFill>
                  <a:srgbClr val="474747"/>
                </a:solidFill>
                <a:effectLst/>
                <a:latin typeface="Google Sans"/>
              </a:rPr>
              <a:t>ANSI </a:t>
            </a:r>
            <a:r>
              <a:rPr lang="ru-RU" sz="2000" b="0" i="0" dirty="0">
                <a:solidFill>
                  <a:srgbClr val="474747"/>
                </a:solidFill>
                <a:effectLst/>
                <a:latin typeface="Google Sans"/>
              </a:rPr>
              <a:t>работает с отраслевыми группами и является членом от США Международной организации по стандартизации (</a:t>
            </a:r>
            <a:r>
              <a:rPr lang="es-419" sz="2000" b="0" i="0" dirty="0">
                <a:solidFill>
                  <a:srgbClr val="474747"/>
                </a:solidFill>
                <a:effectLst/>
                <a:latin typeface="Google Sans"/>
              </a:rPr>
              <a:t>ISO)</a:t>
            </a:r>
            <a:r>
              <a:rPr lang="ru-RU" sz="2000" b="0" i="0" dirty="0">
                <a:solidFill>
                  <a:srgbClr val="474747"/>
                </a:solidFill>
                <a:effectLst/>
                <a:latin typeface="Google Sans"/>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3956021416"/>
      </p:ext>
    </p:extLst>
  </p:cSld>
  <p:clrMapOvr>
    <a:masterClrMapping/>
  </p:clrMapOvr>
  <mc:AlternateContent xmlns:mc="http://schemas.openxmlformats.org/markup-compatibility/2006" xmlns:p14="http://schemas.microsoft.com/office/powerpoint/2010/main">
    <mc:Choice Requires="p14">
      <p:transition spd="slow" p14:dur="2000" advTm="118584"/>
    </mc:Choice>
    <mc:Fallback xmlns="">
      <p:transition spd="slow" advTm="11858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и удаление динамических массивов</a:t>
            </a:r>
          </a:p>
        </p:txBody>
      </p:sp>
      <p:sp>
        <p:nvSpPr>
          <p:cNvPr id="8" name="TextBox 7"/>
          <p:cNvSpPr txBox="1"/>
          <p:nvPr/>
        </p:nvSpPr>
        <p:spPr>
          <a:xfrm>
            <a:off x="145967" y="497610"/>
            <a:ext cx="8818521" cy="6361806"/>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Вот </a:t>
            </a:r>
            <a:r>
              <a:rPr lang="ru-RU" sz="2000" i="1" dirty="0">
                <a:latin typeface="Times New Roman" pitchFamily="18" charset="0"/>
                <a:cs typeface="Times New Roman" pitchFamily="18" charset="0"/>
              </a:rPr>
              <a:t>пример</a:t>
            </a:r>
            <a:r>
              <a:rPr lang="ru-RU" sz="2000" dirty="0">
                <a:latin typeface="Times New Roman" pitchFamily="18" charset="0"/>
                <a:cs typeface="Times New Roman" pitchFamily="18" charset="0"/>
              </a:rPr>
              <a:t>: </a:t>
            </a:r>
          </a:p>
          <a:p>
            <a:pPr indent="444500" algn="just">
              <a:lnSpc>
                <a:spcPct val="150000"/>
              </a:lnSpc>
            </a:pPr>
            <a:r>
              <a:rPr lang="ru-RU" sz="2000" dirty="0" err="1">
                <a:latin typeface="Times New Roman" pitchFamily="18" charset="0"/>
                <a:cs typeface="Times New Roman" pitchFamily="18" charset="0"/>
              </a:rPr>
              <a:t>int</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pt</a:t>
            </a:r>
            <a:r>
              <a:rPr lang="ru-RU" sz="2000" dirty="0">
                <a:latin typeface="Times New Roman" pitchFamily="18" charset="0"/>
                <a:cs typeface="Times New Roman" pitchFamily="18" charset="0"/>
              </a:rPr>
              <a:t> = new </a:t>
            </a:r>
            <a:r>
              <a:rPr lang="ru-RU" sz="2000" dirty="0" err="1">
                <a:latin typeface="Times New Roman" pitchFamily="18" charset="0"/>
                <a:cs typeface="Times New Roman" pitchFamily="18" charset="0"/>
              </a:rPr>
              <a:t>int</a:t>
            </a:r>
            <a:r>
              <a:rPr lang="ru-RU" sz="2000" dirty="0">
                <a:latin typeface="Times New Roman" pitchFamily="18" charset="0"/>
                <a:cs typeface="Times New Roman" pitchFamily="18" charset="0"/>
              </a:rPr>
              <a:t>; </a:t>
            </a:r>
          </a:p>
          <a:p>
            <a:pPr indent="444500" algn="just">
              <a:lnSpc>
                <a:spcPct val="150000"/>
              </a:lnSpc>
            </a:pPr>
            <a:r>
              <a:rPr lang="ru-RU" sz="2000" dirty="0" err="1">
                <a:latin typeface="Times New Roman" pitchFamily="18" charset="0"/>
                <a:cs typeface="Times New Roman" pitchFamily="18" charset="0"/>
              </a:rPr>
              <a:t>short</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ps</a:t>
            </a:r>
            <a:r>
              <a:rPr lang="ru-RU" sz="2000" dirty="0">
                <a:latin typeface="Times New Roman" pitchFamily="18" charset="0"/>
                <a:cs typeface="Times New Roman" pitchFamily="18" charset="0"/>
              </a:rPr>
              <a:t> = new </a:t>
            </a:r>
            <a:r>
              <a:rPr lang="ru-RU" sz="2000" dirty="0" err="1">
                <a:latin typeface="Times New Roman" pitchFamily="18" charset="0"/>
                <a:cs typeface="Times New Roman" pitchFamily="18" charset="0"/>
              </a:rPr>
              <a:t>short</a:t>
            </a:r>
            <a:r>
              <a:rPr lang="ru-RU" sz="2000" dirty="0">
                <a:latin typeface="Times New Roman" pitchFamily="18" charset="0"/>
                <a:cs typeface="Times New Roman" pitchFamily="18" charset="0"/>
              </a:rPr>
              <a:t> [500] ; </a:t>
            </a:r>
          </a:p>
          <a:p>
            <a:pPr indent="444500" algn="just">
              <a:lnSpc>
                <a:spcPct val="150000"/>
              </a:lnSpc>
            </a:pPr>
            <a:r>
              <a:rPr lang="ru-RU" sz="2000" dirty="0" err="1">
                <a:solidFill>
                  <a:srgbClr val="FF0000"/>
                </a:solidFill>
                <a:latin typeface="Times New Roman" pitchFamily="18" charset="0"/>
                <a:cs typeface="Times New Roman" pitchFamily="18" charset="0"/>
              </a:rPr>
              <a:t>delete</a:t>
            </a:r>
            <a:r>
              <a:rPr lang="ru-RU" sz="2000" dirty="0">
                <a:solidFill>
                  <a:srgbClr val="FF0000"/>
                </a:solidFill>
                <a:latin typeface="Times New Roman" pitchFamily="18" charset="0"/>
                <a:cs typeface="Times New Roman" pitchFamily="18" charset="0"/>
              </a:rPr>
              <a:t> [] </a:t>
            </a:r>
            <a:r>
              <a:rPr lang="ru-RU" sz="2000" dirty="0" err="1">
                <a:solidFill>
                  <a:srgbClr val="FF0000"/>
                </a:solidFill>
                <a:latin typeface="Times New Roman" pitchFamily="18" charset="0"/>
                <a:cs typeface="Times New Roman" pitchFamily="18" charset="0"/>
              </a:rPr>
              <a:t>pt</a:t>
            </a:r>
            <a:r>
              <a:rPr lang="ru-RU" sz="2000" dirty="0">
                <a:solidFill>
                  <a:srgbClr val="FF0000"/>
                </a:solidFill>
                <a:latin typeface="Times New Roman" pitchFamily="18" charset="0"/>
                <a:cs typeface="Times New Roman" pitchFamily="18" charset="0"/>
              </a:rPr>
              <a:t>; // эффект не определен, не делайте так </a:t>
            </a:r>
          </a:p>
          <a:p>
            <a:pPr indent="444500" algn="just">
              <a:lnSpc>
                <a:spcPct val="150000"/>
              </a:lnSpc>
            </a:pPr>
            <a:r>
              <a:rPr lang="ru-RU" sz="2000" dirty="0" err="1">
                <a:solidFill>
                  <a:srgbClr val="FF0000"/>
                </a:solidFill>
                <a:latin typeface="Times New Roman" pitchFamily="18" charset="0"/>
                <a:cs typeface="Times New Roman" pitchFamily="18" charset="0"/>
              </a:rPr>
              <a:t>delete</a:t>
            </a:r>
            <a:r>
              <a:rPr lang="ru-RU" sz="2000" dirty="0">
                <a:solidFill>
                  <a:srgbClr val="FF0000"/>
                </a:solidFill>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ps</a:t>
            </a:r>
            <a:r>
              <a:rPr lang="ru-RU" sz="2000" dirty="0">
                <a:solidFill>
                  <a:srgbClr val="FF0000"/>
                </a:solidFill>
                <a:latin typeface="Times New Roman" pitchFamily="18" charset="0"/>
                <a:cs typeface="Times New Roman" pitchFamily="18" charset="0"/>
              </a:rPr>
              <a:t>; // эффект не определен, не делайте так</a:t>
            </a:r>
          </a:p>
          <a:p>
            <a:pPr indent="444500" algn="just">
              <a:lnSpc>
                <a:spcPct val="130000"/>
              </a:lnSpc>
            </a:pPr>
            <a:r>
              <a:rPr lang="ru-RU" sz="2000" dirty="0">
                <a:solidFill>
                  <a:srgbClr val="FF0000"/>
                </a:solidFill>
                <a:latin typeface="Times New Roman" pitchFamily="18" charset="0"/>
                <a:cs typeface="Times New Roman" pitchFamily="18" charset="0"/>
              </a:rPr>
              <a:t> </a:t>
            </a:r>
            <a:r>
              <a:rPr lang="ru-RU" sz="2000" dirty="0">
                <a:latin typeface="Times New Roman" pitchFamily="18" charset="0"/>
                <a:cs typeface="Times New Roman" pitchFamily="18" charset="0"/>
              </a:rPr>
              <a:t>• Не использовать </a:t>
            </a:r>
            <a:r>
              <a:rPr lang="ru-RU" sz="2000" b="1" dirty="0" err="1">
                <a:latin typeface="Times New Roman" pitchFamily="18" charset="0"/>
                <a:cs typeface="Times New Roman" pitchFamily="18" charset="0"/>
              </a:rPr>
              <a:t>delete</a:t>
            </a:r>
            <a:r>
              <a:rPr lang="ru-RU" sz="2000" dirty="0">
                <a:latin typeface="Times New Roman" pitchFamily="18" charset="0"/>
                <a:cs typeface="Times New Roman" pitchFamily="18" charset="0"/>
              </a:rPr>
              <a:t> для освобождения той памяти, которая не была выделена </a:t>
            </a:r>
            <a:r>
              <a:rPr lang="ru-RU" sz="2000" b="1" dirty="0">
                <a:latin typeface="Times New Roman" pitchFamily="18" charset="0"/>
                <a:cs typeface="Times New Roman" pitchFamily="18" charset="0"/>
              </a:rPr>
              <a:t>new</a:t>
            </a:r>
            <a:r>
              <a:rPr lang="ru-RU" sz="2000" dirty="0">
                <a:latin typeface="Times New Roman" pitchFamily="18" charset="0"/>
                <a:cs typeface="Times New Roman" pitchFamily="18" charset="0"/>
              </a:rPr>
              <a:t>. </a:t>
            </a:r>
          </a:p>
          <a:p>
            <a:pPr indent="444500" algn="just">
              <a:lnSpc>
                <a:spcPct val="130000"/>
              </a:lnSpc>
            </a:pPr>
            <a:r>
              <a:rPr lang="ru-RU" sz="2000" dirty="0">
                <a:latin typeface="Times New Roman" pitchFamily="18" charset="0"/>
                <a:cs typeface="Times New Roman" pitchFamily="18" charset="0"/>
              </a:rPr>
              <a:t>• Не использовать </a:t>
            </a:r>
            <a:r>
              <a:rPr lang="ru-RU" sz="2000" b="1" dirty="0" err="1">
                <a:latin typeface="Times New Roman" pitchFamily="18" charset="0"/>
                <a:cs typeface="Times New Roman" pitchFamily="18" charset="0"/>
              </a:rPr>
              <a:t>delete</a:t>
            </a:r>
            <a:r>
              <a:rPr lang="ru-RU" sz="2000" dirty="0">
                <a:latin typeface="Times New Roman" pitchFamily="18" charset="0"/>
                <a:cs typeface="Times New Roman" pitchFamily="18" charset="0"/>
              </a:rPr>
              <a:t> для освобождения одного и того же блока памяти дважды. </a:t>
            </a:r>
          </a:p>
          <a:p>
            <a:pPr indent="444500" algn="just">
              <a:lnSpc>
                <a:spcPct val="130000"/>
              </a:lnSpc>
            </a:pPr>
            <a:r>
              <a:rPr lang="ru-RU" sz="2000" dirty="0">
                <a:latin typeface="Times New Roman" pitchFamily="18" charset="0"/>
                <a:cs typeface="Times New Roman" pitchFamily="18" charset="0"/>
              </a:rPr>
              <a:t>• Использовать </a:t>
            </a:r>
            <a:r>
              <a:rPr lang="ru-RU" sz="2000" b="1" dirty="0" err="1">
                <a:latin typeface="Times New Roman" pitchFamily="18" charset="0"/>
                <a:cs typeface="Times New Roman" pitchFamily="18" charset="0"/>
              </a:rPr>
              <a:t>delete</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 если применялась операция </a:t>
            </a:r>
            <a:r>
              <a:rPr lang="ru-RU" sz="2000" b="1" dirty="0">
                <a:latin typeface="Times New Roman" pitchFamily="18" charset="0"/>
                <a:cs typeface="Times New Roman" pitchFamily="18" charset="0"/>
              </a:rPr>
              <a:t>new[] </a:t>
            </a:r>
            <a:r>
              <a:rPr lang="ru-RU" sz="2000" dirty="0">
                <a:latin typeface="Times New Roman" pitchFamily="18" charset="0"/>
                <a:cs typeface="Times New Roman" pitchFamily="18" charset="0"/>
              </a:rPr>
              <a:t>для размещения массива. </a:t>
            </a:r>
          </a:p>
          <a:p>
            <a:pPr indent="444500" algn="just">
              <a:lnSpc>
                <a:spcPct val="130000"/>
              </a:lnSpc>
            </a:pPr>
            <a:r>
              <a:rPr lang="ru-RU" sz="2000" dirty="0">
                <a:latin typeface="Times New Roman" pitchFamily="18" charset="0"/>
                <a:cs typeface="Times New Roman" pitchFamily="18" charset="0"/>
              </a:rPr>
              <a:t>• Использовать </a:t>
            </a:r>
            <a:r>
              <a:rPr lang="ru-RU" sz="2000" b="1" dirty="0" err="1">
                <a:latin typeface="Times New Roman" pitchFamily="18" charset="0"/>
                <a:cs typeface="Times New Roman" pitchFamily="18" charset="0"/>
              </a:rPr>
              <a:t>delete</a:t>
            </a:r>
            <a:r>
              <a:rPr lang="ru-RU" sz="2000" dirty="0">
                <a:latin typeface="Times New Roman" pitchFamily="18" charset="0"/>
                <a:cs typeface="Times New Roman" pitchFamily="18" charset="0"/>
              </a:rPr>
              <a:t> без скобок, если применялась операция </a:t>
            </a:r>
            <a:r>
              <a:rPr lang="ru-RU" sz="2000" b="1" dirty="0">
                <a:latin typeface="Times New Roman" pitchFamily="18" charset="0"/>
                <a:cs typeface="Times New Roman" pitchFamily="18" charset="0"/>
              </a:rPr>
              <a:t>new</a:t>
            </a:r>
            <a:r>
              <a:rPr lang="ru-RU" sz="2000" dirty="0">
                <a:latin typeface="Times New Roman" pitchFamily="18" charset="0"/>
                <a:cs typeface="Times New Roman" pitchFamily="18" charset="0"/>
              </a:rPr>
              <a:t> для размещения отдельного элемента. </a:t>
            </a:r>
          </a:p>
          <a:p>
            <a:pPr indent="444500" algn="just">
              <a:lnSpc>
                <a:spcPct val="130000"/>
              </a:lnSpc>
            </a:pPr>
            <a:r>
              <a:rPr lang="ru-RU" sz="2000" dirty="0">
                <a:latin typeface="Times New Roman" pitchFamily="18" charset="0"/>
                <a:cs typeface="Times New Roman" pitchFamily="18" charset="0"/>
              </a:rPr>
              <a:t>• Помнить о том, что применение </a:t>
            </a:r>
            <a:r>
              <a:rPr lang="ru-RU" sz="2000" b="1" dirty="0" err="1">
                <a:latin typeface="Times New Roman" pitchFamily="18" charset="0"/>
                <a:cs typeface="Times New Roman" pitchFamily="18" charset="0"/>
              </a:rPr>
              <a:t>delete</a:t>
            </a:r>
            <a:r>
              <a:rPr lang="ru-RU" sz="2000" dirty="0">
                <a:latin typeface="Times New Roman" pitchFamily="18" charset="0"/>
                <a:cs typeface="Times New Roman" pitchFamily="18" charset="0"/>
              </a:rPr>
              <a:t> к нулевому указателю является безопасным (при этом ничего не происходит). </a:t>
            </a:r>
          </a:p>
        </p:txBody>
      </p:sp>
    </p:spTree>
    <p:extLst>
      <p:ext uri="{BB962C8B-B14F-4D97-AF65-F5344CB8AC3E}">
        <p14:creationId xmlns:p14="http://schemas.microsoft.com/office/powerpoint/2010/main" val="3485604293"/>
      </p:ext>
    </p:extLst>
  </p:cSld>
  <p:clrMapOvr>
    <a:masterClrMapping/>
  </p:clrMapOvr>
  <mc:AlternateContent xmlns:mc="http://schemas.openxmlformats.org/markup-compatibility/2006" xmlns:p14="http://schemas.microsoft.com/office/powerpoint/2010/main">
    <mc:Choice Requires="p14">
      <p:transition spd="slow" p14:dur="2000" advTm="118584"/>
    </mc:Choice>
    <mc:Fallback xmlns="">
      <p:transition spd="slow" advTm="1185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динамического массива</a:t>
            </a:r>
          </a:p>
        </p:txBody>
      </p:sp>
      <p:sp>
        <p:nvSpPr>
          <p:cNvPr id="8" name="TextBox 7"/>
          <p:cNvSpPr txBox="1"/>
          <p:nvPr/>
        </p:nvSpPr>
        <p:spPr>
          <a:xfrm>
            <a:off x="251520" y="620688"/>
            <a:ext cx="8712968" cy="5909310"/>
          </a:xfrm>
          <a:prstGeom prst="rect">
            <a:avLst/>
          </a:prstGeom>
          <a:noFill/>
        </p:spPr>
        <p:txBody>
          <a:bodyPr wrap="square" rtlCol="0">
            <a:spAutoFit/>
          </a:bodyPr>
          <a:lstStyle/>
          <a:p>
            <a:r>
              <a:rPr lang="ru-RU" dirty="0">
                <a:latin typeface="+mj-lt"/>
              </a:rPr>
              <a:t>Синтаксис выделения памяти для массива имеет вид:</a:t>
            </a:r>
            <a:endParaRPr lang="en-US" dirty="0">
              <a:latin typeface="+mj-lt"/>
            </a:endParaRPr>
          </a:p>
          <a:p>
            <a:pPr algn="ctr"/>
            <a:r>
              <a:rPr lang="ru-RU" b="1" dirty="0">
                <a:latin typeface="+mj-lt"/>
              </a:rPr>
              <a:t>указатель = </a:t>
            </a:r>
            <a:r>
              <a:rPr lang="en-US" b="1" dirty="0">
                <a:latin typeface="+mj-lt"/>
              </a:rPr>
              <a:t>new </a:t>
            </a:r>
            <a:r>
              <a:rPr lang="ru-RU" b="1" dirty="0">
                <a:latin typeface="+mj-lt"/>
              </a:rPr>
              <a:t>тип</a:t>
            </a:r>
            <a:r>
              <a:rPr lang="en-US" b="1" dirty="0">
                <a:latin typeface="+mj-lt"/>
              </a:rPr>
              <a:t>[ </a:t>
            </a:r>
            <a:r>
              <a:rPr lang="ru-RU" b="1" dirty="0">
                <a:latin typeface="+mj-lt"/>
              </a:rPr>
              <a:t>размер</a:t>
            </a:r>
            <a:r>
              <a:rPr lang="en-US" b="1" dirty="0">
                <a:latin typeface="+mj-lt"/>
              </a:rPr>
              <a:t>];</a:t>
            </a:r>
            <a:endParaRPr lang="ru-RU" b="1" dirty="0">
              <a:latin typeface="+mj-lt"/>
            </a:endParaRPr>
          </a:p>
          <a:p>
            <a:r>
              <a:rPr lang="ru-RU" dirty="0">
                <a:latin typeface="+mj-lt"/>
              </a:rPr>
              <a:t>В качестве размера массива может выступать любое целое положительное значение.</a:t>
            </a:r>
          </a:p>
          <a:p>
            <a:endParaRPr lang="ru-RU" dirty="0">
              <a:latin typeface="+mj-lt"/>
            </a:endParaRPr>
          </a:p>
          <a:p>
            <a:r>
              <a:rPr lang="ru-RU" i="1" dirty="0">
                <a:latin typeface="+mj-lt"/>
              </a:rPr>
              <a:t>Пример</a:t>
            </a:r>
            <a:r>
              <a:rPr lang="en-US" i="1" dirty="0">
                <a:latin typeface="+mj-lt"/>
              </a:rPr>
              <a:t>.</a:t>
            </a:r>
            <a:endParaRPr lang="ru-RU" dirty="0">
              <a:latin typeface="+mj-lt"/>
            </a:endParaRPr>
          </a:p>
          <a:p>
            <a:r>
              <a:rPr lang="en-US" dirty="0">
                <a:latin typeface="+mj-lt"/>
              </a:rPr>
              <a:t>#include &lt;iostream&gt;</a:t>
            </a:r>
            <a:endParaRPr lang="ru-RU" dirty="0">
              <a:latin typeface="+mj-lt"/>
            </a:endParaRPr>
          </a:p>
          <a:p>
            <a:r>
              <a:rPr lang="en-US" dirty="0">
                <a:latin typeface="+mj-lt"/>
              </a:rPr>
              <a:t> </a:t>
            </a:r>
            <a:endParaRPr lang="ru-RU" dirty="0">
              <a:latin typeface="+mj-lt"/>
            </a:endParaRPr>
          </a:p>
          <a:p>
            <a:r>
              <a:rPr lang="en-US" dirty="0">
                <a:latin typeface="+mj-lt"/>
              </a:rPr>
              <a:t>int main()</a:t>
            </a:r>
            <a:endParaRPr lang="ru-RU" dirty="0">
              <a:latin typeface="+mj-lt"/>
            </a:endParaRPr>
          </a:p>
          <a:p>
            <a:r>
              <a:rPr lang="en-US" dirty="0">
                <a:latin typeface="+mj-lt"/>
              </a:rPr>
              <a:t>{</a:t>
            </a:r>
            <a:endParaRPr lang="ru-RU" dirty="0">
              <a:latin typeface="+mj-lt"/>
            </a:endParaRPr>
          </a:p>
          <a:p>
            <a:r>
              <a:rPr lang="en-US" dirty="0">
                <a:latin typeface="+mj-lt"/>
              </a:rPr>
              <a:t>std::cout &lt;&lt; "Enter a positive integer: ";</a:t>
            </a:r>
            <a:endParaRPr lang="ru-RU" dirty="0">
              <a:latin typeface="+mj-lt"/>
            </a:endParaRPr>
          </a:p>
          <a:p>
            <a:r>
              <a:rPr lang="en-US" dirty="0">
                <a:latin typeface="+mj-lt"/>
              </a:rPr>
              <a:t>    int length;</a:t>
            </a:r>
            <a:endParaRPr lang="ru-RU" dirty="0">
              <a:latin typeface="+mj-lt"/>
            </a:endParaRPr>
          </a:p>
          <a:p>
            <a:r>
              <a:rPr lang="en-US" dirty="0">
                <a:latin typeface="+mj-lt"/>
              </a:rPr>
              <a:t>    std::cin &gt;&gt; length;</a:t>
            </a:r>
            <a:endParaRPr lang="ru-RU" dirty="0">
              <a:latin typeface="+mj-lt"/>
            </a:endParaRPr>
          </a:p>
          <a:p>
            <a:r>
              <a:rPr lang="en-US" dirty="0">
                <a:latin typeface="+mj-lt"/>
              </a:rPr>
              <a:t>    </a:t>
            </a:r>
            <a:r>
              <a:rPr lang="ru-RU" dirty="0">
                <a:latin typeface="+mj-lt"/>
              </a:rPr>
              <a:t>int *array = new int[length]; /* используем оператор new[] для выделения массива.</a:t>
            </a:r>
          </a:p>
          <a:p>
            <a:r>
              <a:rPr lang="ru-RU" dirty="0">
                <a:latin typeface="+mj-lt"/>
              </a:rPr>
              <a:t>Обратите внимание, переменная length не обязательно должна быть константой! */</a:t>
            </a:r>
          </a:p>
          <a:p>
            <a:r>
              <a:rPr lang="ru-RU" dirty="0">
                <a:latin typeface="+mj-lt"/>
              </a:rPr>
              <a:t>    </a:t>
            </a:r>
            <a:r>
              <a:rPr lang="en-US" dirty="0">
                <a:latin typeface="+mj-lt"/>
              </a:rPr>
              <a:t>std::cout &lt;&lt; "I just allocated an array of integers of length " &lt;&lt; length &lt;&lt; '\n’;</a:t>
            </a:r>
            <a:endParaRPr lang="ru-RU" dirty="0">
              <a:latin typeface="+mj-lt"/>
            </a:endParaRPr>
          </a:p>
          <a:p>
            <a:r>
              <a:rPr lang="ru-RU" dirty="0">
                <a:latin typeface="+mj-lt"/>
              </a:rPr>
              <a:t>array[0] = 7; // присваиваем элементу под номером 0 значение 7</a:t>
            </a:r>
          </a:p>
          <a:p>
            <a:r>
              <a:rPr lang="ru-RU" dirty="0">
                <a:latin typeface="+mj-lt"/>
              </a:rPr>
              <a:t>    delete[] array; /* используем оператор delete[] для освобождения выделенной для массива памяти*/</a:t>
            </a:r>
          </a:p>
          <a:p>
            <a:r>
              <a:rPr lang="ru-RU" dirty="0">
                <a:latin typeface="+mj-lt"/>
              </a:rPr>
              <a:t>    array = 0; // используйте нулевой указатель</a:t>
            </a:r>
          </a:p>
          <a:p>
            <a:r>
              <a:rPr lang="ru-RU" dirty="0">
                <a:latin typeface="+mj-lt"/>
              </a:rPr>
              <a:t>    return 0;</a:t>
            </a:r>
          </a:p>
          <a:p>
            <a:r>
              <a:rPr lang="ru-RU" dirty="0">
                <a:latin typeface="+mj-lt"/>
              </a:rPr>
              <a:t>}</a:t>
            </a:r>
          </a:p>
        </p:txBody>
      </p:sp>
    </p:spTree>
    <p:extLst>
      <p:ext uri="{BB962C8B-B14F-4D97-AF65-F5344CB8AC3E}">
        <p14:creationId xmlns:p14="http://schemas.microsoft.com/office/powerpoint/2010/main" val="821641983"/>
      </p:ext>
    </p:extLst>
  </p:cSld>
  <p:clrMapOvr>
    <a:masterClrMapping/>
  </p:clrMapOvr>
  <mc:AlternateContent xmlns:mc="http://schemas.openxmlformats.org/markup-compatibility/2006" xmlns:p14="http://schemas.microsoft.com/office/powerpoint/2010/main">
    <mc:Choice Requires="p14">
      <p:transition spd="slow" p14:dur="2000" advTm="36997"/>
    </mc:Choice>
    <mc:Fallback xmlns="">
      <p:transition spd="slow" advTm="3699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динамического массива</a:t>
            </a:r>
          </a:p>
        </p:txBody>
      </p:sp>
      <p:sp>
        <p:nvSpPr>
          <p:cNvPr id="8" name="TextBox 7"/>
          <p:cNvSpPr txBox="1"/>
          <p:nvPr/>
        </p:nvSpPr>
        <p:spPr>
          <a:xfrm>
            <a:off x="179512" y="532548"/>
            <a:ext cx="8352928" cy="5324535"/>
          </a:xfrm>
          <a:prstGeom prst="rect">
            <a:avLst/>
          </a:prstGeom>
          <a:noFill/>
        </p:spPr>
        <p:txBody>
          <a:bodyPr wrap="square" rtlCol="0">
            <a:spAutoFit/>
          </a:bodyPr>
          <a:lstStyle/>
          <a:p>
            <a:r>
              <a:rPr lang="ru-RU" sz="1600" i="1" dirty="0">
                <a:latin typeface="+mj-lt"/>
              </a:rPr>
              <a:t>Пример</a:t>
            </a:r>
            <a:r>
              <a:rPr lang="en-US" sz="1600" i="1" dirty="0">
                <a:latin typeface="+mj-lt"/>
              </a:rPr>
              <a:t>. </a:t>
            </a:r>
            <a:r>
              <a:rPr lang="ru-RU" sz="1600" dirty="0">
                <a:latin typeface="+mj-lt"/>
              </a:rPr>
              <a:t>Разработаем программу, в которой будет создаваться простая динамическая переменная.</a:t>
            </a:r>
          </a:p>
          <a:p>
            <a:r>
              <a:rPr lang="en-US" sz="1600" dirty="0">
                <a:latin typeface="+mj-lt"/>
              </a:rPr>
              <a:t>#include &lt;iostream&gt;</a:t>
            </a:r>
            <a:endParaRPr lang="ru-RU" sz="1600" dirty="0">
              <a:latin typeface="+mj-lt"/>
            </a:endParaRPr>
          </a:p>
          <a:p>
            <a:r>
              <a:rPr lang="en-US" sz="1600" dirty="0">
                <a:latin typeface="+mj-lt"/>
              </a:rPr>
              <a:t>using namespace std;</a:t>
            </a:r>
            <a:endParaRPr lang="ru-RU" sz="1600" dirty="0">
              <a:latin typeface="+mj-lt"/>
            </a:endParaRPr>
          </a:p>
          <a:p>
            <a:r>
              <a:rPr lang="en-US" sz="1600" dirty="0">
                <a:latin typeface="+mj-lt"/>
              </a:rPr>
              <a:t> </a:t>
            </a:r>
            <a:endParaRPr lang="ru-RU" sz="1600" dirty="0">
              <a:latin typeface="+mj-lt"/>
            </a:endParaRPr>
          </a:p>
          <a:p>
            <a:r>
              <a:rPr lang="en-US" sz="1600" dirty="0">
                <a:latin typeface="+mj-lt"/>
              </a:rPr>
              <a:t>int main()</a:t>
            </a:r>
            <a:endParaRPr lang="ru-RU" sz="1600" dirty="0">
              <a:latin typeface="+mj-lt"/>
            </a:endParaRPr>
          </a:p>
          <a:p>
            <a:r>
              <a:rPr lang="ru-RU" sz="1600" dirty="0">
                <a:latin typeface="+mj-lt"/>
              </a:rPr>
              <a:t>{</a:t>
            </a:r>
          </a:p>
          <a:p>
            <a:r>
              <a:rPr lang="ru-RU" sz="1600" dirty="0">
                <a:latin typeface="+mj-lt"/>
              </a:rPr>
              <a:t> int *</a:t>
            </a:r>
            <a:r>
              <a:rPr lang="ru-RU" sz="1600" dirty="0" err="1">
                <a:latin typeface="+mj-lt"/>
              </a:rPr>
              <a:t>ptrvalue</a:t>
            </a:r>
            <a:r>
              <a:rPr lang="ru-RU" sz="1600" dirty="0">
                <a:latin typeface="+mj-lt"/>
              </a:rPr>
              <a:t> = new int; // динамическое выделение памяти под объект типа int</a:t>
            </a:r>
          </a:p>
          <a:p>
            <a:r>
              <a:rPr lang="ru-RU" sz="1600" dirty="0">
                <a:latin typeface="+mj-lt"/>
              </a:rPr>
              <a:t> *</a:t>
            </a:r>
            <a:r>
              <a:rPr lang="ru-RU" sz="1600" dirty="0" err="1">
                <a:latin typeface="+mj-lt"/>
              </a:rPr>
              <a:t>ptrvalue</a:t>
            </a:r>
            <a:r>
              <a:rPr lang="ru-RU" sz="1600" dirty="0">
                <a:latin typeface="+mj-lt"/>
              </a:rPr>
              <a:t> = 9; // инициализация объекта через указатель</a:t>
            </a:r>
          </a:p>
          <a:p>
            <a:r>
              <a:rPr lang="ru-RU" sz="1600" dirty="0">
                <a:latin typeface="+mj-lt"/>
              </a:rPr>
              <a:t> /* int *</a:t>
            </a:r>
            <a:r>
              <a:rPr lang="ru-RU" sz="1600" dirty="0" err="1">
                <a:latin typeface="+mj-lt"/>
              </a:rPr>
              <a:t>ptrvalue</a:t>
            </a:r>
            <a:r>
              <a:rPr lang="ru-RU" sz="1600" dirty="0">
                <a:latin typeface="+mj-lt"/>
              </a:rPr>
              <a:t> = new int (9); инициализация может выполнятся сразу при объявлении динамического объекта */</a:t>
            </a:r>
          </a:p>
          <a:p>
            <a:r>
              <a:rPr lang="ru-RU" sz="1600" dirty="0">
                <a:latin typeface="+mj-lt"/>
              </a:rPr>
              <a:t> </a:t>
            </a:r>
            <a:r>
              <a:rPr lang="en-US" sz="1600" dirty="0">
                <a:latin typeface="+mj-lt"/>
              </a:rPr>
              <a:t>cout &lt;&lt; "</a:t>
            </a:r>
            <a:r>
              <a:rPr lang="en-US" sz="1600" dirty="0" err="1">
                <a:latin typeface="+mj-lt"/>
              </a:rPr>
              <a:t>ptrvalue</a:t>
            </a:r>
            <a:r>
              <a:rPr lang="en-US" sz="1600" dirty="0">
                <a:latin typeface="+mj-lt"/>
              </a:rPr>
              <a:t> = " &lt;&lt; *</a:t>
            </a:r>
            <a:r>
              <a:rPr lang="en-US" sz="1600" dirty="0" err="1">
                <a:latin typeface="+mj-lt"/>
              </a:rPr>
              <a:t>ptrvalue</a:t>
            </a:r>
            <a:r>
              <a:rPr lang="en-US" sz="1600" dirty="0">
                <a:latin typeface="+mj-lt"/>
              </a:rPr>
              <a:t> &lt;&lt; endl;</a:t>
            </a:r>
            <a:r>
              <a:rPr lang="ru-RU" sz="1600" dirty="0">
                <a:latin typeface="+mj-lt"/>
              </a:rPr>
              <a:t> //вывод на экран</a:t>
            </a:r>
          </a:p>
          <a:p>
            <a:r>
              <a:rPr lang="en-US" sz="1600" dirty="0">
                <a:latin typeface="+mj-lt"/>
              </a:rPr>
              <a:t> delete </a:t>
            </a:r>
            <a:r>
              <a:rPr lang="en-US" sz="1600" dirty="0" err="1">
                <a:latin typeface="+mj-lt"/>
              </a:rPr>
              <a:t>ptrvalue</a:t>
            </a:r>
            <a:r>
              <a:rPr lang="en-US" sz="1600" dirty="0">
                <a:latin typeface="+mj-lt"/>
              </a:rPr>
              <a:t>; // </a:t>
            </a:r>
            <a:r>
              <a:rPr lang="ru-RU" sz="1600" dirty="0">
                <a:latin typeface="+mj-lt"/>
              </a:rPr>
              <a:t>высвобождение памяти</a:t>
            </a:r>
          </a:p>
          <a:p>
            <a:r>
              <a:rPr lang="ru-RU" sz="1600" dirty="0">
                <a:latin typeface="+mj-lt"/>
              </a:rPr>
              <a:t>return 0;</a:t>
            </a:r>
          </a:p>
          <a:p>
            <a:r>
              <a:rPr lang="ru-RU" sz="1600" dirty="0">
                <a:latin typeface="+mj-lt"/>
              </a:rPr>
              <a:t>}</a:t>
            </a:r>
          </a:p>
          <a:p>
            <a:r>
              <a:rPr lang="ru-RU" sz="1600" dirty="0">
                <a:latin typeface="+mj-lt"/>
              </a:rPr>
              <a:t>В строке 10 показан способ объявления и инициализации значением "девять" динамического объекта: все, что нужно, так это указать значение в круглых скобочках после типа данных.</a:t>
            </a:r>
          </a:p>
          <a:p>
            <a:endParaRPr lang="ru-RU" sz="1600" dirty="0">
              <a:latin typeface="+mj-lt"/>
            </a:endParaRPr>
          </a:p>
          <a:p>
            <a:r>
              <a:rPr lang="ru-RU" sz="1600" dirty="0">
                <a:latin typeface="+mj-lt"/>
              </a:rPr>
              <a:t>Результат работы программы:</a:t>
            </a:r>
          </a:p>
          <a:p>
            <a:r>
              <a:rPr lang="ru-RU" b="1" dirty="0" err="1">
                <a:latin typeface="+mj-lt"/>
              </a:rPr>
              <a:t>ptrvalue</a:t>
            </a:r>
            <a:r>
              <a:rPr lang="ru-RU" b="1" dirty="0">
                <a:latin typeface="+mj-lt"/>
              </a:rPr>
              <a:t> = 9</a:t>
            </a:r>
          </a:p>
          <a:p>
            <a:r>
              <a:rPr lang="ru-RU" b="1" dirty="0">
                <a:latin typeface="+mj-lt"/>
              </a:rPr>
              <a:t>Для продолжения нажмите любую клавишу …</a:t>
            </a:r>
            <a:endParaRPr lang="ru-RU" sz="1600" dirty="0">
              <a:latin typeface="+mj-lt"/>
            </a:endParaRPr>
          </a:p>
        </p:txBody>
      </p:sp>
    </p:spTree>
    <p:extLst>
      <p:ext uri="{BB962C8B-B14F-4D97-AF65-F5344CB8AC3E}">
        <p14:creationId xmlns:p14="http://schemas.microsoft.com/office/powerpoint/2010/main" val="2265641270"/>
      </p:ext>
    </p:extLst>
  </p:cSld>
  <p:clrMapOvr>
    <a:masterClrMapping/>
  </p:clrMapOvr>
  <mc:AlternateContent xmlns:mc="http://schemas.openxmlformats.org/markup-compatibility/2006" xmlns:p14="http://schemas.microsoft.com/office/powerpoint/2010/main">
    <mc:Choice Requires="p14">
      <p:transition spd="slow" p14:dur="2000" advTm="37069"/>
    </mc:Choice>
    <mc:Fallback xmlns="">
      <p:transition spd="slow" advTm="3706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243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ВВЕДЕНИЕ</a:t>
            </a:r>
          </a:p>
        </p:txBody>
      </p:sp>
      <p:sp>
        <p:nvSpPr>
          <p:cNvPr id="8" name="TextBox 7"/>
          <p:cNvSpPr txBox="1"/>
          <p:nvPr/>
        </p:nvSpPr>
        <p:spPr>
          <a:xfrm>
            <a:off x="179512" y="470725"/>
            <a:ext cx="8784976" cy="6119945"/>
          </a:xfrm>
          <a:prstGeom prst="rect">
            <a:avLst/>
          </a:prstGeom>
          <a:noFill/>
        </p:spPr>
        <p:txBody>
          <a:bodyPr wrap="square" rtlCol="0">
            <a:spAutoFit/>
          </a:bodyPr>
          <a:lstStyle/>
          <a:p>
            <a:pPr indent="457200">
              <a:lnSpc>
                <a:spcPct val="150000"/>
              </a:lnSpc>
            </a:pPr>
            <a:r>
              <a:rPr lang="ru-RU" sz="2400" dirty="0">
                <a:latin typeface="Times New Roman" panose="02020603050405020304" pitchFamily="18" charset="0"/>
                <a:cs typeface="Times New Roman" panose="02020603050405020304" pitchFamily="18" charset="0"/>
              </a:rPr>
              <a:t>Динамическое выделение памяти необходимо для эффективного использования памяти компьютера. Например, мы написали какую-то программу, которая обрабатывает массив. При написании данной программы необходимо было объявить массив, то есть задать ему фиксированный размер (к примеру, от 0 до 100 элементов). Тогда данная программа будет не универсальной, ведь может обрабатывать массив размером не более 100 элементов. А если нам понадобятся всего 20 элементов, но в памяти выделится место под 100 элементов, ведь объявление массива было статическим, то такое использование памяти крайне неэффективно.</a:t>
            </a:r>
          </a:p>
        </p:txBody>
      </p:sp>
    </p:spTree>
    <p:extLst>
      <p:ext uri="{BB962C8B-B14F-4D97-AF65-F5344CB8AC3E}">
        <p14:creationId xmlns:p14="http://schemas.microsoft.com/office/powerpoint/2010/main" val="1636251283"/>
      </p:ext>
    </p:extLst>
  </p:cSld>
  <p:clrMapOvr>
    <a:masterClrMapping/>
  </p:clrMapOvr>
  <mc:AlternateContent xmlns:mc="http://schemas.openxmlformats.org/markup-compatibility/2006" xmlns:p14="http://schemas.microsoft.com/office/powerpoint/2010/main">
    <mc:Choice Requires="p14">
      <p:transition spd="slow" p14:dur="2000" advTm="75593"/>
    </mc:Choice>
    <mc:Fallback xmlns="">
      <p:transition spd="slow" advTm="755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операции new для создания динамических массивов</a:t>
            </a:r>
          </a:p>
        </p:txBody>
      </p:sp>
      <p:sp>
        <p:nvSpPr>
          <p:cNvPr id="8" name="TextBox 7"/>
          <p:cNvSpPr txBox="1"/>
          <p:nvPr/>
        </p:nvSpPr>
        <p:spPr>
          <a:xfrm>
            <a:off x="145967" y="497610"/>
            <a:ext cx="8126305" cy="4919616"/>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Общая форма выделения и назначения памяти для массива выглядит следующим образом: </a:t>
            </a:r>
          </a:p>
          <a:p>
            <a:pPr indent="444500" algn="just">
              <a:lnSpc>
                <a:spcPct val="150000"/>
              </a:lnSpc>
            </a:pPr>
            <a:r>
              <a:rPr lang="ru-RU" sz="2000" dirty="0" err="1">
                <a:solidFill>
                  <a:srgbClr val="00B050"/>
                </a:solidFill>
                <a:latin typeface="Times New Roman" pitchFamily="18" charset="0"/>
                <a:cs typeface="Times New Roman" pitchFamily="18" charset="0"/>
              </a:rPr>
              <a:t>имя_типа</a:t>
            </a:r>
            <a:r>
              <a:rPr lang="ru-RU" sz="2000" dirty="0">
                <a:solidFill>
                  <a:srgbClr val="00B050"/>
                </a:solidFill>
                <a:latin typeface="Times New Roman" pitchFamily="18" charset="0"/>
                <a:cs typeface="Times New Roman" pitchFamily="18" charset="0"/>
              </a:rPr>
              <a:t> *</a:t>
            </a:r>
            <a:r>
              <a:rPr lang="ru-RU" sz="2000" dirty="0" err="1">
                <a:solidFill>
                  <a:srgbClr val="00B050"/>
                </a:solidFill>
                <a:latin typeface="Times New Roman" pitchFamily="18" charset="0"/>
                <a:cs typeface="Times New Roman" pitchFamily="18" charset="0"/>
              </a:rPr>
              <a:t>имя_указателя</a:t>
            </a:r>
            <a:r>
              <a:rPr lang="ru-RU" sz="2000" dirty="0">
                <a:solidFill>
                  <a:srgbClr val="00B050"/>
                </a:solidFill>
                <a:latin typeface="Times New Roman" pitchFamily="18" charset="0"/>
                <a:cs typeface="Times New Roman" pitchFamily="18" charset="0"/>
              </a:rPr>
              <a:t> = </a:t>
            </a:r>
            <a:r>
              <a:rPr lang="ru-RU" sz="2000" dirty="0" err="1">
                <a:solidFill>
                  <a:srgbClr val="00B050"/>
                </a:solidFill>
                <a:latin typeface="Times New Roman" pitchFamily="18" charset="0"/>
                <a:cs typeface="Times New Roman" pitchFamily="18" charset="0"/>
              </a:rPr>
              <a:t>new</a:t>
            </a:r>
            <a:r>
              <a:rPr lang="ru-RU" sz="2000" dirty="0">
                <a:solidFill>
                  <a:srgbClr val="00B050"/>
                </a:solidFill>
                <a:latin typeface="Times New Roman" pitchFamily="18" charset="0"/>
                <a:cs typeface="Times New Roman" pitchFamily="18" charset="0"/>
              </a:rPr>
              <a:t> </a:t>
            </a:r>
            <a:r>
              <a:rPr lang="ru-RU" sz="2000" dirty="0" err="1">
                <a:solidFill>
                  <a:srgbClr val="00B050"/>
                </a:solidFill>
                <a:latin typeface="Times New Roman" pitchFamily="18" charset="0"/>
                <a:cs typeface="Times New Roman" pitchFamily="18" charset="0"/>
              </a:rPr>
              <a:t>имя_типа</a:t>
            </a:r>
            <a:r>
              <a:rPr lang="ru-RU" sz="2000" dirty="0">
                <a:solidFill>
                  <a:srgbClr val="00B050"/>
                </a:solidFill>
                <a:latin typeface="Times New Roman" pitchFamily="18" charset="0"/>
                <a:cs typeface="Times New Roman" pitchFamily="18" charset="0"/>
              </a:rPr>
              <a:t> [</a:t>
            </a:r>
            <a:r>
              <a:rPr lang="ru-RU" sz="2000" dirty="0" err="1">
                <a:solidFill>
                  <a:srgbClr val="00B050"/>
                </a:solidFill>
                <a:latin typeface="Times New Roman" pitchFamily="18" charset="0"/>
                <a:cs typeface="Times New Roman" pitchFamily="18" charset="0"/>
              </a:rPr>
              <a:t>количество_элементов</a:t>
            </a:r>
            <a:r>
              <a:rPr lang="ru-RU" sz="2000" dirty="0">
                <a:solidFill>
                  <a:srgbClr val="00B050"/>
                </a:solidFill>
                <a:latin typeface="Times New Roman" pitchFamily="18" charset="0"/>
                <a:cs typeface="Times New Roman" pitchFamily="18" charset="0"/>
              </a:rPr>
              <a:t>]; </a:t>
            </a:r>
          </a:p>
          <a:p>
            <a:pPr indent="444500" algn="just">
              <a:lnSpc>
                <a:spcPct val="150000"/>
              </a:lnSpc>
            </a:pPr>
            <a:r>
              <a:rPr lang="ru-RU" sz="2400" dirty="0">
                <a:latin typeface="Times New Roman" pitchFamily="18" charset="0"/>
                <a:cs typeface="Times New Roman" pitchFamily="18" charset="0"/>
              </a:rPr>
              <a:t>Вызов операции </a:t>
            </a:r>
            <a:r>
              <a:rPr lang="ru-RU" sz="2400" dirty="0" err="1">
                <a:latin typeface="Times New Roman" pitchFamily="18" charset="0"/>
                <a:cs typeface="Times New Roman" pitchFamily="18" charset="0"/>
              </a:rPr>
              <a:t>new</a:t>
            </a:r>
            <a:r>
              <a:rPr lang="ru-RU" sz="2400" dirty="0">
                <a:latin typeface="Times New Roman" pitchFamily="18" charset="0"/>
                <a:cs typeface="Times New Roman" pitchFamily="18" charset="0"/>
              </a:rPr>
              <a:t> выделяет достаточно большой блок памяти, чтобы в нем поместилось </a:t>
            </a:r>
            <a:r>
              <a:rPr lang="ru-RU" sz="2400" dirty="0" err="1">
                <a:latin typeface="Times New Roman" pitchFamily="18" charset="0"/>
                <a:cs typeface="Times New Roman" pitchFamily="18" charset="0"/>
              </a:rPr>
              <a:t>количество_элементов</a:t>
            </a:r>
            <a:r>
              <a:rPr lang="ru-RU" sz="2400" dirty="0">
                <a:latin typeface="Times New Roman" pitchFamily="18" charset="0"/>
                <a:cs typeface="Times New Roman" pitchFamily="18" charset="0"/>
              </a:rPr>
              <a:t> типа </a:t>
            </a:r>
            <a:r>
              <a:rPr lang="ru-RU" sz="2400" dirty="0" err="1">
                <a:latin typeface="Times New Roman" pitchFamily="18" charset="0"/>
                <a:cs typeface="Times New Roman" pitchFamily="18" charset="0"/>
              </a:rPr>
              <a:t>имя_типа</a:t>
            </a:r>
            <a:r>
              <a:rPr lang="ru-RU" sz="2400" dirty="0">
                <a:latin typeface="Times New Roman" pitchFamily="18" charset="0"/>
                <a:cs typeface="Times New Roman" pitchFamily="18" charset="0"/>
              </a:rPr>
              <a:t>, и устанавливает в </a:t>
            </a:r>
            <a:r>
              <a:rPr lang="ru-RU" sz="2400" dirty="0" err="1">
                <a:latin typeface="Times New Roman" pitchFamily="18" charset="0"/>
                <a:cs typeface="Times New Roman" pitchFamily="18" charset="0"/>
              </a:rPr>
              <a:t>имя_указателя</a:t>
            </a:r>
            <a:r>
              <a:rPr lang="ru-RU" sz="2400" dirty="0">
                <a:latin typeface="Times New Roman" pitchFamily="18" charset="0"/>
                <a:cs typeface="Times New Roman" pitchFamily="18" charset="0"/>
              </a:rPr>
              <a:t> указатель на </a:t>
            </a:r>
            <a:r>
              <a:rPr lang="ru-RU" sz="2400" b="1" dirty="0">
                <a:latin typeface="Times New Roman" pitchFamily="18" charset="0"/>
                <a:cs typeface="Times New Roman" pitchFamily="18" charset="0"/>
              </a:rPr>
              <a:t>первый</a:t>
            </a:r>
            <a:r>
              <a:rPr lang="ru-RU" sz="2400" dirty="0">
                <a:latin typeface="Times New Roman" pitchFamily="18" charset="0"/>
                <a:cs typeface="Times New Roman" pitchFamily="18" charset="0"/>
              </a:rPr>
              <a:t> элемент. Как вы вскоре увидите, </a:t>
            </a:r>
            <a:r>
              <a:rPr lang="ru-RU" sz="2400" b="1" dirty="0">
                <a:latin typeface="Times New Roman" pitchFamily="18" charset="0"/>
                <a:cs typeface="Times New Roman" pitchFamily="18" charset="0"/>
              </a:rPr>
              <a:t>имя_указателя можно использовать точно так же, как обычное имя массива.</a:t>
            </a:r>
          </a:p>
        </p:txBody>
      </p:sp>
    </p:spTree>
    <p:extLst>
      <p:ext uri="{BB962C8B-B14F-4D97-AF65-F5344CB8AC3E}">
        <p14:creationId xmlns:p14="http://schemas.microsoft.com/office/powerpoint/2010/main" val="1201490205"/>
      </p:ext>
    </p:extLst>
  </p:cSld>
  <p:clrMapOvr>
    <a:masterClrMapping/>
  </p:clrMapOvr>
  <mc:AlternateContent xmlns:mc="http://schemas.openxmlformats.org/markup-compatibility/2006" xmlns:p14="http://schemas.microsoft.com/office/powerpoint/2010/main">
    <mc:Choice Requires="p14">
      <p:transition spd="slow" p14:dur="2000" advTm="43286"/>
    </mc:Choice>
    <mc:Fallback xmlns="">
      <p:transition spd="slow" advTm="4328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94499" y="216024"/>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динамического массива</a:t>
            </a:r>
          </a:p>
        </p:txBody>
      </p:sp>
      <p:pic>
        <p:nvPicPr>
          <p:cNvPr id="6" name="Рисунок 5">
            <a:extLst>
              <a:ext uri="{FF2B5EF4-FFF2-40B4-BE49-F238E27FC236}">
                <a16:creationId xmlns:a16="http://schemas.microsoft.com/office/drawing/2014/main" id="{A019AC3F-AF85-1540-B2E6-A9B9F9CCA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830109"/>
            <a:ext cx="7721472" cy="4039051"/>
          </a:xfrm>
          <a:prstGeom prst="rect">
            <a:avLst/>
          </a:prstGeom>
        </p:spPr>
      </p:pic>
      <p:sp>
        <p:nvSpPr>
          <p:cNvPr id="10" name="TextBox 9">
            <a:extLst>
              <a:ext uri="{FF2B5EF4-FFF2-40B4-BE49-F238E27FC236}">
                <a16:creationId xmlns:a16="http://schemas.microsoft.com/office/drawing/2014/main" id="{C37A4945-283E-404A-9A45-90DCE9D02B77}"/>
              </a:ext>
            </a:extLst>
          </p:cNvPr>
          <p:cNvSpPr txBox="1"/>
          <p:nvPr/>
        </p:nvSpPr>
        <p:spPr>
          <a:xfrm>
            <a:off x="727981" y="4572388"/>
            <a:ext cx="6868355" cy="1685846"/>
          </a:xfrm>
          <a:prstGeom prst="rect">
            <a:avLst/>
          </a:prstGeom>
          <a:noFill/>
        </p:spPr>
        <p:txBody>
          <a:bodyPr wrap="square" rtlCol="0">
            <a:spAutoFit/>
          </a:bodyPr>
          <a:lstStyle/>
          <a:p>
            <a:pPr indent="457200">
              <a:lnSpc>
                <a:spcPct val="150000"/>
              </a:lnSpc>
            </a:pPr>
            <a:r>
              <a:rPr lang="ru-RU" sz="2400" dirty="0"/>
              <a:t>Синтаксис выделения памяти для массива имеет вид:</a:t>
            </a:r>
          </a:p>
          <a:p>
            <a:pPr indent="457200">
              <a:lnSpc>
                <a:spcPct val="150000"/>
              </a:lnSpc>
            </a:pPr>
            <a:r>
              <a:rPr lang="ru-RU" sz="2400" b="1" dirty="0"/>
              <a:t>тип </a:t>
            </a:r>
            <a:r>
              <a:rPr lang="en-US" sz="2400" b="1" dirty="0"/>
              <a:t>*</a:t>
            </a:r>
            <a:r>
              <a:rPr lang="ru-RU" sz="2400" b="1" dirty="0"/>
              <a:t>указатель = </a:t>
            </a:r>
            <a:r>
              <a:rPr lang="en-US" sz="2400" b="1" dirty="0"/>
              <a:t>new </a:t>
            </a:r>
            <a:r>
              <a:rPr lang="ru-RU" sz="2400" b="1" dirty="0"/>
              <a:t>тип</a:t>
            </a:r>
            <a:r>
              <a:rPr lang="en-US" sz="2400" b="1" dirty="0"/>
              <a:t>[</a:t>
            </a:r>
            <a:r>
              <a:rPr lang="ru-RU" sz="2400" b="1" dirty="0"/>
              <a:t>размер</a:t>
            </a:r>
            <a:r>
              <a:rPr lang="en-US" sz="2400" b="1" dirty="0"/>
              <a:t>]</a:t>
            </a:r>
            <a:endParaRPr lang="ru-RU" sz="2400" b="1" dirty="0"/>
          </a:p>
        </p:txBody>
      </p:sp>
    </p:spTree>
    <p:extLst>
      <p:ext uri="{BB962C8B-B14F-4D97-AF65-F5344CB8AC3E}">
        <p14:creationId xmlns:p14="http://schemas.microsoft.com/office/powerpoint/2010/main" val="3784542337"/>
      </p:ext>
    </p:extLst>
  </p:cSld>
  <p:clrMapOvr>
    <a:masterClrMapping/>
  </p:clrMapOvr>
  <mc:AlternateContent xmlns:mc="http://schemas.openxmlformats.org/markup-compatibility/2006" xmlns:p14="http://schemas.microsoft.com/office/powerpoint/2010/main">
    <mc:Choice Requires="p14">
      <p:transition spd="slow" p14:dur="2000" advTm="72249"/>
    </mc:Choice>
    <mc:Fallback xmlns="">
      <p:transition spd="slow" advTm="7224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Удаление динамического массива</a:t>
            </a:r>
          </a:p>
        </p:txBody>
      </p:sp>
      <p:sp>
        <p:nvSpPr>
          <p:cNvPr id="8" name="TextBox 7"/>
          <p:cNvSpPr txBox="1"/>
          <p:nvPr/>
        </p:nvSpPr>
        <p:spPr>
          <a:xfrm>
            <a:off x="251520" y="620688"/>
            <a:ext cx="8352928" cy="6109365"/>
          </a:xfrm>
          <a:prstGeom prst="rect">
            <a:avLst/>
          </a:prstGeom>
          <a:noFill/>
        </p:spPr>
        <p:txBody>
          <a:bodyPr wrap="square" rtlCol="0">
            <a:spAutoFit/>
          </a:bodyPr>
          <a:lstStyle/>
          <a:p>
            <a:r>
              <a:rPr lang="ru-RU" sz="1700" dirty="0">
                <a:latin typeface="+mj-lt"/>
              </a:rPr>
              <a:t>При удалении динамических массивов используется форма оператора delete для массивов, т.е. </a:t>
            </a:r>
            <a:r>
              <a:rPr lang="ru-RU" sz="1700" b="1" dirty="0">
                <a:latin typeface="+mj-lt"/>
              </a:rPr>
              <a:t>delete[]</a:t>
            </a:r>
            <a:r>
              <a:rPr lang="ru-RU" sz="1700" dirty="0">
                <a:latin typeface="+mj-lt"/>
              </a:rPr>
              <a:t>:</a:t>
            </a:r>
          </a:p>
          <a:p>
            <a:r>
              <a:rPr lang="ru-RU" sz="1700" dirty="0">
                <a:latin typeface="+mj-lt"/>
              </a:rPr>
              <a:t> </a:t>
            </a:r>
          </a:p>
          <a:p>
            <a:r>
              <a:rPr lang="ru-RU" sz="1700" b="1" dirty="0">
                <a:latin typeface="+mj-lt"/>
              </a:rPr>
              <a:t>delete []; //указатель на динамический массив</a:t>
            </a:r>
          </a:p>
          <a:p>
            <a:endParaRPr lang="ru-RU" sz="1700" dirty="0">
              <a:latin typeface="+mj-lt"/>
            </a:endParaRPr>
          </a:p>
          <a:p>
            <a:r>
              <a:rPr lang="ru-RU" sz="1700" dirty="0">
                <a:latin typeface="+mj-lt"/>
              </a:rPr>
              <a:t>Таким образом, мы сообщаем процессору, что ему нужно очистить память от нескольких переменных вместо одной. </a:t>
            </a:r>
          </a:p>
          <a:p>
            <a:endParaRPr lang="ru-RU" sz="1700" dirty="0">
              <a:latin typeface="+mj-lt"/>
            </a:endParaRPr>
          </a:p>
          <a:p>
            <a:r>
              <a:rPr lang="ru-RU" sz="1700" i="1" dirty="0">
                <a:latin typeface="+mj-lt"/>
              </a:rPr>
              <a:t>Пример.</a:t>
            </a:r>
            <a:endParaRPr lang="ru-RU" sz="1700" dirty="0">
              <a:latin typeface="+mj-lt"/>
            </a:endParaRPr>
          </a:p>
          <a:p>
            <a:r>
              <a:rPr lang="en-US" sz="1700" dirty="0">
                <a:latin typeface="+mj-lt"/>
              </a:rPr>
              <a:t>#include &lt;iostream&gt;</a:t>
            </a:r>
            <a:endParaRPr lang="ru-RU" sz="1700" dirty="0">
              <a:latin typeface="+mj-lt"/>
            </a:endParaRPr>
          </a:p>
          <a:p>
            <a:r>
              <a:rPr lang="en-US" sz="1700" dirty="0">
                <a:latin typeface="+mj-lt"/>
              </a:rPr>
              <a:t> </a:t>
            </a:r>
            <a:endParaRPr lang="ru-RU" sz="1700" dirty="0">
              <a:latin typeface="+mj-lt"/>
            </a:endParaRPr>
          </a:p>
          <a:p>
            <a:r>
              <a:rPr lang="en-US" sz="1700" dirty="0">
                <a:latin typeface="+mj-lt"/>
              </a:rPr>
              <a:t>int main()</a:t>
            </a:r>
            <a:endParaRPr lang="ru-RU" sz="1700" dirty="0">
              <a:latin typeface="+mj-lt"/>
            </a:endParaRPr>
          </a:p>
          <a:p>
            <a:r>
              <a:rPr lang="en-US" sz="1700" dirty="0">
                <a:latin typeface="+mj-lt"/>
              </a:rPr>
              <a:t>{</a:t>
            </a:r>
            <a:endParaRPr lang="ru-RU" sz="1700" dirty="0">
              <a:latin typeface="+mj-lt"/>
            </a:endParaRPr>
          </a:p>
          <a:p>
            <a:r>
              <a:rPr lang="en-US" sz="1700" dirty="0">
                <a:latin typeface="+mj-lt"/>
              </a:rPr>
              <a:t>    int n</a:t>
            </a:r>
            <a:r>
              <a:rPr lang="ru-RU" sz="1700" dirty="0">
                <a:latin typeface="+mj-lt"/>
              </a:rPr>
              <a:t> = 5; // размер массива</a:t>
            </a:r>
          </a:p>
          <a:p>
            <a:r>
              <a:rPr lang="ru-RU" sz="1700" dirty="0">
                <a:latin typeface="+mj-lt"/>
              </a:rPr>
              <a:t>    int *</a:t>
            </a:r>
            <a:r>
              <a:rPr lang="ru-RU" sz="1700" dirty="0" err="1">
                <a:latin typeface="+mj-lt"/>
              </a:rPr>
              <a:t>p</a:t>
            </a:r>
            <a:r>
              <a:rPr lang="ru-RU" sz="1700" dirty="0">
                <a:latin typeface="+mj-lt"/>
              </a:rPr>
              <a:t> = new int[</a:t>
            </a:r>
            <a:r>
              <a:rPr lang="ru-RU" sz="1700" dirty="0" err="1">
                <a:latin typeface="+mj-lt"/>
              </a:rPr>
              <a:t>n</a:t>
            </a:r>
            <a:r>
              <a:rPr lang="ru-RU" sz="1700" dirty="0">
                <a:latin typeface="+mj-lt"/>
              </a:rPr>
              <a:t>]{ 1, 2, 3, 4, 5 }; // массив состоит из чисел 1, 2, 3, 4, 5</a:t>
            </a:r>
          </a:p>
          <a:p>
            <a:r>
              <a:rPr lang="ru-RU" sz="1700" dirty="0">
                <a:latin typeface="+mj-lt"/>
              </a:rPr>
              <a:t>    </a:t>
            </a:r>
            <a:r>
              <a:rPr lang="en-US" sz="1700" dirty="0">
                <a:latin typeface="+mj-lt"/>
              </a:rPr>
              <a:t>for (int *q = p; q!= p + n; q++)</a:t>
            </a:r>
            <a:endParaRPr lang="ru-RU" sz="1700" dirty="0">
              <a:latin typeface="+mj-lt"/>
            </a:endParaRPr>
          </a:p>
          <a:p>
            <a:r>
              <a:rPr lang="en-US" sz="1700" dirty="0">
                <a:latin typeface="+mj-lt"/>
              </a:rPr>
              <a:t>    {</a:t>
            </a:r>
            <a:endParaRPr lang="ru-RU" sz="1700" dirty="0">
              <a:latin typeface="+mj-lt"/>
            </a:endParaRPr>
          </a:p>
          <a:p>
            <a:r>
              <a:rPr lang="en-US" sz="1700" dirty="0">
                <a:latin typeface="+mj-lt"/>
              </a:rPr>
              <a:t>        std::cout &lt;&lt; *q &lt;&lt; "\t";</a:t>
            </a:r>
            <a:endParaRPr lang="ru-RU" sz="1700" dirty="0">
              <a:latin typeface="+mj-lt"/>
            </a:endParaRPr>
          </a:p>
          <a:p>
            <a:r>
              <a:rPr lang="en-US" sz="1700" dirty="0">
                <a:latin typeface="+mj-lt"/>
              </a:rPr>
              <a:t>    }</a:t>
            </a:r>
            <a:endParaRPr lang="ru-RU" sz="1700" dirty="0">
              <a:latin typeface="+mj-lt"/>
            </a:endParaRPr>
          </a:p>
          <a:p>
            <a:r>
              <a:rPr lang="en-US" sz="1700" dirty="0">
                <a:latin typeface="+mj-lt"/>
              </a:rPr>
              <a:t>std::cout &lt;&lt; std::</a:t>
            </a:r>
            <a:r>
              <a:rPr lang="en-US" sz="1700" dirty="0" err="1">
                <a:latin typeface="+mj-lt"/>
              </a:rPr>
              <a:t>endl</a:t>
            </a:r>
            <a:r>
              <a:rPr lang="en-US" sz="1700" dirty="0">
                <a:latin typeface="+mj-lt"/>
              </a:rPr>
              <a:t>;</a:t>
            </a:r>
            <a:endParaRPr lang="ru-RU" sz="1700" dirty="0">
              <a:latin typeface="+mj-lt"/>
            </a:endParaRPr>
          </a:p>
          <a:p>
            <a:r>
              <a:rPr lang="en-US" sz="1700" dirty="0">
                <a:latin typeface="+mj-lt"/>
              </a:rPr>
              <a:t>     delete</a:t>
            </a:r>
            <a:r>
              <a:rPr lang="ru-RU" sz="1700" dirty="0">
                <a:latin typeface="+mj-lt"/>
              </a:rPr>
              <a:t> [] </a:t>
            </a:r>
            <a:r>
              <a:rPr lang="en-US" sz="1700" dirty="0">
                <a:latin typeface="+mj-lt"/>
              </a:rPr>
              <a:t>p</a:t>
            </a:r>
            <a:r>
              <a:rPr lang="ru-RU" sz="1700" dirty="0">
                <a:latin typeface="+mj-lt"/>
              </a:rPr>
              <a:t>;</a:t>
            </a:r>
          </a:p>
          <a:p>
            <a:r>
              <a:rPr lang="ru-RU" sz="1700" dirty="0">
                <a:latin typeface="+mj-lt"/>
              </a:rPr>
              <a:t>     </a:t>
            </a:r>
            <a:r>
              <a:rPr lang="en-US" sz="1700" dirty="0">
                <a:latin typeface="+mj-lt"/>
              </a:rPr>
              <a:t>return</a:t>
            </a:r>
            <a:r>
              <a:rPr lang="ru-RU" sz="1700" dirty="0">
                <a:latin typeface="+mj-lt"/>
              </a:rPr>
              <a:t> 0;</a:t>
            </a:r>
          </a:p>
          <a:p>
            <a:r>
              <a:rPr lang="ru-RU" sz="1700" dirty="0">
                <a:latin typeface="+mj-lt"/>
              </a:rPr>
              <a:t>}</a:t>
            </a:r>
            <a:endParaRPr lang="ru-RU" sz="1700" dirty="0">
              <a:latin typeface="+mj-lt"/>
              <a:cs typeface="Times New Roman" panose="02020603050405020304" pitchFamily="18" charset="0"/>
            </a:endParaRPr>
          </a:p>
        </p:txBody>
      </p:sp>
    </p:spTree>
    <p:extLst>
      <p:ext uri="{BB962C8B-B14F-4D97-AF65-F5344CB8AC3E}">
        <p14:creationId xmlns:p14="http://schemas.microsoft.com/office/powerpoint/2010/main" val="1514179851"/>
      </p:ext>
    </p:extLst>
  </p:cSld>
  <p:clrMapOvr>
    <a:masterClrMapping/>
  </p:clrMapOvr>
  <mc:AlternateContent xmlns:mc="http://schemas.openxmlformats.org/markup-compatibility/2006" xmlns:p14="http://schemas.microsoft.com/office/powerpoint/2010/main">
    <mc:Choice Requires="p14">
      <p:transition spd="slow" p14:dur="2000" advTm="37013"/>
    </mc:Choice>
    <mc:Fallback xmlns="">
      <p:transition spd="slow" advTm="3701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и удаление динамических массивов</a:t>
            </a:r>
          </a:p>
        </p:txBody>
      </p:sp>
      <p:sp>
        <p:nvSpPr>
          <p:cNvPr id="8" name="TextBox 7"/>
          <p:cNvSpPr txBox="1"/>
          <p:nvPr/>
        </p:nvSpPr>
        <p:spPr>
          <a:xfrm>
            <a:off x="145968" y="620688"/>
            <a:ext cx="8126305" cy="5109797"/>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Создать динамический массив на C++ легко; вы сообщаете операции </a:t>
            </a:r>
            <a:r>
              <a:rPr lang="ru-RU" sz="2200" b="1" dirty="0">
                <a:latin typeface="Times New Roman" pitchFamily="18" charset="0"/>
                <a:cs typeface="Times New Roman" pitchFamily="18" charset="0"/>
              </a:rPr>
              <a:t>new</a:t>
            </a:r>
            <a:r>
              <a:rPr lang="ru-RU" sz="2200" dirty="0">
                <a:latin typeface="Times New Roman" pitchFamily="18" charset="0"/>
                <a:cs typeface="Times New Roman" pitchFamily="18" charset="0"/>
              </a:rPr>
              <a:t> тип элементов массива и требуемое количество элементов. Синтаксис, необходимый для этого, предусматривает указание имени типа с количеством элементов в квадратных скобках. Например, если необходим массив из 10 элементов </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следует записать так: </a:t>
            </a:r>
          </a:p>
          <a:p>
            <a:pPr indent="444500" algn="just">
              <a:lnSpc>
                <a:spcPct val="150000"/>
              </a:lnSpc>
            </a:pPr>
            <a:r>
              <a:rPr lang="ru-RU" sz="2200" dirty="0">
                <a:latin typeface="Times New Roman" pitchFamily="18" charset="0"/>
                <a:cs typeface="Times New Roman" pitchFamily="18" charset="0"/>
              </a:rPr>
              <a:t>int *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 new int [10] ; /* получение блока памяти из 10 элементов типа int */</a:t>
            </a:r>
          </a:p>
          <a:p>
            <a:pPr indent="444500" algn="just">
              <a:lnSpc>
                <a:spcPct val="150000"/>
              </a:lnSpc>
            </a:pPr>
            <a:r>
              <a:rPr lang="ru-RU" sz="2200" dirty="0">
                <a:latin typeface="Times New Roman" pitchFamily="18" charset="0"/>
                <a:cs typeface="Times New Roman" pitchFamily="18" charset="0"/>
              </a:rPr>
              <a:t>Операция </a:t>
            </a:r>
            <a:r>
              <a:rPr lang="ru-RU" sz="2200" b="1" dirty="0">
                <a:latin typeface="Times New Roman" pitchFamily="18" charset="0"/>
                <a:cs typeface="Times New Roman" pitchFamily="18" charset="0"/>
              </a:rPr>
              <a:t>new</a:t>
            </a:r>
            <a:r>
              <a:rPr lang="ru-RU" sz="2200" dirty="0">
                <a:latin typeface="Times New Roman" pitchFamily="18" charset="0"/>
                <a:cs typeface="Times New Roman" pitchFamily="18" charset="0"/>
              </a:rPr>
              <a:t> возвращает адрес первого элемента в блоке. В данном примере это значение присваивается указателю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a:t>
            </a:r>
          </a:p>
        </p:txBody>
      </p:sp>
    </p:spTree>
    <p:extLst>
      <p:ext uri="{BB962C8B-B14F-4D97-AF65-F5344CB8AC3E}">
        <p14:creationId xmlns:p14="http://schemas.microsoft.com/office/powerpoint/2010/main" val="3261902272"/>
      </p:ext>
    </p:extLst>
  </p:cSld>
  <p:clrMapOvr>
    <a:masterClrMapping/>
  </p:clrMapOvr>
  <mc:AlternateContent xmlns:mc="http://schemas.openxmlformats.org/markup-compatibility/2006" xmlns:p14="http://schemas.microsoft.com/office/powerpoint/2010/main">
    <mc:Choice Requires="p14">
      <p:transition spd="slow" p14:dur="2000" advTm="43334"/>
    </mc:Choice>
    <mc:Fallback xmlns="">
      <p:transition spd="slow" advTm="4333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операции new для создания динамических массивов</a:t>
            </a:r>
          </a:p>
        </p:txBody>
      </p:sp>
      <p:sp>
        <p:nvSpPr>
          <p:cNvPr id="8" name="TextBox 7"/>
          <p:cNvSpPr txBox="1"/>
          <p:nvPr/>
        </p:nvSpPr>
        <p:spPr>
          <a:xfrm>
            <a:off x="145967" y="497610"/>
            <a:ext cx="8126305" cy="6335965"/>
          </a:xfrm>
          <a:prstGeom prst="rect">
            <a:avLst/>
          </a:prstGeom>
          <a:noFill/>
        </p:spPr>
        <p:txBody>
          <a:bodyPr wrap="square" rtlCol="0">
            <a:spAutoFit/>
          </a:bodyPr>
          <a:lstStyle/>
          <a:p>
            <a:pPr indent="444500" algn="just">
              <a:lnSpc>
                <a:spcPct val="150000"/>
              </a:lnSpc>
            </a:pPr>
            <a:r>
              <a:rPr lang="ru-RU" sz="2100" dirty="0">
                <a:latin typeface="Times New Roman" pitchFamily="18" charset="0"/>
                <a:cs typeface="Times New Roman" pitchFamily="18" charset="0"/>
              </a:rPr>
              <a:t>Обратите внимание, что </a:t>
            </a:r>
            <a:r>
              <a:rPr lang="ru-RU" sz="2100" dirty="0" err="1">
                <a:latin typeface="Times New Roman" pitchFamily="18" charset="0"/>
                <a:cs typeface="Times New Roman" pitchFamily="18" charset="0"/>
              </a:rPr>
              <a:t>psome</a:t>
            </a:r>
            <a:r>
              <a:rPr lang="ru-RU" sz="2100" dirty="0">
                <a:latin typeface="Times New Roman" pitchFamily="18" charset="0"/>
                <a:cs typeface="Times New Roman" pitchFamily="18" charset="0"/>
              </a:rPr>
              <a:t> — это указатель на отдельное значение </a:t>
            </a:r>
            <a:r>
              <a:rPr lang="ru-RU" sz="2100" dirty="0" err="1">
                <a:latin typeface="Times New Roman" pitchFamily="18" charset="0"/>
                <a:cs typeface="Times New Roman" pitchFamily="18" charset="0"/>
              </a:rPr>
              <a:t>int</a:t>
            </a:r>
            <a:r>
              <a:rPr lang="ru-RU" sz="2100" dirty="0">
                <a:latin typeface="Times New Roman" pitchFamily="18" charset="0"/>
                <a:cs typeface="Times New Roman" pitchFamily="18" charset="0"/>
              </a:rPr>
              <a:t>, являющееся первым элементом блока. Отслеживать количество элементов в блоке возлагается на вас как на разработчика. То есть, поскольку компилятор не знает о том, что </a:t>
            </a:r>
            <a:r>
              <a:rPr lang="ru-RU" sz="2100" dirty="0" err="1">
                <a:latin typeface="Times New Roman" pitchFamily="18" charset="0"/>
                <a:cs typeface="Times New Roman" pitchFamily="18" charset="0"/>
              </a:rPr>
              <a:t>psome</a:t>
            </a:r>
            <a:r>
              <a:rPr lang="ru-RU" sz="2100" dirty="0">
                <a:latin typeface="Times New Roman" pitchFamily="18" charset="0"/>
                <a:cs typeface="Times New Roman" pitchFamily="18" charset="0"/>
              </a:rPr>
              <a:t> указывает на первое из 10 целочисленных значений, вы должны писать свою программу так, чтобы она самостоятельно отслеживала количество элементов. </a:t>
            </a:r>
          </a:p>
          <a:p>
            <a:pPr indent="444500" algn="just">
              <a:lnSpc>
                <a:spcPct val="150000"/>
              </a:lnSpc>
            </a:pPr>
            <a:r>
              <a:rPr lang="ru-RU" sz="2100" dirty="0">
                <a:latin typeface="Times New Roman" pitchFamily="18" charset="0"/>
                <a:cs typeface="Times New Roman" pitchFamily="18" charset="0"/>
              </a:rPr>
              <a:t>На самом деле программе, конечно же, известен объем выделенной памяти, так что она может корректно освободить ее позднее, когда вы воспользуетесь операцией </a:t>
            </a:r>
            <a:r>
              <a:rPr lang="ru-RU" sz="2100" dirty="0" err="1">
                <a:latin typeface="Times New Roman" pitchFamily="18" charset="0"/>
                <a:cs typeface="Times New Roman" pitchFamily="18" charset="0"/>
              </a:rPr>
              <a:t>delete</a:t>
            </a:r>
            <a:r>
              <a:rPr lang="ru-RU" sz="2100" dirty="0">
                <a:latin typeface="Times New Roman" pitchFamily="18" charset="0"/>
                <a:cs typeface="Times New Roman" pitchFamily="18" charset="0"/>
              </a:rPr>
              <a:t> []. Однако эта информация не является открытой; вы, например, не можете применить операцию </a:t>
            </a:r>
            <a:r>
              <a:rPr lang="ru-RU" sz="2100" dirty="0" err="1">
                <a:latin typeface="Times New Roman" pitchFamily="18" charset="0"/>
                <a:cs typeface="Times New Roman" pitchFamily="18" charset="0"/>
              </a:rPr>
              <a:t>sizeof</a:t>
            </a:r>
            <a:r>
              <a:rPr lang="ru-RU" sz="2100" dirty="0">
                <a:latin typeface="Times New Roman" pitchFamily="18" charset="0"/>
                <a:cs typeface="Times New Roman" pitchFamily="18" charset="0"/>
              </a:rPr>
              <a:t>, чтобы узнать количество байт в выделенном блоке. </a:t>
            </a:r>
          </a:p>
        </p:txBody>
      </p:sp>
    </p:spTree>
    <p:extLst>
      <p:ext uri="{BB962C8B-B14F-4D97-AF65-F5344CB8AC3E}">
        <p14:creationId xmlns:p14="http://schemas.microsoft.com/office/powerpoint/2010/main" val="2006372204"/>
      </p:ext>
    </p:extLst>
  </p:cSld>
  <p:clrMapOvr>
    <a:masterClrMapping/>
  </p:clrMapOvr>
  <mc:AlternateContent xmlns:mc="http://schemas.openxmlformats.org/markup-compatibility/2006" xmlns:p14="http://schemas.microsoft.com/office/powerpoint/2010/main">
    <mc:Choice Requires="p14">
      <p:transition spd="slow" p14:dur="2000" advTm="83544"/>
    </mc:Choice>
    <mc:Fallback xmlns="">
      <p:transition spd="slow" advTm="83544"/>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динамического массива</a:t>
            </a:r>
          </a:p>
        </p:txBody>
      </p:sp>
      <p:sp>
        <p:nvSpPr>
          <p:cNvPr id="8" name="TextBox 7"/>
          <p:cNvSpPr txBox="1"/>
          <p:nvPr/>
        </p:nvSpPr>
        <p:spPr>
          <a:xfrm>
            <a:off x="27864" y="505886"/>
            <a:ext cx="9008631" cy="6125459"/>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Как работать с динамическим массивом после его создания? Для начала подумаем о проблеме концептуально. Следующий оператор создает указатель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который указывает на первый элемент блока из 10 значений </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a:t>
            </a:r>
          </a:p>
          <a:p>
            <a:pPr indent="444500" algn="just">
              <a:lnSpc>
                <a:spcPct val="150000"/>
              </a:lnSpc>
            </a:pPr>
            <a:r>
              <a:rPr lang="ru-RU" sz="2200" b="1" dirty="0" err="1">
                <a:latin typeface="Times New Roman" pitchFamily="18" charset="0"/>
                <a:cs typeface="Times New Roman" pitchFamily="18" charset="0"/>
              </a:rPr>
              <a:t>int</a:t>
            </a:r>
            <a:r>
              <a:rPr lang="ru-RU" sz="2200" b="1" dirty="0">
                <a:latin typeface="Times New Roman" pitchFamily="18" charset="0"/>
                <a:cs typeface="Times New Roman" pitchFamily="18" charset="0"/>
              </a:rPr>
              <a:t> * </a:t>
            </a:r>
            <a:r>
              <a:rPr lang="ru-RU" sz="2200" b="1" dirty="0" err="1">
                <a:latin typeface="Times New Roman" pitchFamily="18" charset="0"/>
                <a:cs typeface="Times New Roman" pitchFamily="18" charset="0"/>
              </a:rPr>
              <a:t>psome</a:t>
            </a:r>
            <a:r>
              <a:rPr lang="ru-RU" sz="2200" b="1" dirty="0">
                <a:latin typeface="Times New Roman" pitchFamily="18" charset="0"/>
                <a:cs typeface="Times New Roman" pitchFamily="18" charset="0"/>
              </a:rPr>
              <a:t> = new </a:t>
            </a:r>
            <a:r>
              <a:rPr lang="ru-RU" sz="2200" b="1" dirty="0" err="1">
                <a:latin typeface="Times New Roman" pitchFamily="18" charset="0"/>
                <a:cs typeface="Times New Roman" pitchFamily="18" charset="0"/>
              </a:rPr>
              <a:t>int</a:t>
            </a:r>
            <a:r>
              <a:rPr lang="ru-RU" sz="2200" b="1" dirty="0">
                <a:latin typeface="Times New Roman" pitchFamily="18" charset="0"/>
                <a:cs typeface="Times New Roman" pitchFamily="18" charset="0"/>
              </a:rPr>
              <a:t> [10]; </a:t>
            </a:r>
            <a:r>
              <a:rPr lang="ru-RU" sz="2200" dirty="0">
                <a:latin typeface="Times New Roman" pitchFamily="18" charset="0"/>
                <a:cs typeface="Times New Roman" pitchFamily="18" charset="0"/>
              </a:rPr>
              <a:t>// получить блок для 10 элементов типа </a:t>
            </a:r>
            <a:r>
              <a:rPr lang="ru-RU" sz="2200" dirty="0" err="1">
                <a:latin typeface="Times New Roman" pitchFamily="18" charset="0"/>
                <a:cs typeface="Times New Roman" pitchFamily="18" charset="0"/>
              </a:rPr>
              <a:t>int</a:t>
            </a:r>
            <a:endParaRPr lang="ru-RU" sz="2200" dirty="0">
              <a:latin typeface="Times New Roman" pitchFamily="18" charset="0"/>
              <a:cs typeface="Times New Roman" pitchFamily="18" charset="0"/>
            </a:endParaRPr>
          </a:p>
          <a:p>
            <a:pPr indent="444500" algn="just">
              <a:lnSpc>
                <a:spcPct val="150000"/>
              </a:lnSpc>
            </a:pPr>
            <a:r>
              <a:rPr lang="ru-RU" sz="2200" dirty="0">
                <a:latin typeface="Times New Roman" pitchFamily="18" charset="0"/>
                <a:cs typeface="Times New Roman" pitchFamily="18" charset="0"/>
              </a:rPr>
              <a:t>Представьте его как палец, указывающий на первый элемент. Предположим, что </a:t>
            </a:r>
            <a:r>
              <a:rPr lang="ru-RU" sz="2200" dirty="0" err="1">
                <a:latin typeface="Times New Roman" pitchFamily="18" charset="0"/>
                <a:cs typeface="Times New Roman" pitchFamily="18" charset="0"/>
              </a:rPr>
              <a:t>int</a:t>
            </a:r>
            <a:r>
              <a:rPr lang="ru-RU" sz="2200" dirty="0">
                <a:latin typeface="Times New Roman" pitchFamily="18" charset="0"/>
                <a:cs typeface="Times New Roman" pitchFamily="18" charset="0"/>
              </a:rPr>
              <a:t> занимает 4 байта. Перемещая палец на 4 байта в правильном направлении, вы можете указать на второй элемент. Всего имеется 10 элементов, что является допустимым диапазоном, в пределах которого можно передвигать палец. Таким образом, операция new снабжает программу всей необходимой информацией для идентификации каждого элемента в блоке. </a:t>
            </a:r>
          </a:p>
        </p:txBody>
      </p:sp>
    </p:spTree>
    <p:extLst>
      <p:ext uri="{BB962C8B-B14F-4D97-AF65-F5344CB8AC3E}">
        <p14:creationId xmlns:p14="http://schemas.microsoft.com/office/powerpoint/2010/main" val="1557357562"/>
      </p:ext>
    </p:extLst>
  </p:cSld>
  <p:clrMapOvr>
    <a:masterClrMapping/>
  </p:clrMapOvr>
  <mc:AlternateContent xmlns:mc="http://schemas.openxmlformats.org/markup-compatibility/2006" xmlns:p14="http://schemas.microsoft.com/office/powerpoint/2010/main">
    <mc:Choice Requires="p14">
      <p:transition spd="slow" p14:dur="2000" advTm="101493"/>
    </mc:Choice>
    <mc:Fallback xmlns="">
      <p:transition spd="slow" advTm="101493"/>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динамического массива</a:t>
            </a:r>
          </a:p>
        </p:txBody>
      </p:sp>
      <p:sp>
        <p:nvSpPr>
          <p:cNvPr id="8" name="TextBox 7"/>
          <p:cNvSpPr txBox="1"/>
          <p:nvPr/>
        </p:nvSpPr>
        <p:spPr>
          <a:xfrm>
            <a:off x="27864" y="505886"/>
            <a:ext cx="9008631" cy="6125459"/>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Теперь взглянем на проблему практически. Как можно получить доступ к этим элементам? С первым элементом проблем нет. Поскольку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указывает на первый элемент массива, то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и есть значение первого элемента. Но остается еще девять элементов. Простейший способ доступа к этим элементам может стать сюрпризом для вас, если вы не работали с языком С; </a:t>
            </a:r>
            <a:r>
              <a:rPr lang="ru-RU" sz="2200" b="1" dirty="0">
                <a:latin typeface="Times New Roman" pitchFamily="18" charset="0"/>
                <a:cs typeface="Times New Roman" pitchFamily="18" charset="0"/>
              </a:rPr>
              <a:t>просто используйте указатель, как если бы он был именем массива</a:t>
            </a:r>
            <a:r>
              <a:rPr lang="ru-RU" sz="2200" dirty="0">
                <a:latin typeface="Times New Roman" pitchFamily="18" charset="0"/>
                <a:cs typeface="Times New Roman" pitchFamily="18" charset="0"/>
              </a:rPr>
              <a:t>. То есть можно писать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[0] вместо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для первого элемента, </a:t>
            </a:r>
            <a:r>
              <a:rPr lang="ru-RU" sz="2200" dirty="0" err="1">
                <a:latin typeface="Times New Roman" pitchFamily="18" charset="0"/>
                <a:cs typeface="Times New Roman" pitchFamily="18" charset="0"/>
              </a:rPr>
              <a:t>psome</a:t>
            </a:r>
            <a:r>
              <a:rPr lang="ru-RU" sz="2200" dirty="0">
                <a:latin typeface="Times New Roman" pitchFamily="18" charset="0"/>
                <a:cs typeface="Times New Roman" pitchFamily="18" charset="0"/>
              </a:rPr>
              <a:t> [1] — для второго и т.д. Получается, что применять указатель для доступа к динамическому массиву очень просто, хотя не сразу можно понять, почему этот метод работает. Причина в том, что С и C++ внутренне все равно работают с массивами через указатели. </a:t>
            </a:r>
          </a:p>
        </p:txBody>
      </p:sp>
    </p:spTree>
    <p:extLst>
      <p:ext uri="{BB962C8B-B14F-4D97-AF65-F5344CB8AC3E}">
        <p14:creationId xmlns:p14="http://schemas.microsoft.com/office/powerpoint/2010/main" val="3829882534"/>
      </p:ext>
    </p:extLst>
  </p:cSld>
  <p:clrMapOvr>
    <a:masterClrMapping/>
  </p:clrMapOvr>
  <mc:AlternateContent xmlns:mc="http://schemas.openxmlformats.org/markup-compatibility/2006" xmlns:p14="http://schemas.microsoft.com/office/powerpoint/2010/main">
    <mc:Choice Requires="p14">
      <p:transition spd="slow" p14:dur="2000" advTm="101493"/>
    </mc:Choice>
    <mc:Fallback xmlns="">
      <p:transition spd="slow" advTm="10149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динамического массива</a:t>
            </a:r>
          </a:p>
        </p:txBody>
      </p:sp>
      <p:sp>
        <p:nvSpPr>
          <p:cNvPr id="8" name="TextBox 7"/>
          <p:cNvSpPr txBox="1"/>
          <p:nvPr/>
        </p:nvSpPr>
        <p:spPr>
          <a:xfrm>
            <a:off x="27865" y="505886"/>
            <a:ext cx="8593128" cy="2007409"/>
          </a:xfrm>
          <a:prstGeom prst="rect">
            <a:avLst/>
          </a:prstGeom>
          <a:noFill/>
        </p:spPr>
        <p:txBody>
          <a:bodyPr wrap="square" rtlCol="0">
            <a:spAutoFit/>
          </a:bodyPr>
          <a:lstStyle/>
          <a:p>
            <a:pPr indent="444500" algn="just">
              <a:lnSpc>
                <a:spcPct val="150000"/>
              </a:lnSpc>
            </a:pPr>
            <a:r>
              <a:rPr lang="ru-RU" sz="1700" dirty="0">
                <a:latin typeface="Times New Roman" pitchFamily="18" charset="0"/>
                <a:cs typeface="Times New Roman" pitchFamily="18" charset="0"/>
              </a:rPr>
              <a:t>Подобная эквивалентность указателей и массивов — одно из замечательных свойств С и C++. В листинге ниже показано, как использовать new для создания динамического массива и доступа к его элементам с применением нотации обычного массива. В нем также отмечается фундаментальное отличие между указателем и реальным именем массива.</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92896"/>
            <a:ext cx="58578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830" y="5565821"/>
            <a:ext cx="520755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533418"/>
      </p:ext>
    </p:extLst>
  </p:cSld>
  <p:clrMapOvr>
    <a:masterClrMapping/>
  </p:clrMapOvr>
  <mc:AlternateContent xmlns:mc="http://schemas.openxmlformats.org/markup-compatibility/2006" xmlns:p14="http://schemas.microsoft.com/office/powerpoint/2010/main">
    <mc:Choice Requires="p14">
      <p:transition spd="slow" p14:dur="2000" advTm="132595"/>
    </mc:Choice>
    <mc:Fallback xmlns="">
      <p:transition spd="slow" advTm="132595"/>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динамического массива</a:t>
            </a:r>
          </a:p>
        </p:txBody>
      </p:sp>
      <p:sp>
        <p:nvSpPr>
          <p:cNvPr id="8" name="TextBox 7"/>
          <p:cNvSpPr txBox="1"/>
          <p:nvPr/>
        </p:nvSpPr>
        <p:spPr>
          <a:xfrm>
            <a:off x="27864" y="505886"/>
            <a:ext cx="9008631" cy="6179897"/>
          </a:xfrm>
          <a:prstGeom prst="rect">
            <a:avLst/>
          </a:prstGeom>
          <a:noFill/>
        </p:spPr>
        <p:txBody>
          <a:bodyPr wrap="square" rtlCol="0">
            <a:spAutoFit/>
          </a:bodyPr>
          <a:lstStyle/>
          <a:p>
            <a:pPr indent="444500" algn="just">
              <a:lnSpc>
                <a:spcPct val="150000"/>
              </a:lnSpc>
            </a:pPr>
            <a:r>
              <a:rPr lang="ru-RU" sz="1900" dirty="0">
                <a:latin typeface="Times New Roman" pitchFamily="18" charset="0"/>
                <a:cs typeface="Times New Roman" pitchFamily="18" charset="0"/>
              </a:rPr>
              <a:t>Как видите, здесь использует указатель р3, как если бы он был именем массива: р3[0] для первого элемента и т.д. Фундаментальное отличие между именем массива и указателем проявляется в следующей строке: </a:t>
            </a:r>
          </a:p>
          <a:p>
            <a:pPr indent="444500" algn="just">
              <a:lnSpc>
                <a:spcPct val="150000"/>
              </a:lnSpc>
            </a:pPr>
            <a:r>
              <a:rPr lang="ru-RU" sz="1900" dirty="0">
                <a:latin typeface="Times New Roman" pitchFamily="18" charset="0"/>
                <a:cs typeface="Times New Roman" pitchFamily="18" charset="0"/>
              </a:rPr>
              <a:t>р3 = р3 + 1; // допускается для указателей, но не для имен массивов </a:t>
            </a:r>
          </a:p>
          <a:p>
            <a:pPr indent="444500" algn="just">
              <a:lnSpc>
                <a:spcPct val="150000"/>
              </a:lnSpc>
            </a:pPr>
            <a:r>
              <a:rPr lang="ru-RU" sz="1900" dirty="0">
                <a:latin typeface="Times New Roman" pitchFamily="18" charset="0"/>
                <a:cs typeface="Times New Roman" pitchFamily="18" charset="0"/>
              </a:rPr>
              <a:t>Вы не можете изменить значение для имени массива. Но указатель — переменная, а потому ее значение можно изменить. Обратите внимание на эффект от добавления 1 к р3. Теперь выражение р3[0] ссылается на бывший второй элемент массива. То есть добавление 1 к р3 заставляет р3 указывать на второй элемент вместо первого. Вычитание 1 из значения указателя возвращает его назад, в исходное значение, поэтому программа может применить </a:t>
            </a:r>
            <a:r>
              <a:rPr lang="ru-RU" sz="1900" dirty="0" err="1">
                <a:latin typeface="Times New Roman" pitchFamily="18" charset="0"/>
                <a:cs typeface="Times New Roman" pitchFamily="18" charset="0"/>
              </a:rPr>
              <a:t>delete</a:t>
            </a:r>
            <a:r>
              <a:rPr lang="ru-RU" sz="1900" dirty="0">
                <a:latin typeface="Times New Roman" pitchFamily="18" charset="0"/>
                <a:cs typeface="Times New Roman" pitchFamily="18" charset="0"/>
              </a:rPr>
              <a:t>[] с корректным адресом. </a:t>
            </a:r>
          </a:p>
          <a:p>
            <a:pPr indent="444500" algn="just">
              <a:lnSpc>
                <a:spcPct val="150000"/>
              </a:lnSpc>
            </a:pPr>
            <a:r>
              <a:rPr lang="ru-RU" sz="1900" dirty="0">
                <a:latin typeface="Times New Roman" pitchFamily="18" charset="0"/>
                <a:cs typeface="Times New Roman" pitchFamily="18" charset="0"/>
              </a:rPr>
              <a:t>Действительные адреса соседних элементов int отличаются на 4 байта, поэтому тот факт, что добавление 1 к р3 дает адрес следующего элемента, говорит о том, что арифметика указателей устроена специальным образом. Так оно и есть на самом деле.</a:t>
            </a:r>
          </a:p>
        </p:txBody>
      </p:sp>
    </p:spTree>
    <p:extLst>
      <p:ext uri="{BB962C8B-B14F-4D97-AF65-F5344CB8AC3E}">
        <p14:creationId xmlns:p14="http://schemas.microsoft.com/office/powerpoint/2010/main" val="2354205098"/>
      </p:ext>
    </p:extLst>
  </p:cSld>
  <p:clrMapOvr>
    <a:masterClrMapping/>
  </p:clrMapOvr>
  <mc:AlternateContent xmlns:mc="http://schemas.openxmlformats.org/markup-compatibility/2006" xmlns:p14="http://schemas.microsoft.com/office/powerpoint/2010/main">
    <mc:Choice Requires="p14">
      <p:transition spd="slow" p14:dur="2000" advTm="75399"/>
    </mc:Choice>
    <mc:Fallback xmlns="">
      <p:transition spd="slow" advTm="7539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динамического массива</a:t>
            </a:r>
          </a:p>
        </p:txBody>
      </p:sp>
      <p:sp>
        <p:nvSpPr>
          <p:cNvPr id="8" name="TextBox 7"/>
          <p:cNvSpPr txBox="1"/>
          <p:nvPr/>
        </p:nvSpPr>
        <p:spPr>
          <a:xfrm>
            <a:off x="27865" y="505886"/>
            <a:ext cx="8593128" cy="417422"/>
          </a:xfrm>
          <a:prstGeom prst="rect">
            <a:avLst/>
          </a:prstGeom>
          <a:noFill/>
        </p:spPr>
        <p:txBody>
          <a:bodyPr wrap="square" rtlCol="0">
            <a:spAutoFit/>
          </a:bodyPr>
          <a:lstStyle/>
          <a:p>
            <a:pPr indent="444500" algn="just">
              <a:lnSpc>
                <a:spcPct val="150000"/>
              </a:lnSpc>
            </a:pPr>
            <a:r>
              <a:rPr lang="ru-RU" sz="1600" dirty="0">
                <a:latin typeface="Times New Roman" pitchFamily="18" charset="0"/>
                <a:cs typeface="Times New Roman" pitchFamily="18" charset="0"/>
              </a:rPr>
              <a:t>Тут то же самое, но просто лучше видно.</a:t>
            </a:r>
          </a:p>
        </p:txBody>
      </p:sp>
      <p:pic>
        <p:nvPicPr>
          <p:cNvPr id="2" name="Рисунок 1">
            <a:extLst>
              <a:ext uri="{FF2B5EF4-FFF2-40B4-BE49-F238E27FC236}">
                <a16:creationId xmlns:a16="http://schemas.microsoft.com/office/drawing/2014/main" id="{BECEB50D-D853-A04A-B86E-EB48FA0D4F96}"/>
              </a:ext>
            </a:extLst>
          </p:cNvPr>
          <p:cNvPicPr>
            <a:picLocks noChangeAspect="1"/>
          </p:cNvPicPr>
          <p:nvPr/>
        </p:nvPicPr>
        <p:blipFill>
          <a:blip r:embed="rId3"/>
          <a:stretch>
            <a:fillRect/>
          </a:stretch>
        </p:blipFill>
        <p:spPr>
          <a:xfrm>
            <a:off x="395536" y="938488"/>
            <a:ext cx="7145660" cy="5196844"/>
          </a:xfrm>
          <a:prstGeom prst="rect">
            <a:avLst/>
          </a:prstGeom>
        </p:spPr>
      </p:pic>
      <p:sp>
        <p:nvSpPr>
          <p:cNvPr id="5" name="TextBox 4">
            <a:extLst>
              <a:ext uri="{FF2B5EF4-FFF2-40B4-BE49-F238E27FC236}">
                <a16:creationId xmlns:a16="http://schemas.microsoft.com/office/drawing/2014/main" id="{CEBA3D68-6D12-55F6-9229-3EC2481FC511}"/>
              </a:ext>
            </a:extLst>
          </p:cNvPr>
          <p:cNvSpPr txBox="1"/>
          <p:nvPr/>
        </p:nvSpPr>
        <p:spPr>
          <a:xfrm>
            <a:off x="323528" y="5930471"/>
            <a:ext cx="7289676" cy="458011"/>
          </a:xfrm>
          <a:prstGeom prst="rect">
            <a:avLst/>
          </a:prstGeom>
          <a:noFill/>
        </p:spPr>
        <p:txBody>
          <a:bodyPr wrap="square">
            <a:spAutoFit/>
          </a:bodyPr>
          <a:lstStyle/>
          <a:p>
            <a:pPr indent="444500" algn="just">
              <a:lnSpc>
                <a:spcPct val="150000"/>
              </a:lnSpc>
            </a:pPr>
            <a:r>
              <a:rPr lang="ru-RU" sz="1800" dirty="0">
                <a:latin typeface="Times New Roman" pitchFamily="18" charset="0"/>
                <a:cs typeface="Times New Roman" pitchFamily="18" charset="0"/>
              </a:rPr>
              <a:t>Этот пример показывает изменение способа доступа к информации.</a:t>
            </a:r>
          </a:p>
        </p:txBody>
      </p:sp>
    </p:spTree>
    <p:extLst>
      <p:ext uri="{BB962C8B-B14F-4D97-AF65-F5344CB8AC3E}">
        <p14:creationId xmlns:p14="http://schemas.microsoft.com/office/powerpoint/2010/main" val="2024150338"/>
      </p:ext>
    </p:extLst>
  </p:cSld>
  <p:clrMapOvr>
    <a:masterClrMapping/>
  </p:clrMapOvr>
  <mc:AlternateContent xmlns:mc="http://schemas.openxmlformats.org/markup-compatibility/2006" xmlns:p14="http://schemas.microsoft.com/office/powerpoint/2010/main">
    <mc:Choice Requires="p14">
      <p:transition spd="slow" p14:dur="2000" advTm="52085"/>
    </mc:Choice>
    <mc:Fallback xmlns="">
      <p:transition spd="slow" advTm="5208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2438"/>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Введение</a:t>
            </a:r>
          </a:p>
        </p:txBody>
      </p:sp>
      <p:sp>
        <p:nvSpPr>
          <p:cNvPr id="8" name="TextBox 7"/>
          <p:cNvSpPr txBox="1"/>
          <p:nvPr/>
        </p:nvSpPr>
        <p:spPr>
          <a:xfrm>
            <a:off x="251520" y="511555"/>
            <a:ext cx="8352928" cy="6125459"/>
          </a:xfrm>
          <a:prstGeom prst="rect">
            <a:avLst/>
          </a:prstGeom>
          <a:noFill/>
        </p:spPr>
        <p:txBody>
          <a:bodyPr wrap="square" rtlCol="0">
            <a:spAutoFit/>
          </a:bodyPr>
          <a:lstStyle/>
          <a:p>
            <a:pPr indent="457200">
              <a:lnSpc>
                <a:spcPct val="150000"/>
              </a:lnSpc>
            </a:pPr>
            <a:r>
              <a:rPr lang="ru-RU" sz="2200" dirty="0">
                <a:latin typeface="Times New Roman" panose="02020603050405020304" pitchFamily="18" charset="0"/>
                <a:cs typeface="Times New Roman" panose="02020603050405020304" pitchFamily="18" charset="0"/>
              </a:rPr>
              <a:t>Когда мы разбирали понятие массива, то при объявлении мы задавали массиву определенный постоянный размер. </a:t>
            </a:r>
            <a:r>
              <a:rPr lang="ru-RU" sz="2200" b="1" dirty="0">
                <a:latin typeface="Times New Roman" panose="02020603050405020304" pitchFamily="18" charset="0"/>
                <a:cs typeface="Times New Roman" panose="02020603050405020304" pitchFamily="18" charset="0"/>
              </a:rPr>
              <a:t>Размером статического массива должна являться числовая константа, а не переменная. </a:t>
            </a:r>
          </a:p>
          <a:p>
            <a:pPr indent="457200">
              <a:lnSpc>
                <a:spcPct val="150000"/>
              </a:lnSpc>
            </a:pPr>
            <a:endParaRPr lang="ru-RU" sz="2200" dirty="0">
              <a:latin typeface="Times New Roman" panose="02020603050405020304" pitchFamily="18" charset="0"/>
              <a:cs typeface="Times New Roman" panose="02020603050405020304" pitchFamily="18" charset="0"/>
            </a:endParaRPr>
          </a:p>
          <a:p>
            <a:pPr indent="457200">
              <a:lnSpc>
                <a:spcPct val="150000"/>
              </a:lnSpc>
            </a:pPr>
            <a:r>
              <a:rPr lang="ru-RU" sz="2200" dirty="0">
                <a:latin typeface="Times New Roman" panose="02020603050405020304" pitchFamily="18" charset="0"/>
                <a:cs typeface="Times New Roman" panose="02020603050405020304" pitchFamily="18" charset="0"/>
              </a:rPr>
              <a:t>В большинстве случаев, целесообразно выделять определенное количество памяти для массива, значение которого изначально неизвестно, например, если необходимо создать динамический массив из </a:t>
            </a:r>
            <a:r>
              <a:rPr lang="ru-RU" sz="2200" b="1" dirty="0" err="1">
                <a:latin typeface="Times New Roman" panose="02020603050405020304" pitchFamily="18" charset="0"/>
                <a:cs typeface="Times New Roman" panose="02020603050405020304" pitchFamily="18" charset="0"/>
              </a:rPr>
              <a:t>N</a:t>
            </a:r>
            <a:r>
              <a:rPr lang="ru-RU" sz="2200" dirty="0">
                <a:latin typeface="Times New Roman" panose="02020603050405020304" pitchFamily="18" charset="0"/>
                <a:cs typeface="Times New Roman" panose="02020603050405020304" pitchFamily="18" charset="0"/>
              </a:rPr>
              <a:t> элементов, где значение </a:t>
            </a:r>
            <a:r>
              <a:rPr lang="ru-RU" sz="2200" b="1" dirty="0" err="1">
                <a:latin typeface="Times New Roman" panose="02020603050405020304" pitchFamily="18" charset="0"/>
                <a:cs typeface="Times New Roman" panose="02020603050405020304" pitchFamily="18" charset="0"/>
              </a:rPr>
              <a:t>N</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задается пользователем. Мы уже учились выделять память для переменных, используя указатели. Выделение памяти для динамического массива имеет аналогичный принцип.</a:t>
            </a:r>
          </a:p>
        </p:txBody>
      </p:sp>
    </p:spTree>
    <p:extLst>
      <p:ext uri="{BB962C8B-B14F-4D97-AF65-F5344CB8AC3E}">
        <p14:creationId xmlns:p14="http://schemas.microsoft.com/office/powerpoint/2010/main" val="2754234328"/>
      </p:ext>
    </p:extLst>
  </p:cSld>
  <p:clrMapOvr>
    <a:masterClrMapping/>
  </p:clrMapOvr>
  <mc:AlternateContent xmlns:mc="http://schemas.openxmlformats.org/markup-compatibility/2006" xmlns:p14="http://schemas.microsoft.com/office/powerpoint/2010/main">
    <mc:Choice Requires="p14">
      <p:transition spd="slow" p14:dur="2000" advTm="75593"/>
    </mc:Choice>
    <mc:Fallback xmlns="">
      <p:transition spd="slow" advTm="755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395536" y="692696"/>
            <a:ext cx="8244409" cy="3357266"/>
          </a:xfrm>
          <a:prstGeom prst="rect">
            <a:avLst/>
          </a:prstGeom>
          <a:noFill/>
        </p:spPr>
        <p:txBody>
          <a:bodyPr wrap="square" rtlCol="0">
            <a:spAutoFit/>
          </a:bodyPr>
          <a:lstStyle/>
          <a:p>
            <a:pPr indent="444500" algn="just">
              <a:lnSpc>
                <a:spcPct val="150000"/>
              </a:lnSpc>
            </a:pPr>
            <a:r>
              <a:rPr lang="ru-RU" sz="2400" b="0" i="0" dirty="0">
                <a:solidFill>
                  <a:srgbClr val="000000"/>
                </a:solidFill>
                <a:effectLst/>
                <a:latin typeface="Open Sans" panose="020B0606030504020204" pitchFamily="34" charset="0"/>
              </a:rPr>
              <a:t>Адресная арифметика (</a:t>
            </a:r>
            <a:r>
              <a:rPr lang="ru-RU" sz="2400" b="0" i="0" dirty="0" err="1">
                <a:solidFill>
                  <a:srgbClr val="000000"/>
                </a:solidFill>
                <a:effectLst/>
                <a:latin typeface="Open Sans" panose="020B0606030504020204" pitchFamily="34" charset="0"/>
              </a:rPr>
              <a:t>address</a:t>
            </a:r>
            <a:r>
              <a:rPr lang="ru-RU" sz="2400" b="0" i="0" dirty="0">
                <a:solidFill>
                  <a:srgbClr val="000000"/>
                </a:solidFill>
                <a:effectLst/>
                <a:latin typeface="Open Sans" panose="020B0606030504020204" pitchFamily="34" charset="0"/>
              </a:rPr>
              <a:t> </a:t>
            </a:r>
            <a:r>
              <a:rPr lang="ru-RU" sz="2400" b="0" i="0" dirty="0" err="1">
                <a:solidFill>
                  <a:srgbClr val="000000"/>
                </a:solidFill>
                <a:effectLst/>
                <a:latin typeface="Open Sans" panose="020B0606030504020204" pitchFamily="34" charset="0"/>
              </a:rPr>
              <a:t>arithmetic</a:t>
            </a:r>
            <a:r>
              <a:rPr lang="ru-RU" sz="2400" b="0" i="0" dirty="0">
                <a:solidFill>
                  <a:srgbClr val="000000"/>
                </a:solidFill>
                <a:effectLst/>
                <a:latin typeface="Open Sans" panose="020B0606030504020204" pitchFamily="34" charset="0"/>
              </a:rPr>
              <a:t>) - это способ вычисления адреса какого-либо объекта при помощи арифметических операций над указателями, а также использование указателей в операциях сравнения. Адресную арифметику также называют арифметикой над указателями (</a:t>
            </a:r>
            <a:r>
              <a:rPr lang="ru-RU" sz="2400" b="0" i="0" dirty="0" err="1">
                <a:solidFill>
                  <a:srgbClr val="000000"/>
                </a:solidFill>
                <a:effectLst/>
                <a:latin typeface="Open Sans" panose="020B0606030504020204" pitchFamily="34" charset="0"/>
              </a:rPr>
              <a:t>pointer</a:t>
            </a:r>
            <a:r>
              <a:rPr lang="ru-RU" sz="2400" b="0" i="0" dirty="0">
                <a:solidFill>
                  <a:srgbClr val="000000"/>
                </a:solidFill>
                <a:effectLst/>
                <a:latin typeface="Open Sans" panose="020B0606030504020204" pitchFamily="34" charset="0"/>
              </a:rPr>
              <a:t> </a:t>
            </a:r>
            <a:r>
              <a:rPr lang="ru-RU" sz="2400" b="0" i="0" dirty="0" err="1">
                <a:solidFill>
                  <a:srgbClr val="000000"/>
                </a:solidFill>
                <a:effectLst/>
                <a:latin typeface="Open Sans" panose="020B0606030504020204" pitchFamily="34" charset="0"/>
              </a:rPr>
              <a:t>arithmetic</a:t>
            </a:r>
            <a:r>
              <a:rPr lang="ru-RU" sz="2400" b="0" i="0" dirty="0">
                <a:solidFill>
                  <a:srgbClr val="000000"/>
                </a:solidFill>
                <a:effectLst/>
                <a:latin typeface="Open Sans" panose="020B0606030504020204" pitchFamily="34" charset="0"/>
              </a:rPr>
              <a:t>).</a:t>
            </a:r>
          </a:p>
        </p:txBody>
      </p:sp>
    </p:spTree>
    <p:extLst>
      <p:ext uri="{BB962C8B-B14F-4D97-AF65-F5344CB8AC3E}">
        <p14:creationId xmlns:p14="http://schemas.microsoft.com/office/powerpoint/2010/main" val="401873575"/>
      </p:ext>
    </p:extLst>
  </p:cSld>
  <p:clrMapOvr>
    <a:masterClrMapping/>
  </p:clrMapOvr>
  <mc:AlternateContent xmlns:mc="http://schemas.openxmlformats.org/markup-compatibility/2006" xmlns:p14="http://schemas.microsoft.com/office/powerpoint/2010/main">
    <mc:Choice Requires="p14">
      <p:transition spd="slow" p14:dur="2000" advTm="28080"/>
    </mc:Choice>
    <mc:Fallback xmlns="">
      <p:transition spd="slow" advTm="2808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376583" y="505886"/>
            <a:ext cx="8244409" cy="5583131"/>
          </a:xfrm>
          <a:prstGeom prst="rect">
            <a:avLst/>
          </a:prstGeom>
          <a:noFill/>
        </p:spPr>
        <p:txBody>
          <a:bodyPr wrap="square" rtlCol="0">
            <a:spAutoFit/>
          </a:bodyPr>
          <a:lstStyle/>
          <a:p>
            <a:pPr indent="444500" algn="just">
              <a:lnSpc>
                <a:spcPct val="150000"/>
              </a:lnSpc>
            </a:pPr>
            <a:r>
              <a:rPr lang="ru-RU" sz="2000" b="0" i="0" dirty="0">
                <a:solidFill>
                  <a:srgbClr val="000000"/>
                </a:solidFill>
                <a:effectLst/>
                <a:latin typeface="Open Sans" panose="020B0606030504020204" pitchFamily="34" charset="0"/>
              </a:rPr>
              <a:t>Согласно стандартам языка Си и Си++, при арифметике с указателями результирующий адрес должен оставаться строго на границе единичного объекта массива (или следовать сразу за ним). Сложение или вычитание указателя сдвигает его на величину, кратную размеру того типа данных, на который он указывает. </a:t>
            </a:r>
          </a:p>
          <a:p>
            <a:pPr indent="444500" algn="just">
              <a:lnSpc>
                <a:spcPct val="150000"/>
              </a:lnSpc>
            </a:pPr>
            <a:r>
              <a:rPr lang="ru-RU" sz="2000" i="1" dirty="0">
                <a:solidFill>
                  <a:srgbClr val="000000"/>
                </a:solidFill>
                <a:effectLst/>
                <a:latin typeface="Open Sans" panose="020B0606030504020204" pitchFamily="34" charset="0"/>
              </a:rPr>
              <a:t>Пример</a:t>
            </a:r>
            <a:r>
              <a:rPr lang="ru-RU" sz="2000" b="1" i="0" dirty="0">
                <a:solidFill>
                  <a:srgbClr val="000000"/>
                </a:solidFill>
                <a:effectLst/>
                <a:latin typeface="Open Sans" panose="020B0606030504020204" pitchFamily="34" charset="0"/>
              </a:rPr>
              <a:t>.</a:t>
            </a:r>
            <a:r>
              <a:rPr lang="ru-RU" sz="2000" b="0" i="0" dirty="0">
                <a:solidFill>
                  <a:srgbClr val="000000"/>
                </a:solidFill>
                <a:effectLst/>
                <a:latin typeface="Open Sans" panose="020B0606030504020204" pitchFamily="34" charset="0"/>
              </a:rPr>
              <a:t> Пусть есть указатель на массив 4-байтных целых. Инкремент этого указателя приведет к увеличению его значения на 4 (размер элемента). Такой эффект часто используется для увеличения указателя для того, чтобы он указывал на следующий элемент в смежном массиве целых чисел.</a:t>
            </a:r>
          </a:p>
        </p:txBody>
      </p:sp>
    </p:spTree>
    <p:extLst>
      <p:ext uri="{BB962C8B-B14F-4D97-AF65-F5344CB8AC3E}">
        <p14:creationId xmlns:p14="http://schemas.microsoft.com/office/powerpoint/2010/main" val="1297204955"/>
      </p:ext>
    </p:extLst>
  </p:cSld>
  <p:clrMapOvr>
    <a:masterClrMapping/>
  </p:clrMapOvr>
  <mc:AlternateContent xmlns:mc="http://schemas.openxmlformats.org/markup-compatibility/2006" xmlns:p14="http://schemas.microsoft.com/office/powerpoint/2010/main">
    <mc:Choice Requires="p14">
      <p:transition spd="slow" p14:dur="2000" advTm="40827"/>
    </mc:Choice>
    <mc:Fallback xmlns="">
      <p:transition spd="slow" advTm="4082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323528" y="1559822"/>
            <a:ext cx="8244409" cy="2803268"/>
          </a:xfrm>
          <a:prstGeom prst="rect">
            <a:avLst/>
          </a:prstGeom>
          <a:noFill/>
        </p:spPr>
        <p:txBody>
          <a:bodyPr wrap="square" rtlCol="0">
            <a:spAutoFit/>
          </a:bodyPr>
          <a:lstStyle/>
          <a:p>
            <a:pPr indent="444500" algn="just">
              <a:lnSpc>
                <a:spcPct val="150000"/>
              </a:lnSpc>
            </a:pPr>
            <a:r>
              <a:rPr lang="ru-RU" sz="2400" b="0" i="0" dirty="0">
                <a:solidFill>
                  <a:srgbClr val="000000"/>
                </a:solidFill>
                <a:effectLst/>
                <a:latin typeface="Open Sans" panose="020B0606030504020204" pitchFamily="34" charset="0"/>
              </a:rPr>
              <a:t>Арифметика с указателями не может быть применена к указателям на неизвестные типы, поскольку неизвестные типы не имеют размера, и соответственно адрес, на который ссылается указатель, не может быть прибавлен к нему. </a:t>
            </a:r>
          </a:p>
        </p:txBody>
      </p:sp>
    </p:spTree>
    <p:extLst>
      <p:ext uri="{BB962C8B-B14F-4D97-AF65-F5344CB8AC3E}">
        <p14:creationId xmlns:p14="http://schemas.microsoft.com/office/powerpoint/2010/main" val="2462522666"/>
      </p:ext>
    </p:extLst>
  </p:cSld>
  <p:clrMapOvr>
    <a:masterClrMapping/>
  </p:clrMapOvr>
  <mc:AlternateContent xmlns:mc="http://schemas.openxmlformats.org/markup-compatibility/2006" xmlns:p14="http://schemas.microsoft.com/office/powerpoint/2010/main">
    <mc:Choice Requires="p14">
      <p:transition spd="slow" p14:dur="2000" advTm="25064"/>
    </mc:Choice>
    <mc:Fallback xmlns="">
      <p:transition spd="slow" advTm="25064"/>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395536" y="1052736"/>
            <a:ext cx="8244409" cy="3274807"/>
          </a:xfrm>
          <a:prstGeom prst="rect">
            <a:avLst/>
          </a:prstGeom>
          <a:noFill/>
        </p:spPr>
        <p:txBody>
          <a:bodyPr wrap="square" rtlCol="0">
            <a:spAutoFit/>
          </a:bodyPr>
          <a:lstStyle/>
          <a:p>
            <a:pPr indent="444500" algn="just">
              <a:lnSpc>
                <a:spcPct val="150000"/>
              </a:lnSpc>
            </a:pPr>
            <a:r>
              <a:rPr lang="ru-RU" sz="2000" b="0" i="0" dirty="0">
                <a:solidFill>
                  <a:srgbClr val="000000"/>
                </a:solidFill>
                <a:effectLst/>
                <a:latin typeface="Open Sans" panose="020B0606030504020204" pitchFamily="34" charset="0"/>
              </a:rPr>
              <a:t>Указатели и целочисленные переменные не являются взаимозаменяемыми объектами. Константа нуль — единственное исключение из этого правила: ее можно присвоить указателю, и указатель можно сравнить с нулевой константой. Чтобы показать, что нуль — это специальное значение для указателя, вместо цифры нуль, как правило, записывают константу NULL.</a:t>
            </a:r>
          </a:p>
        </p:txBody>
      </p:sp>
    </p:spTree>
    <p:extLst>
      <p:ext uri="{BB962C8B-B14F-4D97-AF65-F5344CB8AC3E}">
        <p14:creationId xmlns:p14="http://schemas.microsoft.com/office/powerpoint/2010/main" val="1138054113"/>
      </p:ext>
    </p:extLst>
  </p:cSld>
  <p:clrMapOvr>
    <a:masterClrMapping/>
  </p:clrMapOvr>
  <mc:AlternateContent xmlns:mc="http://schemas.openxmlformats.org/markup-compatibility/2006" xmlns:p14="http://schemas.microsoft.com/office/powerpoint/2010/main">
    <mc:Choice Requires="p14">
      <p:transition spd="slow" p14:dur="2000" advTm="28980"/>
    </mc:Choice>
    <mc:Fallback xmlns="">
      <p:transition spd="slow" advTm="2898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376583" y="505886"/>
            <a:ext cx="8244409" cy="4198137"/>
          </a:xfrm>
          <a:prstGeom prst="rect">
            <a:avLst/>
          </a:prstGeom>
          <a:noFill/>
        </p:spPr>
        <p:txBody>
          <a:bodyPr wrap="square" rtlCol="0">
            <a:spAutoFit/>
          </a:bodyPr>
          <a:lstStyle/>
          <a:p>
            <a:pPr indent="444500" algn="just">
              <a:lnSpc>
                <a:spcPct val="150000"/>
              </a:lnSpc>
            </a:pPr>
            <a:r>
              <a:rPr lang="ru-RU" sz="2000" b="0" i="0" dirty="0">
                <a:solidFill>
                  <a:srgbClr val="000000"/>
                </a:solidFill>
                <a:effectLst/>
                <a:latin typeface="Open Sans" panose="020B0606030504020204" pitchFamily="34" charset="0"/>
              </a:rPr>
              <a:t>Арифметика с указателями дает программисту возможность работать с разными типами одинаковым способом: за счет сложения и вычитания необходимого числа элементов вместо действительного сдвига байтов. В частности, описание языка явно задает равнозначность синтаксической структуры A[i], которая является </a:t>
            </a:r>
            <a:r>
              <a:rPr lang="ru-RU" sz="2000" b="0" dirty="0" err="1">
                <a:solidFill>
                  <a:srgbClr val="000000"/>
                </a:solidFill>
                <a:effectLst/>
                <a:latin typeface="Open Sans" panose="020B0606030504020204" pitchFamily="34" charset="0"/>
              </a:rPr>
              <a:t>i</a:t>
            </a:r>
            <a:r>
              <a:rPr lang="ru-RU" sz="2000" b="0" i="0" dirty="0" err="1">
                <a:solidFill>
                  <a:srgbClr val="000000"/>
                </a:solidFill>
                <a:effectLst/>
                <a:latin typeface="Open Sans" panose="020B0606030504020204" pitchFamily="34" charset="0"/>
              </a:rPr>
              <a:t>-ым</a:t>
            </a:r>
            <a:r>
              <a:rPr lang="ru-RU" sz="2000" b="0" i="0" dirty="0">
                <a:solidFill>
                  <a:srgbClr val="000000"/>
                </a:solidFill>
                <a:effectLst/>
                <a:latin typeface="Open Sans" panose="020B0606030504020204" pitchFamily="34" charset="0"/>
              </a:rPr>
              <a:t> элементом массива A, и *(</a:t>
            </a:r>
            <a:r>
              <a:rPr lang="ru-RU" sz="2000" b="0" i="0" dirty="0" err="1">
                <a:solidFill>
                  <a:srgbClr val="000000"/>
                </a:solidFill>
                <a:effectLst/>
                <a:latin typeface="Open Sans" panose="020B0606030504020204" pitchFamily="34" charset="0"/>
              </a:rPr>
              <a:t>A+i</a:t>
            </a:r>
            <a:r>
              <a:rPr lang="ru-RU" sz="2000" b="0" i="0" dirty="0">
                <a:solidFill>
                  <a:srgbClr val="000000"/>
                </a:solidFill>
                <a:effectLst/>
                <a:latin typeface="Open Sans" panose="020B0606030504020204" pitchFamily="34" charset="0"/>
              </a:rPr>
              <a:t>), которая представляет собой содержание элемента, на который указывает выражение </a:t>
            </a:r>
            <a:r>
              <a:rPr lang="ru-RU" sz="2000" b="0" i="0" dirty="0" err="1">
                <a:solidFill>
                  <a:srgbClr val="000000"/>
                </a:solidFill>
                <a:effectLst/>
                <a:latin typeface="Open Sans" panose="020B0606030504020204" pitchFamily="34" charset="0"/>
              </a:rPr>
              <a:t>A+i</a:t>
            </a:r>
            <a:r>
              <a:rPr lang="ru-RU" sz="2000" b="0" i="0" dirty="0">
                <a:solidFill>
                  <a:srgbClr val="000000"/>
                </a:solidFill>
                <a:effectLst/>
                <a:latin typeface="Open Sans" panose="020B0606030504020204" pitchFamily="34" charset="0"/>
              </a:rPr>
              <a:t>. Также подразумевается, что i[A] равнозначно A[i].</a:t>
            </a:r>
          </a:p>
        </p:txBody>
      </p:sp>
    </p:spTree>
    <p:extLst>
      <p:ext uri="{BB962C8B-B14F-4D97-AF65-F5344CB8AC3E}">
        <p14:creationId xmlns:p14="http://schemas.microsoft.com/office/powerpoint/2010/main" val="2760491917"/>
      </p:ext>
    </p:extLst>
  </p:cSld>
  <p:clrMapOvr>
    <a:masterClrMapping/>
  </p:clrMapOvr>
  <mc:AlternateContent xmlns:mc="http://schemas.openxmlformats.org/markup-compatibility/2006" xmlns:p14="http://schemas.microsoft.com/office/powerpoint/2010/main">
    <mc:Choice Requires="p14">
      <p:transition spd="slow" p14:dur="2000" advTm="39691"/>
    </mc:Choice>
    <mc:Fallback xmlns="">
      <p:transition spd="slow" advTm="3969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72539"/>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449795" y="1196752"/>
            <a:ext cx="8244409" cy="3347840"/>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Действительные адреса соседних элементов int отличаются на 4 байта, поэтому тот факт, что добавление 1 к р3 дает адрес следующего элемента, говорит о том, что специальная арифметика указателей существует. </a:t>
            </a:r>
          </a:p>
          <a:p>
            <a:pPr indent="444500" algn="just">
              <a:lnSpc>
                <a:spcPct val="150000"/>
              </a:lnSpc>
            </a:pPr>
            <a:r>
              <a:rPr lang="es-419" sz="2400" b="1" dirty="0"/>
              <a:t>a[i] = *(a+i) = i[a] </a:t>
            </a:r>
            <a:r>
              <a:rPr lang="es-419" sz="2400" dirty="0"/>
              <a:t>– </a:t>
            </a:r>
            <a:r>
              <a:rPr lang="ru-RU" sz="2400" dirty="0"/>
              <a:t>вот такое интересное следствие из арифметики указателей!</a:t>
            </a:r>
          </a:p>
        </p:txBody>
      </p:sp>
    </p:spTree>
    <p:extLst>
      <p:ext uri="{BB962C8B-B14F-4D97-AF65-F5344CB8AC3E}">
        <p14:creationId xmlns:p14="http://schemas.microsoft.com/office/powerpoint/2010/main" val="1604045045"/>
      </p:ext>
    </p:extLst>
  </p:cSld>
  <p:clrMapOvr>
    <a:masterClrMapping/>
  </p:clrMapOvr>
  <mc:AlternateContent xmlns:mc="http://schemas.openxmlformats.org/markup-compatibility/2006" xmlns:p14="http://schemas.microsoft.com/office/powerpoint/2010/main">
    <mc:Choice Requires="p14">
      <p:transition spd="slow" p14:dur="2000" advTm="32838"/>
    </mc:Choice>
    <mc:Fallback xmlns="">
      <p:transition spd="slow" advTm="32838"/>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Арифметика указателей</a:t>
            </a:r>
          </a:p>
        </p:txBody>
      </p:sp>
      <p:sp>
        <p:nvSpPr>
          <p:cNvPr id="8" name="TextBox 7"/>
          <p:cNvSpPr txBox="1"/>
          <p:nvPr/>
        </p:nvSpPr>
        <p:spPr>
          <a:xfrm>
            <a:off x="449795" y="1124744"/>
            <a:ext cx="8082645" cy="2803268"/>
          </a:xfrm>
          <a:prstGeom prst="rect">
            <a:avLst/>
          </a:prstGeom>
          <a:noFill/>
        </p:spPr>
        <p:txBody>
          <a:bodyPr wrap="square" rtlCol="0">
            <a:spAutoFit/>
          </a:bodyPr>
          <a:lstStyle/>
          <a:p>
            <a:pPr indent="444500" algn="just">
              <a:lnSpc>
                <a:spcPct val="150000"/>
              </a:lnSpc>
            </a:pPr>
            <a:r>
              <a:rPr lang="ru-RU" sz="2400" b="0" i="0" dirty="0">
                <a:solidFill>
                  <a:srgbClr val="000000"/>
                </a:solidFill>
                <a:effectLst/>
                <a:latin typeface="Open Sans" panose="020B0606030504020204" pitchFamily="34" charset="0"/>
              </a:rPr>
              <a:t>Из-за сложностей использования указателей многие современные языки программирования высокого уровня (например, Java или C#) не разрешают прямой доступ к памяти с использованием адресов.</a:t>
            </a:r>
          </a:p>
        </p:txBody>
      </p:sp>
    </p:spTree>
    <p:extLst>
      <p:ext uri="{BB962C8B-B14F-4D97-AF65-F5344CB8AC3E}">
        <p14:creationId xmlns:p14="http://schemas.microsoft.com/office/powerpoint/2010/main" val="4267006822"/>
      </p:ext>
    </p:extLst>
  </p:cSld>
  <p:clrMapOvr>
    <a:masterClrMapping/>
  </p:clrMapOvr>
  <mc:AlternateContent xmlns:mc="http://schemas.openxmlformats.org/markup-compatibility/2006" xmlns:p14="http://schemas.microsoft.com/office/powerpoint/2010/main">
    <mc:Choice Requires="p14">
      <p:transition spd="slow" p14:dur="2000" advTm="13907"/>
    </mc:Choice>
    <mc:Fallback xmlns="">
      <p:transition spd="slow" advTm="13907"/>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Инициализация динамического массива</a:t>
            </a:r>
          </a:p>
        </p:txBody>
      </p:sp>
      <p:sp>
        <p:nvSpPr>
          <p:cNvPr id="8" name="TextBox 7"/>
          <p:cNvSpPr txBox="1"/>
          <p:nvPr/>
        </p:nvSpPr>
        <p:spPr>
          <a:xfrm>
            <a:off x="395536" y="640512"/>
            <a:ext cx="8352928" cy="5576976"/>
          </a:xfrm>
          <a:prstGeom prst="rect">
            <a:avLst/>
          </a:prstGeom>
          <a:noFill/>
        </p:spPr>
        <p:txBody>
          <a:bodyPr wrap="square" rtlCol="0">
            <a:spAutoFit/>
          </a:bodyPr>
          <a:lstStyle/>
          <a:p>
            <a:pPr indent="457200">
              <a:lnSpc>
                <a:spcPct val="150000"/>
              </a:lnSpc>
            </a:pPr>
            <a:r>
              <a:rPr lang="ru-RU" sz="2000" dirty="0">
                <a:latin typeface="+mj-lt"/>
              </a:rPr>
              <a:t>Если вы хотите инициализировать динамический массив значением 0, то всё довольно просто:</a:t>
            </a:r>
          </a:p>
          <a:p>
            <a:pPr indent="457200">
              <a:lnSpc>
                <a:spcPct val="150000"/>
              </a:lnSpc>
            </a:pPr>
            <a:endParaRPr lang="ru-RU" sz="2000" dirty="0">
              <a:latin typeface="+mj-lt"/>
            </a:endParaRPr>
          </a:p>
          <a:p>
            <a:pPr indent="457200">
              <a:lnSpc>
                <a:spcPct val="150000"/>
              </a:lnSpc>
            </a:pPr>
            <a:r>
              <a:rPr lang="en-US" sz="2000" b="1" dirty="0">
                <a:latin typeface="+mj-lt"/>
              </a:rPr>
              <a:t>int *array = new int[length]();</a:t>
            </a:r>
            <a:endParaRPr lang="ru-RU" sz="2000" b="1" dirty="0">
              <a:latin typeface="+mj-lt"/>
            </a:endParaRPr>
          </a:p>
          <a:p>
            <a:pPr indent="457200" algn="just">
              <a:lnSpc>
                <a:spcPct val="150000"/>
              </a:lnSpc>
            </a:pPr>
            <a:endParaRPr lang="ru-RU" sz="2000" dirty="0">
              <a:latin typeface="+mj-lt"/>
              <a:cs typeface="Times New Roman" panose="02020603050405020304" pitchFamily="18" charset="0"/>
            </a:endParaRPr>
          </a:p>
          <a:p>
            <a:pPr indent="457200" algn="just">
              <a:lnSpc>
                <a:spcPct val="150000"/>
              </a:lnSpc>
            </a:pPr>
            <a:r>
              <a:rPr lang="ru-RU" sz="2000" dirty="0">
                <a:latin typeface="+mj-lt"/>
                <a:cs typeface="Times New Roman" panose="02020603050405020304" pitchFamily="18" charset="0"/>
              </a:rPr>
              <a:t>Есть возможность </a:t>
            </a:r>
            <a:r>
              <a:rPr lang="ru-RU" sz="2000" dirty="0">
                <a:latin typeface="+mj-lt"/>
              </a:rPr>
              <a:t>инициализации динамических массивов через списки инициализаторов:</a:t>
            </a:r>
          </a:p>
          <a:p>
            <a:pPr indent="457200" algn="just">
              <a:lnSpc>
                <a:spcPct val="150000"/>
              </a:lnSpc>
            </a:pPr>
            <a:endParaRPr lang="ru-RU" sz="2000" dirty="0">
              <a:latin typeface="+mj-lt"/>
            </a:endParaRPr>
          </a:p>
          <a:p>
            <a:pPr indent="457200">
              <a:lnSpc>
                <a:spcPct val="150000"/>
              </a:lnSpc>
            </a:pPr>
            <a:r>
              <a:rPr lang="ru-RU" sz="2000" dirty="0">
                <a:latin typeface="+mj-lt"/>
              </a:rPr>
              <a:t>int </a:t>
            </a:r>
            <a:r>
              <a:rPr lang="ru-RU" sz="2000" dirty="0" err="1">
                <a:latin typeface="+mj-lt"/>
              </a:rPr>
              <a:t>fixedArray</a:t>
            </a:r>
            <a:r>
              <a:rPr lang="ru-RU" sz="2000" dirty="0">
                <a:latin typeface="+mj-lt"/>
              </a:rPr>
              <a:t>[5] = { 9, 7, 5, 3, 1 }; // инициализируем </a:t>
            </a:r>
            <a:r>
              <a:rPr lang="ru-RU" sz="2000" u="sng" dirty="0">
                <a:latin typeface="+mj-lt"/>
              </a:rPr>
              <a:t>фиксированный</a:t>
            </a:r>
            <a:r>
              <a:rPr lang="ru-RU" sz="2000" dirty="0">
                <a:latin typeface="+mj-lt"/>
              </a:rPr>
              <a:t> массив</a:t>
            </a:r>
          </a:p>
          <a:p>
            <a:pPr indent="457200">
              <a:lnSpc>
                <a:spcPct val="150000"/>
              </a:lnSpc>
            </a:pPr>
            <a:r>
              <a:rPr lang="ru-RU" sz="2000" dirty="0">
                <a:latin typeface="+mj-lt"/>
              </a:rPr>
              <a:t>int *array = new int[5] { 9, 7, 5, 3, 1 }; // инициализируем </a:t>
            </a:r>
            <a:r>
              <a:rPr lang="ru-RU" sz="2000" u="sng" dirty="0">
                <a:latin typeface="+mj-lt"/>
              </a:rPr>
              <a:t>динамический</a:t>
            </a:r>
            <a:r>
              <a:rPr lang="ru-RU" sz="2000" dirty="0">
                <a:latin typeface="+mj-lt"/>
              </a:rPr>
              <a:t> массив</a:t>
            </a:r>
            <a:endParaRPr lang="ru-RU" sz="2000" dirty="0">
              <a:latin typeface="+mj-lt"/>
              <a:cs typeface="Times New Roman" panose="02020603050405020304" pitchFamily="18" charset="0"/>
            </a:endParaRPr>
          </a:p>
        </p:txBody>
      </p:sp>
    </p:spTree>
    <p:extLst>
      <p:ext uri="{BB962C8B-B14F-4D97-AF65-F5344CB8AC3E}">
        <p14:creationId xmlns:p14="http://schemas.microsoft.com/office/powerpoint/2010/main" val="3398239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a:t>
            </a:r>
          </a:p>
        </p:txBody>
      </p:sp>
      <p:sp>
        <p:nvSpPr>
          <p:cNvPr id="8" name="TextBox 7"/>
          <p:cNvSpPr txBox="1"/>
          <p:nvPr/>
        </p:nvSpPr>
        <p:spPr>
          <a:xfrm>
            <a:off x="467544" y="548680"/>
            <a:ext cx="8352928" cy="5863144"/>
          </a:xfrm>
          <a:prstGeom prst="rect">
            <a:avLst/>
          </a:prstGeom>
          <a:noFill/>
        </p:spPr>
        <p:txBody>
          <a:bodyPr wrap="square" rtlCol="0">
            <a:spAutoFit/>
          </a:bodyPr>
          <a:lstStyle/>
          <a:p>
            <a:r>
              <a:rPr lang="ru-RU" sz="1500" i="1" dirty="0">
                <a:latin typeface="+mj-lt"/>
              </a:rPr>
              <a:t>Пример.</a:t>
            </a:r>
            <a:r>
              <a:rPr lang="ru-RU" sz="1500" dirty="0">
                <a:latin typeface="+mj-lt"/>
              </a:rPr>
              <a:t> Разработаем программу, в которой создадим одномерный динамический массив, заполненный случайными числами.</a:t>
            </a:r>
          </a:p>
          <a:p>
            <a:r>
              <a:rPr lang="ru-RU" sz="1500" dirty="0">
                <a:latin typeface="+mj-lt"/>
              </a:rPr>
              <a:t> </a:t>
            </a:r>
          </a:p>
          <a:p>
            <a:r>
              <a:rPr lang="en-US" sz="1500" dirty="0">
                <a:latin typeface="+mj-lt"/>
              </a:rPr>
              <a:t>#include &lt;iostream&gt;</a:t>
            </a:r>
            <a:endParaRPr lang="ru-RU" sz="1500" dirty="0">
              <a:latin typeface="+mj-lt"/>
            </a:endParaRPr>
          </a:p>
          <a:p>
            <a:r>
              <a:rPr lang="ru-RU" sz="1500" dirty="0">
                <a:latin typeface="+mj-lt"/>
              </a:rPr>
              <a:t>// в заголовочном файле &lt;</a:t>
            </a:r>
            <a:r>
              <a:rPr lang="ru-RU" sz="1500" dirty="0" err="1">
                <a:latin typeface="+mj-lt"/>
              </a:rPr>
              <a:t>ctime</a:t>
            </a:r>
            <a:r>
              <a:rPr lang="ru-RU" sz="1500" dirty="0">
                <a:latin typeface="+mj-lt"/>
              </a:rPr>
              <a:t>&gt; содержится прототип функции </a:t>
            </a:r>
            <a:r>
              <a:rPr lang="ru-RU" sz="1500" dirty="0" err="1">
                <a:latin typeface="+mj-lt"/>
              </a:rPr>
              <a:t>time</a:t>
            </a:r>
            <a:r>
              <a:rPr lang="ru-RU" sz="1500" dirty="0">
                <a:latin typeface="+mj-lt"/>
              </a:rPr>
              <a:t>()</a:t>
            </a:r>
          </a:p>
          <a:p>
            <a:r>
              <a:rPr lang="ru-RU" sz="1500" dirty="0">
                <a:latin typeface="+mj-lt"/>
              </a:rPr>
              <a:t>#</a:t>
            </a:r>
            <a:r>
              <a:rPr lang="ru-RU" sz="1500" dirty="0" err="1">
                <a:latin typeface="+mj-lt"/>
              </a:rPr>
              <a:t>include</a:t>
            </a:r>
            <a:r>
              <a:rPr lang="ru-RU" sz="1500" dirty="0">
                <a:latin typeface="+mj-lt"/>
              </a:rPr>
              <a:t> &lt;</a:t>
            </a:r>
            <a:r>
              <a:rPr lang="ru-RU" sz="1500" dirty="0" err="1">
                <a:latin typeface="+mj-lt"/>
              </a:rPr>
              <a:t>ctime</a:t>
            </a:r>
            <a:r>
              <a:rPr lang="ru-RU" sz="1500" dirty="0">
                <a:latin typeface="+mj-lt"/>
              </a:rPr>
              <a:t>&gt;</a:t>
            </a:r>
          </a:p>
          <a:p>
            <a:r>
              <a:rPr lang="ru-RU" sz="1500" dirty="0">
                <a:latin typeface="+mj-lt"/>
              </a:rPr>
              <a:t>// в заголовочном файле &lt;</a:t>
            </a:r>
            <a:r>
              <a:rPr lang="ru-RU" sz="1500" dirty="0" err="1">
                <a:latin typeface="+mj-lt"/>
              </a:rPr>
              <a:t>iomanip</a:t>
            </a:r>
            <a:r>
              <a:rPr lang="ru-RU" sz="1500" dirty="0">
                <a:latin typeface="+mj-lt"/>
              </a:rPr>
              <a:t>&gt; содержится прототип функции </a:t>
            </a:r>
            <a:r>
              <a:rPr lang="ru-RU" sz="1500" dirty="0" err="1">
                <a:latin typeface="+mj-lt"/>
              </a:rPr>
              <a:t>setprecision</a:t>
            </a:r>
            <a:r>
              <a:rPr lang="ru-RU" sz="1500" dirty="0">
                <a:latin typeface="+mj-lt"/>
              </a:rPr>
              <a:t>()</a:t>
            </a:r>
          </a:p>
          <a:p>
            <a:r>
              <a:rPr lang="en-US" sz="1500" dirty="0">
                <a:latin typeface="+mj-lt"/>
              </a:rPr>
              <a:t>#include &lt;iomanip&gt;</a:t>
            </a:r>
            <a:endParaRPr lang="ru-RU" sz="1500" dirty="0">
              <a:latin typeface="+mj-lt"/>
            </a:endParaRPr>
          </a:p>
          <a:p>
            <a:r>
              <a:rPr lang="en-US" sz="1500" dirty="0">
                <a:latin typeface="+mj-lt"/>
              </a:rPr>
              <a:t>using namespace std;</a:t>
            </a:r>
            <a:endParaRPr lang="ru-RU" sz="1500" dirty="0">
              <a:latin typeface="+mj-lt"/>
            </a:endParaRPr>
          </a:p>
          <a:p>
            <a:r>
              <a:rPr lang="en-US" sz="1500" dirty="0">
                <a:latin typeface="+mj-lt"/>
              </a:rPr>
              <a:t> </a:t>
            </a:r>
            <a:endParaRPr lang="ru-RU" sz="1500" dirty="0">
              <a:latin typeface="+mj-lt"/>
            </a:endParaRPr>
          </a:p>
          <a:p>
            <a:r>
              <a:rPr lang="en-US" sz="1500" dirty="0">
                <a:latin typeface="+mj-lt"/>
              </a:rPr>
              <a:t>int main()</a:t>
            </a:r>
            <a:endParaRPr lang="ru-RU" sz="1500" dirty="0">
              <a:latin typeface="+mj-lt"/>
            </a:endParaRPr>
          </a:p>
          <a:p>
            <a:r>
              <a:rPr lang="ru-RU" sz="1500" dirty="0">
                <a:latin typeface="+mj-lt"/>
              </a:rPr>
              <a:t>{</a:t>
            </a:r>
          </a:p>
          <a:p>
            <a:r>
              <a:rPr lang="ru-RU" sz="1500" dirty="0">
                <a:latin typeface="+mj-lt"/>
              </a:rPr>
              <a:t>    srand(time(0)); // генерация случайных чисел</a:t>
            </a:r>
          </a:p>
          <a:p>
            <a:r>
              <a:rPr lang="ru-RU" sz="1500" dirty="0">
                <a:latin typeface="+mj-lt"/>
              </a:rPr>
              <a:t>    float *ptrarray = new float [10]; /* создание динамического массива вещественных чисел из десяти элементов*/</a:t>
            </a:r>
          </a:p>
          <a:p>
            <a:r>
              <a:rPr lang="ru-RU" sz="1500" dirty="0">
                <a:latin typeface="+mj-lt"/>
              </a:rPr>
              <a:t>        </a:t>
            </a:r>
            <a:r>
              <a:rPr lang="en-US" sz="1500" dirty="0">
                <a:latin typeface="+mj-lt"/>
              </a:rPr>
              <a:t>for (int count = 0; count &lt; 10; count++)</a:t>
            </a:r>
            <a:endParaRPr lang="ru-RU" sz="1500" dirty="0">
              <a:latin typeface="+mj-lt"/>
            </a:endParaRPr>
          </a:p>
          <a:p>
            <a:r>
              <a:rPr lang="en-US" sz="1500" dirty="0">
                <a:latin typeface="+mj-lt"/>
              </a:rPr>
              <a:t>            </a:t>
            </a:r>
            <a:r>
              <a:rPr lang="ru-RU" sz="1500" dirty="0">
                <a:latin typeface="+mj-lt"/>
              </a:rPr>
              <a:t>ptrarray[count] = (rand() % 10 + 1) / float((rand() % 10 + 1)); /*заполнение массива случайными числами с масштабированием от 1 до 10 */</a:t>
            </a:r>
          </a:p>
          <a:p>
            <a:r>
              <a:rPr lang="ru-RU" sz="1500" dirty="0">
                <a:latin typeface="+mj-lt"/>
              </a:rPr>
              <a:t>        </a:t>
            </a:r>
            <a:r>
              <a:rPr lang="en-US" sz="1500" dirty="0">
                <a:latin typeface="+mj-lt"/>
              </a:rPr>
              <a:t>cout &lt;&lt; "array = ";</a:t>
            </a:r>
            <a:endParaRPr lang="ru-RU" sz="1500" dirty="0">
              <a:latin typeface="+mj-lt"/>
            </a:endParaRPr>
          </a:p>
          <a:p>
            <a:r>
              <a:rPr lang="en-US" sz="1500" dirty="0">
                <a:latin typeface="+mj-lt"/>
              </a:rPr>
              <a:t>        for (int count = 0; count &lt; 10; count++)</a:t>
            </a:r>
            <a:endParaRPr lang="ru-RU" sz="1500" dirty="0">
              <a:latin typeface="+mj-lt"/>
            </a:endParaRPr>
          </a:p>
          <a:p>
            <a:r>
              <a:rPr lang="en-US" sz="1500" dirty="0">
                <a:latin typeface="+mj-lt"/>
              </a:rPr>
              <a:t>            cout &lt;&lt; setprecision(2) &lt;&lt; ptrarray[count] &lt;&lt; "    ";</a:t>
            </a:r>
            <a:endParaRPr lang="ru-RU" sz="1500" dirty="0">
              <a:latin typeface="+mj-lt"/>
            </a:endParaRPr>
          </a:p>
          <a:p>
            <a:r>
              <a:rPr lang="en-US" sz="1500" dirty="0">
                <a:latin typeface="+mj-lt"/>
              </a:rPr>
              <a:t>        delete [] ptrarray; // </a:t>
            </a:r>
            <a:r>
              <a:rPr lang="ru-RU" sz="1500" dirty="0">
                <a:latin typeface="+mj-lt"/>
              </a:rPr>
              <a:t>высвобождение памяти</a:t>
            </a:r>
          </a:p>
          <a:p>
            <a:r>
              <a:rPr lang="en-US" sz="1500" dirty="0">
                <a:latin typeface="+mj-lt"/>
              </a:rPr>
              <a:t>        cout &lt;&lt; </a:t>
            </a:r>
            <a:r>
              <a:rPr lang="en-US" sz="1500" dirty="0" err="1">
                <a:latin typeface="+mj-lt"/>
              </a:rPr>
              <a:t>endl</a:t>
            </a:r>
            <a:r>
              <a:rPr lang="en-US" sz="1500" dirty="0">
                <a:latin typeface="+mj-lt"/>
              </a:rPr>
              <a:t>;</a:t>
            </a:r>
            <a:endParaRPr lang="ru-RU" sz="1500" dirty="0">
              <a:latin typeface="+mj-lt"/>
            </a:endParaRPr>
          </a:p>
          <a:p>
            <a:r>
              <a:rPr lang="en-US" sz="1500" dirty="0">
                <a:latin typeface="+mj-lt"/>
              </a:rPr>
              <a:t>return 0;</a:t>
            </a:r>
            <a:endParaRPr lang="ru-RU" sz="1500" dirty="0">
              <a:latin typeface="+mj-lt"/>
            </a:endParaRPr>
          </a:p>
          <a:p>
            <a:r>
              <a:rPr lang="ru-RU" sz="1500" dirty="0">
                <a:latin typeface="+mj-lt"/>
              </a:rPr>
              <a:t>}</a:t>
            </a:r>
          </a:p>
        </p:txBody>
      </p:sp>
    </p:spTree>
    <p:extLst>
      <p:ext uri="{BB962C8B-B14F-4D97-AF65-F5344CB8AC3E}">
        <p14:creationId xmlns:p14="http://schemas.microsoft.com/office/powerpoint/2010/main" val="1157979072"/>
      </p:ext>
    </p:extLst>
  </p:cSld>
  <p:clrMapOvr>
    <a:masterClrMapping/>
  </p:clrMapOvr>
  <mc:AlternateContent xmlns:mc="http://schemas.openxmlformats.org/markup-compatibility/2006" xmlns:p14="http://schemas.microsoft.com/office/powerpoint/2010/main">
    <mc:Choice Requires="p14">
      <p:transition spd="slow" p14:dur="2000" advTm="62077"/>
    </mc:Choice>
    <mc:Fallback xmlns="">
      <p:transition spd="slow" advTm="62077"/>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Одномерный массив</a:t>
            </a:r>
          </a:p>
        </p:txBody>
      </p:sp>
      <p:sp>
        <p:nvSpPr>
          <p:cNvPr id="8" name="TextBox 7"/>
          <p:cNvSpPr txBox="1"/>
          <p:nvPr/>
        </p:nvSpPr>
        <p:spPr>
          <a:xfrm>
            <a:off x="386168" y="620688"/>
            <a:ext cx="8352928" cy="5324535"/>
          </a:xfrm>
          <a:prstGeom prst="rect">
            <a:avLst/>
          </a:prstGeom>
          <a:noFill/>
        </p:spPr>
        <p:txBody>
          <a:bodyPr wrap="square" rtlCol="0">
            <a:spAutoFit/>
          </a:bodyPr>
          <a:lstStyle/>
          <a:p>
            <a:r>
              <a:rPr lang="ru-RU" dirty="0">
                <a:latin typeface="+mj-lt"/>
              </a:rPr>
              <a:t>Созданный одномерный динамический массив заполняется случайными вещественными числами, полученными </a:t>
            </a:r>
            <a:r>
              <a:rPr lang="ru-RU" dirty="0" err="1">
                <a:latin typeface="+mj-lt"/>
              </a:rPr>
              <a:t>c</a:t>
            </a:r>
            <a:r>
              <a:rPr lang="ru-RU" dirty="0">
                <a:latin typeface="+mj-lt"/>
              </a:rPr>
              <a:t> помощью функций генерации случайных чисел, причём числа генерируются в интервале от 1 до 10, интервал задается так — rand() % 10 + 1. Чтобы получить случайные вещественные числа, выполняется операция деления, с использованием явного приведения к вещественному типу знаменателя — float((rand() % 10 + 1)). Чтобы показать только два знака после запятой используем функцию </a:t>
            </a:r>
            <a:r>
              <a:rPr lang="ru-RU" dirty="0" err="1">
                <a:latin typeface="+mj-lt"/>
              </a:rPr>
              <a:t>setprecision</a:t>
            </a:r>
            <a:r>
              <a:rPr lang="ru-RU" dirty="0">
                <a:latin typeface="+mj-lt"/>
              </a:rPr>
              <a:t>(2), прототип данной функции находится в заголовочном файле &lt;</a:t>
            </a:r>
            <a:r>
              <a:rPr lang="ru-RU" dirty="0" err="1">
                <a:latin typeface="+mj-lt"/>
              </a:rPr>
              <a:t>iomanip</a:t>
            </a:r>
            <a:r>
              <a:rPr lang="ru-RU" dirty="0">
                <a:latin typeface="+mj-lt"/>
              </a:rPr>
              <a:t>&gt;. Функция time(0) присваивает параметрам генератора случайных чисел значения, зависящие от системного времени, что позволяет воспроизводить случайность возникновения чисел. Вот что, например, может появиться на экране в результате выполнения программы:</a:t>
            </a:r>
          </a:p>
          <a:p>
            <a:endParaRPr lang="ru-RU" dirty="0">
              <a:latin typeface="+mj-lt"/>
            </a:endParaRPr>
          </a:p>
          <a:p>
            <a:r>
              <a:rPr lang="ru-RU" b="1" dirty="0">
                <a:latin typeface="+mj-lt"/>
              </a:rPr>
              <a:t>array = 0.8    0.25    0.86    0.5    2.2    10    1.2    0.33    0.89    3.5</a:t>
            </a:r>
          </a:p>
          <a:p>
            <a:r>
              <a:rPr lang="ru-RU" b="1" dirty="0">
                <a:latin typeface="+mj-lt"/>
              </a:rPr>
              <a:t>Для продолжения нажмите любую клавишу . . .</a:t>
            </a:r>
          </a:p>
          <a:p>
            <a:endParaRPr lang="ru-RU" sz="2600" b="1" dirty="0">
              <a:latin typeface="+mj-lt"/>
              <a:cs typeface="Times New Roman" panose="02020603050405020304" pitchFamily="18" charset="0"/>
            </a:endParaRPr>
          </a:p>
          <a:p>
            <a:r>
              <a:rPr lang="ru-RU" dirty="0">
                <a:latin typeface="+mj-lt"/>
              </a:rPr>
              <a:t>По завершению работы с массивом, он удаляется, таким образом, высвобождается память, отводимая под его хранение.</a:t>
            </a:r>
          </a:p>
          <a:p>
            <a:endParaRPr lang="ru-RU" sz="2600" dirty="0">
              <a:latin typeface="+mj-lt"/>
              <a:cs typeface="Times New Roman" panose="02020603050405020304" pitchFamily="18" charset="0"/>
            </a:endParaRPr>
          </a:p>
        </p:txBody>
      </p:sp>
    </p:spTree>
    <p:extLst>
      <p:ext uri="{BB962C8B-B14F-4D97-AF65-F5344CB8AC3E}">
        <p14:creationId xmlns:p14="http://schemas.microsoft.com/office/powerpoint/2010/main" val="1703913078"/>
      </p:ext>
    </p:extLst>
  </p:cSld>
  <p:clrMapOvr>
    <a:masterClrMapping/>
  </p:clrMapOvr>
  <mc:AlternateContent xmlns:mc="http://schemas.openxmlformats.org/markup-compatibility/2006" xmlns:p14="http://schemas.microsoft.com/office/powerpoint/2010/main">
    <mc:Choice Requires="p14">
      <p:transition spd="slow" p14:dur="2000" advTm="88457"/>
    </mc:Choice>
    <mc:Fallback xmlns="">
      <p:transition spd="slow" advTm="884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Динамические массивы</a:t>
            </a:r>
          </a:p>
        </p:txBody>
      </p:sp>
      <p:sp>
        <p:nvSpPr>
          <p:cNvPr id="8" name="TextBox 7"/>
          <p:cNvSpPr txBox="1"/>
          <p:nvPr/>
        </p:nvSpPr>
        <p:spPr>
          <a:xfrm>
            <a:off x="323528" y="764704"/>
            <a:ext cx="8126305" cy="5565563"/>
          </a:xfrm>
          <a:prstGeom prst="rect">
            <a:avLst/>
          </a:prstGeom>
          <a:noFill/>
        </p:spPr>
        <p:txBody>
          <a:bodyPr wrap="square" rtlCol="0">
            <a:spAutoFit/>
          </a:bodyPr>
          <a:lstStyle/>
          <a:p>
            <a:pPr indent="457200">
              <a:lnSpc>
                <a:spcPct val="150000"/>
              </a:lnSpc>
            </a:pPr>
            <a:r>
              <a:rPr lang="ru-RU" sz="2400" dirty="0"/>
              <a:t>Динамический массив — это массив с элементами, выделенными в динамической памяти. Он необходим в случае, если размер неизвестен на этапе компиляции, или если размер достаточно большой, и мы не хотим выделять массив на стеке, размер которого обычно сильно ограничен.</a:t>
            </a:r>
          </a:p>
          <a:p>
            <a:pPr indent="457200">
              <a:lnSpc>
                <a:spcPct val="150000"/>
              </a:lnSpc>
            </a:pPr>
            <a:r>
              <a:rPr lang="ru-RU" sz="2400" dirty="0"/>
              <a:t>Стек (англ. </a:t>
            </a:r>
            <a:r>
              <a:rPr lang="es-419" sz="2400" dirty="0"/>
              <a:t>stack) </a:t>
            </a:r>
            <a:r>
              <a:rPr lang="ru-RU" sz="2400" dirty="0"/>
              <a:t>  это фундаментальная </a:t>
            </a:r>
            <a:r>
              <a:rPr lang="ru-RU" sz="2400" b="1" dirty="0">
                <a:effectLst/>
              </a:rPr>
              <a:t>структура данных</a:t>
            </a:r>
            <a:r>
              <a:rPr lang="ru-RU" sz="2400" dirty="0"/>
              <a:t>, работающая по принципу </a:t>
            </a:r>
            <a:r>
              <a:rPr lang="es-419" sz="2400" dirty="0"/>
              <a:t>LIFO (Last In, First Out — «</a:t>
            </a:r>
            <a:r>
              <a:rPr lang="ru-RU" sz="2400" dirty="0"/>
              <a:t>последним пришел — первым вышел»), как стопка тарелок.</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673336698"/>
      </p:ext>
    </p:extLst>
  </p:cSld>
  <p:clrMapOvr>
    <a:masterClrMapping/>
  </p:clrMapOvr>
  <mc:AlternateContent xmlns:mc="http://schemas.openxmlformats.org/markup-compatibility/2006" xmlns:p14="http://schemas.microsoft.com/office/powerpoint/2010/main">
    <mc:Choice Requires="p14">
      <p:transition spd="slow" p14:dur="2000" advTm="17477"/>
    </mc:Choice>
    <mc:Fallback xmlns="">
      <p:transition spd="slow" advTm="17477"/>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Двумерный массив</a:t>
            </a:r>
          </a:p>
        </p:txBody>
      </p:sp>
      <p:sp>
        <p:nvSpPr>
          <p:cNvPr id="8" name="TextBox 7"/>
          <p:cNvSpPr txBox="1"/>
          <p:nvPr/>
        </p:nvSpPr>
        <p:spPr>
          <a:xfrm>
            <a:off x="418080" y="908720"/>
            <a:ext cx="8352928" cy="4366773"/>
          </a:xfrm>
          <a:prstGeom prst="rect">
            <a:avLst/>
          </a:prstGeom>
          <a:noFill/>
        </p:spPr>
        <p:txBody>
          <a:bodyPr wrap="square" rtlCol="0">
            <a:spAutoFit/>
          </a:bodyPr>
          <a:lstStyle/>
          <a:p>
            <a:pPr algn="just"/>
            <a:r>
              <a:rPr lang="ru-RU" sz="2000" i="1" dirty="0">
                <a:latin typeface="+mj-lt"/>
                <a:cs typeface="Times New Roman" panose="02020603050405020304" pitchFamily="18" charset="0"/>
              </a:rPr>
              <a:t>Пример.</a:t>
            </a:r>
          </a:p>
          <a:p>
            <a:r>
              <a:rPr lang="ru-RU" dirty="0">
                <a:latin typeface="+mj-lt"/>
              </a:rPr>
              <a:t>// объявление двумерного динамического массива из 10 элементов:</a:t>
            </a:r>
          </a:p>
          <a:p>
            <a:r>
              <a:rPr lang="ru-RU" dirty="0">
                <a:latin typeface="+mj-lt"/>
              </a:rPr>
              <a:t>float **ptrarray = new float* [2]; // две строки в массиве</a:t>
            </a:r>
          </a:p>
          <a:p>
            <a:r>
              <a:rPr lang="ru-RU" dirty="0">
                <a:latin typeface="+mj-lt"/>
              </a:rPr>
              <a:t>    </a:t>
            </a:r>
            <a:r>
              <a:rPr lang="en-US" dirty="0">
                <a:latin typeface="+mj-lt"/>
              </a:rPr>
              <a:t>for (int count = 0; count &lt; 2; count++)</a:t>
            </a:r>
            <a:endParaRPr lang="ru-RU" dirty="0">
              <a:latin typeface="+mj-lt"/>
            </a:endParaRPr>
          </a:p>
          <a:p>
            <a:r>
              <a:rPr lang="en-US" dirty="0">
                <a:latin typeface="+mj-lt"/>
              </a:rPr>
              <a:t>        ptrarray[count] = new float [5]; // </a:t>
            </a:r>
            <a:r>
              <a:rPr lang="ru-RU" dirty="0">
                <a:latin typeface="+mj-lt"/>
              </a:rPr>
              <a:t>и пять столбцов</a:t>
            </a:r>
          </a:p>
          <a:p>
            <a:r>
              <a:rPr lang="ru-RU" dirty="0">
                <a:latin typeface="+mj-lt"/>
              </a:rPr>
              <a:t>/* где ptrarray – массив указателей на выделенный участок памяти под массив вещественных чисел типа float*/</a:t>
            </a:r>
          </a:p>
          <a:p>
            <a:endParaRPr lang="ru-RU" dirty="0">
              <a:latin typeface="+mj-lt"/>
            </a:endParaRPr>
          </a:p>
          <a:p>
            <a:pPr indent="457200">
              <a:lnSpc>
                <a:spcPct val="150000"/>
              </a:lnSpc>
            </a:pPr>
            <a:r>
              <a:rPr lang="ru-RU" dirty="0">
                <a:latin typeface="+mj-lt"/>
              </a:rPr>
              <a:t>Сначала объявляется указатель второго порядка float **ptrarray, который ссылается на массив указателей float* [2], где размер массива равен двум. После чего в цикле for каждой строке массива, объявленного в строке 2 выделяется память под пять элементов. В результате получается двумерный динамический массив ptrarray[2][5]. </a:t>
            </a:r>
          </a:p>
        </p:txBody>
      </p:sp>
    </p:spTree>
    <p:extLst>
      <p:ext uri="{BB962C8B-B14F-4D97-AF65-F5344CB8AC3E}">
        <p14:creationId xmlns:p14="http://schemas.microsoft.com/office/powerpoint/2010/main" val="3628199603"/>
      </p:ext>
    </p:extLst>
  </p:cSld>
  <p:clrMapOvr>
    <a:masterClrMapping/>
  </p:clrMapOvr>
  <mc:AlternateContent xmlns:mc="http://schemas.openxmlformats.org/markup-compatibility/2006" xmlns:p14="http://schemas.microsoft.com/office/powerpoint/2010/main">
    <mc:Choice Requires="p14">
      <p:transition spd="slow" p14:dur="2000" advTm="89658"/>
    </mc:Choice>
    <mc:Fallback xmlns="">
      <p:transition spd="slow" advTm="8965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Двумерный массив</a:t>
            </a:r>
          </a:p>
        </p:txBody>
      </p:sp>
      <p:sp>
        <p:nvSpPr>
          <p:cNvPr id="8" name="TextBox 7"/>
          <p:cNvSpPr txBox="1"/>
          <p:nvPr/>
        </p:nvSpPr>
        <p:spPr>
          <a:xfrm>
            <a:off x="418080" y="908720"/>
            <a:ext cx="8352928" cy="3170099"/>
          </a:xfrm>
          <a:prstGeom prst="rect">
            <a:avLst/>
          </a:prstGeom>
          <a:noFill/>
        </p:spPr>
        <p:txBody>
          <a:bodyPr wrap="square" rtlCol="0">
            <a:spAutoFit/>
          </a:bodyPr>
          <a:lstStyle/>
          <a:p>
            <a:r>
              <a:rPr lang="ru-RU" sz="2000" i="1" dirty="0">
                <a:latin typeface="+mj-lt"/>
              </a:rPr>
              <a:t>Пример.</a:t>
            </a:r>
            <a:r>
              <a:rPr lang="ru-RU" sz="2000" dirty="0">
                <a:latin typeface="+mj-lt"/>
              </a:rPr>
              <a:t> Рассмотрим пример высвобождения памяти, отводимой под двумерный динамический массив:</a:t>
            </a:r>
          </a:p>
          <a:p>
            <a:r>
              <a:rPr lang="ru-RU" sz="2000" dirty="0">
                <a:latin typeface="+mj-lt"/>
              </a:rPr>
              <a:t> </a:t>
            </a:r>
          </a:p>
          <a:p>
            <a:r>
              <a:rPr lang="en-US" sz="2000" dirty="0">
                <a:latin typeface="+mj-lt"/>
              </a:rPr>
              <a:t>for (int count = 0; count &lt; 2; count++)</a:t>
            </a:r>
            <a:endParaRPr lang="ru-RU" sz="2000" dirty="0">
              <a:latin typeface="+mj-lt"/>
            </a:endParaRPr>
          </a:p>
          <a:p>
            <a:r>
              <a:rPr lang="en-US" sz="2000" dirty="0">
                <a:latin typeface="+mj-lt"/>
              </a:rPr>
              <a:t>        </a:t>
            </a:r>
            <a:r>
              <a:rPr lang="ru-RU" sz="2000" dirty="0">
                <a:latin typeface="+mj-lt"/>
              </a:rPr>
              <a:t>delete [] ptrarray[</a:t>
            </a:r>
            <a:r>
              <a:rPr lang="ru-RU" sz="2000" dirty="0" err="1">
                <a:latin typeface="+mj-lt"/>
              </a:rPr>
              <a:t>count</a:t>
            </a:r>
            <a:r>
              <a:rPr lang="ru-RU" sz="2000" dirty="0">
                <a:latin typeface="+mj-lt"/>
              </a:rPr>
              <a:t>];</a:t>
            </a:r>
          </a:p>
          <a:p>
            <a:endParaRPr lang="ru-RU" sz="2000" dirty="0">
              <a:latin typeface="+mj-lt"/>
            </a:endParaRPr>
          </a:p>
          <a:p>
            <a:r>
              <a:rPr lang="ru-RU" sz="2000" dirty="0">
                <a:latin typeface="+mj-lt"/>
              </a:rPr>
              <a:t>Здесь 2 – количество строк в массиве.</a:t>
            </a:r>
          </a:p>
          <a:p>
            <a:endParaRPr lang="ru-RU" sz="2000" dirty="0">
              <a:latin typeface="+mj-lt"/>
            </a:endParaRPr>
          </a:p>
          <a:p>
            <a:r>
              <a:rPr lang="ru-RU" sz="2000" dirty="0">
                <a:latin typeface="+mj-lt"/>
              </a:rPr>
              <a:t>Объявление и удаление двумерного динамического массива выполняется с помощью цикла. </a:t>
            </a:r>
          </a:p>
        </p:txBody>
      </p:sp>
    </p:spTree>
    <p:extLst>
      <p:ext uri="{BB962C8B-B14F-4D97-AF65-F5344CB8AC3E}">
        <p14:creationId xmlns:p14="http://schemas.microsoft.com/office/powerpoint/2010/main" val="1570080341"/>
      </p:ext>
    </p:extLst>
  </p:cSld>
  <p:clrMapOvr>
    <a:masterClrMapping/>
  </p:clrMapOvr>
  <mc:AlternateContent xmlns:mc="http://schemas.openxmlformats.org/markup-compatibility/2006" xmlns:p14="http://schemas.microsoft.com/office/powerpoint/2010/main">
    <mc:Choice Requires="p14">
      <p:transition spd="slow" p14:dur="2000" advTm="23303"/>
    </mc:Choice>
    <mc:Fallback xmlns="">
      <p:transition spd="slow" advTm="2330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Двумерный массив</a:t>
            </a:r>
          </a:p>
        </p:txBody>
      </p:sp>
      <p:sp>
        <p:nvSpPr>
          <p:cNvPr id="8" name="TextBox 7"/>
          <p:cNvSpPr txBox="1"/>
          <p:nvPr/>
        </p:nvSpPr>
        <p:spPr>
          <a:xfrm>
            <a:off x="386168" y="548680"/>
            <a:ext cx="8352928" cy="6001643"/>
          </a:xfrm>
          <a:prstGeom prst="rect">
            <a:avLst/>
          </a:prstGeom>
          <a:noFill/>
        </p:spPr>
        <p:txBody>
          <a:bodyPr wrap="square" rtlCol="0">
            <a:spAutoFit/>
          </a:bodyPr>
          <a:lstStyle/>
          <a:p>
            <a:r>
              <a:rPr lang="ru-RU" sz="1200" i="1" dirty="0">
                <a:latin typeface="+mj-lt"/>
              </a:rPr>
              <a:t>Пример</a:t>
            </a:r>
            <a:r>
              <a:rPr lang="ru-RU" sz="1200" dirty="0">
                <a:latin typeface="+mj-lt"/>
              </a:rPr>
              <a:t>. Разработаем программу, в которой создадим двумерный динамический массив.</a:t>
            </a:r>
          </a:p>
          <a:p>
            <a:r>
              <a:rPr lang="ru-RU" sz="1200" dirty="0">
                <a:latin typeface="+mj-lt"/>
              </a:rPr>
              <a:t> </a:t>
            </a:r>
          </a:p>
          <a:p>
            <a:r>
              <a:rPr lang="en-US" sz="1200" dirty="0">
                <a:latin typeface="+mj-lt"/>
              </a:rPr>
              <a:t>#include &lt;iostream&gt;</a:t>
            </a:r>
            <a:endParaRPr lang="ru-RU" sz="1200" dirty="0">
              <a:latin typeface="+mj-lt"/>
            </a:endParaRPr>
          </a:p>
          <a:p>
            <a:r>
              <a:rPr lang="en-US" sz="1200" dirty="0">
                <a:latin typeface="+mj-lt"/>
              </a:rPr>
              <a:t>#include &lt;ctime&gt;</a:t>
            </a:r>
            <a:endParaRPr lang="ru-RU" sz="1200" dirty="0">
              <a:latin typeface="+mj-lt"/>
            </a:endParaRPr>
          </a:p>
          <a:p>
            <a:r>
              <a:rPr lang="en-US" sz="1200" dirty="0">
                <a:latin typeface="+mj-lt"/>
              </a:rPr>
              <a:t>#include &lt;iomanip&gt;</a:t>
            </a:r>
            <a:endParaRPr lang="ru-RU" sz="1200" dirty="0">
              <a:latin typeface="+mj-lt"/>
            </a:endParaRPr>
          </a:p>
          <a:p>
            <a:r>
              <a:rPr lang="en-US" sz="1200" dirty="0">
                <a:latin typeface="+mj-lt"/>
              </a:rPr>
              <a:t>using namespace std;</a:t>
            </a:r>
            <a:endParaRPr lang="ru-RU" sz="1200" dirty="0">
              <a:latin typeface="+mj-lt"/>
            </a:endParaRPr>
          </a:p>
          <a:p>
            <a:r>
              <a:rPr lang="en-US" sz="1200" dirty="0">
                <a:latin typeface="+mj-lt"/>
              </a:rPr>
              <a:t> </a:t>
            </a:r>
            <a:endParaRPr lang="ru-RU" sz="1200" dirty="0">
              <a:latin typeface="+mj-lt"/>
            </a:endParaRPr>
          </a:p>
          <a:p>
            <a:r>
              <a:rPr lang="en-US" sz="1200" dirty="0">
                <a:latin typeface="+mj-lt"/>
              </a:rPr>
              <a:t>int main()</a:t>
            </a:r>
            <a:endParaRPr lang="ru-RU" sz="1200" dirty="0">
              <a:latin typeface="+mj-lt"/>
            </a:endParaRPr>
          </a:p>
          <a:p>
            <a:r>
              <a:rPr lang="ru-RU" sz="1200" dirty="0">
                <a:latin typeface="+mj-lt"/>
              </a:rPr>
              <a:t>{</a:t>
            </a:r>
          </a:p>
          <a:p>
            <a:r>
              <a:rPr lang="ru-RU" sz="1200" dirty="0">
                <a:latin typeface="+mj-lt"/>
              </a:rPr>
              <a:t>    srand(time(0)); // генерация случайных чисел</a:t>
            </a:r>
          </a:p>
          <a:p>
            <a:r>
              <a:rPr lang="ru-RU" sz="1200" dirty="0">
                <a:latin typeface="+mj-lt"/>
              </a:rPr>
              <a:t>    // динамическое создание двумерного массива вещественных чисел на десять элементов</a:t>
            </a:r>
          </a:p>
          <a:p>
            <a:r>
              <a:rPr lang="ru-RU" sz="1200" dirty="0">
                <a:latin typeface="+mj-lt"/>
              </a:rPr>
              <a:t>    float **ptrarray = new float* [2]; // две строки в массиве</a:t>
            </a:r>
          </a:p>
          <a:p>
            <a:r>
              <a:rPr lang="ru-RU" sz="1200" dirty="0">
                <a:latin typeface="+mj-lt"/>
              </a:rPr>
              <a:t>    </a:t>
            </a:r>
            <a:r>
              <a:rPr lang="en-US" sz="1200" dirty="0">
                <a:latin typeface="+mj-lt"/>
              </a:rPr>
              <a:t>for (int count = 0; count &lt; 2; count++)</a:t>
            </a:r>
            <a:endParaRPr lang="ru-RU" sz="1200" dirty="0">
              <a:latin typeface="+mj-lt"/>
            </a:endParaRPr>
          </a:p>
          <a:p>
            <a:r>
              <a:rPr lang="en-US" sz="1200" dirty="0">
                <a:latin typeface="+mj-lt"/>
              </a:rPr>
              <a:t>        ptrarray[count] = new float [5]; // </a:t>
            </a:r>
            <a:r>
              <a:rPr lang="ru-RU" sz="1200" dirty="0">
                <a:latin typeface="+mj-lt"/>
              </a:rPr>
              <a:t>и пять столбцов</a:t>
            </a:r>
          </a:p>
          <a:p>
            <a:r>
              <a:rPr lang="en-US" sz="1200" dirty="0">
                <a:latin typeface="+mj-lt"/>
              </a:rPr>
              <a:t>    // </a:t>
            </a:r>
            <a:r>
              <a:rPr lang="ru-RU" sz="1200" dirty="0">
                <a:latin typeface="+mj-lt"/>
              </a:rPr>
              <a:t>заполнение массива</a:t>
            </a:r>
          </a:p>
          <a:p>
            <a:r>
              <a:rPr lang="en-US" sz="1200" dirty="0">
                <a:latin typeface="+mj-lt"/>
              </a:rPr>
              <a:t>    for (int count_row = 0; count_row &lt; 2; count_row++)</a:t>
            </a:r>
            <a:endParaRPr lang="ru-RU" sz="1200" dirty="0">
              <a:latin typeface="+mj-lt"/>
            </a:endParaRPr>
          </a:p>
          <a:p>
            <a:r>
              <a:rPr lang="en-US" sz="1200" dirty="0">
                <a:latin typeface="+mj-lt"/>
              </a:rPr>
              <a:t>        for (int count_column = 0; count_column &lt; 5; count_column++)</a:t>
            </a:r>
            <a:endParaRPr lang="ru-RU" sz="1200" dirty="0">
              <a:latin typeface="+mj-lt"/>
            </a:endParaRPr>
          </a:p>
          <a:p>
            <a:r>
              <a:rPr lang="en-US" sz="1200" dirty="0">
                <a:latin typeface="+mj-lt"/>
              </a:rPr>
              <a:t>            </a:t>
            </a:r>
            <a:r>
              <a:rPr lang="ru-RU" sz="1200" dirty="0">
                <a:latin typeface="+mj-lt"/>
              </a:rPr>
              <a:t>ptrarray[count_row][count_column] = (rand() % 10 + 1) / float((rand() % 10 + 1)); //заполнение массива случайными числами с масштабированием от 1 до 10</a:t>
            </a:r>
          </a:p>
          <a:p>
            <a:r>
              <a:rPr lang="ru-RU" sz="1200" dirty="0">
                <a:latin typeface="+mj-lt"/>
              </a:rPr>
              <a:t>    </a:t>
            </a:r>
            <a:r>
              <a:rPr lang="en-US" sz="1200" dirty="0">
                <a:latin typeface="+mj-lt"/>
              </a:rPr>
              <a:t>// </a:t>
            </a:r>
            <a:r>
              <a:rPr lang="ru-RU" sz="1200" dirty="0">
                <a:latin typeface="+mj-lt"/>
              </a:rPr>
              <a:t>вывод массива</a:t>
            </a:r>
          </a:p>
          <a:p>
            <a:r>
              <a:rPr lang="en-US" sz="1200" dirty="0">
                <a:latin typeface="+mj-lt"/>
              </a:rPr>
              <a:t>    for (int count_row = 0; count_row &lt; 2; count_row++)</a:t>
            </a:r>
            <a:endParaRPr lang="ru-RU" sz="1200" dirty="0">
              <a:latin typeface="+mj-lt"/>
            </a:endParaRPr>
          </a:p>
          <a:p>
            <a:r>
              <a:rPr lang="en-US" sz="1200" dirty="0">
                <a:latin typeface="+mj-lt"/>
              </a:rPr>
              <a:t>    {</a:t>
            </a:r>
            <a:endParaRPr lang="ru-RU" sz="1200" dirty="0">
              <a:latin typeface="+mj-lt"/>
            </a:endParaRPr>
          </a:p>
          <a:p>
            <a:r>
              <a:rPr lang="en-US" sz="1200" dirty="0">
                <a:latin typeface="+mj-lt"/>
              </a:rPr>
              <a:t>        for (int count_column = 0; count_column &lt; 5; count_column++)</a:t>
            </a:r>
            <a:endParaRPr lang="ru-RU" sz="1200" dirty="0">
              <a:latin typeface="+mj-lt"/>
            </a:endParaRPr>
          </a:p>
          <a:p>
            <a:r>
              <a:rPr lang="en-US" sz="1200" dirty="0">
                <a:latin typeface="+mj-lt"/>
              </a:rPr>
              <a:t>            cout &lt;&lt; setw(4) &lt;&lt;setprecision(2) &lt;&lt; ptrarray[count_row][count_column] &lt;&lt; "   ";</a:t>
            </a:r>
            <a:endParaRPr lang="ru-RU" sz="1200" dirty="0">
              <a:latin typeface="+mj-lt"/>
            </a:endParaRPr>
          </a:p>
          <a:p>
            <a:r>
              <a:rPr lang="en-US" sz="1200" dirty="0">
                <a:latin typeface="+mj-lt"/>
              </a:rPr>
              <a:t>        </a:t>
            </a:r>
            <a:r>
              <a:rPr lang="ru-RU" sz="1200" dirty="0">
                <a:latin typeface="+mj-lt"/>
              </a:rPr>
              <a:t>cout &lt;&lt; endl;</a:t>
            </a:r>
          </a:p>
          <a:p>
            <a:r>
              <a:rPr lang="ru-RU" sz="1200" dirty="0">
                <a:latin typeface="+mj-lt"/>
              </a:rPr>
              <a:t>    }</a:t>
            </a:r>
          </a:p>
          <a:p>
            <a:r>
              <a:rPr lang="ru-RU" sz="1200" dirty="0">
                <a:latin typeface="+mj-lt"/>
              </a:rPr>
              <a:t>    // удаление двумерного динамического массива</a:t>
            </a:r>
          </a:p>
          <a:p>
            <a:r>
              <a:rPr lang="ru-RU" sz="1200" dirty="0">
                <a:latin typeface="+mj-lt"/>
              </a:rPr>
              <a:t>    </a:t>
            </a:r>
            <a:r>
              <a:rPr lang="en-US" sz="1200" dirty="0">
                <a:latin typeface="+mj-lt"/>
              </a:rPr>
              <a:t>for (int count = 0; count &lt; 2; count++)</a:t>
            </a:r>
            <a:endParaRPr lang="ru-RU" sz="1200" dirty="0">
              <a:latin typeface="+mj-lt"/>
            </a:endParaRPr>
          </a:p>
          <a:p>
            <a:r>
              <a:rPr lang="en-US" sz="1200" dirty="0">
                <a:latin typeface="+mj-lt"/>
              </a:rPr>
              <a:t>        delete []ptrarray[count];</a:t>
            </a:r>
            <a:endParaRPr lang="ru-RU" sz="1200" dirty="0">
              <a:latin typeface="+mj-lt"/>
            </a:endParaRPr>
          </a:p>
          <a:p>
            <a:r>
              <a:rPr lang="en-US" sz="1200" dirty="0">
                <a:latin typeface="+mj-lt"/>
              </a:rPr>
              <a:t>    system("pause");</a:t>
            </a:r>
            <a:endParaRPr lang="ru-RU" sz="1200" dirty="0">
              <a:latin typeface="+mj-lt"/>
            </a:endParaRPr>
          </a:p>
          <a:p>
            <a:r>
              <a:rPr lang="en-US" sz="1200" dirty="0">
                <a:latin typeface="+mj-lt"/>
              </a:rPr>
              <a:t>    </a:t>
            </a:r>
            <a:r>
              <a:rPr lang="ru-RU" sz="1200" dirty="0">
                <a:latin typeface="+mj-lt"/>
              </a:rPr>
              <a:t>return 0;</a:t>
            </a:r>
          </a:p>
          <a:p>
            <a:r>
              <a:rPr lang="ru-RU" sz="1200" dirty="0">
                <a:latin typeface="+mj-lt"/>
              </a:rPr>
              <a:t>}</a:t>
            </a:r>
          </a:p>
        </p:txBody>
      </p:sp>
    </p:spTree>
    <p:extLst>
      <p:ext uri="{BB962C8B-B14F-4D97-AF65-F5344CB8AC3E}">
        <p14:creationId xmlns:p14="http://schemas.microsoft.com/office/powerpoint/2010/main" val="3155851744"/>
      </p:ext>
    </p:extLst>
  </p:cSld>
  <p:clrMapOvr>
    <a:masterClrMapping/>
  </p:clrMapOvr>
  <mc:AlternateContent xmlns:mc="http://schemas.openxmlformats.org/markup-compatibility/2006" xmlns:p14="http://schemas.microsoft.com/office/powerpoint/2010/main">
    <mc:Choice Requires="p14">
      <p:transition spd="slow" p14:dur="2000" advTm="18960"/>
    </mc:Choice>
    <mc:Fallback xmlns="">
      <p:transition spd="slow" advTm="1896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Двумерный массив</a:t>
            </a:r>
          </a:p>
        </p:txBody>
      </p:sp>
      <p:sp>
        <p:nvSpPr>
          <p:cNvPr id="8" name="TextBox 7"/>
          <p:cNvSpPr txBox="1"/>
          <p:nvPr/>
        </p:nvSpPr>
        <p:spPr>
          <a:xfrm>
            <a:off x="418080" y="908720"/>
            <a:ext cx="8352928" cy="2862322"/>
          </a:xfrm>
          <a:prstGeom prst="rect">
            <a:avLst/>
          </a:prstGeom>
          <a:noFill/>
        </p:spPr>
        <p:txBody>
          <a:bodyPr wrap="square" rtlCol="0">
            <a:spAutoFit/>
          </a:bodyPr>
          <a:lstStyle/>
          <a:p>
            <a:pPr indent="457200">
              <a:lnSpc>
                <a:spcPct val="150000"/>
              </a:lnSpc>
            </a:pPr>
            <a:r>
              <a:rPr lang="ru-RU" dirty="0">
                <a:latin typeface="+mj-lt"/>
              </a:rPr>
              <a:t>При выводе массива была использована функция </a:t>
            </a:r>
            <a:r>
              <a:rPr lang="ru-RU" dirty="0" err="1">
                <a:latin typeface="+mj-lt"/>
              </a:rPr>
              <a:t>setw</a:t>
            </a:r>
            <a:r>
              <a:rPr lang="ru-RU" dirty="0">
                <a:latin typeface="+mj-lt"/>
              </a:rPr>
              <a:t>(), которая отводит место заданного размера под выводимые данные. В нашем случае, под каждый элемент массива по четыре позиции, это позволяет выровнять, по столбцам, числа разной длины:</a:t>
            </a:r>
          </a:p>
          <a:p>
            <a:endParaRPr lang="ru-RU" dirty="0">
              <a:latin typeface="+mj-lt"/>
            </a:endParaRPr>
          </a:p>
          <a:p>
            <a:r>
              <a:rPr lang="ru-RU" b="1" dirty="0">
                <a:latin typeface="+mj-lt"/>
              </a:rPr>
              <a:t>2.7     10   0.33      3    1.4</a:t>
            </a:r>
          </a:p>
          <a:p>
            <a:r>
              <a:rPr lang="ru-RU" b="1" dirty="0">
                <a:latin typeface="+mj-lt"/>
              </a:rPr>
              <a:t>   6   0.67   0.86    1.2   0.44</a:t>
            </a:r>
          </a:p>
          <a:p>
            <a:r>
              <a:rPr lang="ru-RU" b="1" dirty="0">
                <a:latin typeface="+mj-lt"/>
              </a:rPr>
              <a:t>Для продолжения нажмите любую клавишу . . .</a:t>
            </a:r>
          </a:p>
        </p:txBody>
      </p:sp>
    </p:spTree>
    <p:extLst>
      <p:ext uri="{BB962C8B-B14F-4D97-AF65-F5344CB8AC3E}">
        <p14:creationId xmlns:p14="http://schemas.microsoft.com/office/powerpoint/2010/main" val="138456184"/>
      </p:ext>
    </p:extLst>
  </p:cSld>
  <p:clrMapOvr>
    <a:masterClrMapping/>
  </p:clrMapOvr>
  <mc:AlternateContent xmlns:mc="http://schemas.openxmlformats.org/markup-compatibility/2006" xmlns:p14="http://schemas.microsoft.com/office/powerpoint/2010/main">
    <mc:Choice Requires="p14">
      <p:transition spd="slow" p14:dur="2000" advTm="25811"/>
    </mc:Choice>
    <mc:Fallback xmlns="">
      <p:transition spd="slow" advTm="2581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Трехмерные массивы</a:t>
            </a:r>
          </a:p>
        </p:txBody>
      </p:sp>
      <p:sp>
        <p:nvSpPr>
          <p:cNvPr id="8" name="TextBox 7"/>
          <p:cNvSpPr txBox="1"/>
          <p:nvPr/>
        </p:nvSpPr>
        <p:spPr>
          <a:xfrm>
            <a:off x="401852" y="476672"/>
            <a:ext cx="8352928" cy="6186309"/>
          </a:xfrm>
          <a:prstGeom prst="rect">
            <a:avLst/>
          </a:prstGeom>
          <a:noFill/>
        </p:spPr>
        <p:txBody>
          <a:bodyPr wrap="square" rtlCol="0">
            <a:spAutoFit/>
          </a:bodyPr>
          <a:lstStyle/>
          <a:p>
            <a:r>
              <a:rPr lang="ru-RU" dirty="0">
                <a:latin typeface="+mj-lt"/>
              </a:rPr>
              <a:t>Трехмерные массивы:</a:t>
            </a:r>
          </a:p>
          <a:p>
            <a:r>
              <a:rPr lang="ru-RU" dirty="0">
                <a:latin typeface="+mj-lt"/>
              </a:rPr>
              <a:t>int </a:t>
            </a:r>
            <a:r>
              <a:rPr lang="ru-RU" dirty="0" err="1">
                <a:latin typeface="+mj-lt"/>
              </a:rPr>
              <a:t>x</a:t>
            </a:r>
            <a:r>
              <a:rPr lang="ru-RU" dirty="0">
                <a:latin typeface="+mj-lt"/>
              </a:rPr>
              <a:t> = 5;</a:t>
            </a:r>
          </a:p>
          <a:p>
            <a:r>
              <a:rPr lang="ru-RU" dirty="0">
                <a:latin typeface="+mj-lt"/>
              </a:rPr>
              <a:t>int </a:t>
            </a:r>
            <a:r>
              <a:rPr lang="ru-RU" dirty="0" err="1">
                <a:latin typeface="+mj-lt"/>
              </a:rPr>
              <a:t>y</a:t>
            </a:r>
            <a:r>
              <a:rPr lang="ru-RU" dirty="0">
                <a:latin typeface="+mj-lt"/>
              </a:rPr>
              <a:t> = 5;</a:t>
            </a:r>
          </a:p>
          <a:p>
            <a:r>
              <a:rPr lang="en-US" dirty="0">
                <a:latin typeface="+mj-lt"/>
              </a:rPr>
              <a:t>int z = 4;</a:t>
            </a:r>
            <a:endParaRPr lang="ru-RU" dirty="0">
              <a:latin typeface="+mj-lt"/>
            </a:endParaRPr>
          </a:p>
          <a:p>
            <a:r>
              <a:rPr lang="en-US" dirty="0">
                <a:latin typeface="+mj-lt"/>
              </a:rPr>
              <a:t>/* </a:t>
            </a:r>
            <a:r>
              <a:rPr lang="ru-RU" dirty="0">
                <a:latin typeface="+mj-lt"/>
              </a:rPr>
              <a:t>размеры массива</a:t>
            </a:r>
            <a:r>
              <a:rPr lang="en-US" dirty="0">
                <a:latin typeface="+mj-lt"/>
              </a:rPr>
              <a:t> */</a:t>
            </a:r>
            <a:endParaRPr lang="ru-RU" dirty="0">
              <a:latin typeface="+mj-lt"/>
            </a:endParaRPr>
          </a:p>
          <a:p>
            <a:r>
              <a:rPr lang="en-US" dirty="0">
                <a:latin typeface="+mj-lt"/>
              </a:rPr>
              <a:t>int ***</a:t>
            </a:r>
            <a:r>
              <a:rPr lang="en-US" dirty="0" err="1">
                <a:latin typeface="+mj-lt"/>
              </a:rPr>
              <a:t>arr</a:t>
            </a:r>
            <a:r>
              <a:rPr lang="en-US" dirty="0">
                <a:latin typeface="+mj-lt"/>
              </a:rPr>
              <a:t> = new int**[x];</a:t>
            </a:r>
            <a:endParaRPr lang="ru-RU" dirty="0">
              <a:latin typeface="+mj-lt"/>
            </a:endParaRPr>
          </a:p>
          <a:p>
            <a:r>
              <a:rPr lang="en-US" dirty="0">
                <a:latin typeface="+mj-lt"/>
              </a:rPr>
              <a:t>for(int </a:t>
            </a:r>
            <a:r>
              <a:rPr lang="en-US" dirty="0" err="1">
                <a:latin typeface="+mj-lt"/>
              </a:rPr>
              <a:t>i</a:t>
            </a:r>
            <a:r>
              <a:rPr lang="en-US" dirty="0">
                <a:latin typeface="+mj-lt"/>
              </a:rPr>
              <a:t>=0;i&lt;</a:t>
            </a:r>
            <a:r>
              <a:rPr lang="en-US" dirty="0" err="1">
                <a:latin typeface="+mj-lt"/>
              </a:rPr>
              <a:t>x;i</a:t>
            </a:r>
            <a:r>
              <a:rPr lang="en-US" dirty="0">
                <a:latin typeface="+mj-lt"/>
              </a:rPr>
              <a:t>++)</a:t>
            </a:r>
            <a:endParaRPr lang="ru-RU" dirty="0">
              <a:latin typeface="+mj-lt"/>
            </a:endParaRPr>
          </a:p>
          <a:p>
            <a:r>
              <a:rPr lang="ru-RU" dirty="0">
                <a:latin typeface="+mj-lt"/>
              </a:rPr>
              <a:t>	</a:t>
            </a:r>
            <a:r>
              <a:rPr lang="en-US" dirty="0">
                <a:latin typeface="+mj-lt"/>
              </a:rPr>
              <a:t>{</a:t>
            </a:r>
            <a:endParaRPr lang="ru-RU" dirty="0">
              <a:latin typeface="+mj-lt"/>
            </a:endParaRPr>
          </a:p>
          <a:p>
            <a:r>
              <a:rPr lang="ru-RU" dirty="0">
                <a:latin typeface="+mj-lt"/>
              </a:rPr>
              <a:t>	</a:t>
            </a:r>
            <a:r>
              <a:rPr lang="en-US" dirty="0" err="1">
                <a:latin typeface="+mj-lt"/>
              </a:rPr>
              <a:t>arr</a:t>
            </a:r>
            <a:r>
              <a:rPr lang="en-US" dirty="0">
                <a:latin typeface="+mj-lt"/>
              </a:rPr>
              <a:t>[</a:t>
            </a:r>
            <a:r>
              <a:rPr lang="en-US" dirty="0" err="1">
                <a:latin typeface="+mj-lt"/>
              </a:rPr>
              <a:t>i</a:t>
            </a:r>
            <a:r>
              <a:rPr lang="en-US" dirty="0">
                <a:latin typeface="+mj-lt"/>
              </a:rPr>
              <a:t>]=new int*[y];</a:t>
            </a:r>
            <a:endParaRPr lang="ru-RU" dirty="0">
              <a:latin typeface="+mj-lt"/>
            </a:endParaRPr>
          </a:p>
          <a:p>
            <a:r>
              <a:rPr lang="ru-RU" dirty="0">
                <a:latin typeface="+mj-lt"/>
              </a:rPr>
              <a:t>	</a:t>
            </a:r>
            <a:r>
              <a:rPr lang="en-US" dirty="0">
                <a:latin typeface="+mj-lt"/>
              </a:rPr>
              <a:t>for(int j=0;j&lt;</a:t>
            </a:r>
            <a:r>
              <a:rPr lang="en-US" dirty="0" err="1">
                <a:latin typeface="+mj-lt"/>
              </a:rPr>
              <a:t>y;j</a:t>
            </a:r>
            <a:r>
              <a:rPr lang="en-US" dirty="0">
                <a:latin typeface="+mj-lt"/>
              </a:rPr>
              <a:t>++) </a:t>
            </a:r>
            <a:r>
              <a:rPr lang="en-US" dirty="0" err="1">
                <a:latin typeface="+mj-lt"/>
              </a:rPr>
              <a:t>arr</a:t>
            </a:r>
            <a:r>
              <a:rPr lang="en-US" dirty="0">
                <a:latin typeface="+mj-lt"/>
              </a:rPr>
              <a:t>[</a:t>
            </a:r>
            <a:r>
              <a:rPr lang="en-US" dirty="0" err="1">
                <a:latin typeface="+mj-lt"/>
              </a:rPr>
              <a:t>i</a:t>
            </a:r>
            <a:r>
              <a:rPr lang="en-US" dirty="0">
                <a:latin typeface="+mj-lt"/>
              </a:rPr>
              <a:t>][j]=new int[z];</a:t>
            </a:r>
            <a:endParaRPr lang="ru-RU" dirty="0">
              <a:latin typeface="+mj-lt"/>
            </a:endParaRPr>
          </a:p>
          <a:p>
            <a:r>
              <a:rPr lang="en-US" dirty="0">
                <a:latin typeface="+mj-lt"/>
              </a:rPr>
              <a:t>	</a:t>
            </a:r>
            <a:r>
              <a:rPr lang="ru-RU" dirty="0">
                <a:latin typeface="+mj-lt"/>
              </a:rPr>
              <a:t>}</a:t>
            </a:r>
          </a:p>
          <a:p>
            <a:endParaRPr lang="ru-RU" dirty="0">
              <a:latin typeface="+mj-lt"/>
            </a:endParaRPr>
          </a:p>
          <a:p>
            <a:r>
              <a:rPr lang="ru-RU" dirty="0">
                <a:latin typeface="+mj-lt"/>
              </a:rPr>
              <a:t>Удаление трехмерных массивов производиться так:</a:t>
            </a:r>
          </a:p>
          <a:p>
            <a:r>
              <a:rPr lang="en-US" dirty="0">
                <a:latin typeface="+mj-lt"/>
              </a:rPr>
              <a:t>for(int </a:t>
            </a:r>
            <a:r>
              <a:rPr lang="en-US" dirty="0" err="1">
                <a:latin typeface="+mj-lt"/>
              </a:rPr>
              <a:t>i</a:t>
            </a:r>
            <a:r>
              <a:rPr lang="en-US" dirty="0">
                <a:latin typeface="+mj-lt"/>
              </a:rPr>
              <a:t>=0;i&lt;</a:t>
            </a:r>
            <a:r>
              <a:rPr lang="en-US" dirty="0" err="1">
                <a:latin typeface="+mj-lt"/>
              </a:rPr>
              <a:t>x;i</a:t>
            </a:r>
            <a:r>
              <a:rPr lang="en-US" dirty="0">
                <a:latin typeface="+mj-lt"/>
              </a:rPr>
              <a:t>++)</a:t>
            </a:r>
            <a:endParaRPr lang="ru-RU" dirty="0">
              <a:latin typeface="+mj-lt"/>
            </a:endParaRPr>
          </a:p>
          <a:p>
            <a:r>
              <a:rPr lang="ru-RU" dirty="0">
                <a:latin typeface="+mj-lt"/>
              </a:rPr>
              <a:t>	</a:t>
            </a:r>
            <a:r>
              <a:rPr lang="en-US" dirty="0">
                <a:latin typeface="+mj-lt"/>
              </a:rPr>
              <a:t>{</a:t>
            </a:r>
            <a:endParaRPr lang="ru-RU" dirty="0">
              <a:latin typeface="+mj-lt"/>
            </a:endParaRPr>
          </a:p>
          <a:p>
            <a:r>
              <a:rPr lang="ru-RU" dirty="0">
                <a:latin typeface="+mj-lt"/>
              </a:rPr>
              <a:t>	</a:t>
            </a:r>
            <a:r>
              <a:rPr lang="en-US" dirty="0">
                <a:latin typeface="+mj-lt"/>
              </a:rPr>
              <a:t>for(int j=0;j&lt;</a:t>
            </a:r>
            <a:r>
              <a:rPr lang="en-US" dirty="0" err="1">
                <a:latin typeface="+mj-lt"/>
              </a:rPr>
              <a:t>y;j</a:t>
            </a:r>
            <a:r>
              <a:rPr lang="en-US" dirty="0">
                <a:latin typeface="+mj-lt"/>
              </a:rPr>
              <a:t>++)</a:t>
            </a:r>
            <a:endParaRPr lang="ru-RU" dirty="0">
              <a:latin typeface="+mj-lt"/>
            </a:endParaRPr>
          </a:p>
          <a:p>
            <a:r>
              <a:rPr lang="ru-RU" dirty="0">
                <a:latin typeface="+mj-lt"/>
              </a:rPr>
              <a:t>		</a:t>
            </a:r>
            <a:r>
              <a:rPr lang="en-US" dirty="0">
                <a:latin typeface="+mj-lt"/>
              </a:rPr>
              <a:t>{</a:t>
            </a:r>
            <a:endParaRPr lang="ru-RU" dirty="0">
              <a:latin typeface="+mj-lt"/>
            </a:endParaRPr>
          </a:p>
          <a:p>
            <a:r>
              <a:rPr lang="ru-RU" dirty="0">
                <a:latin typeface="+mj-lt"/>
              </a:rPr>
              <a:t>		</a:t>
            </a:r>
            <a:r>
              <a:rPr lang="en-US" dirty="0">
                <a:latin typeface="+mj-lt"/>
              </a:rPr>
              <a:t>delete[]</a:t>
            </a:r>
            <a:r>
              <a:rPr lang="en-US" dirty="0" err="1">
                <a:latin typeface="+mj-lt"/>
              </a:rPr>
              <a:t>arr</a:t>
            </a:r>
            <a:r>
              <a:rPr lang="en-US" dirty="0">
                <a:latin typeface="+mj-lt"/>
              </a:rPr>
              <a:t>[</a:t>
            </a:r>
            <a:r>
              <a:rPr lang="en-US" dirty="0" err="1">
                <a:latin typeface="+mj-lt"/>
              </a:rPr>
              <a:t>i</a:t>
            </a:r>
            <a:r>
              <a:rPr lang="en-US" dirty="0">
                <a:latin typeface="+mj-lt"/>
              </a:rPr>
              <a:t>][j];</a:t>
            </a:r>
            <a:endParaRPr lang="ru-RU" dirty="0">
              <a:latin typeface="+mj-lt"/>
            </a:endParaRPr>
          </a:p>
          <a:p>
            <a:r>
              <a:rPr lang="ru-RU" dirty="0">
                <a:latin typeface="+mj-lt"/>
              </a:rPr>
              <a:t>		</a:t>
            </a:r>
            <a:r>
              <a:rPr lang="en-US" dirty="0">
                <a:latin typeface="+mj-lt"/>
              </a:rPr>
              <a:t>}</a:t>
            </a:r>
            <a:endParaRPr lang="ru-RU" dirty="0">
              <a:latin typeface="+mj-lt"/>
            </a:endParaRPr>
          </a:p>
          <a:p>
            <a:r>
              <a:rPr lang="ru-RU" dirty="0">
                <a:latin typeface="+mj-lt"/>
              </a:rPr>
              <a:t>	</a:t>
            </a:r>
            <a:r>
              <a:rPr lang="en-US" dirty="0">
                <a:latin typeface="+mj-lt"/>
              </a:rPr>
              <a:t>delete[]</a:t>
            </a:r>
            <a:r>
              <a:rPr lang="en-US" dirty="0" err="1">
                <a:latin typeface="+mj-lt"/>
              </a:rPr>
              <a:t>arr</a:t>
            </a:r>
            <a:r>
              <a:rPr lang="en-US" dirty="0">
                <a:latin typeface="+mj-lt"/>
              </a:rPr>
              <a:t>[</a:t>
            </a:r>
            <a:r>
              <a:rPr lang="en-US" dirty="0" err="1">
                <a:latin typeface="+mj-lt"/>
              </a:rPr>
              <a:t>i</a:t>
            </a:r>
            <a:r>
              <a:rPr lang="en-US" dirty="0">
                <a:latin typeface="+mj-lt"/>
              </a:rPr>
              <a:t>];</a:t>
            </a:r>
            <a:endParaRPr lang="ru-RU" dirty="0">
              <a:latin typeface="+mj-lt"/>
            </a:endParaRPr>
          </a:p>
          <a:p>
            <a:r>
              <a:rPr lang="ru-RU" dirty="0">
                <a:latin typeface="+mj-lt"/>
              </a:rPr>
              <a:t>	</a:t>
            </a:r>
            <a:r>
              <a:rPr lang="en-US" dirty="0">
                <a:latin typeface="+mj-lt"/>
              </a:rPr>
              <a:t>}</a:t>
            </a:r>
            <a:endParaRPr lang="ru-RU" dirty="0">
              <a:latin typeface="+mj-lt"/>
            </a:endParaRPr>
          </a:p>
          <a:p>
            <a:r>
              <a:rPr lang="ru-RU" dirty="0">
                <a:latin typeface="+mj-lt"/>
              </a:rPr>
              <a:t>delete[]arr;</a:t>
            </a:r>
          </a:p>
        </p:txBody>
      </p:sp>
    </p:spTree>
    <p:extLst>
      <p:ext uri="{BB962C8B-B14F-4D97-AF65-F5344CB8AC3E}">
        <p14:creationId xmlns:p14="http://schemas.microsoft.com/office/powerpoint/2010/main" val="3343057729"/>
      </p:ext>
    </p:extLst>
  </p:cSld>
  <p:clrMapOvr>
    <a:masterClrMapping/>
  </p:clrMapOvr>
  <mc:AlternateContent xmlns:mc="http://schemas.openxmlformats.org/markup-compatibility/2006" xmlns:p14="http://schemas.microsoft.com/office/powerpoint/2010/main">
    <mc:Choice Requires="p14">
      <p:transition spd="slow" p14:dur="2000" advTm="32862"/>
    </mc:Choice>
    <mc:Fallback xmlns="">
      <p:transition spd="slow" advTm="3286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Четырехмерные массивы</a:t>
            </a:r>
          </a:p>
        </p:txBody>
      </p:sp>
      <p:sp>
        <p:nvSpPr>
          <p:cNvPr id="8" name="TextBox 7"/>
          <p:cNvSpPr txBox="1"/>
          <p:nvPr/>
        </p:nvSpPr>
        <p:spPr>
          <a:xfrm>
            <a:off x="386168" y="980728"/>
            <a:ext cx="8352928" cy="4985980"/>
          </a:xfrm>
          <a:prstGeom prst="rect">
            <a:avLst/>
          </a:prstGeom>
          <a:noFill/>
        </p:spPr>
        <p:txBody>
          <a:bodyPr wrap="square" rtlCol="0">
            <a:spAutoFit/>
          </a:bodyPr>
          <a:lstStyle/>
          <a:p>
            <a:r>
              <a:rPr lang="ru-RU" sz="2000" dirty="0">
                <a:latin typeface="+mj-lt"/>
              </a:rPr>
              <a:t>Четырехмерный массив:</a:t>
            </a:r>
          </a:p>
          <a:p>
            <a:r>
              <a:rPr lang="ru-RU" sz="2000" dirty="0">
                <a:latin typeface="+mj-lt"/>
              </a:rPr>
              <a:t>int </a:t>
            </a:r>
            <a:r>
              <a:rPr lang="ru-RU" sz="2000" dirty="0" err="1">
                <a:latin typeface="+mj-lt"/>
              </a:rPr>
              <a:t>x</a:t>
            </a:r>
            <a:r>
              <a:rPr lang="ru-RU" sz="2000" dirty="0">
                <a:latin typeface="+mj-lt"/>
              </a:rPr>
              <a:t>=3,y=3,z=3,t=3;</a:t>
            </a:r>
          </a:p>
          <a:p>
            <a:r>
              <a:rPr lang="ru-RU" sz="2000" dirty="0">
                <a:latin typeface="+mj-lt"/>
              </a:rPr>
              <a:t>int ****arr = new int***[</a:t>
            </a:r>
            <a:r>
              <a:rPr lang="ru-RU" sz="2000" dirty="0" err="1">
                <a:latin typeface="+mj-lt"/>
              </a:rPr>
              <a:t>x</a:t>
            </a:r>
            <a:r>
              <a:rPr lang="ru-RU" sz="2000" dirty="0">
                <a:latin typeface="+mj-lt"/>
              </a:rPr>
              <a:t>];</a:t>
            </a:r>
          </a:p>
          <a:p>
            <a:r>
              <a:rPr lang="en-US" sz="2000" dirty="0">
                <a:latin typeface="+mj-lt"/>
              </a:rPr>
              <a:t>for(int </a:t>
            </a:r>
            <a:r>
              <a:rPr lang="en-US" sz="2000" dirty="0" err="1">
                <a:latin typeface="+mj-lt"/>
              </a:rPr>
              <a:t>i</a:t>
            </a:r>
            <a:r>
              <a:rPr lang="en-US" sz="2000" dirty="0">
                <a:latin typeface="+mj-lt"/>
              </a:rPr>
              <a:t>=0;i&lt;</a:t>
            </a:r>
            <a:r>
              <a:rPr lang="en-US" sz="2000" dirty="0" err="1">
                <a:latin typeface="+mj-lt"/>
              </a:rPr>
              <a:t>x;i</a:t>
            </a:r>
            <a:r>
              <a:rPr lang="en-US" sz="2000" dirty="0">
                <a:latin typeface="+mj-lt"/>
              </a:rPr>
              <a:t>++)</a:t>
            </a:r>
            <a:endParaRPr lang="ru-RU" sz="2000" dirty="0">
              <a:latin typeface="+mj-lt"/>
            </a:endParaRPr>
          </a:p>
          <a:p>
            <a:r>
              <a:rPr lang="ru-RU" sz="2000" dirty="0">
                <a:latin typeface="+mj-lt"/>
              </a:rPr>
              <a:t>	</a:t>
            </a:r>
            <a:r>
              <a:rPr lang="en-US" sz="2000" dirty="0">
                <a:latin typeface="+mj-lt"/>
              </a:rPr>
              <a:t>{</a:t>
            </a:r>
            <a:endParaRPr lang="ru-RU" sz="2000" dirty="0">
              <a:latin typeface="+mj-lt"/>
            </a:endParaRPr>
          </a:p>
          <a:p>
            <a:r>
              <a:rPr lang="ru-RU" sz="2000" dirty="0">
                <a:latin typeface="+mj-lt"/>
              </a:rPr>
              <a:t>	</a:t>
            </a:r>
            <a:r>
              <a:rPr lang="en-US" sz="2000" dirty="0" err="1">
                <a:latin typeface="+mj-lt"/>
              </a:rPr>
              <a:t>arr</a:t>
            </a:r>
            <a:r>
              <a:rPr lang="en-US" sz="2000" dirty="0">
                <a:latin typeface="+mj-lt"/>
              </a:rPr>
              <a:t>[</a:t>
            </a:r>
            <a:r>
              <a:rPr lang="en-US" sz="2000" dirty="0" err="1">
                <a:latin typeface="+mj-lt"/>
              </a:rPr>
              <a:t>i</a:t>
            </a:r>
            <a:r>
              <a:rPr lang="en-US" sz="2000" dirty="0">
                <a:latin typeface="+mj-lt"/>
              </a:rPr>
              <a:t>] = new int**[y];</a:t>
            </a:r>
            <a:endParaRPr lang="ru-RU" sz="2000" dirty="0">
              <a:latin typeface="+mj-lt"/>
            </a:endParaRPr>
          </a:p>
          <a:p>
            <a:r>
              <a:rPr lang="ru-RU" sz="2000" dirty="0">
                <a:latin typeface="+mj-lt"/>
              </a:rPr>
              <a:t>	</a:t>
            </a:r>
            <a:r>
              <a:rPr lang="en-US" sz="2000" dirty="0">
                <a:latin typeface="+mj-lt"/>
              </a:rPr>
              <a:t>for(int j=0;j&lt;</a:t>
            </a:r>
            <a:r>
              <a:rPr lang="en-US" sz="2000" dirty="0" err="1">
                <a:latin typeface="+mj-lt"/>
              </a:rPr>
              <a:t>y;j</a:t>
            </a:r>
            <a:r>
              <a:rPr lang="en-US" sz="2000" dirty="0">
                <a:latin typeface="+mj-lt"/>
              </a:rPr>
              <a:t>++)</a:t>
            </a:r>
            <a:endParaRPr lang="ru-RU" sz="2000" dirty="0">
              <a:latin typeface="+mj-lt"/>
            </a:endParaRPr>
          </a:p>
          <a:p>
            <a:r>
              <a:rPr lang="ru-RU" sz="2000" dirty="0">
                <a:latin typeface="+mj-lt"/>
              </a:rPr>
              <a:t>		</a:t>
            </a:r>
            <a:r>
              <a:rPr lang="en-US" sz="2000" dirty="0">
                <a:latin typeface="+mj-lt"/>
              </a:rPr>
              <a:t>{</a:t>
            </a:r>
            <a:endParaRPr lang="ru-RU" sz="2000" dirty="0">
              <a:latin typeface="+mj-lt"/>
            </a:endParaRPr>
          </a:p>
          <a:p>
            <a:r>
              <a:rPr lang="ru-RU" sz="2000" dirty="0">
                <a:latin typeface="+mj-lt"/>
              </a:rPr>
              <a:t>		</a:t>
            </a:r>
            <a:r>
              <a:rPr lang="en-US" sz="2000" dirty="0" err="1">
                <a:latin typeface="+mj-lt"/>
              </a:rPr>
              <a:t>arr</a:t>
            </a:r>
            <a:r>
              <a:rPr lang="en-US" sz="2000" dirty="0">
                <a:latin typeface="+mj-lt"/>
              </a:rPr>
              <a:t>[</a:t>
            </a:r>
            <a:r>
              <a:rPr lang="en-US" sz="2000" dirty="0" err="1">
                <a:latin typeface="+mj-lt"/>
              </a:rPr>
              <a:t>i</a:t>
            </a:r>
            <a:r>
              <a:rPr lang="en-US" sz="2000" dirty="0">
                <a:latin typeface="+mj-lt"/>
              </a:rPr>
              <a:t>][j] = new int*[z];</a:t>
            </a:r>
            <a:endParaRPr lang="ru-RU" sz="2000" dirty="0">
              <a:latin typeface="+mj-lt"/>
            </a:endParaRPr>
          </a:p>
          <a:p>
            <a:r>
              <a:rPr lang="ru-RU" sz="2000" dirty="0">
                <a:latin typeface="+mj-lt"/>
              </a:rPr>
              <a:t>		</a:t>
            </a:r>
            <a:r>
              <a:rPr lang="en-US" sz="2000" dirty="0">
                <a:latin typeface="+mj-lt"/>
              </a:rPr>
              <a:t>for(int k=0;k&lt;</a:t>
            </a:r>
            <a:r>
              <a:rPr lang="en-US" sz="2000" dirty="0" err="1">
                <a:latin typeface="+mj-lt"/>
              </a:rPr>
              <a:t>z;k</a:t>
            </a:r>
            <a:r>
              <a:rPr lang="en-US" sz="2000" dirty="0">
                <a:latin typeface="+mj-lt"/>
              </a:rPr>
              <a:t>++)</a:t>
            </a:r>
            <a:endParaRPr lang="ru-RU" sz="2000" dirty="0">
              <a:latin typeface="+mj-lt"/>
            </a:endParaRPr>
          </a:p>
          <a:p>
            <a:r>
              <a:rPr lang="ru-RU" sz="2000" dirty="0">
                <a:latin typeface="+mj-lt"/>
              </a:rPr>
              <a:t>			</a:t>
            </a:r>
            <a:r>
              <a:rPr lang="en-US" sz="2000" dirty="0">
                <a:latin typeface="+mj-lt"/>
              </a:rPr>
              <a:t>{</a:t>
            </a:r>
            <a:endParaRPr lang="ru-RU" sz="2000" dirty="0">
              <a:latin typeface="+mj-lt"/>
            </a:endParaRPr>
          </a:p>
          <a:p>
            <a:r>
              <a:rPr lang="ru-RU" sz="2000" dirty="0">
                <a:latin typeface="+mj-lt"/>
              </a:rPr>
              <a:t>			</a:t>
            </a:r>
            <a:r>
              <a:rPr lang="en-US" sz="2000" dirty="0" err="1">
                <a:latin typeface="+mj-lt"/>
              </a:rPr>
              <a:t>arr</a:t>
            </a:r>
            <a:r>
              <a:rPr lang="en-US" sz="2000" dirty="0">
                <a:latin typeface="+mj-lt"/>
              </a:rPr>
              <a:t>[</a:t>
            </a:r>
            <a:r>
              <a:rPr lang="en-US" sz="2000" dirty="0" err="1">
                <a:latin typeface="+mj-lt"/>
              </a:rPr>
              <a:t>i</a:t>
            </a:r>
            <a:r>
              <a:rPr lang="en-US" sz="2000" dirty="0">
                <a:latin typeface="+mj-lt"/>
              </a:rPr>
              <a:t>][j][k] = new int[t];</a:t>
            </a:r>
            <a:endParaRPr lang="ru-RU" sz="2000" dirty="0">
              <a:latin typeface="+mj-lt"/>
            </a:endParaRPr>
          </a:p>
          <a:p>
            <a:r>
              <a:rPr lang="ru-RU" sz="2000" dirty="0">
                <a:latin typeface="+mj-lt"/>
              </a:rPr>
              <a:t>			}</a:t>
            </a:r>
          </a:p>
          <a:p>
            <a:r>
              <a:rPr lang="ru-RU" sz="2000" dirty="0">
                <a:latin typeface="+mj-lt"/>
              </a:rPr>
              <a:t>		}</a:t>
            </a:r>
          </a:p>
          <a:p>
            <a:r>
              <a:rPr lang="ru-RU" sz="2000" dirty="0">
                <a:latin typeface="+mj-lt"/>
              </a:rPr>
              <a:t>	}</a:t>
            </a:r>
          </a:p>
          <a:p>
            <a:endParaRPr lang="ru-RU" dirty="0">
              <a:latin typeface="+mj-lt"/>
            </a:endParaRPr>
          </a:p>
        </p:txBody>
      </p:sp>
    </p:spTree>
    <p:extLst>
      <p:ext uri="{BB962C8B-B14F-4D97-AF65-F5344CB8AC3E}">
        <p14:creationId xmlns:p14="http://schemas.microsoft.com/office/powerpoint/2010/main" val="1641527834"/>
      </p:ext>
    </p:extLst>
  </p:cSld>
  <p:clrMapOvr>
    <a:masterClrMapping/>
  </p:clrMapOvr>
  <mc:AlternateContent xmlns:mc="http://schemas.openxmlformats.org/markup-compatibility/2006" xmlns:p14="http://schemas.microsoft.com/office/powerpoint/2010/main">
    <mc:Choice Requires="p14">
      <p:transition spd="slow" p14:dur="2000" advTm="9927"/>
    </mc:Choice>
    <mc:Fallback xmlns="">
      <p:transition spd="slow" advTm="992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Работа с динамическими массивами. Массивы разных типов</a:t>
            </a:r>
          </a:p>
        </p:txBody>
      </p:sp>
      <p:sp>
        <p:nvSpPr>
          <p:cNvPr id="8" name="TextBox 7"/>
          <p:cNvSpPr txBox="1"/>
          <p:nvPr/>
        </p:nvSpPr>
        <p:spPr>
          <a:xfrm>
            <a:off x="386168" y="980728"/>
            <a:ext cx="8352928" cy="3447098"/>
          </a:xfrm>
          <a:prstGeom prst="rect">
            <a:avLst/>
          </a:prstGeom>
          <a:noFill/>
        </p:spPr>
        <p:txBody>
          <a:bodyPr wrap="square" rtlCol="0">
            <a:spAutoFit/>
          </a:bodyPr>
          <a:lstStyle/>
          <a:p>
            <a:pPr indent="457200">
              <a:lnSpc>
                <a:spcPct val="150000"/>
              </a:lnSpc>
            </a:pPr>
            <a:r>
              <a:rPr lang="ru-RU" sz="2000" dirty="0">
                <a:latin typeface="+mj-lt"/>
              </a:rPr>
              <a:t>Мы создавали только массивы типа int. Также можно создавать и массивы  других типов. Вот динамический массив типа float:</a:t>
            </a:r>
          </a:p>
          <a:p>
            <a:endParaRPr lang="ru-RU" sz="2000" dirty="0">
              <a:latin typeface="+mj-lt"/>
            </a:endParaRPr>
          </a:p>
          <a:p>
            <a:r>
              <a:rPr lang="ru-RU" sz="2000" dirty="0">
                <a:latin typeface="+mj-lt"/>
              </a:rPr>
              <a:t>int </a:t>
            </a:r>
            <a:r>
              <a:rPr lang="ru-RU" sz="2000" dirty="0" err="1">
                <a:latin typeface="+mj-lt"/>
              </a:rPr>
              <a:t>x</a:t>
            </a:r>
            <a:r>
              <a:rPr lang="ru-RU" sz="2000" dirty="0">
                <a:latin typeface="+mj-lt"/>
              </a:rPr>
              <a:t> = 3;</a:t>
            </a:r>
          </a:p>
          <a:p>
            <a:r>
              <a:rPr lang="ru-RU" sz="2000" dirty="0">
                <a:latin typeface="+mj-lt"/>
              </a:rPr>
              <a:t>int </a:t>
            </a:r>
            <a:r>
              <a:rPr lang="ru-RU" sz="2000" dirty="0" err="1">
                <a:latin typeface="+mj-lt"/>
              </a:rPr>
              <a:t>y</a:t>
            </a:r>
            <a:r>
              <a:rPr lang="ru-RU" sz="2000" dirty="0">
                <a:latin typeface="+mj-lt"/>
              </a:rPr>
              <a:t> = 7;</a:t>
            </a:r>
          </a:p>
          <a:p>
            <a:r>
              <a:rPr lang="en-US" sz="2000" dirty="0">
                <a:latin typeface="+mj-lt"/>
              </a:rPr>
              <a:t>float **</a:t>
            </a:r>
            <a:r>
              <a:rPr lang="en-US" sz="2000" dirty="0" err="1">
                <a:latin typeface="+mj-lt"/>
              </a:rPr>
              <a:t>arr</a:t>
            </a:r>
            <a:r>
              <a:rPr lang="en-US" sz="2000" dirty="0">
                <a:latin typeface="+mj-lt"/>
              </a:rPr>
              <a:t> = new float*[x];</a:t>
            </a:r>
            <a:endParaRPr lang="ru-RU" sz="2000" dirty="0">
              <a:latin typeface="+mj-lt"/>
            </a:endParaRPr>
          </a:p>
          <a:p>
            <a:r>
              <a:rPr lang="en-US" sz="2000" dirty="0">
                <a:latin typeface="+mj-lt"/>
              </a:rPr>
              <a:t>for(int </a:t>
            </a:r>
            <a:r>
              <a:rPr lang="en-US" sz="2000" dirty="0" err="1">
                <a:latin typeface="+mj-lt"/>
              </a:rPr>
              <a:t>i</a:t>
            </a:r>
            <a:r>
              <a:rPr lang="en-US" sz="2000" dirty="0">
                <a:latin typeface="+mj-lt"/>
              </a:rPr>
              <a:t>=0;i&lt;</a:t>
            </a:r>
            <a:r>
              <a:rPr lang="en-US" sz="2000" dirty="0" err="1">
                <a:latin typeface="+mj-lt"/>
              </a:rPr>
              <a:t>x;i</a:t>
            </a:r>
            <a:r>
              <a:rPr lang="en-US" sz="2000" dirty="0">
                <a:latin typeface="+mj-lt"/>
              </a:rPr>
              <a:t>++) </a:t>
            </a:r>
            <a:r>
              <a:rPr lang="en-US" sz="2000" dirty="0" err="1">
                <a:latin typeface="+mj-lt"/>
              </a:rPr>
              <a:t>arr</a:t>
            </a:r>
            <a:r>
              <a:rPr lang="en-US" sz="2000" dirty="0">
                <a:latin typeface="+mj-lt"/>
              </a:rPr>
              <a:t>[</a:t>
            </a:r>
            <a:r>
              <a:rPr lang="en-US" sz="2000" dirty="0" err="1">
                <a:latin typeface="+mj-lt"/>
              </a:rPr>
              <a:t>i</a:t>
            </a:r>
            <a:r>
              <a:rPr lang="en-US" sz="2000" dirty="0">
                <a:latin typeface="+mj-lt"/>
              </a:rPr>
              <a:t>]=new float[y];</a:t>
            </a:r>
            <a:endParaRPr lang="ru-RU" sz="2000" dirty="0">
              <a:latin typeface="+mj-lt"/>
            </a:endParaRPr>
          </a:p>
          <a:p>
            <a:r>
              <a:rPr lang="en-US" sz="2000" dirty="0">
                <a:latin typeface="+mj-lt"/>
              </a:rPr>
              <a:t> </a:t>
            </a:r>
            <a:endParaRPr lang="ru-RU" sz="2000" dirty="0">
              <a:latin typeface="+mj-lt"/>
            </a:endParaRPr>
          </a:p>
          <a:p>
            <a:r>
              <a:rPr lang="ru-RU" sz="2000" dirty="0">
                <a:latin typeface="+mj-lt"/>
              </a:rPr>
              <a:t>Удаляется он точно так же.</a:t>
            </a:r>
          </a:p>
          <a:p>
            <a:endParaRPr lang="ru-RU" dirty="0">
              <a:latin typeface="+mj-lt"/>
            </a:endParaRPr>
          </a:p>
        </p:txBody>
      </p:sp>
    </p:spTree>
    <p:extLst>
      <p:ext uri="{BB962C8B-B14F-4D97-AF65-F5344CB8AC3E}">
        <p14:creationId xmlns:p14="http://schemas.microsoft.com/office/powerpoint/2010/main" val="102451088"/>
      </p:ext>
    </p:extLst>
  </p:cSld>
  <p:clrMapOvr>
    <a:masterClrMapping/>
  </p:clrMapOvr>
  <mc:AlternateContent xmlns:mc="http://schemas.openxmlformats.org/markup-compatibility/2006" xmlns:p14="http://schemas.microsoft.com/office/powerpoint/2010/main">
    <mc:Choice Requires="p14">
      <p:transition spd="slow" p14:dur="2000" advTm="23363"/>
    </mc:Choice>
    <mc:Fallback xmlns="">
      <p:transition spd="slow" advTm="2336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ВИДЫ МАССИВОВ В РАЗНЫХ ЯЗЫКАХ ПРОГРАММИРОВАНИЯ</a:t>
            </a:r>
          </a:p>
        </p:txBody>
      </p:sp>
      <p:sp>
        <p:nvSpPr>
          <p:cNvPr id="8" name="TextBox 7"/>
          <p:cNvSpPr txBox="1"/>
          <p:nvPr/>
        </p:nvSpPr>
        <p:spPr>
          <a:xfrm>
            <a:off x="376583" y="505886"/>
            <a:ext cx="8244409" cy="5509200"/>
          </a:xfrm>
          <a:prstGeom prst="rect">
            <a:avLst/>
          </a:prstGeom>
          <a:noFill/>
        </p:spPr>
        <p:txBody>
          <a:bodyPr wrap="square" rtlCol="0">
            <a:spAutoFit/>
          </a:bodyPr>
          <a:lstStyle/>
          <a:p>
            <a:r>
              <a:rPr lang="ru-RU" sz="1600" dirty="0"/>
              <a:t>Существует четыре вида массивов:</a:t>
            </a:r>
          </a:p>
          <a:p>
            <a:r>
              <a:rPr lang="ru-RU" sz="1600" dirty="0"/>
              <a:t>1) динамические массивы</a:t>
            </a:r>
          </a:p>
          <a:p>
            <a:r>
              <a:rPr lang="ru-RU" sz="1600" dirty="0"/>
              <a:t>2) массивы переменной длины</a:t>
            </a:r>
          </a:p>
          <a:p>
            <a:r>
              <a:rPr lang="ru-RU" sz="1600" dirty="0"/>
              <a:t>3) массив фиксированной длины</a:t>
            </a:r>
          </a:p>
          <a:p>
            <a:r>
              <a:rPr lang="ru-RU" sz="1600" dirty="0"/>
              <a:t>4) статический массив</a:t>
            </a:r>
          </a:p>
          <a:p>
            <a:endParaRPr lang="ru-RU" sz="1600" dirty="0"/>
          </a:p>
          <a:p>
            <a:r>
              <a:rPr lang="ru-RU" sz="1600" dirty="0"/>
              <a:t>Рассмотрим эти четыре вида более подробно.</a:t>
            </a:r>
          </a:p>
          <a:p>
            <a:r>
              <a:rPr lang="ru-RU" sz="1600" dirty="0"/>
              <a:t>1) </a:t>
            </a:r>
            <a:r>
              <a:rPr lang="ru-RU" sz="1600" b="1" dirty="0"/>
              <a:t>Динамический массив</a:t>
            </a:r>
          </a:p>
          <a:p>
            <a:r>
              <a:rPr lang="ru-RU" sz="1600" dirty="0"/>
              <a:t>Для него должен существовать метод, который непосредственно меняет длину</a:t>
            </a:r>
          </a:p>
          <a:p>
            <a:endParaRPr lang="ru-RU" sz="1600" dirty="0"/>
          </a:p>
          <a:p>
            <a:r>
              <a:rPr lang="ru-RU" sz="1600" dirty="0"/>
              <a:t>2) </a:t>
            </a:r>
            <a:r>
              <a:rPr lang="ru-RU" sz="1600" b="1" dirty="0"/>
              <a:t>Массив переменной длины</a:t>
            </a:r>
            <a:endParaRPr lang="ru-RU" sz="1600" dirty="0"/>
          </a:p>
          <a:p>
            <a:r>
              <a:rPr lang="ru-RU" sz="1600" dirty="0"/>
              <a:t>Массив переменной длины является частным случаем динамического массива. Для него тоже существует метод, который непосредственно меняет длину, но он более сложный</a:t>
            </a:r>
          </a:p>
          <a:p>
            <a:endParaRPr lang="ru-RU" sz="1600" dirty="0"/>
          </a:p>
          <a:p>
            <a:r>
              <a:rPr lang="ru-RU" sz="1600" dirty="0"/>
              <a:t>3) </a:t>
            </a:r>
            <a:r>
              <a:rPr lang="ru-RU" sz="1600" b="1" dirty="0"/>
              <a:t>Массив фиксированной длины</a:t>
            </a:r>
            <a:endParaRPr lang="ru-RU" sz="1600" dirty="0"/>
          </a:p>
          <a:p>
            <a:r>
              <a:rPr lang="ru-RU" sz="1600" dirty="0"/>
              <a:t>Массив фиксированной длины является частным случаем массива переменной длины. В этом случае после присвоения значения длины мы больше не можем ее изменять.</a:t>
            </a:r>
          </a:p>
          <a:p>
            <a:endParaRPr lang="ru-RU" sz="1600" dirty="0"/>
          </a:p>
          <a:p>
            <a:r>
              <a:rPr lang="ru-RU" sz="1600" dirty="0"/>
              <a:t>4) </a:t>
            </a:r>
            <a:r>
              <a:rPr lang="ru-RU" sz="1600" b="1" dirty="0"/>
              <a:t>Статический массив</a:t>
            </a:r>
            <a:endParaRPr lang="ru-RU" sz="1600" dirty="0"/>
          </a:p>
          <a:p>
            <a:r>
              <a:rPr lang="ru-RU" sz="1600" dirty="0"/>
              <a:t>Статический массив является частным случаем массива фиксированной длины.</a:t>
            </a:r>
          </a:p>
        </p:txBody>
      </p:sp>
    </p:spTree>
    <p:extLst>
      <p:ext uri="{BB962C8B-B14F-4D97-AF65-F5344CB8AC3E}">
        <p14:creationId xmlns:p14="http://schemas.microsoft.com/office/powerpoint/2010/main" val="1130520911"/>
      </p:ext>
    </p:extLst>
  </p:cSld>
  <p:clrMapOvr>
    <a:masterClrMapping/>
  </p:clrMapOvr>
  <mc:AlternateContent xmlns:mc="http://schemas.openxmlformats.org/markup-compatibility/2006" xmlns:p14="http://schemas.microsoft.com/office/powerpoint/2010/main">
    <mc:Choice Requires="p14">
      <p:transition spd="slow" p14:dur="2000" advTm="63667"/>
    </mc:Choice>
    <mc:Fallback xmlns="">
      <p:transition spd="slow" advTm="63667"/>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ДИНАМИЧЕСКИЙ МАССИВ</a:t>
            </a:r>
          </a:p>
        </p:txBody>
      </p:sp>
      <p:sp>
        <p:nvSpPr>
          <p:cNvPr id="8" name="TextBox 7"/>
          <p:cNvSpPr txBox="1"/>
          <p:nvPr/>
        </p:nvSpPr>
        <p:spPr>
          <a:xfrm>
            <a:off x="251520" y="548680"/>
            <a:ext cx="8244409" cy="6001643"/>
          </a:xfrm>
          <a:prstGeom prst="rect">
            <a:avLst/>
          </a:prstGeom>
          <a:noFill/>
        </p:spPr>
        <p:txBody>
          <a:bodyPr wrap="square" rtlCol="0">
            <a:spAutoFit/>
          </a:bodyPr>
          <a:lstStyle/>
          <a:p>
            <a:pPr algn="l"/>
            <a:r>
              <a:rPr lang="ru-RU" sz="2400" b="1" i="0" dirty="0">
                <a:solidFill>
                  <a:srgbClr val="0A0A0A"/>
                </a:solidFill>
                <a:effectLst/>
                <a:latin typeface="Google Sans"/>
              </a:rPr>
              <a:t>Динамические массивы (растягивающиеся):</a:t>
            </a:r>
            <a:r>
              <a:rPr lang="ru-RU" sz="2400" b="0" i="0" dirty="0">
                <a:solidFill>
                  <a:srgbClr val="0A0A0A"/>
                </a:solidFill>
                <a:effectLst/>
                <a:latin typeface="Google Sans"/>
              </a:rPr>
              <a:t> могут изменять свой размер (увеличиваться или уменьшаться) во время выполнения программы. Они более гибкие, но могут иметь небольшие сложности с управлением памятью. Используются в большинстве современных языков, таких как </a:t>
            </a:r>
            <a:r>
              <a:rPr lang="es-419" sz="2400" b="0" i="0" dirty="0">
                <a:solidFill>
                  <a:srgbClr val="0A0A0A"/>
                </a:solidFill>
                <a:effectLst/>
                <a:latin typeface="Google Sans"/>
              </a:rPr>
              <a:t>Python (</a:t>
            </a:r>
            <a:r>
              <a:rPr lang="ru-RU" sz="2400" b="0" i="0" dirty="0">
                <a:solidFill>
                  <a:srgbClr val="0A0A0A"/>
                </a:solidFill>
                <a:effectLst/>
                <a:latin typeface="Google Sans"/>
              </a:rPr>
              <a:t>списки), </a:t>
            </a:r>
            <a:r>
              <a:rPr lang="es-419" sz="2400" b="0" i="0" dirty="0">
                <a:solidFill>
                  <a:srgbClr val="0A0A0A"/>
                </a:solidFill>
                <a:effectLst/>
                <a:latin typeface="Google Sans"/>
              </a:rPr>
              <a:t>JavaScript (Array), Java (ArrayList), C++ (std::vector). </a:t>
            </a:r>
            <a:endParaRPr lang="ru-RU" sz="2400" b="0" i="0" dirty="0">
              <a:solidFill>
                <a:srgbClr val="0A0A0A"/>
              </a:solidFill>
              <a:effectLst/>
              <a:latin typeface="Google Sans"/>
            </a:endParaRPr>
          </a:p>
          <a:p>
            <a:pPr algn="l"/>
            <a:r>
              <a:rPr lang="ru-RU" sz="2400" b="0" i="0" dirty="0">
                <a:solidFill>
                  <a:srgbClr val="202122"/>
                </a:solidFill>
                <a:effectLst/>
                <a:latin typeface="Arial" panose="020B0604020202020204" pitchFamily="34" charset="0"/>
              </a:rPr>
              <a:t>Для изменения размера динамического массива </a:t>
            </a:r>
            <a:r>
              <a:rPr lang="ru-RU" sz="2400" b="0" i="0" u="none" strike="noStrike" dirty="0">
                <a:solidFill>
                  <a:srgbClr val="0645AD"/>
                </a:solidFill>
                <a:effectLst/>
                <a:latin typeface="Arial" panose="020B0604020202020204" pitchFamily="34" charset="0"/>
                <a:hlinkClick r:id="rId3" tooltip="Язык программирования"/>
              </a:rPr>
              <a:t>язык программирования</a:t>
            </a:r>
            <a:r>
              <a:rPr lang="ru-RU" sz="2400" b="0" i="0" dirty="0">
                <a:solidFill>
                  <a:srgbClr val="202122"/>
                </a:solidFill>
                <a:effectLst/>
                <a:latin typeface="Arial" panose="020B0604020202020204" pitchFamily="34" charset="0"/>
              </a:rPr>
              <a:t>, поддерживающий такие массивы, должен предоставлять встроенную функцию или оператор.</a:t>
            </a:r>
          </a:p>
          <a:p>
            <a:pPr algn="l"/>
            <a:r>
              <a:rPr lang="ru-RU" sz="2400" b="0" i="0" dirty="0">
                <a:solidFill>
                  <a:srgbClr val="202122"/>
                </a:solidFill>
                <a:effectLst/>
                <a:latin typeface="Arial" panose="020B0604020202020204" pitchFamily="34" charset="0"/>
              </a:rPr>
              <a:t>Динамические массивы дают возможность более гибкой работы с данными, так как позволяют не прогнозировать хранимые объёмы данных, а регулировать размер массива в соответствии с реально необходимыми объёмами.</a:t>
            </a:r>
            <a:endParaRPr lang="es-419" sz="2400" b="0" i="0" dirty="0">
              <a:solidFill>
                <a:srgbClr val="0A0A0A"/>
              </a:solidFill>
              <a:effectLst/>
              <a:latin typeface="Google Sans"/>
            </a:endParaRPr>
          </a:p>
        </p:txBody>
      </p:sp>
    </p:spTree>
    <p:extLst>
      <p:ext uri="{BB962C8B-B14F-4D97-AF65-F5344CB8AC3E}">
        <p14:creationId xmlns:p14="http://schemas.microsoft.com/office/powerpoint/2010/main" val="1679082190"/>
      </p:ext>
    </p:extLst>
  </p:cSld>
  <p:clrMapOvr>
    <a:masterClrMapping/>
  </p:clrMapOvr>
  <mc:AlternateContent xmlns:mc="http://schemas.openxmlformats.org/markup-compatibility/2006" xmlns:p14="http://schemas.microsoft.com/office/powerpoint/2010/main">
    <mc:Choice Requires="p14">
      <p:transition spd="slow" p14:dur="2000" advTm="41821"/>
    </mc:Choice>
    <mc:Fallback xmlns="">
      <p:transition spd="slow" advTm="41821"/>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Динамический массив</a:t>
            </a:r>
          </a:p>
        </p:txBody>
      </p:sp>
      <p:sp>
        <p:nvSpPr>
          <p:cNvPr id="8" name="TextBox 7"/>
          <p:cNvSpPr txBox="1"/>
          <p:nvPr/>
        </p:nvSpPr>
        <p:spPr>
          <a:xfrm>
            <a:off x="251520" y="548680"/>
            <a:ext cx="8244409" cy="3785652"/>
          </a:xfrm>
          <a:prstGeom prst="rect">
            <a:avLst/>
          </a:prstGeom>
          <a:noFill/>
        </p:spPr>
        <p:txBody>
          <a:bodyPr wrap="square" rtlCol="0">
            <a:spAutoFit/>
          </a:bodyPr>
          <a:lstStyle/>
          <a:p>
            <a:pPr algn="l"/>
            <a:r>
              <a:rPr lang="ru-RU" sz="2400" dirty="0">
                <a:solidFill>
                  <a:srgbClr val="202122"/>
                </a:solidFill>
                <a:latin typeface="Arial" panose="020B0604020202020204" pitchFamily="34" charset="0"/>
              </a:rPr>
              <a:t>И</a:t>
            </a:r>
            <a:r>
              <a:rPr lang="ru-RU" sz="2400" b="0" i="0" dirty="0">
                <a:solidFill>
                  <a:srgbClr val="202122"/>
                </a:solidFill>
                <a:effectLst/>
                <a:latin typeface="Arial" panose="020B0604020202020204" pitchFamily="34" charset="0"/>
              </a:rPr>
              <a:t>ногда к динамическим относят </a:t>
            </a:r>
            <a:r>
              <a:rPr lang="ru-RU" sz="2400" b="0" i="1" dirty="0">
                <a:solidFill>
                  <a:srgbClr val="202122"/>
                </a:solidFill>
                <a:effectLst/>
                <a:latin typeface="Arial" panose="020B0604020202020204" pitchFamily="34" charset="0"/>
              </a:rPr>
              <a:t>массивы переменной длины</a:t>
            </a:r>
            <a:r>
              <a:rPr lang="ru-RU" sz="2400" b="0" i="0" dirty="0">
                <a:solidFill>
                  <a:srgbClr val="202122"/>
                </a:solidFill>
                <a:effectLst/>
                <a:latin typeface="Arial" panose="020B0604020202020204" pitchFamily="34" charset="0"/>
              </a:rPr>
              <a:t>, размер которых не фиксируется при компиляции, а задаётся при создании или инициализации массива во время исполнения программы. От «настоящих» динамических массивов они отличаются тем, что для них не предоставляются средства автоматического изменения размера с сохранением содержимого, так что при необходимости программист должен реализовать такие средства самостоятельно.</a:t>
            </a:r>
            <a:endParaRPr lang="es-419" sz="2400" b="0" i="0" dirty="0">
              <a:solidFill>
                <a:srgbClr val="0A0A0A"/>
              </a:solidFill>
              <a:effectLst/>
              <a:latin typeface="Google Sans"/>
            </a:endParaRPr>
          </a:p>
        </p:txBody>
      </p:sp>
    </p:spTree>
    <p:extLst>
      <p:ext uri="{BB962C8B-B14F-4D97-AF65-F5344CB8AC3E}">
        <p14:creationId xmlns:p14="http://schemas.microsoft.com/office/powerpoint/2010/main" val="1230655192"/>
      </p:ext>
    </p:extLst>
  </p:cSld>
  <p:clrMapOvr>
    <a:masterClrMapping/>
  </p:clrMapOvr>
  <mc:AlternateContent xmlns:mc="http://schemas.openxmlformats.org/markup-compatibility/2006" xmlns:p14="http://schemas.microsoft.com/office/powerpoint/2010/main">
    <mc:Choice Requires="p14">
      <p:transition spd="slow" p14:dur="2000" advTm="41821"/>
    </mc:Choice>
    <mc:Fallback xmlns="">
      <p:transition spd="slow" advTm="418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Динамические объекты</a:t>
            </a:r>
          </a:p>
        </p:txBody>
      </p:sp>
      <p:sp>
        <p:nvSpPr>
          <p:cNvPr id="8" name="TextBox 7"/>
          <p:cNvSpPr txBox="1"/>
          <p:nvPr/>
        </p:nvSpPr>
        <p:spPr>
          <a:xfrm>
            <a:off x="613769" y="861499"/>
            <a:ext cx="8126305" cy="3892412"/>
          </a:xfrm>
          <a:prstGeom prst="rect">
            <a:avLst/>
          </a:prstGeom>
          <a:noFill/>
        </p:spPr>
        <p:txBody>
          <a:bodyPr wrap="square" rtlCol="0">
            <a:spAutoFit/>
          </a:bodyPr>
          <a:lstStyle/>
          <a:p>
            <a:pPr indent="457200">
              <a:lnSpc>
                <a:spcPct val="150000"/>
              </a:lnSpc>
            </a:pPr>
            <a:r>
              <a:rPr lang="ru-RU" sz="2800" dirty="0"/>
              <a:t>Динамические объекты обычно используются, когда невозможно привязать время жизни объекта к какой-то конкретной области видимости. Если это можно сделать наверняка следует использовать автоматическую память.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57869080"/>
      </p:ext>
    </p:extLst>
  </p:cSld>
  <p:clrMapOvr>
    <a:masterClrMapping/>
  </p:clrMapOvr>
  <mc:AlternateContent xmlns:mc="http://schemas.openxmlformats.org/markup-compatibility/2006" xmlns:p14="http://schemas.microsoft.com/office/powerpoint/2010/main">
    <mc:Choice Requires="p14">
      <p:transition spd="slow" p14:dur="2000" advTm="18179"/>
    </mc:Choice>
    <mc:Fallback xmlns="">
      <p:transition spd="slow" advTm="18179"/>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ДИНАМИЧЕСКИЙ МАССИВ И МАССИВ ПЕРМЕННОЙ ДЛИНЫ</a:t>
            </a:r>
          </a:p>
        </p:txBody>
      </p:sp>
      <p:sp>
        <p:nvSpPr>
          <p:cNvPr id="8" name="TextBox 7"/>
          <p:cNvSpPr txBox="1"/>
          <p:nvPr/>
        </p:nvSpPr>
        <p:spPr>
          <a:xfrm>
            <a:off x="683568" y="1700808"/>
            <a:ext cx="8244409" cy="3347840"/>
          </a:xfrm>
          <a:prstGeom prst="rect">
            <a:avLst/>
          </a:prstGeom>
          <a:noFill/>
        </p:spPr>
        <p:txBody>
          <a:bodyPr wrap="square" rtlCol="0">
            <a:spAutoFit/>
          </a:bodyPr>
          <a:lstStyle/>
          <a:p>
            <a:pPr indent="457200">
              <a:lnSpc>
                <a:spcPct val="150000"/>
              </a:lnSpc>
            </a:pPr>
            <a:r>
              <a:rPr lang="ru-RU" sz="2400" dirty="0"/>
              <a:t>В Википедии есть два отдельных листа об этом:</a:t>
            </a:r>
          </a:p>
          <a:p>
            <a:pPr marL="342900" indent="-342900">
              <a:lnSpc>
                <a:spcPct val="150000"/>
              </a:lnSpc>
              <a:buAutoNum type="arabicParenR"/>
            </a:pPr>
            <a:r>
              <a:rPr lang="ru-RU" sz="2400" dirty="0"/>
              <a:t>относительно динамических массивов: </a:t>
            </a:r>
            <a:r>
              <a:rPr lang="es-419" sz="2400" dirty="0">
                <a:hlinkClick r:id="rId3"/>
              </a:rPr>
              <a:t>https://en.wikipedia.org/wiki/Dynamic_array</a:t>
            </a:r>
            <a:endParaRPr lang="ru-RU" sz="2400" dirty="0"/>
          </a:p>
          <a:p>
            <a:pPr marL="342900" indent="-342900">
              <a:lnSpc>
                <a:spcPct val="150000"/>
              </a:lnSpc>
              <a:buFontTx/>
              <a:buAutoNum type="arabicParenR"/>
            </a:pPr>
            <a:r>
              <a:rPr lang="ru-RU" sz="2400" dirty="0"/>
              <a:t>относительно массивов переменной длины: </a:t>
            </a:r>
            <a:r>
              <a:rPr lang="es-419" sz="2400" dirty="0">
                <a:hlinkClick r:id="rId4"/>
              </a:rPr>
              <a:t>https://en.wikipedia.org/wiki/Variable-length_array</a:t>
            </a:r>
            <a:endParaRPr lang="ru-RU" sz="2400" dirty="0"/>
          </a:p>
        </p:txBody>
      </p:sp>
    </p:spTree>
    <p:extLst>
      <p:ext uri="{BB962C8B-B14F-4D97-AF65-F5344CB8AC3E}">
        <p14:creationId xmlns:p14="http://schemas.microsoft.com/office/powerpoint/2010/main" val="535109037"/>
      </p:ext>
    </p:extLst>
  </p:cSld>
  <p:clrMapOvr>
    <a:masterClrMapping/>
  </p:clrMapOvr>
  <mc:AlternateContent xmlns:mc="http://schemas.openxmlformats.org/markup-compatibility/2006" xmlns:p14="http://schemas.microsoft.com/office/powerpoint/2010/main">
    <mc:Choice Requires="p14">
      <p:transition spd="slow" p14:dur="2000" advTm="41821"/>
    </mc:Choice>
    <mc:Fallback xmlns="">
      <p:transition spd="slow" advTm="4182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Динамический массив и массив </a:t>
            </a:r>
            <a:r>
              <a:rPr lang="ru-RU" sz="1600" b="1" dirty="0" err="1">
                <a:solidFill>
                  <a:schemeClr val="bg1"/>
                </a:solidFill>
                <a:latin typeface="Times New Roman" panose="02020603050405020304" pitchFamily="18" charset="0"/>
                <a:cs typeface="Times New Roman" panose="02020603050405020304" pitchFamily="18" charset="0"/>
              </a:rPr>
              <a:t>перменной</a:t>
            </a:r>
            <a:r>
              <a:rPr lang="ru-RU" sz="1600" b="1" dirty="0">
                <a:solidFill>
                  <a:schemeClr val="bg1"/>
                </a:solidFill>
                <a:latin typeface="Times New Roman" panose="02020603050405020304" pitchFamily="18" charset="0"/>
                <a:cs typeface="Times New Roman" panose="02020603050405020304" pitchFamily="18" charset="0"/>
              </a:rPr>
              <a:t> длины</a:t>
            </a:r>
          </a:p>
        </p:txBody>
      </p:sp>
      <p:sp>
        <p:nvSpPr>
          <p:cNvPr id="8" name="TextBox 7"/>
          <p:cNvSpPr txBox="1"/>
          <p:nvPr/>
        </p:nvSpPr>
        <p:spPr>
          <a:xfrm>
            <a:off x="376583" y="505886"/>
            <a:ext cx="8244409" cy="5575244"/>
          </a:xfrm>
          <a:prstGeom prst="rect">
            <a:avLst/>
          </a:prstGeom>
          <a:noFill/>
        </p:spPr>
        <p:txBody>
          <a:bodyPr wrap="square" rtlCol="0">
            <a:spAutoFit/>
          </a:bodyPr>
          <a:lstStyle/>
          <a:p>
            <a:pPr>
              <a:lnSpc>
                <a:spcPct val="150000"/>
              </a:lnSpc>
            </a:pPr>
            <a:r>
              <a:rPr lang="es-419" sz="2000" dirty="0">
                <a:hlinkClick r:id="rId3"/>
              </a:rPr>
              <a:t>https://en.wikipedia.org/wiki/Dynamic_array</a:t>
            </a:r>
            <a:r>
              <a:rPr lang="ru-RU" sz="2000" dirty="0"/>
              <a:t>:</a:t>
            </a:r>
          </a:p>
          <a:p>
            <a:pPr>
              <a:lnSpc>
                <a:spcPct val="150000"/>
              </a:lnSpc>
            </a:pPr>
            <a:endParaRPr lang="ru-RU" sz="2000" b="0" i="0" dirty="0">
              <a:solidFill>
                <a:srgbClr val="202122"/>
              </a:solidFill>
              <a:effectLst/>
              <a:latin typeface="Arial" panose="020B0604020202020204" pitchFamily="34" charset="0"/>
            </a:endParaRPr>
          </a:p>
          <a:p>
            <a:pPr indent="457200">
              <a:lnSpc>
                <a:spcPct val="150000"/>
              </a:lnSpc>
            </a:pPr>
            <a:r>
              <a:rPr lang="ru-RU" sz="2000" b="0" i="0" dirty="0">
                <a:solidFill>
                  <a:srgbClr val="202122"/>
                </a:solidFill>
                <a:effectLst/>
                <a:latin typeface="Arial" panose="020B0604020202020204" pitchFamily="34" charset="0"/>
              </a:rPr>
              <a:t>В </a:t>
            </a:r>
            <a:r>
              <a:rPr lang="ru-RU" sz="2000" b="0" i="0" u="none" strike="noStrike" dirty="0">
                <a:effectLst/>
                <a:latin typeface="Arial" panose="020B0604020202020204" pitchFamily="34" charset="0"/>
                <a:hlinkClick r:id="rId4" tooltip="Информатика"/>
              </a:rPr>
              <a:t>информатике</a:t>
            </a:r>
            <a:r>
              <a:rPr lang="ru-RU" sz="2000" b="0" i="0" dirty="0">
                <a:solidFill>
                  <a:srgbClr val="202122"/>
                </a:solidFill>
                <a:effectLst/>
                <a:latin typeface="Arial" panose="020B0604020202020204" pitchFamily="34" charset="0"/>
              </a:rPr>
              <a:t> динамический </a:t>
            </a:r>
            <a:r>
              <a:rPr lang="ru-RU" sz="2000" b="1" i="0" dirty="0">
                <a:solidFill>
                  <a:srgbClr val="202122"/>
                </a:solidFill>
                <a:effectLst/>
                <a:latin typeface="Arial" panose="020B0604020202020204" pitchFamily="34" charset="0"/>
              </a:rPr>
              <a:t>массив</a:t>
            </a:r>
            <a:r>
              <a:rPr lang="ru-RU" sz="2000" b="0" i="0" dirty="0">
                <a:solidFill>
                  <a:srgbClr val="202122"/>
                </a:solidFill>
                <a:effectLst/>
                <a:latin typeface="Arial" panose="020B0604020202020204" pitchFamily="34" charset="0"/>
              </a:rPr>
              <a:t>, </a:t>
            </a:r>
            <a:r>
              <a:rPr lang="ru-RU" sz="2000" b="1" i="0" dirty="0">
                <a:solidFill>
                  <a:srgbClr val="202122"/>
                </a:solidFill>
                <a:effectLst/>
                <a:latin typeface="Arial" panose="020B0604020202020204" pitchFamily="34" charset="0"/>
              </a:rPr>
              <a:t>растущий массив</a:t>
            </a:r>
            <a:r>
              <a:rPr lang="ru-RU" sz="2000" b="0" i="0" dirty="0">
                <a:solidFill>
                  <a:srgbClr val="202122"/>
                </a:solidFill>
                <a:effectLst/>
                <a:latin typeface="Arial" panose="020B0604020202020204" pitchFamily="34" charset="0"/>
              </a:rPr>
              <a:t>, </a:t>
            </a:r>
            <a:r>
              <a:rPr lang="ru-RU" sz="2000" b="1" i="0" dirty="0">
                <a:solidFill>
                  <a:srgbClr val="202122"/>
                </a:solidFill>
                <a:effectLst/>
                <a:latin typeface="Arial" panose="020B0604020202020204" pitchFamily="34" charset="0"/>
              </a:rPr>
              <a:t>изменяемый массив</a:t>
            </a:r>
            <a:r>
              <a:rPr lang="ru-RU" sz="2000" b="0" i="0" dirty="0">
                <a:solidFill>
                  <a:srgbClr val="202122"/>
                </a:solidFill>
                <a:effectLst/>
                <a:latin typeface="Arial" panose="020B0604020202020204" pitchFamily="34" charset="0"/>
              </a:rPr>
              <a:t>, </a:t>
            </a:r>
            <a:r>
              <a:rPr lang="ru-RU" sz="2000" b="1" i="0" dirty="0">
                <a:solidFill>
                  <a:srgbClr val="202122"/>
                </a:solidFill>
                <a:effectLst/>
                <a:latin typeface="Arial" panose="020B0604020202020204" pitchFamily="34" charset="0"/>
              </a:rPr>
              <a:t>динамическая таблица</a:t>
            </a:r>
            <a:r>
              <a:rPr lang="ru-RU" sz="2000" b="0" i="0" dirty="0">
                <a:solidFill>
                  <a:srgbClr val="202122"/>
                </a:solidFill>
                <a:effectLst/>
                <a:latin typeface="Arial" panose="020B0604020202020204" pitchFamily="34" charset="0"/>
              </a:rPr>
              <a:t> или </a:t>
            </a:r>
            <a:r>
              <a:rPr lang="ru-RU" sz="2000" b="1" i="0" dirty="0">
                <a:solidFill>
                  <a:srgbClr val="202122"/>
                </a:solidFill>
                <a:effectLst/>
                <a:latin typeface="Arial" panose="020B0604020202020204" pitchFamily="34" charset="0"/>
              </a:rPr>
              <a:t>список массивов</a:t>
            </a:r>
            <a:r>
              <a:rPr lang="ru-RU" sz="2000" b="0" i="0" dirty="0">
                <a:solidFill>
                  <a:srgbClr val="202122"/>
                </a:solidFill>
                <a:effectLst/>
                <a:latin typeface="Arial" panose="020B0604020202020204" pitchFamily="34" charset="0"/>
              </a:rPr>
              <a:t> — это </a:t>
            </a:r>
            <a:r>
              <a:rPr lang="ru-RU" sz="2000" b="0" i="0" u="none" strike="noStrike" dirty="0">
                <a:solidFill>
                  <a:srgbClr val="202122"/>
                </a:solidFill>
                <a:effectLst/>
                <a:latin typeface="Arial" panose="020B0604020202020204" pitchFamily="34" charset="0"/>
                <a:hlinkClick r:id="rId5" tooltip="Структура данных списка"/>
              </a:rPr>
              <a:t>структура данных списка </a:t>
            </a:r>
            <a:r>
              <a:rPr lang="ru-RU" sz="2000" b="0" i="0" u="none" strike="noStrike" dirty="0">
                <a:effectLst/>
                <a:latin typeface="Arial" panose="020B0604020202020204" pitchFamily="34" charset="0"/>
                <a:hlinkClick r:id="rId6" tooltip="Произвольный доступ"/>
              </a:rPr>
              <a:t>произвольного доступа</a:t>
            </a:r>
            <a:r>
              <a:rPr lang="ru-RU" sz="2000" b="0" i="0" dirty="0">
                <a:solidFill>
                  <a:srgbClr val="202122"/>
                </a:solidFill>
                <a:effectLst/>
                <a:latin typeface="Arial" panose="020B0604020202020204" pitchFamily="34" charset="0"/>
              </a:rPr>
              <a:t> и переменного размера, которая позволяет добавлять или удалять элементы. Она поставляется со </a:t>
            </a:r>
            <a:r>
              <a:rPr lang="ru-RU" sz="2000" b="0" i="0" u="none" strike="noStrike" dirty="0">
                <a:solidFill>
                  <a:srgbClr val="202122"/>
                </a:solidFill>
                <a:effectLst/>
                <a:latin typeface="Arial" panose="020B0604020202020204" pitchFamily="34" charset="0"/>
                <a:hlinkClick r:id="rId7" tooltip="Стандартные библиотеки"/>
              </a:rPr>
              <a:t>стандартными библиотеками</a:t>
            </a:r>
            <a:r>
              <a:rPr lang="ru-RU" sz="2000" b="0" i="0" dirty="0">
                <a:solidFill>
                  <a:srgbClr val="202122"/>
                </a:solidFill>
                <a:effectLst/>
                <a:latin typeface="Arial" panose="020B0604020202020204" pitchFamily="34" charset="0"/>
              </a:rPr>
              <a:t> во многих современных основных </a:t>
            </a:r>
            <a:r>
              <a:rPr lang="ru-RU" sz="2000" b="0" i="0" u="none" strike="noStrike" dirty="0">
                <a:solidFill>
                  <a:srgbClr val="202122"/>
                </a:solidFill>
                <a:effectLst/>
                <a:latin typeface="Arial" panose="020B0604020202020204" pitchFamily="34" charset="0"/>
                <a:hlinkClick r:id="rId8" tooltip="Язык программирования"/>
              </a:rPr>
              <a:t>языках программирования</a:t>
            </a:r>
            <a:r>
              <a:rPr lang="ru-RU" sz="2000" b="0" i="0" dirty="0">
                <a:solidFill>
                  <a:srgbClr val="202122"/>
                </a:solidFill>
                <a:effectLst/>
                <a:latin typeface="Arial" panose="020B0604020202020204" pitchFamily="34" charset="0"/>
              </a:rPr>
              <a:t>. Динамические массивы преодолевают ограничение статических </a:t>
            </a:r>
            <a:r>
              <a:rPr lang="ru-RU" sz="2000" b="0" i="0" u="none" strike="noStrike" dirty="0">
                <a:solidFill>
                  <a:srgbClr val="202122"/>
                </a:solidFill>
                <a:effectLst/>
                <a:latin typeface="Arial" panose="020B0604020202020204" pitchFamily="34" charset="0"/>
                <a:hlinkClick r:id="rId9" tooltip="Тип данных массива"/>
              </a:rPr>
              <a:t>массивов</a:t>
            </a:r>
            <a:r>
              <a:rPr lang="ru-RU" sz="2000" b="0" i="0" dirty="0">
                <a:solidFill>
                  <a:srgbClr val="202122"/>
                </a:solidFill>
                <a:effectLst/>
                <a:latin typeface="Arial" panose="020B0604020202020204" pitchFamily="34" charset="0"/>
              </a:rPr>
              <a:t>, которые имеют фиксированную емкость, которую необходимо указать при </a:t>
            </a:r>
            <a:r>
              <a:rPr lang="ru-RU" sz="2000" b="0" i="0" u="none" strike="noStrike" dirty="0">
                <a:solidFill>
                  <a:srgbClr val="202122"/>
                </a:solidFill>
                <a:effectLst/>
                <a:latin typeface="Arial" panose="020B0604020202020204" pitchFamily="34" charset="0"/>
                <a:hlinkClick r:id="rId10" tooltip="Управление памятью"/>
              </a:rPr>
              <a:t>выделении</a:t>
            </a:r>
            <a:r>
              <a:rPr lang="ru-RU" sz="2000" u="none" strike="noStrike" dirty="0">
                <a:solidFill>
                  <a:srgbClr val="202122"/>
                </a:solidFill>
                <a:latin typeface="Arial" panose="020B0604020202020204" pitchFamily="34" charset="0"/>
              </a:rPr>
              <a:t>.</a:t>
            </a:r>
            <a:endParaRPr lang="es-419" sz="2000" dirty="0"/>
          </a:p>
        </p:txBody>
      </p:sp>
    </p:spTree>
    <p:extLst>
      <p:ext uri="{BB962C8B-B14F-4D97-AF65-F5344CB8AC3E}">
        <p14:creationId xmlns:p14="http://schemas.microsoft.com/office/powerpoint/2010/main" val="1262078195"/>
      </p:ext>
    </p:extLst>
  </p:cSld>
  <p:clrMapOvr>
    <a:masterClrMapping/>
  </p:clrMapOvr>
  <mc:AlternateContent xmlns:mc="http://schemas.openxmlformats.org/markup-compatibility/2006" xmlns:p14="http://schemas.microsoft.com/office/powerpoint/2010/main">
    <mc:Choice Requires="p14">
      <p:transition spd="slow" p14:dur="2000" advTm="41821"/>
    </mc:Choice>
    <mc:Fallback xmlns="">
      <p:transition spd="slow" advTm="41821"/>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Динамический массив и массив </a:t>
            </a:r>
            <a:r>
              <a:rPr lang="ru-RU" sz="1600" b="1" dirty="0" err="1">
                <a:solidFill>
                  <a:schemeClr val="bg1"/>
                </a:solidFill>
                <a:latin typeface="Times New Roman" panose="02020603050405020304" pitchFamily="18" charset="0"/>
                <a:cs typeface="Times New Roman" panose="02020603050405020304" pitchFamily="18" charset="0"/>
              </a:rPr>
              <a:t>перменной</a:t>
            </a:r>
            <a:r>
              <a:rPr lang="ru-RU" sz="1600" b="1" dirty="0">
                <a:solidFill>
                  <a:schemeClr val="bg1"/>
                </a:solidFill>
                <a:latin typeface="Times New Roman" panose="02020603050405020304" pitchFamily="18" charset="0"/>
                <a:cs typeface="Times New Roman" panose="02020603050405020304" pitchFamily="18" charset="0"/>
              </a:rPr>
              <a:t> длины</a:t>
            </a:r>
          </a:p>
        </p:txBody>
      </p:sp>
      <p:sp>
        <p:nvSpPr>
          <p:cNvPr id="8" name="TextBox 7"/>
          <p:cNvSpPr txBox="1"/>
          <p:nvPr/>
        </p:nvSpPr>
        <p:spPr>
          <a:xfrm>
            <a:off x="449795" y="692696"/>
            <a:ext cx="8244409" cy="5021246"/>
          </a:xfrm>
          <a:prstGeom prst="rect">
            <a:avLst/>
          </a:prstGeom>
          <a:noFill/>
        </p:spPr>
        <p:txBody>
          <a:bodyPr wrap="square" rtlCol="0">
            <a:spAutoFit/>
          </a:bodyPr>
          <a:lstStyle/>
          <a:p>
            <a:pPr indent="457200">
              <a:lnSpc>
                <a:spcPct val="150000"/>
              </a:lnSpc>
            </a:pPr>
            <a:r>
              <a:rPr lang="es-419" dirty="0">
                <a:hlinkClick r:id="rId3"/>
              </a:rPr>
              <a:t>https://en.wikipedia.org/wiki/Variable-length_array</a:t>
            </a:r>
            <a:r>
              <a:rPr lang="ru-RU" dirty="0"/>
              <a:t>:</a:t>
            </a:r>
          </a:p>
          <a:p>
            <a:pPr indent="457200">
              <a:lnSpc>
                <a:spcPct val="150000"/>
              </a:lnSpc>
            </a:pPr>
            <a:endParaRPr lang="ru-RU" dirty="0"/>
          </a:p>
          <a:p>
            <a:pPr indent="457200">
              <a:lnSpc>
                <a:spcPct val="150000"/>
              </a:lnSpc>
            </a:pPr>
            <a:r>
              <a:rPr lang="ru-RU" sz="2000" dirty="0"/>
              <a:t>Массивы переменной длины имеют переменные </a:t>
            </a:r>
            <a:r>
              <a:rPr lang="ru-RU" sz="2000" b="1" dirty="0"/>
              <a:t>размеры, которые устанавливаются один раз</a:t>
            </a:r>
            <a:r>
              <a:rPr lang="ru-RU" sz="2000" dirty="0"/>
              <a:t> во время выполнения программы, а не во время компиляции.</a:t>
            </a:r>
            <a:br>
              <a:rPr lang="ru-RU" sz="2000" dirty="0"/>
            </a:br>
            <a:r>
              <a:rPr lang="ru-RU" sz="2000" dirty="0"/>
              <a:t>Динамические массивы также являются массивами переменной длины, но они </a:t>
            </a:r>
            <a:r>
              <a:rPr lang="ru-RU" sz="2000" b="1" dirty="0"/>
              <a:t>также могут изменять размер (</a:t>
            </a:r>
            <a:r>
              <a:rPr lang="es-419" sz="2000" b="1" dirty="0"/>
              <a:t>re-dimension) </a:t>
            </a:r>
            <a:r>
              <a:rPr lang="ru-RU" sz="2000" b="1" dirty="0"/>
              <a:t>после их создания</a:t>
            </a:r>
            <a:r>
              <a:rPr lang="ru-RU" sz="2000" dirty="0"/>
              <a:t>. Это позволяет массиву расти, чтобы вместить дополнительные элементы выше его первоначальной емкости. При использовании массива вам придется вручную изменить размер массива или перезаписать существующие данные.</a:t>
            </a:r>
            <a:endParaRPr lang="es-419" sz="2000" dirty="0"/>
          </a:p>
        </p:txBody>
      </p:sp>
    </p:spTree>
    <p:extLst>
      <p:ext uri="{BB962C8B-B14F-4D97-AF65-F5344CB8AC3E}">
        <p14:creationId xmlns:p14="http://schemas.microsoft.com/office/powerpoint/2010/main" val="2805485472"/>
      </p:ext>
    </p:extLst>
  </p:cSld>
  <p:clrMapOvr>
    <a:masterClrMapping/>
  </p:clrMapOvr>
  <mc:AlternateContent xmlns:mc="http://schemas.openxmlformats.org/markup-compatibility/2006" xmlns:p14="http://schemas.microsoft.com/office/powerpoint/2010/main">
    <mc:Choice Requires="p14">
      <p:transition spd="slow" p14:dur="2000" advTm="41821"/>
    </mc:Choice>
    <mc:Fallback xmlns="">
      <p:transition spd="slow" advTm="41821"/>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 ПЕРЕМЕННОЙ ДЛИНЫ</a:t>
            </a:r>
          </a:p>
        </p:txBody>
      </p:sp>
      <p:sp>
        <p:nvSpPr>
          <p:cNvPr id="8" name="TextBox 7"/>
          <p:cNvSpPr txBox="1"/>
          <p:nvPr/>
        </p:nvSpPr>
        <p:spPr>
          <a:xfrm>
            <a:off x="376583" y="505886"/>
            <a:ext cx="8244409" cy="4659289"/>
          </a:xfrm>
          <a:prstGeom prst="rect">
            <a:avLst/>
          </a:prstGeom>
          <a:noFill/>
        </p:spPr>
        <p:txBody>
          <a:bodyPr wrap="square" rtlCol="0">
            <a:spAutoFit/>
          </a:bodyPr>
          <a:lstStyle/>
          <a:p>
            <a:pPr indent="457200">
              <a:lnSpc>
                <a:spcPct val="150000"/>
              </a:lnSpc>
            </a:pPr>
            <a:r>
              <a:rPr lang="ru-RU" sz="2000" dirty="0"/>
              <a:t>Массивы переменной длины (</a:t>
            </a:r>
            <a:r>
              <a:rPr lang="es-419" sz="2000" dirty="0"/>
              <a:t>VLA — Variable-Length Arrays) — </a:t>
            </a:r>
            <a:r>
              <a:rPr lang="ru-RU" sz="2000" dirty="0"/>
              <a:t>это массивы, размер которых определяется </a:t>
            </a:r>
            <a:r>
              <a:rPr lang="ru-RU" sz="2000" b="1" i="0" dirty="0">
                <a:solidFill>
                  <a:srgbClr val="0A0A0A"/>
                </a:solidFill>
                <a:effectLst/>
                <a:latin typeface="Google Sans"/>
              </a:rPr>
              <a:t>во время выполнения программы (</a:t>
            </a:r>
            <a:r>
              <a:rPr lang="es-419" sz="2000" b="1" i="0" dirty="0">
                <a:solidFill>
                  <a:srgbClr val="0A0A0A"/>
                </a:solidFill>
                <a:effectLst/>
                <a:latin typeface="Google Sans"/>
              </a:rPr>
              <a:t>runtime)</a:t>
            </a:r>
            <a:r>
              <a:rPr lang="es-419" sz="2000" b="0" i="0" dirty="0">
                <a:solidFill>
                  <a:srgbClr val="0A0A0A"/>
                </a:solidFill>
                <a:effectLst/>
                <a:latin typeface="Google Sans"/>
              </a:rPr>
              <a:t>, </a:t>
            </a:r>
            <a:r>
              <a:rPr lang="ru-RU" sz="2000" b="0" i="0" dirty="0">
                <a:solidFill>
                  <a:srgbClr val="0A0A0A"/>
                </a:solidFill>
                <a:effectLst/>
                <a:latin typeface="Google Sans"/>
              </a:rPr>
              <a:t>а не во время компиляции, что позволяет гибко управлять памятью для данных, объем которых заранее неизвестен. Это означает, что при объявлении такого массива в качестве его размера может использоваться переменная или выражение, значение которого становится известным только в процессе выполнения кода.  После создания их размер не меняется, но они отличаются от </a:t>
            </a:r>
            <a:r>
              <a:rPr lang="ru-RU" sz="2000" b="1" i="0" dirty="0">
                <a:solidFill>
                  <a:srgbClr val="0A0A0A"/>
                </a:solidFill>
                <a:effectLst/>
                <a:latin typeface="Google Sans"/>
                <a:hlinkClick r:id="rId3"/>
              </a:rPr>
              <a:t>динамических массивов</a:t>
            </a:r>
            <a:r>
              <a:rPr lang="ru-RU" sz="2000" b="0" i="0" dirty="0">
                <a:solidFill>
                  <a:srgbClr val="0A0A0A"/>
                </a:solidFill>
                <a:effectLst/>
                <a:latin typeface="Google Sans"/>
              </a:rPr>
              <a:t> в языках типа </a:t>
            </a:r>
            <a:r>
              <a:rPr lang="es-419" sz="2000" b="0" i="0" dirty="0">
                <a:solidFill>
                  <a:srgbClr val="0A0A0A"/>
                </a:solidFill>
                <a:effectLst/>
                <a:latin typeface="Google Sans"/>
              </a:rPr>
              <a:t>Python </a:t>
            </a:r>
            <a:r>
              <a:rPr lang="ru-RU" sz="2000" b="0" i="0" dirty="0">
                <a:solidFill>
                  <a:srgbClr val="0A0A0A"/>
                </a:solidFill>
                <a:effectLst/>
                <a:latin typeface="Google Sans"/>
              </a:rPr>
              <a:t>или </a:t>
            </a:r>
            <a:r>
              <a:rPr lang="es-419" sz="2000" b="0" i="0" dirty="0">
                <a:solidFill>
                  <a:srgbClr val="0A0A0A"/>
                </a:solidFill>
                <a:effectLst/>
                <a:latin typeface="Google Sans"/>
              </a:rPr>
              <a:t>C++ (</a:t>
            </a:r>
            <a:r>
              <a:rPr lang="ru-RU" sz="2000" b="0" i="0" dirty="0">
                <a:solidFill>
                  <a:srgbClr val="0A0A0A"/>
                </a:solidFill>
                <a:effectLst/>
                <a:latin typeface="Google Sans"/>
              </a:rPr>
              <a:t>с использованием </a:t>
            </a:r>
            <a:r>
              <a:rPr lang="es-419" sz="2000" dirty="0"/>
              <a:t>std::vector</a:t>
            </a:r>
            <a:r>
              <a:rPr lang="es-419" sz="2000" b="0" i="0" dirty="0">
                <a:solidFill>
                  <a:srgbClr val="0A0A0A"/>
                </a:solidFill>
                <a:effectLst/>
                <a:latin typeface="Google Sans"/>
              </a:rPr>
              <a:t>), </a:t>
            </a:r>
            <a:r>
              <a:rPr lang="ru-RU" sz="2000" b="0" i="0" dirty="0">
                <a:solidFill>
                  <a:srgbClr val="0A0A0A"/>
                </a:solidFill>
                <a:effectLst/>
                <a:latin typeface="Google Sans"/>
              </a:rPr>
              <a:t>которые могут изменять размер в процессе работы. </a:t>
            </a:r>
            <a:endParaRPr lang="ru-RU" sz="2000" dirty="0"/>
          </a:p>
        </p:txBody>
      </p:sp>
    </p:spTree>
    <p:extLst>
      <p:ext uri="{BB962C8B-B14F-4D97-AF65-F5344CB8AC3E}">
        <p14:creationId xmlns:p14="http://schemas.microsoft.com/office/powerpoint/2010/main" val="2378487447"/>
      </p:ext>
    </p:extLst>
  </p:cSld>
  <p:clrMapOvr>
    <a:masterClrMapping/>
  </p:clrMapOvr>
  <mc:AlternateContent xmlns:mc="http://schemas.openxmlformats.org/markup-compatibility/2006" xmlns:p14="http://schemas.microsoft.com/office/powerpoint/2010/main">
    <mc:Choice Requires="p14">
      <p:transition spd="slow" p14:dur="2000" advTm="40685"/>
    </mc:Choice>
    <mc:Fallback xmlns="">
      <p:transition spd="slow" advTm="40685"/>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 переменной длины</a:t>
            </a:r>
          </a:p>
        </p:txBody>
      </p:sp>
      <p:sp>
        <p:nvSpPr>
          <p:cNvPr id="8" name="TextBox 7"/>
          <p:cNvSpPr txBox="1"/>
          <p:nvPr/>
        </p:nvSpPr>
        <p:spPr>
          <a:xfrm>
            <a:off x="376583" y="505886"/>
            <a:ext cx="8244409" cy="5940088"/>
          </a:xfrm>
          <a:prstGeom prst="rect">
            <a:avLst/>
          </a:prstGeom>
          <a:noFill/>
        </p:spPr>
        <p:txBody>
          <a:bodyPr wrap="square" rtlCol="0">
            <a:spAutoFit/>
          </a:bodyPr>
          <a:lstStyle/>
          <a:p>
            <a:pPr indent="457200">
              <a:lnSpc>
                <a:spcPct val="150000"/>
              </a:lnSpc>
            </a:pPr>
            <a:r>
              <a:rPr lang="ru-RU" sz="2000" b="0" i="0" dirty="0">
                <a:solidFill>
                  <a:srgbClr val="0A0A0A"/>
                </a:solidFill>
                <a:effectLst/>
                <a:latin typeface="Google Sans"/>
              </a:rPr>
              <a:t>Массивы переменной длины были официально добавлены в стандарт </a:t>
            </a:r>
            <a:r>
              <a:rPr lang="es-419" sz="2000" b="0" i="0" dirty="0">
                <a:solidFill>
                  <a:srgbClr val="0A0A0A"/>
                </a:solidFill>
                <a:effectLst/>
                <a:latin typeface="Google Sans"/>
              </a:rPr>
              <a:t>C99 </a:t>
            </a:r>
            <a:r>
              <a:rPr lang="ru-RU" sz="2000" b="0" i="0" dirty="0">
                <a:solidFill>
                  <a:srgbClr val="0A0A0A"/>
                </a:solidFill>
                <a:effectLst/>
                <a:latin typeface="Google Sans"/>
              </a:rPr>
              <a:t>для поддержки численных методов обработки данных.</a:t>
            </a:r>
          </a:p>
          <a:p>
            <a:pPr algn="l"/>
            <a:endParaRPr lang="ru-RU" sz="2000" b="0" i="0" dirty="0">
              <a:solidFill>
                <a:srgbClr val="0A0A0A"/>
              </a:solidFill>
              <a:effectLst/>
              <a:latin typeface="Google Sans"/>
            </a:endParaRPr>
          </a:p>
          <a:p>
            <a:pPr algn="l"/>
            <a:r>
              <a:rPr lang="ru-RU" sz="2000" b="0" i="0" dirty="0">
                <a:solidFill>
                  <a:srgbClr val="0A0A0A"/>
                </a:solidFill>
                <a:effectLst/>
                <a:latin typeface="Google Sans"/>
              </a:rPr>
              <a:t>В стандартном </a:t>
            </a:r>
            <a:r>
              <a:rPr lang="es-419" sz="2000" b="0" i="0" dirty="0">
                <a:solidFill>
                  <a:srgbClr val="0A0A0A"/>
                </a:solidFill>
                <a:effectLst/>
                <a:latin typeface="Google Sans"/>
              </a:rPr>
              <a:t>C++ </a:t>
            </a:r>
            <a:r>
              <a:rPr lang="ru-RU" sz="2000" b="0" i="0" dirty="0">
                <a:solidFill>
                  <a:srgbClr val="0A0A0A"/>
                </a:solidFill>
                <a:effectLst/>
                <a:latin typeface="Google Sans"/>
              </a:rPr>
              <a:t>они</a:t>
            </a:r>
            <a:r>
              <a:rPr lang="es-419" sz="2000" b="0" i="0" dirty="0">
                <a:solidFill>
                  <a:srgbClr val="0A0A0A"/>
                </a:solidFill>
                <a:effectLst/>
                <a:latin typeface="Google Sans"/>
              </a:rPr>
              <a:t> </a:t>
            </a:r>
            <a:r>
              <a:rPr lang="ru-RU" sz="2000" b="0" i="0" dirty="0">
                <a:solidFill>
                  <a:srgbClr val="0A0A0A"/>
                </a:solidFill>
                <a:effectLst/>
                <a:latin typeface="Google Sans"/>
              </a:rPr>
              <a:t>не поддерживаются. В </a:t>
            </a:r>
            <a:r>
              <a:rPr lang="es-419" sz="2000" b="0" i="0" dirty="0">
                <a:solidFill>
                  <a:srgbClr val="0A0A0A"/>
                </a:solidFill>
                <a:effectLst/>
                <a:latin typeface="Google Sans"/>
              </a:rPr>
              <a:t>C++ </a:t>
            </a:r>
            <a:r>
              <a:rPr lang="ru-RU" sz="2000" b="0" i="0" dirty="0">
                <a:solidFill>
                  <a:srgbClr val="0A0A0A"/>
                </a:solidFill>
                <a:effectLst/>
                <a:latin typeface="Google Sans"/>
              </a:rPr>
              <a:t>вместо них</a:t>
            </a:r>
            <a:r>
              <a:rPr lang="es-419" sz="2000" b="0" i="0" dirty="0">
                <a:solidFill>
                  <a:srgbClr val="0A0A0A"/>
                </a:solidFill>
                <a:effectLst/>
                <a:latin typeface="Google Sans"/>
              </a:rPr>
              <a:t> </a:t>
            </a:r>
            <a:r>
              <a:rPr lang="ru-RU" sz="2000" b="0" i="0" dirty="0">
                <a:solidFill>
                  <a:srgbClr val="0A0A0A"/>
                </a:solidFill>
                <a:effectLst/>
                <a:latin typeface="Google Sans"/>
              </a:rPr>
              <a:t>обычно используются классы-контейнеры, такие как </a:t>
            </a:r>
            <a:r>
              <a:rPr lang="es-419" sz="2000" b="0" i="0" dirty="0">
                <a:solidFill>
                  <a:srgbClr val="0A0A0A"/>
                </a:solidFill>
                <a:effectLst/>
                <a:latin typeface="Google Sans"/>
              </a:rPr>
              <a:t>std::vector, </a:t>
            </a:r>
            <a:r>
              <a:rPr lang="ru-RU" sz="2000" b="0" i="0" dirty="0">
                <a:solidFill>
                  <a:srgbClr val="0A0A0A"/>
                </a:solidFill>
                <a:effectLst/>
                <a:latin typeface="Google Sans"/>
              </a:rPr>
              <a:t>которые предоставляют функциональность динамического изменения размера и управляют памятью в куче.</a:t>
            </a:r>
          </a:p>
          <a:p>
            <a:pPr algn="l"/>
            <a:r>
              <a:rPr lang="ru-RU" sz="2000" b="0" i="0" dirty="0">
                <a:solidFill>
                  <a:srgbClr val="0A0A0A"/>
                </a:solidFill>
                <a:effectLst/>
                <a:latin typeface="Google Sans"/>
              </a:rPr>
              <a:t>В языке </a:t>
            </a:r>
            <a:r>
              <a:rPr lang="es-419" sz="2000" b="0" i="0" dirty="0">
                <a:solidFill>
                  <a:srgbClr val="0A0A0A"/>
                </a:solidFill>
                <a:effectLst/>
                <a:latin typeface="Google Sans"/>
              </a:rPr>
              <a:t>C (</a:t>
            </a:r>
            <a:r>
              <a:rPr lang="ru-RU" sz="2000" b="0" i="0" dirty="0">
                <a:solidFill>
                  <a:srgbClr val="0A0A0A"/>
                </a:solidFill>
                <a:effectLst/>
                <a:latin typeface="Google Sans"/>
              </a:rPr>
              <a:t>начиная с </a:t>
            </a:r>
            <a:r>
              <a:rPr lang="es-419" sz="2000" b="0" i="0" dirty="0">
                <a:solidFill>
                  <a:srgbClr val="0A0A0A"/>
                </a:solidFill>
                <a:effectLst/>
                <a:latin typeface="Google Sans"/>
              </a:rPr>
              <a:t>C99) </a:t>
            </a:r>
            <a:r>
              <a:rPr lang="ru-RU" sz="2000" b="0" i="0" dirty="0">
                <a:solidFill>
                  <a:srgbClr val="0A0A0A"/>
                </a:solidFill>
                <a:effectLst/>
                <a:latin typeface="Google Sans"/>
              </a:rPr>
              <a:t>массив переменной длины можно объявить следующим образом:</a:t>
            </a:r>
          </a:p>
          <a:p>
            <a:pPr algn="l"/>
            <a:endParaRPr lang="es-419" sz="2000" b="0" i="0" dirty="0">
              <a:solidFill>
                <a:srgbClr val="0A0A0A"/>
              </a:solidFill>
              <a:effectLst/>
              <a:latin typeface="Google Sans"/>
            </a:endParaRPr>
          </a:p>
          <a:p>
            <a:pPr algn="l" rtl="0"/>
            <a:r>
              <a:rPr lang="es-419" sz="2000" b="0" i="0" dirty="0">
                <a:solidFill>
                  <a:srgbClr val="9334E6"/>
                </a:solidFill>
                <a:effectLst/>
                <a:latin typeface="Google Sans"/>
              </a:rPr>
              <a:t>void</a:t>
            </a:r>
            <a:r>
              <a:rPr lang="es-419" sz="2000" b="0" i="0" dirty="0">
                <a:solidFill>
                  <a:srgbClr val="0A0A0A"/>
                </a:solidFill>
                <a:effectLst/>
                <a:latin typeface="Google Sans"/>
              </a:rPr>
              <a:t> someFunction(</a:t>
            </a:r>
            <a:r>
              <a:rPr lang="es-419" sz="2000" b="0" i="0" dirty="0">
                <a:solidFill>
                  <a:srgbClr val="9334E6"/>
                </a:solidFill>
                <a:effectLst/>
                <a:latin typeface="Google Sans"/>
              </a:rPr>
              <a:t>int</a:t>
            </a:r>
            <a:r>
              <a:rPr lang="es-419" sz="2000" b="0" i="0" dirty="0">
                <a:solidFill>
                  <a:srgbClr val="0A0A0A"/>
                </a:solidFill>
                <a:effectLst/>
                <a:latin typeface="Google Sans"/>
              </a:rPr>
              <a:t> size) { </a:t>
            </a:r>
            <a:r>
              <a:rPr lang="es-419" sz="2000" b="0" i="1" dirty="0">
                <a:solidFill>
                  <a:srgbClr val="80868B"/>
                </a:solidFill>
                <a:effectLst/>
                <a:latin typeface="Google Sans"/>
              </a:rPr>
              <a:t>// </a:t>
            </a:r>
            <a:r>
              <a:rPr lang="ru-RU" sz="2000" b="0" i="1" dirty="0">
                <a:solidFill>
                  <a:srgbClr val="80868B"/>
                </a:solidFill>
                <a:effectLst/>
                <a:latin typeface="Google Sans"/>
              </a:rPr>
              <a:t>Объявление массива переменной длины</a:t>
            </a:r>
            <a:r>
              <a:rPr lang="ru-RU" sz="2000" b="0" i="0" dirty="0">
                <a:solidFill>
                  <a:srgbClr val="0A0A0A"/>
                </a:solidFill>
                <a:effectLst/>
                <a:latin typeface="Google Sans"/>
              </a:rPr>
              <a:t> </a:t>
            </a:r>
            <a:r>
              <a:rPr lang="es-419" sz="2000" b="0" i="0" dirty="0">
                <a:solidFill>
                  <a:srgbClr val="9334E6"/>
                </a:solidFill>
                <a:effectLst/>
                <a:latin typeface="Google Sans"/>
              </a:rPr>
              <a:t>int</a:t>
            </a:r>
            <a:r>
              <a:rPr lang="es-419" sz="2000" b="0" i="0" dirty="0">
                <a:solidFill>
                  <a:srgbClr val="0A0A0A"/>
                </a:solidFill>
                <a:effectLst/>
                <a:latin typeface="Google Sans"/>
              </a:rPr>
              <a:t> arr[size]; </a:t>
            </a:r>
            <a:r>
              <a:rPr lang="es-419" sz="2000" b="0" i="1" dirty="0">
                <a:solidFill>
                  <a:srgbClr val="80868B"/>
                </a:solidFill>
                <a:effectLst/>
                <a:latin typeface="Google Sans"/>
              </a:rPr>
              <a:t>// </a:t>
            </a:r>
            <a:r>
              <a:rPr lang="ru-RU" sz="2000" b="0" i="1" dirty="0">
                <a:solidFill>
                  <a:srgbClr val="80868B"/>
                </a:solidFill>
                <a:effectLst/>
                <a:latin typeface="Google Sans"/>
              </a:rPr>
              <a:t>Дальнейшая работа с массивом, размер которого зависит от входного параметра '</a:t>
            </a:r>
            <a:r>
              <a:rPr lang="es-419" sz="2000" b="0" i="1" dirty="0">
                <a:solidFill>
                  <a:srgbClr val="80868B"/>
                </a:solidFill>
                <a:effectLst/>
                <a:latin typeface="Google Sans"/>
              </a:rPr>
              <a:t>size'</a:t>
            </a:r>
            <a:r>
              <a:rPr lang="es-419" sz="2000" b="0" i="0" dirty="0">
                <a:solidFill>
                  <a:srgbClr val="0A0A0A"/>
                </a:solidFill>
                <a:effectLst/>
                <a:latin typeface="Google Sans"/>
              </a:rPr>
              <a:t> </a:t>
            </a:r>
            <a:r>
              <a:rPr lang="es-419" sz="2000" b="0" i="0" dirty="0">
                <a:solidFill>
                  <a:srgbClr val="9334E6"/>
                </a:solidFill>
                <a:effectLst/>
                <a:latin typeface="Google Sans"/>
              </a:rPr>
              <a:t>for</a:t>
            </a:r>
            <a:r>
              <a:rPr lang="es-419" sz="2000" b="0" i="0" dirty="0">
                <a:solidFill>
                  <a:srgbClr val="0A0A0A"/>
                </a:solidFill>
                <a:effectLst/>
                <a:latin typeface="Google Sans"/>
              </a:rPr>
              <a:t> (</a:t>
            </a:r>
            <a:r>
              <a:rPr lang="es-419" sz="2000" b="0" i="0" dirty="0">
                <a:solidFill>
                  <a:srgbClr val="9334E6"/>
                </a:solidFill>
                <a:effectLst/>
                <a:latin typeface="Google Sans"/>
              </a:rPr>
              <a:t>int</a:t>
            </a:r>
            <a:r>
              <a:rPr lang="es-419" sz="2000" b="0" i="0" dirty="0">
                <a:solidFill>
                  <a:srgbClr val="0A0A0A"/>
                </a:solidFill>
                <a:effectLst/>
                <a:latin typeface="Google Sans"/>
              </a:rPr>
              <a:t> i = </a:t>
            </a:r>
            <a:r>
              <a:rPr lang="es-419" sz="2000" b="0" i="0" dirty="0">
                <a:solidFill>
                  <a:srgbClr val="B45908"/>
                </a:solidFill>
                <a:effectLst/>
                <a:latin typeface="Google Sans"/>
              </a:rPr>
              <a:t>0</a:t>
            </a:r>
            <a:r>
              <a:rPr lang="es-419" sz="2000" b="0" i="0" dirty="0">
                <a:solidFill>
                  <a:srgbClr val="0A0A0A"/>
                </a:solidFill>
                <a:effectLst/>
                <a:latin typeface="Google Sans"/>
              </a:rPr>
              <a:t>; i &lt; size; i++) { arr[i] = i * </a:t>
            </a:r>
            <a:r>
              <a:rPr lang="es-419" sz="2000" b="0" i="0" dirty="0">
                <a:solidFill>
                  <a:srgbClr val="B45908"/>
                </a:solidFill>
                <a:effectLst/>
                <a:latin typeface="Google Sans"/>
              </a:rPr>
              <a:t>2</a:t>
            </a:r>
            <a:r>
              <a:rPr lang="es-419" sz="2000" b="0" i="0" dirty="0">
                <a:solidFill>
                  <a:srgbClr val="0A0A0A"/>
                </a:solidFill>
                <a:effectLst/>
                <a:latin typeface="Google Sans"/>
              </a:rPr>
              <a:t>; } </a:t>
            </a:r>
            <a:r>
              <a:rPr lang="es-419" sz="2000" b="0" i="1" dirty="0">
                <a:solidFill>
                  <a:srgbClr val="80868B"/>
                </a:solidFill>
                <a:effectLst/>
                <a:latin typeface="Google Sans"/>
              </a:rPr>
              <a:t>// ...</a:t>
            </a:r>
            <a:r>
              <a:rPr lang="es-419" sz="2000" b="0" i="0" dirty="0">
                <a:solidFill>
                  <a:srgbClr val="0A0A0A"/>
                </a:solidFill>
                <a:effectLst/>
                <a:latin typeface="Google Sans"/>
              </a:rPr>
              <a:t> } </a:t>
            </a:r>
            <a:r>
              <a:rPr lang="es-419" sz="2000" b="0" i="1" dirty="0">
                <a:solidFill>
                  <a:srgbClr val="80868B"/>
                </a:solidFill>
                <a:effectLst/>
                <a:latin typeface="Google Sans"/>
              </a:rPr>
              <a:t>// </a:t>
            </a:r>
            <a:r>
              <a:rPr lang="ru-RU" sz="2000" b="0" i="1" dirty="0">
                <a:solidFill>
                  <a:srgbClr val="80868B"/>
                </a:solidFill>
                <a:effectLst/>
                <a:latin typeface="Google Sans"/>
              </a:rPr>
              <a:t>При выходе из функции память, занимаемая </a:t>
            </a:r>
            <a:r>
              <a:rPr lang="es-419" sz="2000" b="0" i="1" dirty="0">
                <a:solidFill>
                  <a:srgbClr val="80868B"/>
                </a:solidFill>
                <a:effectLst/>
                <a:latin typeface="Google Sans"/>
              </a:rPr>
              <a:t>arr, </a:t>
            </a:r>
            <a:r>
              <a:rPr lang="ru-RU" sz="2000" b="0" i="1" dirty="0">
                <a:solidFill>
                  <a:srgbClr val="80868B"/>
                </a:solidFill>
                <a:effectLst/>
                <a:latin typeface="Google Sans"/>
              </a:rPr>
              <a:t>автоматически освобождается</a:t>
            </a:r>
          </a:p>
          <a:p>
            <a:pPr algn="l" rtl="0"/>
            <a:endParaRPr lang="ru-RU" sz="2000" i="1" dirty="0">
              <a:solidFill>
                <a:srgbClr val="80868B"/>
              </a:solidFill>
              <a:latin typeface="Google Sans"/>
            </a:endParaRPr>
          </a:p>
          <a:p>
            <a:pPr algn="l" rtl="0"/>
            <a:r>
              <a:rPr lang="ru-RU" sz="2000" b="0" i="0" dirty="0">
                <a:solidFill>
                  <a:srgbClr val="202122"/>
                </a:solidFill>
                <a:effectLst/>
                <a:latin typeface="Arial" panose="020B0604020202020204" pitchFamily="34" charset="0"/>
              </a:rPr>
              <a:t>Основная цель массивов переменной длины — это упростить программирование численных алгоритмов.</a:t>
            </a:r>
            <a:endParaRPr lang="ru-RU" sz="2000" b="0" i="0" dirty="0">
              <a:solidFill>
                <a:srgbClr val="0A0A0A"/>
              </a:solidFill>
              <a:effectLst/>
              <a:latin typeface="Google Sans"/>
            </a:endParaRPr>
          </a:p>
        </p:txBody>
      </p:sp>
    </p:spTree>
    <p:extLst>
      <p:ext uri="{BB962C8B-B14F-4D97-AF65-F5344CB8AC3E}">
        <p14:creationId xmlns:p14="http://schemas.microsoft.com/office/powerpoint/2010/main" val="288055629"/>
      </p:ext>
    </p:extLst>
  </p:cSld>
  <p:clrMapOvr>
    <a:masterClrMapping/>
  </p:clrMapOvr>
  <mc:AlternateContent xmlns:mc="http://schemas.openxmlformats.org/markup-compatibility/2006" xmlns:p14="http://schemas.microsoft.com/office/powerpoint/2010/main">
    <mc:Choice Requires="p14">
      <p:transition spd="slow" p14:dur="2000" advTm="31746"/>
    </mc:Choice>
    <mc:Fallback xmlns="">
      <p:transition spd="slow" advTm="31746"/>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 переменной длины</a:t>
            </a:r>
          </a:p>
        </p:txBody>
      </p:sp>
      <p:sp>
        <p:nvSpPr>
          <p:cNvPr id="8" name="TextBox 7"/>
          <p:cNvSpPr txBox="1"/>
          <p:nvPr/>
        </p:nvSpPr>
        <p:spPr>
          <a:xfrm>
            <a:off x="376583" y="505886"/>
            <a:ext cx="8244409" cy="5379165"/>
          </a:xfrm>
          <a:prstGeom prst="rect">
            <a:avLst/>
          </a:prstGeom>
          <a:noFill/>
        </p:spPr>
        <p:txBody>
          <a:bodyPr wrap="square" rtlCol="0">
            <a:spAutoFit/>
          </a:bodyPr>
          <a:lstStyle/>
          <a:p>
            <a:pPr indent="457200"/>
            <a:r>
              <a:rPr lang="ru-RU" sz="2400" dirty="0"/>
              <a:t>Многомерный динамический массив может быть создан как массив указателей на массивы:</a:t>
            </a:r>
          </a:p>
          <a:p>
            <a:pPr indent="457200"/>
            <a:r>
              <a:rPr lang="es-419" sz="2400" dirty="0"/>
              <a:t>int **A = (int **)malloc(N*</a:t>
            </a:r>
            <a:r>
              <a:rPr lang="es-419" sz="2400" b="1" dirty="0"/>
              <a:t>sizeof</a:t>
            </a:r>
            <a:r>
              <a:rPr lang="es-419" sz="2400" dirty="0"/>
              <a:t>(int *)); </a:t>
            </a:r>
            <a:endParaRPr lang="ru-RU" sz="2400" dirty="0"/>
          </a:p>
          <a:p>
            <a:pPr indent="457200"/>
            <a:r>
              <a:rPr lang="es-419" sz="2400" b="1" dirty="0"/>
              <a:t>for</a:t>
            </a:r>
            <a:r>
              <a:rPr lang="es-419" sz="2400" dirty="0"/>
              <a:t>(int i = 0; i &lt; N; i++) </a:t>
            </a:r>
            <a:endParaRPr lang="ru-RU" sz="2400" dirty="0"/>
          </a:p>
          <a:p>
            <a:pPr indent="457200"/>
            <a:r>
              <a:rPr lang="es-419" sz="2400" dirty="0"/>
              <a:t>{ </a:t>
            </a:r>
            <a:endParaRPr lang="ru-RU" sz="2400" dirty="0"/>
          </a:p>
          <a:p>
            <a:pPr indent="457200"/>
            <a:r>
              <a:rPr lang="es-419" sz="2400" dirty="0"/>
              <a:t>A[i] = (int *)malloc(M*</a:t>
            </a:r>
            <a:r>
              <a:rPr lang="es-419" sz="2400" b="1" dirty="0"/>
              <a:t>sizeof</a:t>
            </a:r>
            <a:r>
              <a:rPr lang="es-419" sz="2400" dirty="0"/>
              <a:t>(int)); </a:t>
            </a:r>
            <a:endParaRPr lang="ru-RU" sz="2400" dirty="0"/>
          </a:p>
          <a:p>
            <a:pPr indent="457200"/>
            <a:r>
              <a:rPr lang="es-419" sz="2400" dirty="0"/>
              <a:t>}</a:t>
            </a:r>
          </a:p>
          <a:p>
            <a:pPr indent="457200">
              <a:lnSpc>
                <a:spcPct val="150000"/>
              </a:lnSpc>
            </a:pPr>
            <a:r>
              <a:rPr lang="ru-RU" sz="2400" dirty="0"/>
              <a:t>Однако рост размерности существенно усложняет процедуры создания массива и освобождения памяти по завершении его использования. Ещё более усложняется задача изменения размера массива по одной или нескольким координатам.</a:t>
            </a:r>
          </a:p>
        </p:txBody>
      </p:sp>
    </p:spTree>
    <p:extLst>
      <p:ext uri="{BB962C8B-B14F-4D97-AF65-F5344CB8AC3E}">
        <p14:creationId xmlns:p14="http://schemas.microsoft.com/office/powerpoint/2010/main" val="1253645531"/>
      </p:ext>
    </p:extLst>
  </p:cSld>
  <p:clrMapOvr>
    <a:masterClrMapping/>
  </p:clrMapOvr>
  <mc:AlternateContent xmlns:mc="http://schemas.openxmlformats.org/markup-compatibility/2006" xmlns:p14="http://schemas.microsoft.com/office/powerpoint/2010/main">
    <mc:Choice Requires="p14">
      <p:transition spd="slow" p14:dur="2000" advTm="27726"/>
    </mc:Choice>
    <mc:Fallback xmlns="">
      <p:transition spd="slow" advTm="27726"/>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 переменной длины</a:t>
            </a:r>
          </a:p>
        </p:txBody>
      </p:sp>
      <p:sp>
        <p:nvSpPr>
          <p:cNvPr id="8" name="TextBox 7"/>
          <p:cNvSpPr txBox="1"/>
          <p:nvPr/>
        </p:nvSpPr>
        <p:spPr>
          <a:xfrm>
            <a:off x="376583" y="505886"/>
            <a:ext cx="8244409" cy="6117829"/>
          </a:xfrm>
          <a:prstGeom prst="rect">
            <a:avLst/>
          </a:prstGeom>
          <a:noFill/>
        </p:spPr>
        <p:txBody>
          <a:bodyPr wrap="square" rtlCol="0">
            <a:spAutoFit/>
          </a:bodyPr>
          <a:lstStyle/>
          <a:p>
            <a:pPr indent="457200">
              <a:lnSpc>
                <a:spcPct val="150000"/>
              </a:lnSpc>
            </a:pPr>
            <a:r>
              <a:rPr lang="ru-RU" sz="2400" dirty="0"/>
              <a:t>Приведем </a:t>
            </a:r>
            <a:r>
              <a:rPr lang="ru-RU" sz="2400" i="1" dirty="0"/>
              <a:t>пример</a:t>
            </a:r>
            <a:r>
              <a:rPr lang="ru-RU" sz="2400" dirty="0"/>
              <a:t> массива переменной длины:</a:t>
            </a:r>
          </a:p>
          <a:p>
            <a:pPr indent="457200">
              <a:lnSpc>
                <a:spcPct val="150000"/>
              </a:lnSpc>
            </a:pPr>
            <a:r>
              <a:rPr lang="es-419" sz="2400" dirty="0"/>
              <a:t>void f(int dim)</a:t>
            </a:r>
            <a:endParaRPr lang="ru-RU" sz="2400" dirty="0"/>
          </a:p>
          <a:p>
            <a:pPr indent="457200">
              <a:lnSpc>
                <a:spcPct val="150000"/>
              </a:lnSpc>
            </a:pPr>
            <a:r>
              <a:rPr lang="es-419" sz="2400" dirty="0"/>
              <a:t> { </a:t>
            </a:r>
            <a:endParaRPr lang="ru-RU" sz="2400" dirty="0"/>
          </a:p>
          <a:p>
            <a:pPr indent="457200">
              <a:lnSpc>
                <a:spcPct val="150000"/>
              </a:lnSpc>
            </a:pPr>
            <a:r>
              <a:rPr lang="es-419" sz="2400" dirty="0"/>
              <a:t>char str[dim]; /* </a:t>
            </a:r>
            <a:r>
              <a:rPr lang="ru-RU" sz="2400" dirty="0"/>
              <a:t>символьный массив переменной длины */ </a:t>
            </a:r>
          </a:p>
          <a:p>
            <a:pPr indent="457200">
              <a:lnSpc>
                <a:spcPct val="150000"/>
              </a:lnSpc>
            </a:pPr>
            <a:r>
              <a:rPr lang="ru-RU" sz="2400" dirty="0"/>
              <a:t>/* ... */ </a:t>
            </a:r>
          </a:p>
          <a:p>
            <a:pPr indent="457200">
              <a:lnSpc>
                <a:spcPct val="150000"/>
              </a:lnSpc>
            </a:pPr>
            <a:r>
              <a:rPr lang="ru-RU" sz="2400" dirty="0"/>
              <a:t>} </a:t>
            </a:r>
          </a:p>
          <a:p>
            <a:pPr indent="457200">
              <a:lnSpc>
                <a:spcPct val="150000"/>
              </a:lnSpc>
            </a:pPr>
            <a:r>
              <a:rPr lang="ru-RU" sz="2400" dirty="0"/>
              <a:t>Здесь размер массива </a:t>
            </a:r>
            <a:r>
              <a:rPr lang="es-419" sz="2400" dirty="0"/>
              <a:t>str </a:t>
            </a:r>
            <a:r>
              <a:rPr lang="ru-RU" sz="2400" dirty="0"/>
              <a:t>определяется значением переменной </a:t>
            </a:r>
            <a:r>
              <a:rPr lang="es-419" sz="2400" dirty="0"/>
              <a:t>dim, </a:t>
            </a:r>
            <a:r>
              <a:rPr lang="ru-RU" sz="2400" dirty="0"/>
              <a:t>которая передается в функцию </a:t>
            </a:r>
            <a:r>
              <a:rPr lang="es-419" sz="2400" dirty="0"/>
              <a:t>f() </a:t>
            </a:r>
            <a:r>
              <a:rPr lang="ru-RU" sz="2400" dirty="0"/>
              <a:t>как параметр. Таким образом, при каждом вызове </a:t>
            </a:r>
            <a:r>
              <a:rPr lang="es-419" sz="2400" dirty="0"/>
              <a:t>f() </a:t>
            </a:r>
            <a:r>
              <a:rPr lang="ru-RU" sz="2400" dirty="0"/>
              <a:t>создается массив </a:t>
            </a:r>
            <a:r>
              <a:rPr lang="es-419" sz="2400" dirty="0"/>
              <a:t>str </a:t>
            </a:r>
            <a:r>
              <a:rPr lang="ru-RU" sz="2400" dirty="0"/>
              <a:t>разной длины.</a:t>
            </a:r>
            <a:endParaRPr lang="es-419" sz="2400" dirty="0"/>
          </a:p>
        </p:txBody>
      </p:sp>
    </p:spTree>
    <p:extLst>
      <p:ext uri="{BB962C8B-B14F-4D97-AF65-F5344CB8AC3E}">
        <p14:creationId xmlns:p14="http://schemas.microsoft.com/office/powerpoint/2010/main" val="600248518"/>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МАССИВ ФИКСИРОВАННОЙ ДЛИНЫ</a:t>
            </a:r>
          </a:p>
        </p:txBody>
      </p:sp>
      <p:sp>
        <p:nvSpPr>
          <p:cNvPr id="8" name="TextBox 7"/>
          <p:cNvSpPr txBox="1"/>
          <p:nvPr/>
        </p:nvSpPr>
        <p:spPr>
          <a:xfrm>
            <a:off x="376583" y="505886"/>
            <a:ext cx="8244409" cy="4464684"/>
          </a:xfrm>
          <a:prstGeom prst="rect">
            <a:avLst/>
          </a:prstGeom>
          <a:noFill/>
        </p:spPr>
        <p:txBody>
          <a:bodyPr wrap="square" rtlCol="0">
            <a:spAutoFit/>
          </a:bodyPr>
          <a:lstStyle/>
          <a:p>
            <a:pPr indent="457200">
              <a:lnSpc>
                <a:spcPct val="150000"/>
              </a:lnSpc>
            </a:pPr>
            <a:r>
              <a:rPr lang="ru-RU" sz="2400" b="0" i="0" dirty="0">
                <a:solidFill>
                  <a:srgbClr val="0A0A0A"/>
                </a:solidFill>
                <a:effectLst/>
                <a:latin typeface="Google Sans"/>
              </a:rPr>
              <a:t>Массив фиксированной длины — это структура данных, размер которой задается при создании и </a:t>
            </a:r>
            <a:r>
              <a:rPr lang="ru-RU" sz="2400" b="1" i="0" dirty="0">
                <a:solidFill>
                  <a:srgbClr val="0A0A0A"/>
                </a:solidFill>
                <a:effectLst/>
                <a:latin typeface="Google Sans"/>
              </a:rPr>
              <a:t>не может быть изменен</a:t>
            </a:r>
            <a:r>
              <a:rPr lang="ru-RU" sz="2400" b="0" i="0" dirty="0">
                <a:solidFill>
                  <a:srgbClr val="0A0A0A"/>
                </a:solidFill>
                <a:effectLst/>
                <a:latin typeface="Google Sans"/>
              </a:rPr>
              <a:t> в ходе выполнения программы; он хранит элементы одного типа в непрерывной области памяти, обеспечивая быстрый доступ по индексу. Такие массивы используются, когда количество элементов известно заранее и не будет меняться, в отличие от динамических массивов (списков), которые могут расширяться или сужаться. </a:t>
            </a:r>
            <a:endParaRPr lang="es-419" sz="2400" dirty="0"/>
          </a:p>
        </p:txBody>
      </p:sp>
    </p:spTree>
    <p:extLst>
      <p:ext uri="{BB962C8B-B14F-4D97-AF65-F5344CB8AC3E}">
        <p14:creationId xmlns:p14="http://schemas.microsoft.com/office/powerpoint/2010/main" val="3762901291"/>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СТАТИЧЕСКИЙ МАССИВ</a:t>
            </a:r>
          </a:p>
        </p:txBody>
      </p:sp>
      <p:sp>
        <p:nvSpPr>
          <p:cNvPr id="8" name="TextBox 7"/>
          <p:cNvSpPr txBox="1"/>
          <p:nvPr/>
        </p:nvSpPr>
        <p:spPr>
          <a:xfrm>
            <a:off x="376583" y="505886"/>
            <a:ext cx="8244409" cy="2805063"/>
          </a:xfrm>
          <a:prstGeom prst="rect">
            <a:avLst/>
          </a:prstGeom>
          <a:noFill/>
        </p:spPr>
        <p:txBody>
          <a:bodyPr wrap="square" rtlCol="0">
            <a:spAutoFit/>
          </a:bodyPr>
          <a:lstStyle/>
          <a:p>
            <a:pPr indent="457200">
              <a:lnSpc>
                <a:spcPct val="150000"/>
              </a:lnSpc>
            </a:pPr>
            <a:r>
              <a:rPr lang="ru-RU" sz="2400" dirty="0"/>
              <a:t>Массив фиксированной длины и статический массив в контексте программирования — это, как правило, </a:t>
            </a:r>
            <a:r>
              <a:rPr lang="ru-RU" sz="2400" b="1" i="0" dirty="0">
                <a:solidFill>
                  <a:srgbClr val="0A0A0A"/>
                </a:solidFill>
                <a:effectLst/>
                <a:latin typeface="Google Sans"/>
              </a:rPr>
              <a:t>одно и то же понятие, либо очень близкие понятия, различающиеся нюансами выделения памяти в конкретном языке программирования</a:t>
            </a:r>
            <a:r>
              <a:rPr lang="ru-RU" sz="2400" b="0" i="0" dirty="0">
                <a:solidFill>
                  <a:srgbClr val="0A0A0A"/>
                </a:solidFill>
                <a:effectLst/>
                <a:latin typeface="Google Sans"/>
              </a:rPr>
              <a:t>. </a:t>
            </a:r>
          </a:p>
        </p:txBody>
      </p:sp>
    </p:spTree>
    <p:extLst>
      <p:ext uri="{BB962C8B-B14F-4D97-AF65-F5344CB8AC3E}">
        <p14:creationId xmlns:p14="http://schemas.microsoft.com/office/powerpoint/2010/main" val="2131033397"/>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a:t>
            </a:r>
          </a:p>
        </p:txBody>
      </p:sp>
      <p:sp>
        <p:nvSpPr>
          <p:cNvPr id="8" name="TextBox 7"/>
          <p:cNvSpPr txBox="1"/>
          <p:nvPr/>
        </p:nvSpPr>
        <p:spPr>
          <a:xfrm>
            <a:off x="395536" y="692696"/>
            <a:ext cx="8244409" cy="5632311"/>
          </a:xfrm>
          <a:prstGeom prst="rect">
            <a:avLst/>
          </a:prstGeom>
          <a:noFill/>
        </p:spPr>
        <p:txBody>
          <a:bodyPr wrap="square" rtlCol="0">
            <a:spAutoFit/>
          </a:bodyPr>
          <a:lstStyle/>
          <a:p>
            <a:r>
              <a:rPr lang="ru-RU" sz="2000" b="1" dirty="0"/>
              <a:t>Структура</a:t>
            </a:r>
            <a:r>
              <a:rPr lang="ru-RU" sz="2000" dirty="0"/>
              <a:t> - упорядоченная совокупность произвольных типов данных, объединённых в одной области памяти. Тип структуры вводится описанием следующего вида</a:t>
            </a:r>
          </a:p>
          <a:p>
            <a:r>
              <a:rPr lang="en-US" sz="2000" b="1" dirty="0"/>
              <a:t>struct[ </a:t>
            </a:r>
            <a:r>
              <a:rPr lang="ru-RU" sz="2000" b="1" dirty="0"/>
              <a:t>имя</a:t>
            </a:r>
            <a:r>
              <a:rPr lang="en-US" sz="2000" b="1" dirty="0"/>
              <a:t>_struct]{</a:t>
            </a:r>
            <a:r>
              <a:rPr lang="ru-RU" sz="2000" b="1" dirty="0"/>
              <a:t>тип</a:t>
            </a:r>
            <a:r>
              <a:rPr lang="en-US" sz="2000" b="1" dirty="0"/>
              <a:t> 1 </a:t>
            </a:r>
            <a:r>
              <a:rPr lang="ru-RU" sz="2000" b="1" dirty="0"/>
              <a:t>имя</a:t>
            </a:r>
            <a:r>
              <a:rPr lang="en-US" sz="2000" b="1" dirty="0"/>
              <a:t>_</a:t>
            </a:r>
            <a:r>
              <a:rPr lang="ru-RU" sz="2000" b="1" dirty="0"/>
              <a:t>поля</a:t>
            </a:r>
            <a:r>
              <a:rPr lang="en-US" sz="2000" b="1" dirty="0"/>
              <a:t> 1;</a:t>
            </a:r>
            <a:endParaRPr lang="ru-RU" sz="2000" b="1" dirty="0"/>
          </a:p>
          <a:p>
            <a:r>
              <a:rPr lang="en-US" sz="2000" b="1" dirty="0"/>
              <a:t>                                  </a:t>
            </a:r>
            <a:r>
              <a:rPr lang="ru-RU" sz="2000" b="1" dirty="0"/>
              <a:t>тип 2 </a:t>
            </a:r>
            <a:r>
              <a:rPr lang="ru-RU" sz="2000" b="1" dirty="0" err="1"/>
              <a:t>имя_поля</a:t>
            </a:r>
            <a:r>
              <a:rPr lang="ru-RU" sz="2000" b="1" dirty="0"/>
              <a:t> 2;</a:t>
            </a:r>
            <a:endParaRPr lang="ru-RU" sz="2000" dirty="0"/>
          </a:p>
          <a:p>
            <a:r>
              <a:rPr lang="ru-RU" sz="2000" b="1" dirty="0"/>
              <a:t>                                  ………</a:t>
            </a:r>
            <a:endParaRPr lang="ru-RU" sz="2000" dirty="0"/>
          </a:p>
          <a:p>
            <a:r>
              <a:rPr lang="ru-RU" sz="2000" b="1" dirty="0"/>
              <a:t>                                  тип </a:t>
            </a:r>
            <a:r>
              <a:rPr lang="ru-RU" sz="2000" b="1" dirty="0" err="1"/>
              <a:t>n</a:t>
            </a:r>
            <a:r>
              <a:rPr lang="ru-RU" sz="2000" b="1" dirty="0"/>
              <a:t>  </a:t>
            </a:r>
            <a:r>
              <a:rPr lang="ru-RU" sz="2000" b="1" dirty="0" err="1"/>
              <a:t>имя_поля</a:t>
            </a:r>
            <a:r>
              <a:rPr lang="ru-RU" sz="2000" b="1" dirty="0"/>
              <a:t> </a:t>
            </a:r>
            <a:r>
              <a:rPr lang="ru-RU" sz="2000" b="1" dirty="0" err="1"/>
              <a:t>n</a:t>
            </a:r>
            <a:r>
              <a:rPr lang="ru-RU" sz="2000" b="1" dirty="0"/>
              <a:t>;};</a:t>
            </a:r>
            <a:endParaRPr lang="ru-RU" sz="2000" dirty="0"/>
          </a:p>
          <a:p>
            <a:r>
              <a:rPr lang="ru-RU" sz="2000" dirty="0"/>
              <a:t> </a:t>
            </a:r>
          </a:p>
          <a:p>
            <a:r>
              <a:rPr lang="ru-RU" sz="2000" dirty="0"/>
              <a:t>где </a:t>
            </a:r>
            <a:r>
              <a:rPr lang="ru-RU" sz="2000" dirty="0" err="1"/>
              <a:t>имя_struct</a:t>
            </a:r>
            <a:r>
              <a:rPr lang="ru-RU" sz="2000" dirty="0"/>
              <a:t> - имя структуры шаблона, удовлетворяющего правилам задания идентификато­ров языка </a:t>
            </a:r>
            <a:r>
              <a:rPr lang="ru-RU" sz="2000" dirty="0" err="1"/>
              <a:t>C</a:t>
            </a:r>
            <a:r>
              <a:rPr lang="ru-RU" sz="2000" dirty="0"/>
              <a:t>++; тип 1, тип 2, ..., тип </a:t>
            </a:r>
            <a:r>
              <a:rPr lang="ru-RU" sz="2000" dirty="0" err="1"/>
              <a:t>n</a:t>
            </a:r>
            <a:r>
              <a:rPr lang="ru-RU" sz="2000" dirty="0"/>
              <a:t> - любые предопределённые типы ;</a:t>
            </a:r>
          </a:p>
          <a:p>
            <a:r>
              <a:rPr lang="ru-RU" sz="2000" dirty="0" err="1"/>
              <a:t>имя_поля</a:t>
            </a:r>
            <a:r>
              <a:rPr lang="ru-RU" sz="2000" dirty="0"/>
              <a:t> 1, ... , </a:t>
            </a:r>
            <a:r>
              <a:rPr lang="ru-RU" sz="2000" dirty="0" err="1"/>
              <a:t>имя_поля</a:t>
            </a:r>
            <a:r>
              <a:rPr lang="ru-RU" sz="2000" dirty="0"/>
              <a:t> </a:t>
            </a:r>
            <a:r>
              <a:rPr lang="ru-RU" sz="2000" dirty="0" err="1"/>
              <a:t>n</a:t>
            </a:r>
            <a:r>
              <a:rPr lang="ru-RU" sz="2000" dirty="0"/>
              <a:t> - идентификаторы полей, удовлетворяющие правилам задания идентификаторов. </a:t>
            </a:r>
          </a:p>
          <a:p>
            <a:r>
              <a:rPr lang="ru-RU" sz="2000" dirty="0"/>
              <a:t>Например</a:t>
            </a:r>
            <a:r>
              <a:rPr lang="en-US" sz="2000" dirty="0"/>
              <a:t>:</a:t>
            </a:r>
            <a:endParaRPr lang="ru-RU" sz="2000" dirty="0"/>
          </a:p>
          <a:p>
            <a:r>
              <a:rPr lang="en-US" sz="2000" dirty="0"/>
              <a:t>struct </a:t>
            </a:r>
            <a:r>
              <a:rPr lang="en-US" sz="2000" dirty="0" err="1"/>
              <a:t>tovar</a:t>
            </a:r>
            <a:r>
              <a:rPr lang="en-US" sz="2000" dirty="0"/>
              <a:t> {char name[10];</a:t>
            </a:r>
            <a:endParaRPr lang="ru-RU" sz="2000" dirty="0"/>
          </a:p>
          <a:p>
            <a:r>
              <a:rPr lang="en-US" sz="2000" dirty="0"/>
              <a:t>                     char </a:t>
            </a:r>
            <a:r>
              <a:rPr lang="en-US" sz="2000" dirty="0" err="1"/>
              <a:t>nazn</a:t>
            </a:r>
            <a:r>
              <a:rPr lang="en-US" sz="2000" dirty="0"/>
              <a:t>[15];</a:t>
            </a:r>
            <a:endParaRPr lang="ru-RU" sz="2000" dirty="0"/>
          </a:p>
          <a:p>
            <a:r>
              <a:rPr lang="en-US" sz="2000" dirty="0"/>
              <a:t>                     int time;</a:t>
            </a:r>
            <a:endParaRPr lang="ru-RU" sz="2000" dirty="0"/>
          </a:p>
          <a:p>
            <a:r>
              <a:rPr lang="en-US" sz="2000" dirty="0"/>
              <a:t>                     </a:t>
            </a:r>
            <a:r>
              <a:rPr lang="ru-RU" sz="2000" dirty="0" err="1"/>
              <a:t>int</a:t>
            </a:r>
            <a:r>
              <a:rPr lang="ru-RU" sz="2000" dirty="0"/>
              <a:t> </a:t>
            </a:r>
            <a:r>
              <a:rPr lang="ru-RU" sz="2000" dirty="0" err="1"/>
              <a:t>price</a:t>
            </a:r>
            <a:r>
              <a:rPr lang="ru-RU" sz="2000" dirty="0"/>
              <a:t>;};			</a:t>
            </a:r>
            <a:endParaRPr lang="es-419" sz="2000" dirty="0"/>
          </a:p>
        </p:txBody>
      </p:sp>
    </p:spTree>
    <p:extLst>
      <p:ext uri="{BB962C8B-B14F-4D97-AF65-F5344CB8AC3E}">
        <p14:creationId xmlns:p14="http://schemas.microsoft.com/office/powerpoint/2010/main" val="4057344729"/>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Динамические объекты</a:t>
            </a:r>
          </a:p>
        </p:txBody>
      </p:sp>
      <p:sp>
        <p:nvSpPr>
          <p:cNvPr id="8" name="TextBox 7"/>
          <p:cNvSpPr txBox="1"/>
          <p:nvPr/>
        </p:nvSpPr>
        <p:spPr>
          <a:xfrm>
            <a:off x="615902" y="620688"/>
            <a:ext cx="8126305" cy="5831405"/>
          </a:xfrm>
          <a:prstGeom prst="rect">
            <a:avLst/>
          </a:prstGeom>
          <a:noFill/>
        </p:spPr>
        <p:txBody>
          <a:bodyPr wrap="square" rtlCol="0">
            <a:spAutoFit/>
          </a:bodyPr>
          <a:lstStyle/>
          <a:p>
            <a:pPr indent="457200">
              <a:lnSpc>
                <a:spcPct val="150000"/>
              </a:lnSpc>
            </a:pPr>
            <a:r>
              <a:rPr lang="ru-RU" sz="2800" dirty="0"/>
              <a:t>Когда динамический объект, созданный ранее, больше не нужен, кто-то должен его удалить, и условно типы объектов можно разделить на две группы: те, которые никак не осведомлены о процессе своего удаления, и те, которые что-то подозревают. Будем говорить, что первые имеют стандартную модель управления памятью, а вторые — нестандартную.</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659573134"/>
      </p:ext>
    </p:extLst>
  </p:cSld>
  <p:clrMapOvr>
    <a:masterClrMapping/>
  </p:clrMapOvr>
  <mc:AlternateContent xmlns:mc="http://schemas.openxmlformats.org/markup-compatibility/2006" xmlns:p14="http://schemas.microsoft.com/office/powerpoint/2010/main">
    <mc:Choice Requires="p14">
      <p:transition spd="slow" p14:dur="2000" advTm="23882"/>
    </mc:Choice>
    <mc:Fallback xmlns="">
      <p:transition spd="slow" advTm="23882"/>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a:t>
            </a:r>
          </a:p>
        </p:txBody>
      </p:sp>
      <p:sp>
        <p:nvSpPr>
          <p:cNvPr id="8" name="TextBox 7"/>
          <p:cNvSpPr txBox="1"/>
          <p:nvPr/>
        </p:nvSpPr>
        <p:spPr>
          <a:xfrm>
            <a:off x="395536" y="692696"/>
            <a:ext cx="8244409" cy="3170099"/>
          </a:xfrm>
          <a:prstGeom prst="rect">
            <a:avLst/>
          </a:prstGeom>
          <a:noFill/>
        </p:spPr>
        <p:txBody>
          <a:bodyPr wrap="square" rtlCol="0">
            <a:spAutoFit/>
          </a:bodyPr>
          <a:lstStyle/>
          <a:p>
            <a:r>
              <a:rPr lang="ru-RU" sz="2000" dirty="0"/>
              <a:t>Описание структуры представляет собой задание нового типа  </a:t>
            </a:r>
            <a:r>
              <a:rPr lang="ru-RU" sz="2000" dirty="0" err="1"/>
              <a:t>struct</a:t>
            </a:r>
            <a:r>
              <a:rPr lang="ru-RU" sz="2000" dirty="0"/>
              <a:t> </a:t>
            </a:r>
            <a:r>
              <a:rPr lang="ru-RU" sz="2000" dirty="0" err="1"/>
              <a:t>имя_struct</a:t>
            </a:r>
            <a:r>
              <a:rPr lang="ru-RU" sz="2000" dirty="0"/>
              <a:t> и не приводит к выделению памяти, а лишь даёт  информацию компилятору о типах  и количестве полей. Эта информация используется компилятором при описании структурных переменных для резерви­рования  необходимого места в памяти и организации доступа к необходимым полям структурной переменной.</a:t>
            </a:r>
          </a:p>
          <a:p>
            <a:r>
              <a:rPr lang="ru-RU" sz="2000" dirty="0"/>
              <a:t>     Описание структурной переменной состоит из задания типа и имени структурной переменной, и имеет вид</a:t>
            </a:r>
          </a:p>
          <a:p>
            <a:r>
              <a:rPr lang="en-US" sz="2000" b="1" dirty="0"/>
              <a:t>struct[ </a:t>
            </a:r>
            <a:r>
              <a:rPr lang="ru-RU" sz="2000" b="1" dirty="0"/>
              <a:t>имя</a:t>
            </a:r>
            <a:r>
              <a:rPr lang="en-US" sz="2000" b="1" dirty="0"/>
              <a:t>_struct] </a:t>
            </a:r>
            <a:r>
              <a:rPr lang="ru-RU" sz="2000" b="1" dirty="0"/>
              <a:t>имя</a:t>
            </a:r>
            <a:r>
              <a:rPr lang="en-US" sz="2000" b="1" dirty="0"/>
              <a:t>_</a:t>
            </a:r>
            <a:r>
              <a:rPr lang="en-US" sz="2000" b="1" dirty="0" err="1"/>
              <a:t>var_struct</a:t>
            </a:r>
            <a:r>
              <a:rPr lang="en-US" sz="2000" b="1" dirty="0"/>
              <a:t>;</a:t>
            </a:r>
            <a:r>
              <a:rPr lang="ru-RU" sz="2000" dirty="0"/>
              <a:t>				</a:t>
            </a:r>
            <a:endParaRPr lang="es-419" sz="2000" dirty="0"/>
          </a:p>
        </p:txBody>
      </p:sp>
    </p:spTree>
    <p:extLst>
      <p:ext uri="{BB962C8B-B14F-4D97-AF65-F5344CB8AC3E}">
        <p14:creationId xmlns:p14="http://schemas.microsoft.com/office/powerpoint/2010/main" val="4005129555"/>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a:t>
            </a:r>
          </a:p>
        </p:txBody>
      </p:sp>
      <p:sp>
        <p:nvSpPr>
          <p:cNvPr id="8" name="TextBox 7"/>
          <p:cNvSpPr txBox="1"/>
          <p:nvPr/>
        </p:nvSpPr>
        <p:spPr>
          <a:xfrm>
            <a:off x="395536" y="692696"/>
            <a:ext cx="8244409" cy="5016758"/>
          </a:xfrm>
          <a:prstGeom prst="rect">
            <a:avLst/>
          </a:prstGeom>
          <a:noFill/>
        </p:spPr>
        <p:txBody>
          <a:bodyPr wrap="square" rtlCol="0">
            <a:spAutoFit/>
          </a:bodyPr>
          <a:lstStyle/>
          <a:p>
            <a:r>
              <a:rPr lang="ru-RU" sz="2000" dirty="0"/>
              <a:t>В языке </a:t>
            </a:r>
            <a:r>
              <a:rPr lang="ru-RU" sz="2000" dirty="0" err="1"/>
              <a:t>C</a:t>
            </a:r>
            <a:r>
              <a:rPr lang="ru-RU" sz="2000" dirty="0"/>
              <a:t> допускается совмещение описания шаблона структуры и структурных переменных.</a:t>
            </a:r>
          </a:p>
          <a:p>
            <a:endParaRPr lang="ru-RU" sz="2000" b="1" dirty="0"/>
          </a:p>
          <a:p>
            <a:r>
              <a:rPr lang="ru-RU" sz="2000" b="1" dirty="0"/>
              <a:t>Например</a:t>
            </a:r>
            <a:r>
              <a:rPr lang="en-US" sz="2000" b="1" dirty="0"/>
              <a:t>:</a:t>
            </a:r>
            <a:endParaRPr lang="ru-RU" sz="2000" b="1" dirty="0"/>
          </a:p>
          <a:p>
            <a:pPr marL="0" indent="0">
              <a:buNone/>
            </a:pPr>
            <a:r>
              <a:rPr lang="en-US" sz="2000" i="1" dirty="0"/>
              <a:t>Struct tovar1 { char name[10]; long int price;}tov1, tov2;</a:t>
            </a:r>
            <a:endParaRPr lang="ru-RU" sz="2000" i="1" dirty="0"/>
          </a:p>
          <a:p>
            <a:r>
              <a:rPr lang="ru-RU" sz="2000" dirty="0"/>
              <a:t>где tov1,tov2 - наименование структурных переменных (tov1,tov2 - переменные типа  </a:t>
            </a:r>
            <a:r>
              <a:rPr lang="ru-RU" sz="2000" dirty="0" err="1"/>
              <a:t>struct</a:t>
            </a:r>
            <a:r>
              <a:rPr lang="ru-RU" sz="2000" dirty="0"/>
              <a:t>  tovar1).  </a:t>
            </a:r>
          </a:p>
          <a:p>
            <a:r>
              <a:rPr lang="ru-RU" sz="2000" dirty="0"/>
              <a:t>Доступ к полям структурных переменных  производится  с помощью оператора- «.», который формирует ссылку на нужное </a:t>
            </a:r>
            <a:r>
              <a:rPr lang="ru-RU" sz="2000" dirty="0" err="1"/>
              <a:t>поле_i</a:t>
            </a:r>
            <a:r>
              <a:rPr lang="ru-RU" sz="2000" dirty="0"/>
              <a:t>  структурной переменной и имеет вид - </a:t>
            </a:r>
          </a:p>
          <a:p>
            <a:r>
              <a:rPr lang="ru-RU" sz="2000" dirty="0"/>
              <a:t>имя</a:t>
            </a:r>
            <a:r>
              <a:rPr lang="en-US" sz="2000" dirty="0"/>
              <a:t>_</a:t>
            </a:r>
            <a:r>
              <a:rPr lang="en-US" sz="2000" dirty="0" err="1"/>
              <a:t>var_struct</a:t>
            </a:r>
            <a:r>
              <a:rPr lang="en-US" sz="2000" dirty="0"/>
              <a:t>.</a:t>
            </a:r>
            <a:r>
              <a:rPr lang="ru-RU" sz="2000" dirty="0"/>
              <a:t>поле</a:t>
            </a:r>
            <a:r>
              <a:rPr lang="en-US" sz="2000" dirty="0"/>
              <a:t>_</a:t>
            </a:r>
            <a:r>
              <a:rPr lang="en-US" sz="2000" dirty="0" err="1"/>
              <a:t>i</a:t>
            </a:r>
            <a:r>
              <a:rPr lang="en-US" sz="2000" dirty="0"/>
              <a:t>.</a:t>
            </a:r>
            <a:endParaRPr lang="ru-RU" sz="2000" dirty="0"/>
          </a:p>
          <a:p>
            <a:r>
              <a:rPr lang="ru-RU" sz="2000" dirty="0"/>
              <a:t>Такая ссылка может располагаться в любом месте, где допустимы ссылки на простые перемен­ные. </a:t>
            </a:r>
          </a:p>
          <a:p>
            <a:r>
              <a:rPr lang="ru-RU" sz="2000" dirty="0"/>
              <a:t>Например</a:t>
            </a:r>
            <a:r>
              <a:rPr lang="en-US" sz="2000" dirty="0"/>
              <a:t>:</a:t>
            </a:r>
            <a:endParaRPr lang="ru-RU" sz="2000" dirty="0"/>
          </a:p>
          <a:p>
            <a:r>
              <a:rPr lang="en-US" sz="2000" dirty="0"/>
              <a:t>tov1.name=’’ </a:t>
            </a:r>
            <a:r>
              <a:rPr lang="en-US" sz="2000" dirty="0" err="1"/>
              <a:t>volga</a:t>
            </a:r>
            <a:r>
              <a:rPr lang="en-US" sz="2000" dirty="0"/>
              <a:t>’’,</a:t>
            </a:r>
            <a:endParaRPr lang="ru-RU" sz="2000" dirty="0"/>
          </a:p>
          <a:p>
            <a:r>
              <a:rPr lang="en-US" sz="2000" dirty="0"/>
              <a:t>tov2.price=12000;</a:t>
            </a:r>
            <a:r>
              <a:rPr lang="ru-RU" sz="2000" dirty="0"/>
              <a:t>		</a:t>
            </a:r>
            <a:endParaRPr lang="es-419" sz="2000" dirty="0"/>
          </a:p>
        </p:txBody>
      </p:sp>
    </p:spTree>
    <p:extLst>
      <p:ext uri="{BB962C8B-B14F-4D97-AF65-F5344CB8AC3E}">
        <p14:creationId xmlns:p14="http://schemas.microsoft.com/office/powerpoint/2010/main" val="3210315924"/>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Структура</a:t>
            </a:r>
          </a:p>
        </p:txBody>
      </p:sp>
      <p:sp>
        <p:nvSpPr>
          <p:cNvPr id="8" name="TextBox 7"/>
          <p:cNvSpPr txBox="1"/>
          <p:nvPr/>
        </p:nvSpPr>
        <p:spPr>
          <a:xfrm>
            <a:off x="395536" y="692696"/>
            <a:ext cx="8244409" cy="5016758"/>
          </a:xfrm>
          <a:prstGeom prst="rect">
            <a:avLst/>
          </a:prstGeom>
          <a:noFill/>
        </p:spPr>
        <p:txBody>
          <a:bodyPr wrap="square" rtlCol="0">
            <a:spAutoFit/>
          </a:bodyPr>
          <a:lstStyle/>
          <a:p>
            <a:r>
              <a:rPr lang="ru-RU" sz="2000" dirty="0"/>
              <a:t>Ссылка на поле структурной переменной обладает всеми свойствами обычных переменных. Например, если поле - это массив символов (char </a:t>
            </a:r>
            <a:r>
              <a:rPr lang="ru-RU" sz="2000" dirty="0" err="1"/>
              <a:t>name</a:t>
            </a:r>
            <a:r>
              <a:rPr lang="ru-RU" sz="2000" dirty="0"/>
              <a:t>[10];), то tov1.name - указатель- константа на первый элемент этого массива, а выражение &amp;tov1.price - есть взятие адреса первого байта поля </a:t>
            </a:r>
            <a:r>
              <a:rPr lang="ru-RU" sz="2000" dirty="0" err="1"/>
              <a:t>price</a:t>
            </a:r>
            <a:r>
              <a:rPr lang="ru-RU" sz="2000" dirty="0"/>
              <a:t>. Нет, также, отличий в правилах видимости и времени существования от обычных переменных.</a:t>
            </a:r>
          </a:p>
          <a:p>
            <a:r>
              <a:rPr lang="ru-RU" sz="2000" dirty="0"/>
              <a:t>     В том случае, когда в функции определена лишь одна структура, то допустимо использование описания без указания имени. Например</a:t>
            </a:r>
            <a:r>
              <a:rPr lang="en-US" sz="2000" dirty="0"/>
              <a:t>:</a:t>
            </a:r>
            <a:endParaRPr lang="ru-RU" sz="2000" dirty="0"/>
          </a:p>
          <a:p>
            <a:r>
              <a:rPr lang="en-US" sz="2000" dirty="0"/>
              <a:t>struct{ char name[10];</a:t>
            </a:r>
            <a:endParaRPr lang="ru-RU" sz="2000" dirty="0"/>
          </a:p>
          <a:p>
            <a:r>
              <a:rPr lang="en-US" sz="2000" dirty="0"/>
              <a:t>long int price;} tov1;</a:t>
            </a:r>
            <a:endParaRPr lang="ru-RU" sz="2000" dirty="0"/>
          </a:p>
          <a:p>
            <a:r>
              <a:rPr lang="ru-RU" sz="2000" dirty="0"/>
              <a:t>Переменные типа структура (элементы структуры) могут быть инициализированы соответствующими  выражениями в  вложенных фигурных скобок. Например</a:t>
            </a:r>
            <a:r>
              <a:rPr lang="en-US" sz="2000" dirty="0"/>
              <a:t>:</a:t>
            </a:r>
            <a:endParaRPr lang="ru-RU" sz="2000" dirty="0"/>
          </a:p>
          <a:p>
            <a:r>
              <a:rPr lang="en-US" sz="2000" dirty="0"/>
              <a:t>	 struct{ char name[10]; long int price;} tov1={"</a:t>
            </a:r>
            <a:r>
              <a:rPr lang="ru-RU" sz="2000" dirty="0"/>
              <a:t>стол</a:t>
            </a:r>
            <a:r>
              <a:rPr lang="en-US" sz="2000" dirty="0"/>
              <a:t>",100}; </a:t>
            </a:r>
            <a:r>
              <a:rPr lang="ru-RU" sz="2000" dirty="0"/>
              <a:t>	</a:t>
            </a:r>
            <a:endParaRPr lang="es-419" sz="2000" dirty="0"/>
          </a:p>
        </p:txBody>
      </p:sp>
    </p:spTree>
    <p:extLst>
      <p:ext uri="{BB962C8B-B14F-4D97-AF65-F5344CB8AC3E}">
        <p14:creationId xmlns:p14="http://schemas.microsoft.com/office/powerpoint/2010/main" val="3313416348"/>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8982898" cy="5262979"/>
          </a:xfrm>
          <a:prstGeom prst="rect">
            <a:avLst/>
          </a:prstGeom>
          <a:noFill/>
        </p:spPr>
        <p:txBody>
          <a:bodyPr wrap="square" rtlCol="0">
            <a:spAutoFit/>
          </a:bodyPr>
          <a:lstStyle/>
          <a:p>
            <a:r>
              <a:rPr lang="ru-RU" sz="2400" dirty="0"/>
              <a:t>Объединение (</a:t>
            </a:r>
            <a:r>
              <a:rPr lang="es-419" sz="2400" dirty="0"/>
              <a:t>union</a:t>
            </a:r>
            <a:r>
              <a:rPr lang="ru-RU" sz="2400" dirty="0"/>
              <a:t>)</a:t>
            </a:r>
            <a:r>
              <a:rPr lang="es-419" sz="2400" b="0" i="0" dirty="0">
                <a:solidFill>
                  <a:srgbClr val="0A0A0A"/>
                </a:solidFill>
                <a:effectLst/>
                <a:latin typeface="Google Sans"/>
              </a:rPr>
              <a:t> </a:t>
            </a:r>
            <a:r>
              <a:rPr lang="ru-RU" sz="2400" b="0" i="0" dirty="0">
                <a:solidFill>
                  <a:srgbClr val="0A0A0A"/>
                </a:solidFill>
                <a:effectLst/>
                <a:latin typeface="Google Sans"/>
              </a:rPr>
              <a:t>в языке </a:t>
            </a:r>
            <a:r>
              <a:rPr lang="es-419" sz="2400" b="0" i="0" dirty="0">
                <a:solidFill>
                  <a:srgbClr val="0A0A0A"/>
                </a:solidFill>
                <a:effectLst/>
                <a:latin typeface="Google Sans"/>
              </a:rPr>
              <a:t>C (</a:t>
            </a:r>
            <a:r>
              <a:rPr lang="ru-RU" sz="2400" b="0" i="0" dirty="0">
                <a:solidFill>
                  <a:srgbClr val="0A0A0A"/>
                </a:solidFill>
                <a:effectLst/>
                <a:latin typeface="Google Sans"/>
              </a:rPr>
              <a:t>Си) — это </a:t>
            </a:r>
            <a:r>
              <a:rPr lang="ru-RU" sz="2400" b="1" dirty="0">
                <a:effectLst/>
              </a:rPr>
              <a:t>специальный тип данных</a:t>
            </a:r>
            <a:r>
              <a:rPr lang="ru-RU" sz="2400" dirty="0"/>
              <a:t>, который позволяет хранить </a:t>
            </a:r>
            <a:r>
              <a:rPr lang="ru-RU" sz="2400" b="1" dirty="0">
                <a:effectLst/>
              </a:rPr>
              <a:t>разные типы данных в одной и той же области памяти</a:t>
            </a:r>
            <a:r>
              <a:rPr lang="ru-RU" sz="2400" b="0" i="0" dirty="0">
                <a:solidFill>
                  <a:srgbClr val="0A0A0A"/>
                </a:solidFill>
                <a:effectLst/>
                <a:latin typeface="Google Sans"/>
              </a:rPr>
              <a:t>; в любой момент времени активен только </a:t>
            </a:r>
            <a:r>
              <a:rPr lang="ru-RU" sz="2400" b="1" i="0" dirty="0">
                <a:solidFill>
                  <a:srgbClr val="0A0A0A"/>
                </a:solidFill>
                <a:effectLst/>
                <a:latin typeface="Google Sans"/>
              </a:rPr>
              <a:t>один</a:t>
            </a:r>
            <a:r>
              <a:rPr lang="ru-RU" sz="2400" b="0" i="0" dirty="0">
                <a:solidFill>
                  <a:srgbClr val="0A0A0A"/>
                </a:solidFill>
                <a:effectLst/>
                <a:latin typeface="Google Sans"/>
              </a:rPr>
              <a:t> из его членов, занимая память, достаточную для </a:t>
            </a:r>
            <a:r>
              <a:rPr lang="ru-RU" sz="2400" b="1" i="0" dirty="0">
                <a:solidFill>
                  <a:srgbClr val="0A0A0A"/>
                </a:solidFill>
                <a:effectLst/>
                <a:latin typeface="Google Sans"/>
              </a:rPr>
              <a:t>самого крупного</a:t>
            </a:r>
            <a:r>
              <a:rPr lang="ru-RU" sz="2400" b="0" i="0" dirty="0">
                <a:solidFill>
                  <a:srgbClr val="0A0A0A"/>
                </a:solidFill>
                <a:effectLst/>
                <a:latin typeface="Google Sans"/>
              </a:rPr>
              <a:t> члена, что эффективно для </a:t>
            </a:r>
            <a:r>
              <a:rPr lang="ru-RU" sz="2400" b="0" i="0" dirty="0" err="1">
                <a:solidFill>
                  <a:srgbClr val="0A0A0A"/>
                </a:solidFill>
                <a:effectLst/>
                <a:latin typeface="Google Sans"/>
              </a:rPr>
              <a:t>переиспользования</a:t>
            </a:r>
            <a:r>
              <a:rPr lang="ru-RU" sz="2400" b="0" i="0" dirty="0">
                <a:solidFill>
                  <a:srgbClr val="0A0A0A"/>
                </a:solidFill>
                <a:effectLst/>
                <a:latin typeface="Google Sans"/>
              </a:rPr>
              <a:t> памяти, в отличие от </a:t>
            </a:r>
            <a:r>
              <a:rPr lang="es-419" sz="2400" dirty="0"/>
              <a:t>struct</a:t>
            </a:r>
            <a:r>
              <a:rPr lang="es-419" sz="2400" b="0" i="0" dirty="0">
                <a:solidFill>
                  <a:srgbClr val="0A0A0A"/>
                </a:solidFill>
                <a:effectLst/>
                <a:latin typeface="Google Sans"/>
              </a:rPr>
              <a:t>, </a:t>
            </a:r>
            <a:r>
              <a:rPr lang="ru-RU" sz="2400" b="0" i="0" dirty="0">
                <a:solidFill>
                  <a:srgbClr val="0A0A0A"/>
                </a:solidFill>
                <a:effectLst/>
                <a:latin typeface="Google Sans"/>
              </a:rPr>
              <a:t>где все члены хранятся одновременно. </a:t>
            </a:r>
          </a:p>
          <a:p>
            <a:endParaRPr lang="ru-RU" sz="2400" dirty="0"/>
          </a:p>
          <a:p>
            <a:r>
              <a:rPr lang="es-419" sz="2400" dirty="0">
                <a:solidFill>
                  <a:srgbClr val="9334E6"/>
                </a:solidFill>
                <a:effectLst/>
              </a:rPr>
              <a:t>union</a:t>
            </a:r>
            <a:r>
              <a:rPr lang="es-419" sz="2400" dirty="0"/>
              <a:t> Data </a:t>
            </a:r>
            <a:r>
              <a:rPr lang="ru-RU" sz="2400" dirty="0"/>
              <a:t>//объединение</a:t>
            </a:r>
          </a:p>
          <a:p>
            <a:r>
              <a:rPr lang="es-419" sz="2400" dirty="0"/>
              <a:t>{ </a:t>
            </a:r>
            <a:endParaRPr lang="ru-RU" sz="2400" dirty="0"/>
          </a:p>
          <a:p>
            <a:r>
              <a:rPr lang="ru-RU" sz="2400" dirty="0">
                <a:solidFill>
                  <a:srgbClr val="9334E6"/>
                </a:solidFill>
                <a:effectLst/>
              </a:rPr>
              <a:t>	</a:t>
            </a:r>
            <a:r>
              <a:rPr lang="es-419" sz="2400" dirty="0">
                <a:solidFill>
                  <a:srgbClr val="9334E6"/>
                </a:solidFill>
                <a:effectLst/>
              </a:rPr>
              <a:t>int</a:t>
            </a:r>
            <a:r>
              <a:rPr lang="es-419" sz="2400" dirty="0"/>
              <a:t> i; </a:t>
            </a:r>
            <a:endParaRPr lang="ru-RU" sz="2400" dirty="0"/>
          </a:p>
          <a:p>
            <a:r>
              <a:rPr lang="ru-RU" sz="2400" dirty="0">
                <a:solidFill>
                  <a:srgbClr val="9334E6"/>
                </a:solidFill>
                <a:effectLst/>
              </a:rPr>
              <a:t>	</a:t>
            </a:r>
            <a:r>
              <a:rPr lang="es-419" sz="2400" dirty="0">
                <a:solidFill>
                  <a:srgbClr val="9334E6"/>
                </a:solidFill>
                <a:effectLst/>
              </a:rPr>
              <a:t>float</a:t>
            </a:r>
            <a:r>
              <a:rPr lang="es-419" sz="2400" dirty="0"/>
              <a:t> f; </a:t>
            </a:r>
            <a:endParaRPr lang="ru-RU" sz="2400" dirty="0"/>
          </a:p>
          <a:p>
            <a:r>
              <a:rPr lang="ru-RU" sz="2400" dirty="0">
                <a:solidFill>
                  <a:srgbClr val="9334E6"/>
                </a:solidFill>
                <a:effectLst/>
              </a:rPr>
              <a:t>	</a:t>
            </a:r>
            <a:r>
              <a:rPr lang="es-419" sz="2400" dirty="0">
                <a:solidFill>
                  <a:srgbClr val="9334E6"/>
                </a:solidFill>
                <a:effectLst/>
              </a:rPr>
              <a:t>char</a:t>
            </a:r>
            <a:r>
              <a:rPr lang="es-419" sz="2400" dirty="0"/>
              <a:t> str[</a:t>
            </a:r>
            <a:r>
              <a:rPr lang="es-419" sz="2400" dirty="0">
                <a:solidFill>
                  <a:srgbClr val="B45908"/>
                </a:solidFill>
                <a:effectLst/>
              </a:rPr>
              <a:t>20</a:t>
            </a:r>
            <a:r>
              <a:rPr lang="es-419" sz="2400" dirty="0"/>
              <a:t>]; </a:t>
            </a:r>
            <a:endParaRPr lang="ru-RU" sz="2400" dirty="0"/>
          </a:p>
          <a:p>
            <a:r>
              <a:rPr lang="es-419" sz="2400" dirty="0"/>
              <a:t>};</a:t>
            </a:r>
            <a:endParaRPr lang="ru-RU" sz="2400" dirty="0"/>
          </a:p>
        </p:txBody>
      </p:sp>
    </p:spTree>
    <p:extLst>
      <p:ext uri="{BB962C8B-B14F-4D97-AF65-F5344CB8AC3E}">
        <p14:creationId xmlns:p14="http://schemas.microsoft.com/office/powerpoint/2010/main" val="3944512845"/>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8982898" cy="4893647"/>
          </a:xfrm>
          <a:prstGeom prst="rect">
            <a:avLst/>
          </a:prstGeom>
          <a:noFill/>
        </p:spPr>
        <p:txBody>
          <a:bodyPr wrap="square" rtlCol="0">
            <a:spAutoFit/>
          </a:bodyPr>
          <a:lstStyle/>
          <a:p>
            <a:r>
              <a:rPr lang="ru-RU" sz="2400" dirty="0"/>
              <a:t>Описание  переменной </a:t>
            </a:r>
            <a:r>
              <a:rPr lang="ru-RU" sz="2400" dirty="0" err="1"/>
              <a:t>union</a:t>
            </a:r>
            <a:r>
              <a:rPr lang="ru-RU" sz="2400" dirty="0"/>
              <a:t> состоит из задания типа (</a:t>
            </a:r>
            <a:r>
              <a:rPr lang="ru-RU" sz="2400" dirty="0" err="1"/>
              <a:t>union</a:t>
            </a:r>
            <a:r>
              <a:rPr lang="ru-RU" sz="2400" dirty="0"/>
              <a:t> </a:t>
            </a:r>
            <a:r>
              <a:rPr lang="ru-RU" sz="2400" dirty="0" err="1"/>
              <a:t>ind_un</a:t>
            </a:r>
            <a:r>
              <a:rPr lang="ru-RU" sz="2400" dirty="0"/>
              <a:t>) и идентификатора  (</a:t>
            </a:r>
            <a:r>
              <a:rPr lang="ru-RU" sz="2400" dirty="0" err="1"/>
              <a:t>имя_var</a:t>
            </a:r>
            <a:r>
              <a:rPr lang="ru-RU" sz="2400" dirty="0"/>
              <a:t>_ </a:t>
            </a:r>
            <a:r>
              <a:rPr lang="ru-RU" sz="2400" dirty="0" err="1"/>
              <a:t>union</a:t>
            </a:r>
            <a:r>
              <a:rPr lang="ru-RU" sz="2400" dirty="0"/>
              <a:t>) переменной, и имеет вид</a:t>
            </a:r>
          </a:p>
          <a:p>
            <a:r>
              <a:rPr lang="en-US" sz="2400" b="1" dirty="0"/>
              <a:t>union </a:t>
            </a:r>
            <a:r>
              <a:rPr lang="en-US" sz="2400" b="1" dirty="0" err="1"/>
              <a:t>ind_un</a:t>
            </a:r>
            <a:r>
              <a:rPr lang="en-US" sz="2400" b="1" dirty="0"/>
              <a:t>    </a:t>
            </a:r>
            <a:r>
              <a:rPr lang="ru-RU" sz="2400" b="1" dirty="0"/>
              <a:t>имя</a:t>
            </a:r>
            <a:r>
              <a:rPr lang="en-US" sz="2400" b="1" dirty="0"/>
              <a:t>_var_ union;</a:t>
            </a:r>
            <a:endParaRPr lang="ru-RU" sz="2400" b="1" dirty="0"/>
          </a:p>
          <a:p>
            <a:r>
              <a:rPr lang="ru-RU" sz="2400" dirty="0"/>
              <a:t>Аналогично структуре в языке </a:t>
            </a:r>
            <a:r>
              <a:rPr lang="ru-RU" sz="2400" dirty="0" err="1"/>
              <a:t>C</a:t>
            </a:r>
            <a:r>
              <a:rPr lang="ru-RU" sz="2400" dirty="0"/>
              <a:t> допускается совмещение описания  шаблона объединения  и переменных объединения.</a:t>
            </a:r>
          </a:p>
          <a:p>
            <a:r>
              <a:rPr lang="ru-RU" sz="2400" dirty="0"/>
              <a:t>Например</a:t>
            </a:r>
            <a:r>
              <a:rPr lang="en-US" sz="2400" dirty="0"/>
              <a:t>:</a:t>
            </a:r>
            <a:endParaRPr lang="ru-RU" sz="2400" dirty="0"/>
          </a:p>
          <a:p>
            <a:r>
              <a:rPr lang="en-US" sz="2400" dirty="0"/>
              <a:t>union </a:t>
            </a:r>
            <a:r>
              <a:rPr lang="en-US" sz="2400" dirty="0" err="1"/>
              <a:t>ind_un</a:t>
            </a:r>
            <a:r>
              <a:rPr lang="en-US" sz="2400" dirty="0"/>
              <a:t>  {  </a:t>
            </a:r>
            <a:endParaRPr lang="ru-RU" sz="2400" dirty="0"/>
          </a:p>
          <a:p>
            <a:r>
              <a:rPr lang="ru-RU" sz="2400" dirty="0" err="1"/>
              <a:t>int</a:t>
            </a:r>
            <a:r>
              <a:rPr lang="ru-RU" sz="2400" dirty="0"/>
              <a:t> </a:t>
            </a:r>
            <a:r>
              <a:rPr lang="ru-RU" sz="2400" dirty="0" err="1"/>
              <a:t>i</a:t>
            </a:r>
            <a:r>
              <a:rPr lang="ru-RU" sz="2400" dirty="0"/>
              <a:t>;               //требуется 2 байта</a:t>
            </a:r>
          </a:p>
          <a:p>
            <a:r>
              <a:rPr lang="ru-RU" sz="2400" dirty="0" err="1"/>
              <a:t>double</a:t>
            </a:r>
            <a:r>
              <a:rPr lang="ru-RU" sz="2400" dirty="0"/>
              <a:t> </a:t>
            </a:r>
            <a:r>
              <a:rPr lang="ru-RU" sz="2400" dirty="0" err="1"/>
              <a:t>j</a:t>
            </a:r>
            <a:r>
              <a:rPr lang="ru-RU" sz="2400" dirty="0"/>
              <a:t>;        //требуется 8 байт</a:t>
            </a:r>
          </a:p>
          <a:p>
            <a:r>
              <a:rPr lang="ru-RU" sz="2400" dirty="0" err="1"/>
              <a:t>char</a:t>
            </a:r>
            <a:r>
              <a:rPr lang="ru-RU" sz="2400" dirty="0"/>
              <a:t> </a:t>
            </a:r>
            <a:r>
              <a:rPr lang="ru-RU" sz="2400" dirty="0" err="1"/>
              <a:t>k</a:t>
            </a:r>
            <a:r>
              <a:rPr lang="ru-RU" sz="2400" dirty="0"/>
              <a:t>;            //требуется 1 байт</a:t>
            </a:r>
          </a:p>
          <a:p>
            <a:r>
              <a:rPr lang="en-US" sz="2400" dirty="0"/>
              <a:t>} m, *</a:t>
            </a:r>
            <a:r>
              <a:rPr lang="en-US" sz="2400" dirty="0" err="1"/>
              <a:t>mptr</a:t>
            </a:r>
            <a:r>
              <a:rPr lang="en-US" sz="2400" dirty="0"/>
              <a:t>=&amp;m;</a:t>
            </a:r>
            <a:endParaRPr lang="ru-RU" sz="2400" dirty="0"/>
          </a:p>
        </p:txBody>
      </p:sp>
    </p:spTree>
    <p:extLst>
      <p:ext uri="{BB962C8B-B14F-4D97-AF65-F5344CB8AC3E}">
        <p14:creationId xmlns:p14="http://schemas.microsoft.com/office/powerpoint/2010/main" val="3768943508"/>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8982898" cy="3416320"/>
          </a:xfrm>
          <a:prstGeom prst="rect">
            <a:avLst/>
          </a:prstGeom>
          <a:noFill/>
        </p:spPr>
        <p:txBody>
          <a:bodyPr wrap="square" rtlCol="0">
            <a:spAutoFit/>
          </a:bodyPr>
          <a:lstStyle/>
          <a:p>
            <a:pPr algn="l"/>
            <a:r>
              <a:rPr lang="ru-RU" sz="2400" b="1" i="0" dirty="0">
                <a:solidFill>
                  <a:srgbClr val="001D35"/>
                </a:solidFill>
                <a:effectLst/>
                <a:latin typeface="Google Sans"/>
              </a:rPr>
              <a:t>Как работает </a:t>
            </a:r>
            <a:r>
              <a:rPr lang="es-419" sz="2400" b="1" i="0" dirty="0">
                <a:solidFill>
                  <a:srgbClr val="001D35"/>
                </a:solidFill>
                <a:effectLst/>
                <a:latin typeface="Google Sans"/>
              </a:rPr>
              <a:t>union</a:t>
            </a:r>
            <a:r>
              <a:rPr lang="ru-RU" sz="2400" b="1" i="0" dirty="0">
                <a:solidFill>
                  <a:srgbClr val="001D35"/>
                </a:solidFill>
                <a:effectLst/>
                <a:latin typeface="Google Sans"/>
              </a:rPr>
              <a:t>?</a:t>
            </a:r>
            <a:endParaRPr lang="es-419" sz="2400" b="1" i="0" dirty="0">
              <a:solidFill>
                <a:srgbClr val="001D35"/>
              </a:solidFill>
              <a:effectLst/>
              <a:latin typeface="Google Sans"/>
            </a:endParaRPr>
          </a:p>
          <a:p>
            <a:pPr algn="l">
              <a:buFont typeface="Arial" panose="020B0604020202020204" pitchFamily="34" charset="0"/>
              <a:buChar char="•"/>
            </a:pPr>
            <a:r>
              <a:rPr lang="ru-RU" sz="2400" b="1" i="0" dirty="0">
                <a:solidFill>
                  <a:srgbClr val="0A0A0A"/>
                </a:solidFill>
                <a:effectLst/>
                <a:latin typeface="Google Sans"/>
              </a:rPr>
              <a:t>Общая память:</a:t>
            </a:r>
            <a:r>
              <a:rPr lang="ru-RU" sz="2400" b="0" i="0" dirty="0">
                <a:solidFill>
                  <a:srgbClr val="0A0A0A"/>
                </a:solidFill>
                <a:effectLst/>
                <a:latin typeface="Google Sans"/>
              </a:rPr>
              <a:t> Все поля </a:t>
            </a:r>
            <a:r>
              <a:rPr lang="es-419" sz="2400" b="0" i="0" dirty="0">
                <a:solidFill>
                  <a:srgbClr val="0A0A0A"/>
                </a:solidFill>
                <a:effectLst/>
                <a:latin typeface="Google Sans"/>
              </a:rPr>
              <a:t>union </a:t>
            </a:r>
            <a:r>
              <a:rPr lang="ru-RU" sz="2400" b="0" i="0" dirty="0">
                <a:solidFill>
                  <a:srgbClr val="0A0A0A"/>
                </a:solidFill>
                <a:effectLst/>
                <a:latin typeface="Google Sans"/>
              </a:rPr>
              <a:t>располагаются по одному и тому же адресу в памяти, перекрывая друг друга.</a:t>
            </a:r>
          </a:p>
          <a:p>
            <a:pPr algn="l">
              <a:buFont typeface="Arial" panose="020B0604020202020204" pitchFamily="34" charset="0"/>
              <a:buChar char="•"/>
            </a:pPr>
            <a:r>
              <a:rPr lang="ru-RU" sz="2400" b="1" i="0" dirty="0">
                <a:solidFill>
                  <a:srgbClr val="0A0A0A"/>
                </a:solidFill>
                <a:effectLst/>
                <a:latin typeface="Google Sans"/>
              </a:rPr>
              <a:t>Один активный член:</a:t>
            </a:r>
            <a:r>
              <a:rPr lang="ru-RU" sz="2400" b="0" i="0" dirty="0">
                <a:solidFill>
                  <a:srgbClr val="0A0A0A"/>
                </a:solidFill>
                <a:effectLst/>
                <a:latin typeface="Google Sans"/>
              </a:rPr>
              <a:t> Вы можете присвоить значение любому члену </a:t>
            </a:r>
            <a:r>
              <a:rPr lang="es-419" sz="2400" b="0" i="0" dirty="0">
                <a:solidFill>
                  <a:srgbClr val="0A0A0A"/>
                </a:solidFill>
                <a:effectLst/>
                <a:latin typeface="Google Sans"/>
              </a:rPr>
              <a:t>union, </a:t>
            </a:r>
            <a:r>
              <a:rPr lang="ru-RU" sz="2400" b="0" i="0" dirty="0">
                <a:solidFill>
                  <a:srgbClr val="0A0A0A"/>
                </a:solidFill>
                <a:effectLst/>
                <a:latin typeface="Google Sans"/>
              </a:rPr>
              <a:t>но когда вы читаете его, вы должны знать, какой член был записан последним, чтобы правильно интерпретировать данные.</a:t>
            </a:r>
          </a:p>
          <a:p>
            <a:pPr algn="l">
              <a:buFont typeface="Arial" panose="020B0604020202020204" pitchFamily="34" charset="0"/>
              <a:buChar char="•"/>
            </a:pPr>
            <a:r>
              <a:rPr lang="ru-RU" sz="2400" b="1" i="0" dirty="0">
                <a:solidFill>
                  <a:srgbClr val="0A0A0A"/>
                </a:solidFill>
                <a:effectLst/>
                <a:latin typeface="Google Sans"/>
              </a:rPr>
              <a:t>Размер:</a:t>
            </a:r>
            <a:r>
              <a:rPr lang="ru-RU" sz="2400" b="0" i="0" dirty="0">
                <a:solidFill>
                  <a:srgbClr val="0A0A0A"/>
                </a:solidFill>
                <a:effectLst/>
                <a:latin typeface="Google Sans"/>
              </a:rPr>
              <a:t> Размер </a:t>
            </a:r>
            <a:r>
              <a:rPr lang="es-419" sz="2400" b="0" i="0" dirty="0">
                <a:solidFill>
                  <a:srgbClr val="0A0A0A"/>
                </a:solidFill>
                <a:effectLst/>
                <a:latin typeface="Google Sans"/>
              </a:rPr>
              <a:t>union </a:t>
            </a:r>
            <a:r>
              <a:rPr lang="ru-RU" sz="2400" b="0" i="0" dirty="0">
                <a:solidFill>
                  <a:srgbClr val="0A0A0A"/>
                </a:solidFill>
                <a:effectLst/>
                <a:latin typeface="Google Sans"/>
              </a:rPr>
              <a:t>равен размеру его самого </a:t>
            </a:r>
            <a:r>
              <a:rPr lang="ru-RU" sz="2400" b="0" i="0" dirty="0" err="1">
                <a:solidFill>
                  <a:srgbClr val="0A0A0A"/>
                </a:solidFill>
                <a:effectLst/>
                <a:latin typeface="Google Sans"/>
              </a:rPr>
              <a:t>оюъемного</a:t>
            </a:r>
            <a:r>
              <a:rPr lang="ru-RU" sz="2400" b="0" i="0" dirty="0">
                <a:solidFill>
                  <a:srgbClr val="0A0A0A"/>
                </a:solidFill>
                <a:effectLst/>
                <a:latin typeface="Google Sans"/>
              </a:rPr>
              <a:t> члена. </a:t>
            </a:r>
          </a:p>
        </p:txBody>
      </p:sp>
    </p:spTree>
    <p:extLst>
      <p:ext uri="{BB962C8B-B14F-4D97-AF65-F5344CB8AC3E}">
        <p14:creationId xmlns:p14="http://schemas.microsoft.com/office/powerpoint/2010/main" val="58457531"/>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4806597" cy="461665"/>
          </a:xfrm>
          <a:prstGeom prst="rect">
            <a:avLst/>
          </a:prstGeom>
          <a:noFill/>
        </p:spPr>
        <p:txBody>
          <a:bodyPr wrap="square" rtlCol="0">
            <a:spAutoFit/>
          </a:bodyPr>
          <a:lstStyle/>
          <a:p>
            <a:pPr algn="l"/>
            <a:r>
              <a:rPr lang="ru-RU" sz="2400" b="1" i="0" dirty="0">
                <a:solidFill>
                  <a:srgbClr val="001D35"/>
                </a:solidFill>
                <a:effectLst/>
                <a:latin typeface="Google Sans"/>
              </a:rPr>
              <a:t>Отличие от структуры</a:t>
            </a:r>
          </a:p>
        </p:txBody>
      </p:sp>
      <p:sp>
        <p:nvSpPr>
          <p:cNvPr id="3" name="TextBox 2">
            <a:extLst>
              <a:ext uri="{FF2B5EF4-FFF2-40B4-BE49-F238E27FC236}">
                <a16:creationId xmlns:a16="http://schemas.microsoft.com/office/drawing/2014/main" id="{82514A11-B0BC-9517-D99D-C5A948347022}"/>
              </a:ext>
            </a:extLst>
          </p:cNvPr>
          <p:cNvSpPr txBox="1"/>
          <p:nvPr/>
        </p:nvSpPr>
        <p:spPr>
          <a:xfrm>
            <a:off x="341304" y="991471"/>
            <a:ext cx="8767037" cy="2554545"/>
          </a:xfrm>
          <a:prstGeom prst="rect">
            <a:avLst/>
          </a:prstGeom>
          <a:noFill/>
        </p:spPr>
        <p:txBody>
          <a:bodyPr wrap="square">
            <a:spAutoFit/>
          </a:bodyPr>
          <a:lstStyle/>
          <a:p>
            <a:pPr algn="l">
              <a:buFont typeface="Arial" panose="020B0604020202020204" pitchFamily="34" charset="0"/>
              <a:buChar char="•"/>
            </a:pPr>
            <a:r>
              <a:rPr lang="es-419" sz="1600" b="1" i="0" dirty="0">
                <a:solidFill>
                  <a:srgbClr val="0A0A0A"/>
                </a:solidFill>
                <a:effectLst/>
                <a:latin typeface="Google Sans"/>
              </a:rPr>
              <a:t>struct</a:t>
            </a:r>
            <a:r>
              <a:rPr lang="es-419" sz="1600" b="0" i="0" dirty="0">
                <a:solidFill>
                  <a:srgbClr val="0A0A0A"/>
                </a:solidFill>
                <a:effectLst/>
                <a:latin typeface="Google Sans"/>
              </a:rPr>
              <a:t>: </a:t>
            </a:r>
            <a:r>
              <a:rPr lang="ru-RU" sz="1600" b="0" i="0" dirty="0">
                <a:solidFill>
                  <a:srgbClr val="0A0A0A"/>
                </a:solidFill>
                <a:effectLst/>
                <a:latin typeface="Google Sans"/>
              </a:rPr>
              <a:t>Члены хранятся последовательно, каждый в своей области памяти. Общий размер равен сумме размеров всех членов</a:t>
            </a:r>
          </a:p>
          <a:p>
            <a:pPr algn="l">
              <a:buFont typeface="Arial" panose="020B0604020202020204" pitchFamily="34" charset="0"/>
              <a:buChar char="•"/>
            </a:pPr>
            <a:endParaRPr lang="ru-RU" sz="1600" dirty="0">
              <a:solidFill>
                <a:srgbClr val="0A0A0A"/>
              </a:solidFill>
              <a:latin typeface="Google Sans"/>
            </a:endParaRPr>
          </a:p>
          <a:p>
            <a:pPr algn="l">
              <a:buFont typeface="Arial" panose="020B0604020202020204" pitchFamily="34" charset="0"/>
              <a:buChar char="•"/>
            </a:pPr>
            <a:endParaRPr lang="es-419" sz="1600" b="0" i="0" dirty="0">
              <a:solidFill>
                <a:srgbClr val="0A0A0A"/>
              </a:solidFill>
              <a:effectLst/>
              <a:latin typeface="Google Sans"/>
            </a:endParaRPr>
          </a:p>
          <a:p>
            <a:pPr algn="l">
              <a:buFont typeface="Arial" panose="020B0604020202020204" pitchFamily="34" charset="0"/>
              <a:buChar char="•"/>
            </a:pPr>
            <a:r>
              <a:rPr lang="es-419" sz="1600" b="1" i="0" dirty="0">
                <a:solidFill>
                  <a:srgbClr val="0A0A0A"/>
                </a:solidFill>
                <a:effectLst/>
                <a:latin typeface="Google Sans"/>
              </a:rPr>
              <a:t>union</a:t>
            </a:r>
            <a:r>
              <a:rPr lang="es-419" sz="1600" b="0" i="0" dirty="0">
                <a:solidFill>
                  <a:srgbClr val="0A0A0A"/>
                </a:solidFill>
                <a:effectLst/>
                <a:latin typeface="Google Sans"/>
              </a:rPr>
              <a:t>: </a:t>
            </a:r>
            <a:r>
              <a:rPr lang="ru-RU" sz="1600" b="0" i="0" dirty="0">
                <a:solidFill>
                  <a:srgbClr val="0A0A0A"/>
                </a:solidFill>
                <a:effectLst/>
                <a:latin typeface="Google Sans"/>
              </a:rPr>
              <a:t>Члены хранятся в одной области. Общий размер равен размеру самого большого члена </a:t>
            </a:r>
          </a:p>
          <a:p>
            <a:endParaRPr lang="ru-RU" sz="1600" dirty="0"/>
          </a:p>
          <a:p>
            <a:endParaRPr lang="ru-RU" sz="1600" dirty="0"/>
          </a:p>
          <a:p>
            <a:r>
              <a:rPr lang="es-419" sz="1600" dirty="0"/>
              <a:t>union</a:t>
            </a:r>
            <a:r>
              <a:rPr lang="es-419" sz="1600" b="0" i="0" dirty="0">
                <a:solidFill>
                  <a:srgbClr val="0A0A0A"/>
                </a:solidFill>
                <a:effectLst/>
                <a:latin typeface="Google Sans"/>
              </a:rPr>
              <a:t> </a:t>
            </a:r>
            <a:r>
              <a:rPr lang="ru-RU" sz="1600" b="0" i="0" dirty="0">
                <a:solidFill>
                  <a:srgbClr val="0A0A0A"/>
                </a:solidFill>
                <a:effectLst/>
                <a:latin typeface="Google Sans"/>
              </a:rPr>
              <a:t>используется для экономии памяти, когда вам нужно хранить разные типы данных, но не одновременно, или когда нужно работать с данными в разных представлениях (например, в мультимедийных библиотеках)</a:t>
            </a:r>
            <a:endParaRPr lang="ru-RU" sz="1600" dirty="0"/>
          </a:p>
        </p:txBody>
      </p:sp>
    </p:spTree>
    <p:extLst>
      <p:ext uri="{BB962C8B-B14F-4D97-AF65-F5344CB8AC3E}">
        <p14:creationId xmlns:p14="http://schemas.microsoft.com/office/powerpoint/2010/main" val="1894665753"/>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4806597" cy="461665"/>
          </a:xfrm>
          <a:prstGeom prst="rect">
            <a:avLst/>
          </a:prstGeom>
          <a:noFill/>
        </p:spPr>
        <p:txBody>
          <a:bodyPr wrap="square" rtlCol="0">
            <a:spAutoFit/>
          </a:bodyPr>
          <a:lstStyle/>
          <a:p>
            <a:pPr algn="l"/>
            <a:r>
              <a:rPr lang="ru-RU" sz="2400" b="1" i="0" dirty="0">
                <a:solidFill>
                  <a:srgbClr val="001D35"/>
                </a:solidFill>
                <a:effectLst/>
                <a:latin typeface="Google Sans"/>
              </a:rPr>
              <a:t>Пример использования в языке С</a:t>
            </a:r>
          </a:p>
        </p:txBody>
      </p:sp>
      <p:sp>
        <p:nvSpPr>
          <p:cNvPr id="3" name="TextBox 2">
            <a:extLst>
              <a:ext uri="{FF2B5EF4-FFF2-40B4-BE49-F238E27FC236}">
                <a16:creationId xmlns:a16="http://schemas.microsoft.com/office/drawing/2014/main" id="{82514A11-B0BC-9517-D99D-C5A948347022}"/>
              </a:ext>
            </a:extLst>
          </p:cNvPr>
          <p:cNvSpPr txBox="1"/>
          <p:nvPr/>
        </p:nvSpPr>
        <p:spPr>
          <a:xfrm>
            <a:off x="341304" y="991471"/>
            <a:ext cx="8767037" cy="5509200"/>
          </a:xfrm>
          <a:prstGeom prst="rect">
            <a:avLst/>
          </a:prstGeom>
          <a:noFill/>
        </p:spPr>
        <p:txBody>
          <a:bodyPr wrap="square">
            <a:spAutoFit/>
          </a:bodyPr>
          <a:lstStyle/>
          <a:p>
            <a:r>
              <a:rPr lang="ru-RU" sz="1600" dirty="0"/>
              <a:t>#</a:t>
            </a:r>
            <a:r>
              <a:rPr lang="ru-RU" sz="1600" dirty="0" err="1"/>
              <a:t>include</a:t>
            </a:r>
            <a:r>
              <a:rPr lang="ru-RU" sz="1600" dirty="0"/>
              <a:t> &lt;</a:t>
            </a:r>
            <a:r>
              <a:rPr lang="ru-RU" sz="1600" dirty="0" err="1"/>
              <a:t>stdio.h</a:t>
            </a:r>
            <a:r>
              <a:rPr lang="ru-RU" sz="1600" dirty="0"/>
              <a:t>&gt;</a:t>
            </a:r>
          </a:p>
          <a:p>
            <a:endParaRPr lang="ru-RU" sz="1600" dirty="0"/>
          </a:p>
          <a:p>
            <a:r>
              <a:rPr lang="ru-RU" sz="1600" dirty="0" err="1"/>
              <a:t>union</a:t>
            </a:r>
            <a:r>
              <a:rPr lang="ru-RU" sz="1600" dirty="0"/>
              <a:t> Data {</a:t>
            </a:r>
          </a:p>
          <a:p>
            <a:r>
              <a:rPr lang="ru-RU" sz="1600" dirty="0"/>
              <a:t>    int </a:t>
            </a:r>
            <a:r>
              <a:rPr lang="ru-RU" sz="1600" dirty="0" err="1"/>
              <a:t>i</a:t>
            </a:r>
            <a:r>
              <a:rPr lang="ru-RU" sz="1600" dirty="0"/>
              <a:t>;</a:t>
            </a:r>
          </a:p>
          <a:p>
            <a:r>
              <a:rPr lang="ru-RU" sz="1600" dirty="0"/>
              <a:t>    float </a:t>
            </a:r>
            <a:r>
              <a:rPr lang="ru-RU" sz="1600" dirty="0" err="1"/>
              <a:t>f</a:t>
            </a:r>
            <a:r>
              <a:rPr lang="ru-RU" sz="1600" dirty="0"/>
              <a:t>;</a:t>
            </a:r>
          </a:p>
          <a:p>
            <a:r>
              <a:rPr lang="ru-RU" sz="1600" dirty="0"/>
              <a:t>    char </a:t>
            </a:r>
            <a:r>
              <a:rPr lang="ru-RU" sz="1600" dirty="0" err="1"/>
              <a:t>str</a:t>
            </a:r>
            <a:r>
              <a:rPr lang="ru-RU" sz="1600" dirty="0"/>
              <a:t>[20];</a:t>
            </a:r>
          </a:p>
          <a:p>
            <a:r>
              <a:rPr lang="ru-RU" sz="1600" dirty="0"/>
              <a:t>};</a:t>
            </a:r>
          </a:p>
          <a:p>
            <a:endParaRPr lang="ru-RU" sz="1600" dirty="0"/>
          </a:p>
          <a:p>
            <a:r>
              <a:rPr lang="ru-RU" sz="1600" dirty="0"/>
              <a:t>int main() {</a:t>
            </a:r>
          </a:p>
          <a:p>
            <a:r>
              <a:rPr lang="ru-RU" sz="1600" dirty="0"/>
              <a:t>    </a:t>
            </a:r>
            <a:r>
              <a:rPr lang="ru-RU" sz="1600" dirty="0" err="1"/>
              <a:t>union</a:t>
            </a:r>
            <a:r>
              <a:rPr lang="ru-RU" sz="1600" dirty="0"/>
              <a:t> Data </a:t>
            </a:r>
            <a:r>
              <a:rPr lang="ru-RU" sz="1600" dirty="0" err="1"/>
              <a:t>data</a:t>
            </a:r>
            <a:r>
              <a:rPr lang="ru-RU" sz="1600" dirty="0"/>
              <a:t>;</a:t>
            </a:r>
          </a:p>
          <a:p>
            <a:endParaRPr lang="ru-RU" sz="1600" dirty="0"/>
          </a:p>
          <a:p>
            <a:r>
              <a:rPr lang="ru-RU" sz="1600" dirty="0"/>
              <a:t>    </a:t>
            </a:r>
            <a:r>
              <a:rPr lang="ru-RU" sz="1600" dirty="0" err="1"/>
              <a:t>data.i</a:t>
            </a:r>
            <a:r>
              <a:rPr lang="ru-RU" sz="1600" dirty="0"/>
              <a:t> = 10;</a:t>
            </a:r>
          </a:p>
          <a:p>
            <a:r>
              <a:rPr lang="ru-RU" sz="1600" dirty="0"/>
              <a:t>    </a:t>
            </a:r>
            <a:r>
              <a:rPr lang="ru-RU" sz="1600" dirty="0" err="1"/>
              <a:t>printf</a:t>
            </a:r>
            <a:r>
              <a:rPr lang="ru-RU" sz="1600" dirty="0"/>
              <a:t>("</a:t>
            </a:r>
            <a:r>
              <a:rPr lang="ru-RU" sz="1600" dirty="0" err="1"/>
              <a:t>data.i</a:t>
            </a:r>
            <a:r>
              <a:rPr lang="ru-RU" sz="1600" dirty="0"/>
              <a:t> : %</a:t>
            </a:r>
            <a:r>
              <a:rPr lang="ru-RU" sz="1600" dirty="0" err="1"/>
              <a:t>d</a:t>
            </a:r>
            <a:r>
              <a:rPr lang="ru-RU" sz="1600" dirty="0"/>
              <a:t>\</a:t>
            </a:r>
            <a:r>
              <a:rPr lang="ru-RU" sz="1600" dirty="0" err="1"/>
              <a:t>n</a:t>
            </a:r>
            <a:r>
              <a:rPr lang="ru-RU" sz="1600" dirty="0"/>
              <a:t>", </a:t>
            </a:r>
            <a:r>
              <a:rPr lang="ru-RU" sz="1600" dirty="0" err="1"/>
              <a:t>data.i</a:t>
            </a:r>
            <a:r>
              <a:rPr lang="ru-RU" sz="1600" dirty="0"/>
              <a:t>); // Вывод: 10</a:t>
            </a:r>
          </a:p>
          <a:p>
            <a:endParaRPr lang="ru-RU" sz="1600" dirty="0"/>
          </a:p>
          <a:p>
            <a:r>
              <a:rPr lang="ru-RU" sz="1600" dirty="0"/>
              <a:t>    </a:t>
            </a:r>
            <a:r>
              <a:rPr lang="ru-RU" sz="1600" dirty="0" err="1"/>
              <a:t>data.f</a:t>
            </a:r>
            <a:r>
              <a:rPr lang="ru-RU" sz="1600" dirty="0"/>
              <a:t> = 220.5f;</a:t>
            </a:r>
          </a:p>
          <a:p>
            <a:r>
              <a:rPr lang="ru-RU" sz="1600" dirty="0"/>
              <a:t>    </a:t>
            </a:r>
            <a:r>
              <a:rPr lang="ru-RU" sz="1600" dirty="0" err="1"/>
              <a:t>printf</a:t>
            </a:r>
            <a:r>
              <a:rPr lang="ru-RU" sz="1600" dirty="0"/>
              <a:t>("</a:t>
            </a:r>
            <a:r>
              <a:rPr lang="ru-RU" sz="1600" dirty="0" err="1"/>
              <a:t>data.f</a:t>
            </a:r>
            <a:r>
              <a:rPr lang="ru-RU" sz="1600" dirty="0"/>
              <a:t> : %</a:t>
            </a:r>
            <a:r>
              <a:rPr lang="ru-RU" sz="1600" dirty="0" err="1"/>
              <a:t>f</a:t>
            </a:r>
            <a:r>
              <a:rPr lang="ru-RU" sz="1600" dirty="0"/>
              <a:t>\</a:t>
            </a:r>
            <a:r>
              <a:rPr lang="ru-RU" sz="1600" dirty="0" err="1"/>
              <a:t>n</a:t>
            </a:r>
            <a:r>
              <a:rPr lang="ru-RU" sz="1600" dirty="0"/>
              <a:t>", </a:t>
            </a:r>
            <a:r>
              <a:rPr lang="ru-RU" sz="1600" dirty="0" err="1"/>
              <a:t>data.f</a:t>
            </a:r>
            <a:r>
              <a:rPr lang="ru-RU" sz="1600" dirty="0"/>
              <a:t>); // Вывод: 220.500000 (значение </a:t>
            </a:r>
            <a:r>
              <a:rPr lang="ru-RU" sz="1600" dirty="0" err="1"/>
              <a:t>data.i</a:t>
            </a:r>
            <a:r>
              <a:rPr lang="ru-RU" sz="1600" dirty="0"/>
              <a:t> перезаписано)</a:t>
            </a:r>
          </a:p>
          <a:p>
            <a:endParaRPr lang="ru-RU" sz="1600" dirty="0"/>
          </a:p>
          <a:p>
            <a:r>
              <a:rPr lang="ru-RU" sz="1600" dirty="0"/>
              <a:t>    // </a:t>
            </a:r>
            <a:r>
              <a:rPr lang="ru-RU" sz="1600" dirty="0" err="1"/>
              <a:t>printf</a:t>
            </a:r>
            <a:r>
              <a:rPr lang="ru-RU" sz="1600" dirty="0"/>
              <a:t>("</a:t>
            </a:r>
            <a:r>
              <a:rPr lang="ru-RU" sz="1600" dirty="0" err="1"/>
              <a:t>data.i</a:t>
            </a:r>
            <a:r>
              <a:rPr lang="ru-RU" sz="1600" dirty="0"/>
              <a:t> : %</a:t>
            </a:r>
            <a:r>
              <a:rPr lang="ru-RU" sz="1600" dirty="0" err="1"/>
              <a:t>d</a:t>
            </a:r>
            <a:r>
              <a:rPr lang="ru-RU" sz="1600" dirty="0"/>
              <a:t>\</a:t>
            </a:r>
            <a:r>
              <a:rPr lang="ru-RU" sz="1600" dirty="0" err="1"/>
              <a:t>n</a:t>
            </a:r>
            <a:r>
              <a:rPr lang="ru-RU" sz="1600" dirty="0"/>
              <a:t>", </a:t>
            </a:r>
            <a:r>
              <a:rPr lang="ru-RU" sz="1600" dirty="0" err="1"/>
              <a:t>data.i</a:t>
            </a:r>
            <a:r>
              <a:rPr lang="ru-RU" sz="1600" dirty="0"/>
              <a:t>); // Непредсказуемый результат, так как память теперь для float</a:t>
            </a:r>
          </a:p>
          <a:p>
            <a:endParaRPr lang="ru-RU" sz="1600" dirty="0"/>
          </a:p>
          <a:p>
            <a:r>
              <a:rPr lang="ru-RU" sz="1600" dirty="0"/>
              <a:t>    return 0;</a:t>
            </a:r>
          </a:p>
          <a:p>
            <a:r>
              <a:rPr lang="ru-RU" sz="1600" dirty="0"/>
              <a:t>}</a:t>
            </a:r>
          </a:p>
        </p:txBody>
      </p:sp>
    </p:spTree>
    <p:extLst>
      <p:ext uri="{BB962C8B-B14F-4D97-AF65-F5344CB8AC3E}">
        <p14:creationId xmlns:p14="http://schemas.microsoft.com/office/powerpoint/2010/main" val="1969710144"/>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8982898" cy="6370975"/>
          </a:xfrm>
          <a:prstGeom prst="rect">
            <a:avLst/>
          </a:prstGeom>
          <a:noFill/>
        </p:spPr>
        <p:txBody>
          <a:bodyPr wrap="square" rtlCol="0">
            <a:spAutoFit/>
          </a:bodyPr>
          <a:lstStyle/>
          <a:p>
            <a:r>
              <a:rPr lang="ru-RU" sz="2400" dirty="0">
                <a:latin typeface="+mj-lt"/>
              </a:rPr>
              <a:t>Для хранения переменной </a:t>
            </a:r>
            <a:r>
              <a:rPr lang="ru-RU" sz="2400" dirty="0" err="1">
                <a:latin typeface="+mj-lt"/>
              </a:rPr>
              <a:t>m</a:t>
            </a:r>
            <a:r>
              <a:rPr lang="ru-RU" sz="2400" dirty="0">
                <a:latin typeface="+mj-lt"/>
              </a:rPr>
              <a:t> типа </a:t>
            </a:r>
            <a:r>
              <a:rPr lang="ru-RU" sz="2400" dirty="0" err="1">
                <a:latin typeface="+mj-lt"/>
              </a:rPr>
              <a:t>union</a:t>
            </a:r>
            <a:r>
              <a:rPr lang="ru-RU" sz="2400" dirty="0">
                <a:latin typeface="+mj-lt"/>
              </a:rPr>
              <a:t> </a:t>
            </a:r>
            <a:r>
              <a:rPr lang="ru-RU" sz="2400" dirty="0" err="1">
                <a:latin typeface="+mj-lt"/>
              </a:rPr>
              <a:t>ind_un</a:t>
            </a:r>
            <a:r>
              <a:rPr lang="ru-RU" sz="2400" dirty="0">
                <a:latin typeface="+mj-lt"/>
              </a:rPr>
              <a:t>  будет выделено  8-байт (значения </a:t>
            </a:r>
            <a:r>
              <a:rPr lang="ru-RU" sz="2400" dirty="0" err="1">
                <a:latin typeface="+mj-lt"/>
              </a:rPr>
              <a:t>double</a:t>
            </a:r>
            <a:r>
              <a:rPr lang="ru-RU" sz="2400" dirty="0">
                <a:latin typeface="+mj-lt"/>
              </a:rPr>
              <a:t>).</a:t>
            </a:r>
          </a:p>
          <a:p>
            <a:r>
              <a:rPr lang="ru-RU" sz="2400" dirty="0">
                <a:latin typeface="+mj-lt"/>
              </a:rPr>
              <a:t>Доступ к  элементам  объединения  выполняется  при  помощи селекторов элемента структуры (операция "." или</a:t>
            </a:r>
          </a:p>
          <a:p>
            <a:r>
              <a:rPr lang="ru-RU" sz="2400" dirty="0">
                <a:latin typeface="+mj-lt"/>
              </a:rPr>
              <a:t> "-&gt;"), например:</a:t>
            </a:r>
          </a:p>
          <a:p>
            <a:r>
              <a:rPr lang="ru-RU" sz="2400" dirty="0" err="1">
                <a:latin typeface="+mj-lt"/>
              </a:rPr>
              <a:t>m.i</a:t>
            </a:r>
            <a:r>
              <a:rPr lang="ru-RU" sz="2400" dirty="0">
                <a:latin typeface="+mj-lt"/>
              </a:rPr>
              <a:t> = 99; или</a:t>
            </a:r>
          </a:p>
          <a:p>
            <a:r>
              <a:rPr lang="ru-RU" sz="2400" dirty="0" err="1">
                <a:latin typeface="+mj-lt"/>
              </a:rPr>
              <a:t>mptr</a:t>
            </a:r>
            <a:r>
              <a:rPr lang="ru-RU" sz="2400" dirty="0">
                <a:latin typeface="+mj-lt"/>
              </a:rPr>
              <a:t>-&gt;</a:t>
            </a:r>
            <a:r>
              <a:rPr lang="ru-RU" sz="2400" dirty="0" err="1">
                <a:latin typeface="+mj-lt"/>
              </a:rPr>
              <a:t>i</a:t>
            </a:r>
            <a:r>
              <a:rPr lang="ru-RU" sz="2400" dirty="0">
                <a:latin typeface="+mj-lt"/>
              </a:rPr>
              <a:t>=99;</a:t>
            </a:r>
          </a:p>
          <a:p>
            <a:r>
              <a:rPr lang="ru-RU" sz="2400" dirty="0">
                <a:latin typeface="+mj-lt"/>
              </a:rPr>
              <a:t>В том случае, когда  </a:t>
            </a:r>
            <a:r>
              <a:rPr lang="ru-RU" sz="2400" dirty="0" err="1">
                <a:latin typeface="+mj-lt"/>
              </a:rPr>
              <a:t>m</a:t>
            </a:r>
            <a:r>
              <a:rPr lang="ru-RU" sz="2400" dirty="0">
                <a:latin typeface="+mj-lt"/>
              </a:rPr>
              <a:t> содержит объект  типа  </a:t>
            </a:r>
            <a:r>
              <a:rPr lang="ru-RU" sz="2400" dirty="0" err="1">
                <a:latin typeface="+mj-lt"/>
              </a:rPr>
              <a:t>int</a:t>
            </a:r>
            <a:r>
              <a:rPr lang="ru-RU" sz="2400" dirty="0">
                <a:latin typeface="+mj-lt"/>
              </a:rPr>
              <a:t> или </a:t>
            </a:r>
            <a:r>
              <a:rPr lang="ru-RU" sz="2400" dirty="0" err="1">
                <a:latin typeface="+mj-lt"/>
              </a:rPr>
              <a:t>char</a:t>
            </a:r>
            <a:r>
              <a:rPr lang="ru-RU" sz="2400" dirty="0">
                <a:latin typeface="+mj-lt"/>
              </a:rPr>
              <a:t>,  остаются неиспользованные байты (6  байт, 7 байт,  туда помещаются символы-заполнители). </a:t>
            </a:r>
          </a:p>
          <a:p>
            <a:r>
              <a:rPr lang="ru-RU" sz="2400" dirty="0">
                <a:latin typeface="+mj-lt"/>
              </a:rPr>
              <a:t>     Допускается инициализация переменных объединения  через элемент,  объявленный первым: Например:</a:t>
            </a:r>
          </a:p>
          <a:p>
            <a:r>
              <a:rPr lang="en-US" sz="2400" dirty="0">
                <a:latin typeface="+mj-lt"/>
              </a:rPr>
              <a:t>union </a:t>
            </a:r>
            <a:r>
              <a:rPr lang="en-US" sz="2400" dirty="0" err="1">
                <a:latin typeface="+mj-lt"/>
              </a:rPr>
              <a:t>ind_un</a:t>
            </a:r>
            <a:r>
              <a:rPr lang="en-US" sz="2400" dirty="0">
                <a:latin typeface="+mj-lt"/>
              </a:rPr>
              <a:t>  {  </a:t>
            </a:r>
            <a:endParaRPr lang="ru-RU" sz="2400" dirty="0">
              <a:latin typeface="+mj-lt"/>
            </a:endParaRPr>
          </a:p>
          <a:p>
            <a:r>
              <a:rPr lang="en-US" sz="2400" dirty="0">
                <a:latin typeface="+mj-lt"/>
              </a:rPr>
              <a:t>int </a:t>
            </a:r>
            <a:r>
              <a:rPr lang="en-US" sz="2400" dirty="0" err="1">
                <a:latin typeface="+mj-lt"/>
              </a:rPr>
              <a:t>i</a:t>
            </a:r>
            <a:r>
              <a:rPr lang="en-US" sz="2400" dirty="0">
                <a:latin typeface="+mj-lt"/>
              </a:rPr>
              <a:t>;               </a:t>
            </a:r>
            <a:endParaRPr lang="ru-RU" sz="2400" dirty="0">
              <a:latin typeface="+mj-lt"/>
            </a:endParaRPr>
          </a:p>
          <a:p>
            <a:r>
              <a:rPr lang="en-US" sz="2400" dirty="0">
                <a:latin typeface="+mj-lt"/>
              </a:rPr>
              <a:t>double j;       </a:t>
            </a:r>
            <a:endParaRPr lang="ru-RU" sz="2400" dirty="0">
              <a:latin typeface="+mj-lt"/>
            </a:endParaRPr>
          </a:p>
          <a:p>
            <a:r>
              <a:rPr lang="en-US" sz="2400" dirty="0">
                <a:latin typeface="+mj-lt"/>
              </a:rPr>
              <a:t>char k;         </a:t>
            </a:r>
            <a:endParaRPr lang="ru-RU" sz="2400" dirty="0">
              <a:latin typeface="+mj-lt"/>
            </a:endParaRPr>
          </a:p>
          <a:p>
            <a:r>
              <a:rPr lang="en-US" sz="2400" dirty="0">
                <a:latin typeface="+mj-lt"/>
              </a:rPr>
              <a:t>} m={99};</a:t>
            </a:r>
            <a:endParaRPr lang="ru-RU" sz="2400" dirty="0">
              <a:latin typeface="+mj-lt"/>
            </a:endParaRPr>
          </a:p>
        </p:txBody>
      </p:sp>
    </p:spTree>
    <p:extLst>
      <p:ext uri="{BB962C8B-B14F-4D97-AF65-F5344CB8AC3E}">
        <p14:creationId xmlns:p14="http://schemas.microsoft.com/office/powerpoint/2010/main" val="766985255"/>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Объединение</a:t>
            </a:r>
          </a:p>
        </p:txBody>
      </p:sp>
      <p:sp>
        <p:nvSpPr>
          <p:cNvPr id="8" name="TextBox 7"/>
          <p:cNvSpPr txBox="1"/>
          <p:nvPr/>
        </p:nvSpPr>
        <p:spPr>
          <a:xfrm>
            <a:off x="125443" y="471726"/>
            <a:ext cx="8982898" cy="6370975"/>
          </a:xfrm>
          <a:prstGeom prst="rect">
            <a:avLst/>
          </a:prstGeom>
          <a:noFill/>
        </p:spPr>
        <p:txBody>
          <a:bodyPr wrap="square" rtlCol="0">
            <a:spAutoFit/>
          </a:bodyPr>
          <a:lstStyle/>
          <a:p>
            <a:r>
              <a:rPr lang="ru-RU" sz="2400" dirty="0"/>
              <a:t>В последних версиях С++ допускаются безымянные объединения. Объединение, не  имеющее идентификатора типа (тега) и не используемое для объявления поименованного объекта (или другого типа) называется безымянным объединением. Оно имеет следующий вид:</a:t>
            </a:r>
          </a:p>
          <a:p>
            <a:r>
              <a:rPr lang="ru-RU" sz="2400" b="1" dirty="0" err="1"/>
              <a:t>union</a:t>
            </a:r>
            <a:r>
              <a:rPr lang="ru-RU" sz="2400" b="1" dirty="0"/>
              <a:t>  { тип1 идентфикатор1;</a:t>
            </a:r>
          </a:p>
          <a:p>
            <a:r>
              <a:rPr lang="ru-RU" sz="2400" b="1" dirty="0"/>
              <a:t>             тип 2 идентфикатор2;</a:t>
            </a:r>
            <a:endParaRPr lang="ru-RU" sz="2400" dirty="0"/>
          </a:p>
          <a:p>
            <a:r>
              <a:rPr lang="ru-RU" sz="2400" b="1" dirty="0"/>
              <a:t>               ...............................</a:t>
            </a:r>
            <a:endParaRPr lang="ru-RU" sz="2400" dirty="0"/>
          </a:p>
          <a:p>
            <a:r>
              <a:rPr lang="ru-RU" sz="2400" b="1" dirty="0"/>
              <a:t>           тип </a:t>
            </a:r>
            <a:r>
              <a:rPr lang="ru-RU" sz="2400" b="1" dirty="0" err="1"/>
              <a:t>n</a:t>
            </a:r>
            <a:r>
              <a:rPr lang="ru-RU" sz="2400" b="1" dirty="0"/>
              <a:t> идентификатор </a:t>
            </a:r>
            <a:r>
              <a:rPr lang="ru-RU" sz="2400" b="1" dirty="0" err="1"/>
              <a:t>n</a:t>
            </a:r>
            <a:r>
              <a:rPr lang="ru-RU" sz="2400" b="1" dirty="0"/>
              <a:t>;},</a:t>
            </a:r>
            <a:endParaRPr lang="ru-RU" sz="2400" dirty="0"/>
          </a:p>
          <a:p>
            <a:r>
              <a:rPr lang="ru-RU" sz="2400" dirty="0"/>
              <a:t> </a:t>
            </a:r>
          </a:p>
          <a:p>
            <a:r>
              <a:rPr lang="ru-RU" sz="2400" dirty="0"/>
              <a:t>Доступ к  его элементам осуществляется непосредственно в той области  действия,  в  которой  объявлено  это  объединение,  без использования синтаксиса </a:t>
            </a:r>
            <a:r>
              <a:rPr lang="ru-RU" sz="2400" dirty="0" err="1"/>
              <a:t>x.y</a:t>
            </a:r>
            <a:r>
              <a:rPr lang="ru-RU" sz="2400" dirty="0"/>
              <a:t> или </a:t>
            </a:r>
            <a:r>
              <a:rPr lang="ru-RU" sz="2400" dirty="0" err="1"/>
              <a:t>p</a:t>
            </a:r>
            <a:r>
              <a:rPr lang="ru-RU" sz="2400" dirty="0"/>
              <a:t>-&gt;</a:t>
            </a:r>
            <a:r>
              <a:rPr lang="ru-RU" sz="2400" dirty="0" err="1"/>
              <a:t>y</a:t>
            </a:r>
            <a:r>
              <a:rPr lang="ru-RU" sz="2400" dirty="0"/>
              <a:t>.</a:t>
            </a:r>
          </a:p>
          <a:p>
            <a:r>
              <a:rPr lang="ru-RU" sz="2400" dirty="0"/>
              <a:t>Безымянные объединения  не могут иметь функции элементы и на файловом уровне должны быть объявлены как  статические.  </a:t>
            </a:r>
            <a:r>
              <a:rPr lang="ru-RU" sz="2400"/>
              <a:t>Другими словами, безымянное объединение может не иметь внешних связей.</a:t>
            </a:r>
            <a:endParaRPr lang="ru-RU" sz="2400" dirty="0"/>
          </a:p>
        </p:txBody>
      </p:sp>
    </p:spTree>
    <p:extLst>
      <p:ext uri="{BB962C8B-B14F-4D97-AF65-F5344CB8AC3E}">
        <p14:creationId xmlns:p14="http://schemas.microsoft.com/office/powerpoint/2010/main" val="1780741743"/>
      </p:ext>
    </p:extLst>
  </p:cSld>
  <p:clrMapOvr>
    <a:masterClrMapping/>
  </p:clrMapOvr>
  <mc:AlternateContent xmlns:mc="http://schemas.openxmlformats.org/markup-compatibility/2006" xmlns:p14="http://schemas.microsoft.com/office/powerpoint/2010/main">
    <mc:Choice Requires="p14">
      <p:transition spd="slow" p14:dur="2000" advTm="27703"/>
    </mc:Choice>
    <mc:Fallback xmlns="">
      <p:transition spd="slow" advTm="277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Динамические объекты</a:t>
            </a:r>
          </a:p>
        </p:txBody>
      </p:sp>
      <p:sp>
        <p:nvSpPr>
          <p:cNvPr id="8" name="TextBox 7"/>
          <p:cNvSpPr txBox="1"/>
          <p:nvPr/>
        </p:nvSpPr>
        <p:spPr>
          <a:xfrm>
            <a:off x="612791" y="620688"/>
            <a:ext cx="8126305" cy="5831405"/>
          </a:xfrm>
          <a:prstGeom prst="rect">
            <a:avLst/>
          </a:prstGeom>
          <a:noFill/>
        </p:spPr>
        <p:txBody>
          <a:bodyPr wrap="square" rtlCol="0">
            <a:spAutoFit/>
          </a:bodyPr>
          <a:lstStyle/>
          <a:p>
            <a:pPr indent="457200">
              <a:lnSpc>
                <a:spcPct val="150000"/>
              </a:lnSpc>
            </a:pPr>
            <a:r>
              <a:rPr lang="ru-RU" sz="2800" dirty="0"/>
              <a:t>К типам со стандартной моделью управления памятью относятся все стандартные типы.</a:t>
            </a:r>
            <a:br>
              <a:rPr lang="ru-RU" sz="2800" dirty="0"/>
            </a:br>
            <a:r>
              <a:rPr lang="ru-RU" sz="2800" dirty="0"/>
              <a:t>	Иными словами, тип со стандартной моделью управления памятью не предоставляет никаких дополнительных механизмов для управления своим временем жизни. Этим целиком и полностью должна заниматься пользовательская сторона. </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709764375"/>
      </p:ext>
    </p:extLst>
  </p:cSld>
  <p:clrMapOvr>
    <a:masterClrMapping/>
  </p:clrMapOvr>
  <mc:AlternateContent xmlns:mc="http://schemas.openxmlformats.org/markup-compatibility/2006" xmlns:p14="http://schemas.microsoft.com/office/powerpoint/2010/main">
    <mc:Choice Requires="p14">
      <p:transition spd="slow" p14:dur="2000" advTm="21317"/>
    </mc:Choice>
    <mc:Fallback xmlns="">
      <p:transition spd="slow" advTm="21317"/>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Литература</a:t>
            </a:r>
          </a:p>
        </p:txBody>
      </p:sp>
      <p:sp>
        <p:nvSpPr>
          <p:cNvPr id="8" name="TextBox 7"/>
          <p:cNvSpPr txBox="1"/>
          <p:nvPr/>
        </p:nvSpPr>
        <p:spPr>
          <a:xfrm>
            <a:off x="386168" y="980728"/>
            <a:ext cx="8352928" cy="5016758"/>
          </a:xfrm>
          <a:prstGeom prst="rect">
            <a:avLst/>
          </a:prstGeom>
          <a:noFill/>
        </p:spPr>
        <p:txBody>
          <a:bodyPr wrap="square" rtlCol="0">
            <a:spAutoFit/>
          </a:bodyPr>
          <a:lstStyle/>
          <a:p>
            <a:pPr marL="457200" lvl="0" indent="-457200">
              <a:buFont typeface="+mj-lt"/>
              <a:buAutoNum type="arabicPeriod"/>
            </a:pPr>
            <a:r>
              <a:rPr lang="ru-RU" sz="2000" dirty="0"/>
              <a:t>«Уроки </a:t>
            </a:r>
            <a:r>
              <a:rPr lang="en-US" sz="2000" dirty="0"/>
              <a:t>C</a:t>
            </a:r>
            <a:r>
              <a:rPr lang="ru-RU" sz="2000" dirty="0"/>
              <a:t>++ с нуля» </a:t>
            </a:r>
            <a:r>
              <a:rPr lang="ru-RU" sz="2000" u="sng" dirty="0">
                <a:hlinkClick r:id="rId3"/>
              </a:rPr>
              <a:t>https://code-live.ru</a:t>
            </a:r>
            <a:endParaRPr lang="ru-RU" sz="2000" dirty="0"/>
          </a:p>
          <a:p>
            <a:pPr marL="457200" lvl="0" indent="-457200">
              <a:buFont typeface="+mj-lt"/>
              <a:buAutoNum type="arabicPeriod"/>
            </a:pPr>
            <a:r>
              <a:rPr lang="ru-RU" sz="2000" dirty="0"/>
              <a:t>«Язык программирования С++» </a:t>
            </a:r>
            <a:r>
              <a:rPr lang="ru-RU" sz="2000" u="sng" dirty="0">
                <a:hlinkClick r:id="rId4"/>
              </a:rPr>
              <a:t>http://cppstudio.com/post/432/</a:t>
            </a:r>
            <a:endParaRPr lang="en-US" sz="2000" u="sng" dirty="0"/>
          </a:p>
          <a:p>
            <a:pPr marL="457200" lvl="0" indent="-457200">
              <a:buFont typeface="+mj-lt"/>
              <a:buAutoNum type="arabicPeriod"/>
            </a:pPr>
            <a:r>
              <a:rPr lang="ru-RU" sz="2000" dirty="0"/>
              <a:t>Процедурное программирование на языках СИ и </a:t>
            </a:r>
            <a:r>
              <a:rPr lang="ru-RU" sz="2000" dirty="0" err="1"/>
              <a:t>C</a:t>
            </a:r>
            <a:r>
              <a:rPr lang="ru-RU" sz="2000" dirty="0"/>
              <a:t>++ : учебно-методическое пособие / Л. А. Скворцова [и др.]. — М.: РТУ МИРЭА, 2018. — 238 </a:t>
            </a:r>
            <a:r>
              <a:rPr lang="ru-RU" sz="2000" dirty="0" err="1"/>
              <a:t>c</a:t>
            </a:r>
            <a:r>
              <a:rPr lang="ru-RU" sz="2000" dirty="0"/>
              <a:t>. [</a:t>
            </a:r>
            <a:r>
              <a:rPr lang="ru-RU" sz="2000" dirty="0" err="1"/>
              <a:t>Электронныи</a:t>
            </a:r>
            <a:r>
              <a:rPr lang="ru-RU" sz="2000" dirty="0"/>
              <a:t>̆ ресурс]. Режим доступа: </a:t>
            </a:r>
            <a:r>
              <a:rPr lang="ru-RU" sz="2000" dirty="0" err="1"/>
              <a:t>https</a:t>
            </a:r>
            <a:r>
              <a:rPr lang="ru-RU" sz="2000" dirty="0"/>
              <a:t>://</a:t>
            </a:r>
            <a:r>
              <a:rPr lang="ru-RU" sz="2000" dirty="0" err="1"/>
              <a:t>library.mirea.ru</a:t>
            </a:r>
            <a:r>
              <a:rPr lang="ru-RU" sz="2000" dirty="0"/>
              <a:t>/</a:t>
            </a:r>
            <a:r>
              <a:rPr lang="ru-RU" sz="2000" dirty="0" err="1"/>
              <a:t>books</a:t>
            </a:r>
            <a:r>
              <a:rPr lang="ru-RU" sz="2000" dirty="0"/>
              <a:t>/53585</a:t>
            </a:r>
          </a:p>
          <a:p>
            <a:pPr marL="457200" lvl="0" indent="-457200">
              <a:buFont typeface="+mj-lt"/>
              <a:buAutoNum type="arabicPeriod"/>
            </a:pPr>
            <a:r>
              <a:rPr lang="ru-RU" sz="2000" dirty="0"/>
              <a:t>Трофимов В.В., Павловская Т.А. Алгоритмизация и программирование: учебник для академического бакалавриата. М.: Издательство </a:t>
            </a:r>
            <a:r>
              <a:rPr lang="ru-RU" sz="2000" dirty="0" err="1"/>
              <a:t>Юрайт</a:t>
            </a:r>
            <a:r>
              <a:rPr lang="ru-RU" sz="2000" dirty="0"/>
              <a:t>, 2017</a:t>
            </a:r>
          </a:p>
          <a:p>
            <a:pPr marL="457200" indent="-457200" fontAlgn="ctr">
              <a:buFont typeface="+mj-lt"/>
              <a:buAutoNum type="arabicPeriod"/>
            </a:pPr>
            <a:r>
              <a:rPr lang="ru-RU" sz="2000" dirty="0"/>
              <a:t>[Электронный̆ ресурс]. Режим доступа: </a:t>
            </a:r>
            <a:r>
              <a:rPr lang="en-US" sz="2000" dirty="0">
                <a:hlinkClick r:id="rId5"/>
              </a:rPr>
              <a:t>https://www.intuit.ru/studies/courses/16740/1301/info</a:t>
            </a:r>
            <a:endParaRPr lang="ru-RU" sz="2000" dirty="0"/>
          </a:p>
          <a:p>
            <a:pPr marL="457200" indent="-457200">
              <a:buFont typeface="+mj-lt"/>
              <a:buAutoNum type="arabicPeriod"/>
            </a:pPr>
            <a:r>
              <a:rPr lang="ru-RU" sz="2000" dirty="0"/>
              <a:t>Уроки </a:t>
            </a:r>
            <a:r>
              <a:rPr lang="en-US" sz="2000" dirty="0"/>
              <a:t>C</a:t>
            </a:r>
            <a:r>
              <a:rPr lang="ru-RU" sz="2000" dirty="0"/>
              <a:t>++ с нуля. [Электронный̆ ресурс]. Режим доступа: </a:t>
            </a:r>
            <a:r>
              <a:rPr lang="ru-RU" sz="2000" u="sng" dirty="0">
                <a:hlinkClick r:id="rId6"/>
              </a:rPr>
              <a:t>https://code-live.ru/tag/cpp-manual</a:t>
            </a:r>
            <a:r>
              <a:rPr lang="ru-RU" sz="2000" dirty="0"/>
              <a:t>,</a:t>
            </a:r>
          </a:p>
          <a:p>
            <a:pPr marL="457200" indent="-457200">
              <a:buFont typeface="+mj-lt"/>
              <a:buAutoNum type="arabicPeriod"/>
            </a:pPr>
            <a:r>
              <a:rPr lang="ru-RU" sz="2000" dirty="0"/>
              <a:t>Введение в языки программирования </a:t>
            </a:r>
            <a:r>
              <a:rPr lang="en-US" sz="2000" dirty="0"/>
              <a:t>C</a:t>
            </a:r>
            <a:r>
              <a:rPr lang="ru-RU" sz="2000" dirty="0"/>
              <a:t>и </a:t>
            </a:r>
            <a:r>
              <a:rPr lang="en-US" sz="2000" dirty="0"/>
              <a:t>C</a:t>
            </a:r>
            <a:r>
              <a:rPr lang="ru-RU" sz="2000" dirty="0"/>
              <a:t>++. [Электронный̆ ресурс]. Режим доступа: </a:t>
            </a:r>
            <a:r>
              <a:rPr lang="ru-RU" sz="2000" u="sng" dirty="0">
                <a:hlinkClick r:id="rId7"/>
              </a:rPr>
              <a:t>https://www.intuit.ru/studies/courses/1039/231/info</a:t>
            </a:r>
            <a:endParaRPr lang="ru-RU" sz="2000" dirty="0"/>
          </a:p>
        </p:txBody>
      </p:sp>
    </p:spTree>
    <p:extLst>
      <p:ext uri="{BB962C8B-B14F-4D97-AF65-F5344CB8AC3E}">
        <p14:creationId xmlns:p14="http://schemas.microsoft.com/office/powerpoint/2010/main" val="2867488873"/>
      </p:ext>
    </p:extLst>
  </p:cSld>
  <p:clrMapOvr>
    <a:masterClrMapping/>
  </p:clrMapOvr>
  <mc:AlternateContent xmlns:mc="http://schemas.openxmlformats.org/markup-compatibility/2006" xmlns:p14="http://schemas.microsoft.com/office/powerpoint/2010/main">
    <mc:Choice Requires="p14">
      <p:transition spd="slow" p14:dur="2000" advTm="7527"/>
    </mc:Choice>
    <mc:Fallback xmlns="">
      <p:transition spd="slow" advTm="752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94499" y="216024"/>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ДИНАМИЧЕСКИЕ МАССИВЫ</a:t>
            </a:r>
          </a:p>
        </p:txBody>
      </p:sp>
      <p:sp>
        <p:nvSpPr>
          <p:cNvPr id="8" name="TextBox 7"/>
          <p:cNvSpPr txBox="1"/>
          <p:nvPr/>
        </p:nvSpPr>
        <p:spPr>
          <a:xfrm>
            <a:off x="467544" y="625103"/>
            <a:ext cx="8352928" cy="5739713"/>
          </a:xfrm>
          <a:prstGeom prst="rect">
            <a:avLst/>
          </a:prstGeom>
          <a:noFill/>
        </p:spPr>
        <p:txBody>
          <a:bodyPr wrap="square" rtlCol="0">
            <a:spAutoFit/>
          </a:bodyPr>
          <a:lstStyle/>
          <a:p>
            <a:pPr indent="457200">
              <a:lnSpc>
                <a:spcPct val="150000"/>
              </a:lnSpc>
            </a:pPr>
            <a:r>
              <a:rPr lang="ru-RU" sz="1900" dirty="0"/>
              <a:t>Поскольку массивам фиксированного размера память выделяется во время компиляции, то здесь мы имеем два ограничения.</a:t>
            </a:r>
          </a:p>
          <a:p>
            <a:pPr indent="457200">
              <a:lnSpc>
                <a:spcPct val="150000"/>
              </a:lnSpc>
            </a:pPr>
            <a:r>
              <a:rPr lang="ru-RU" sz="1900" u="sng" dirty="0"/>
              <a:t> Первое ограничение.</a:t>
            </a:r>
            <a:r>
              <a:rPr lang="ru-RU" sz="1900" dirty="0"/>
              <a:t> Массивы фиксированного размера не могут иметь длину, основанную на любом пользовательском вводе или другом значении, которое вычисляется во время выполнения программы</a:t>
            </a:r>
            <a:r>
              <a:rPr lang="es-419" sz="1900" dirty="0"/>
              <a:t>.</a:t>
            </a:r>
          </a:p>
          <a:p>
            <a:pPr indent="457200">
              <a:lnSpc>
                <a:spcPct val="150000"/>
              </a:lnSpc>
            </a:pPr>
            <a:r>
              <a:rPr lang="es-419" sz="1900" dirty="0"/>
              <a:t>  </a:t>
            </a:r>
            <a:r>
              <a:rPr lang="ru-RU" sz="1900" u="sng" dirty="0"/>
              <a:t>Второе ограничение.</a:t>
            </a:r>
            <a:r>
              <a:rPr lang="es-419" sz="1900" dirty="0"/>
              <a:t> </a:t>
            </a:r>
            <a:r>
              <a:rPr lang="ru-RU" sz="1900" dirty="0"/>
              <a:t>Фиксированные массивы имеют фиксированную длину, которую нельзя изменить.</a:t>
            </a:r>
          </a:p>
          <a:p>
            <a:pPr indent="457200">
              <a:lnSpc>
                <a:spcPct val="150000"/>
              </a:lnSpc>
            </a:pPr>
            <a:endParaRPr lang="ru-RU" sz="1900" dirty="0"/>
          </a:p>
          <a:p>
            <a:pPr indent="457200">
              <a:lnSpc>
                <a:spcPct val="150000"/>
              </a:lnSpc>
            </a:pPr>
            <a:r>
              <a:rPr lang="ru-RU" sz="1900" dirty="0"/>
              <a:t>Во многих случаях эти ограничения являются проблематичными. К счастью, </a:t>
            </a:r>
            <a:r>
              <a:rPr lang="es-419" sz="1900" dirty="0"/>
              <a:t>C++ </a:t>
            </a:r>
            <a:r>
              <a:rPr lang="ru-RU" sz="1900" dirty="0"/>
              <a:t>поддерживает еще один тип массивов, известный как </a:t>
            </a:r>
            <a:r>
              <a:rPr lang="ru-RU" sz="1900" b="1" dirty="0"/>
              <a:t>динамический массив</a:t>
            </a:r>
            <a:r>
              <a:rPr lang="ru-RU" sz="1900" dirty="0"/>
              <a:t>. Размер такого массива может быть установлен ​​во время выполнения программы, и его можно изменить.</a:t>
            </a:r>
          </a:p>
        </p:txBody>
      </p:sp>
    </p:spTree>
    <p:extLst>
      <p:ext uri="{BB962C8B-B14F-4D97-AF65-F5344CB8AC3E}">
        <p14:creationId xmlns:p14="http://schemas.microsoft.com/office/powerpoint/2010/main" val="1644671598"/>
      </p:ext>
    </p:extLst>
  </p:cSld>
  <p:clrMapOvr>
    <a:masterClrMapping/>
  </p:clrMapOvr>
  <mc:AlternateContent xmlns:mc="http://schemas.openxmlformats.org/markup-compatibility/2006" xmlns:p14="http://schemas.microsoft.com/office/powerpoint/2010/main">
    <mc:Choice Requires="p14">
      <p:transition spd="slow" p14:dur="2000" advTm="48008"/>
    </mc:Choice>
    <mc:Fallback xmlns="">
      <p:transition spd="slow" advTm="4800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247"/>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ДИНАМИЧЕСКИЕ МАССИВЫ</a:t>
            </a:r>
          </a:p>
        </p:txBody>
      </p:sp>
      <p:sp>
        <p:nvSpPr>
          <p:cNvPr id="8" name="TextBox 7"/>
          <p:cNvSpPr txBox="1"/>
          <p:nvPr/>
        </p:nvSpPr>
        <p:spPr>
          <a:xfrm>
            <a:off x="395536" y="645741"/>
            <a:ext cx="8352928" cy="6123536"/>
          </a:xfrm>
          <a:prstGeom prst="rect">
            <a:avLst/>
          </a:prstGeom>
          <a:noFill/>
        </p:spPr>
        <p:txBody>
          <a:bodyPr wrap="square" rtlCol="0">
            <a:spAutoFit/>
          </a:bodyPr>
          <a:lstStyle/>
          <a:p>
            <a:pPr indent="457200">
              <a:lnSpc>
                <a:spcPct val="150000"/>
              </a:lnSpc>
            </a:pPr>
            <a:r>
              <a:rPr lang="ru-RU" sz="2200" dirty="0"/>
              <a:t>При объявлении</a:t>
            </a:r>
            <a:r>
              <a:rPr lang="ru-RU" sz="2200" dirty="0">
                <a:latin typeface="+mj-lt"/>
              </a:rPr>
              <a:t> </a:t>
            </a:r>
            <a:r>
              <a:rPr lang="ru-RU" sz="2200" dirty="0"/>
              <a:t>массива мы задавали массиву определенный постоянный размер. Возможно, кто-то пробовал делать так:</a:t>
            </a:r>
            <a:r>
              <a:rPr lang="ru-RU" sz="2200" dirty="0">
                <a:latin typeface="+mj-lt"/>
              </a:rPr>
              <a:t> </a:t>
            </a:r>
          </a:p>
          <a:p>
            <a:pPr indent="457200">
              <a:lnSpc>
                <a:spcPct val="150000"/>
              </a:lnSpc>
            </a:pPr>
            <a:r>
              <a:rPr lang="en-US" sz="2200" b="1" dirty="0">
                <a:latin typeface="+mj-lt"/>
              </a:rPr>
              <a:t>int n=10;</a:t>
            </a:r>
          </a:p>
          <a:p>
            <a:pPr indent="457200">
              <a:lnSpc>
                <a:spcPct val="150000"/>
              </a:lnSpc>
            </a:pPr>
            <a:r>
              <a:rPr lang="en-US" sz="2200" b="1" dirty="0">
                <a:latin typeface="+mj-lt"/>
              </a:rPr>
              <a:t>int </a:t>
            </a:r>
            <a:r>
              <a:rPr lang="en-US" sz="2200" b="1" dirty="0" err="1">
                <a:latin typeface="+mj-lt"/>
              </a:rPr>
              <a:t>arr</a:t>
            </a:r>
            <a:r>
              <a:rPr lang="en-US" sz="2200" b="1" dirty="0">
                <a:latin typeface="+mj-lt"/>
              </a:rPr>
              <a:t>[n];</a:t>
            </a:r>
            <a:endParaRPr lang="ru-RU" sz="2200" b="1" dirty="0">
              <a:latin typeface="+mj-lt"/>
            </a:endParaRPr>
          </a:p>
          <a:p>
            <a:pPr indent="457200">
              <a:lnSpc>
                <a:spcPct val="150000"/>
              </a:lnSpc>
            </a:pPr>
            <a:r>
              <a:rPr lang="ru-RU" sz="2200" dirty="0"/>
              <a:t>Казалось бы, это должно сработать, ведь размер массива равен </a:t>
            </a:r>
            <a:r>
              <a:rPr lang="es-419" sz="2200" b="1" dirty="0"/>
              <a:t>n</a:t>
            </a:r>
            <a:r>
              <a:rPr lang="es-419" sz="2200" dirty="0"/>
              <a:t> </a:t>
            </a:r>
            <a:r>
              <a:rPr lang="ru-RU" sz="2200" dirty="0"/>
              <a:t>только в момент инициализации массива, а при изменении </a:t>
            </a:r>
            <a:r>
              <a:rPr lang="es-419" sz="2200" dirty="0"/>
              <a:t>n</a:t>
            </a:r>
            <a:r>
              <a:rPr lang="ru-RU" sz="2200" dirty="0"/>
              <a:t> во время работы программы размер массива не изменится.</a:t>
            </a:r>
          </a:p>
          <a:p>
            <a:pPr indent="457200">
              <a:lnSpc>
                <a:spcPct val="150000"/>
              </a:lnSpc>
            </a:pPr>
            <a:r>
              <a:rPr lang="ru-RU" sz="2200" dirty="0">
                <a:latin typeface="+mj-lt"/>
              </a:rPr>
              <a:t>Но компилятор это не пропустит, так как </a:t>
            </a:r>
            <a:r>
              <a:rPr lang="en-US" sz="2200" dirty="0"/>
              <a:t>int n=10;</a:t>
            </a:r>
            <a:r>
              <a:rPr lang="ru-RU" sz="2200" dirty="0"/>
              <a:t> - это переменная, а нужна константа: </a:t>
            </a:r>
          </a:p>
          <a:p>
            <a:pPr indent="457200">
              <a:lnSpc>
                <a:spcPct val="150000"/>
              </a:lnSpc>
            </a:pPr>
            <a:r>
              <a:rPr lang="en-US" sz="2200" b="1" dirty="0"/>
              <a:t>const int n=10; </a:t>
            </a:r>
          </a:p>
        </p:txBody>
      </p:sp>
    </p:spTree>
    <p:extLst>
      <p:ext uri="{BB962C8B-B14F-4D97-AF65-F5344CB8AC3E}">
        <p14:creationId xmlns:p14="http://schemas.microsoft.com/office/powerpoint/2010/main" val="1522634424"/>
      </p:ext>
    </p:extLst>
  </p:cSld>
  <p:clrMapOvr>
    <a:masterClrMapping/>
  </p:clrMapOvr>
  <mc:AlternateContent xmlns:mc="http://schemas.openxmlformats.org/markup-compatibility/2006" xmlns:p14="http://schemas.microsoft.com/office/powerpoint/2010/main">
    <mc:Choice Requires="p14">
      <p:transition spd="slow" p14:dur="2000" advTm="40945"/>
    </mc:Choice>
    <mc:Fallback xmlns="">
      <p:transition spd="slow" advTm="40945"/>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4122</TotalTime>
  <Words>6839</Words>
  <Application>Microsoft Macintosh PowerPoint</Application>
  <PresentationFormat>Экран (4:3)</PresentationFormat>
  <Paragraphs>532</Paragraphs>
  <Slides>70</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70</vt:i4>
      </vt:variant>
    </vt:vector>
  </HeadingPairs>
  <TitlesOfParts>
    <vt:vector size="76" baseType="lpstr">
      <vt:lpstr>Google Sans</vt:lpstr>
      <vt:lpstr>Arial</vt:lpstr>
      <vt:lpstr>Calibri</vt:lpstr>
      <vt:lpstr>Open Sans</vt:lpstr>
      <vt:lpstr>Times New Roman</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dc:creator>
  <cp:lastModifiedBy>Елизавета Каширская</cp:lastModifiedBy>
  <cp:revision>153</cp:revision>
  <cp:lastPrinted>2019-03-14T07:14:37Z</cp:lastPrinted>
  <dcterms:created xsi:type="dcterms:W3CDTF">2018-06-04T07:27:05Z</dcterms:created>
  <dcterms:modified xsi:type="dcterms:W3CDTF">2025-12-14T12:40:19Z</dcterms:modified>
</cp:coreProperties>
</file>